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3" r:id="rId3"/>
    <p:sldId id="258" r:id="rId4"/>
    <p:sldId id="264" r:id="rId5"/>
    <p:sldId id="257" r:id="rId6"/>
    <p:sldId id="267" r:id="rId7"/>
    <p:sldId id="259" r:id="rId8"/>
    <p:sldId id="268" r:id="rId9"/>
    <p:sldId id="260" r:id="rId10"/>
    <p:sldId id="270" r:id="rId11"/>
    <p:sldId id="272" r:id="rId12"/>
    <p:sldId id="273" r:id="rId13"/>
    <p:sldId id="274" r:id="rId14"/>
    <p:sldId id="261" r:id="rId15"/>
  </p:sldIdLst>
  <p:sldSz cx="6858000" cy="9144000" type="screen4x3"/>
  <p:notesSz cx="6858000" cy="9144000"/>
  <p:defaultTextStyle>
    <a:defPPr>
      <a:defRPr lang="en-GB"/>
    </a:defPPr>
    <a:lvl1pPr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800" kern="1200">
        <a:solidFill>
          <a:schemeClr val="tx1"/>
        </a:solidFill>
        <a:latin typeface="Arial" panose="020B0604020202020204" pitchFamily="34" charset="0"/>
        <a:ea typeface="+mn-ea"/>
        <a:cs typeface="+mn-cs"/>
      </a:defRPr>
    </a:lvl5pPr>
    <a:lvl6pPr marL="2286000" algn="l" defTabSz="914400" rtl="0" eaLnBrk="1" latinLnBrk="0" hangingPunct="1">
      <a:defRPr sz="800" kern="1200">
        <a:solidFill>
          <a:schemeClr val="tx1"/>
        </a:solidFill>
        <a:latin typeface="Arial" panose="020B0604020202020204" pitchFamily="34" charset="0"/>
        <a:ea typeface="+mn-ea"/>
        <a:cs typeface="+mn-cs"/>
      </a:defRPr>
    </a:lvl6pPr>
    <a:lvl7pPr marL="2743200" algn="l" defTabSz="914400" rtl="0" eaLnBrk="1" latinLnBrk="0" hangingPunct="1">
      <a:defRPr sz="800" kern="1200">
        <a:solidFill>
          <a:schemeClr val="tx1"/>
        </a:solidFill>
        <a:latin typeface="Arial" panose="020B0604020202020204" pitchFamily="34" charset="0"/>
        <a:ea typeface="+mn-ea"/>
        <a:cs typeface="+mn-cs"/>
      </a:defRPr>
    </a:lvl7pPr>
    <a:lvl8pPr marL="3200400" algn="l" defTabSz="914400" rtl="0" eaLnBrk="1" latinLnBrk="0" hangingPunct="1">
      <a:defRPr sz="800" kern="1200">
        <a:solidFill>
          <a:schemeClr val="tx1"/>
        </a:solidFill>
        <a:latin typeface="Arial" panose="020B0604020202020204" pitchFamily="34" charset="0"/>
        <a:ea typeface="+mn-ea"/>
        <a:cs typeface="+mn-cs"/>
      </a:defRPr>
    </a:lvl8pPr>
    <a:lvl9pPr marL="3657600" algn="l" defTabSz="914400" rtl="0" eaLnBrk="1" latinLnBrk="0" hangingPunct="1">
      <a:defRPr sz="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97" autoAdjust="0"/>
    <p:restoredTop sz="98487" autoAdjust="0"/>
  </p:normalViewPr>
  <p:slideViewPr>
    <p:cSldViewPr>
      <p:cViewPr>
        <p:scale>
          <a:sx n="100" d="100"/>
          <a:sy n="100" d="100"/>
        </p:scale>
        <p:origin x="1458" y="-1968"/>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F9DD739-9757-4E76-80C1-2E79FC07CB46}"/>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ltLang="en-US"/>
          </a:p>
        </p:txBody>
      </p:sp>
      <p:sp>
        <p:nvSpPr>
          <p:cNvPr id="3075" name="Rectangle 3">
            <a:extLst>
              <a:ext uri="{FF2B5EF4-FFF2-40B4-BE49-F238E27FC236}">
                <a16:creationId xmlns:a16="http://schemas.microsoft.com/office/drawing/2014/main" id="{24599579-637D-43F9-ADA0-A413D62668C5}"/>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ltLang="en-US"/>
          </a:p>
        </p:txBody>
      </p:sp>
      <p:sp>
        <p:nvSpPr>
          <p:cNvPr id="2052" name="Rectangle 4">
            <a:extLst>
              <a:ext uri="{FF2B5EF4-FFF2-40B4-BE49-F238E27FC236}">
                <a16:creationId xmlns:a16="http://schemas.microsoft.com/office/drawing/2014/main" id="{769449FB-9AA9-4411-82DA-9CA064EAADAE}"/>
              </a:ext>
            </a:extLst>
          </p:cNvPr>
          <p:cNvSpPr>
            <a:spLocks noRot="1" noChangeArrowheads="1" noTextEdit="1"/>
          </p:cNvSpPr>
          <p:nvPr>
            <p:ph type="sldImg" idx="2"/>
          </p:nvPr>
        </p:nvSpPr>
        <p:spPr bwMode="auto">
          <a:xfrm>
            <a:off x="2143125" y="685800"/>
            <a:ext cx="257175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a:extLst>
              <a:ext uri="{FF2B5EF4-FFF2-40B4-BE49-F238E27FC236}">
                <a16:creationId xmlns:a16="http://schemas.microsoft.com/office/drawing/2014/main" id="{A619A8AE-841A-480A-AC95-95E674C23B79}"/>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3078" name="Rectangle 6">
            <a:extLst>
              <a:ext uri="{FF2B5EF4-FFF2-40B4-BE49-F238E27FC236}">
                <a16:creationId xmlns:a16="http://schemas.microsoft.com/office/drawing/2014/main" id="{B2A9836D-73FC-4458-8065-B6A0D3025ED6}"/>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ltLang="en-US"/>
          </a:p>
        </p:txBody>
      </p:sp>
      <p:sp>
        <p:nvSpPr>
          <p:cNvPr id="3079" name="Rectangle 7">
            <a:extLst>
              <a:ext uri="{FF2B5EF4-FFF2-40B4-BE49-F238E27FC236}">
                <a16:creationId xmlns:a16="http://schemas.microsoft.com/office/drawing/2014/main" id="{69476BBF-3E1E-4100-949B-1995AED5D877}"/>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35297CB-1639-4C66-82D2-19B0CF863AEF}"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a:extLst>
              <a:ext uri="{FF2B5EF4-FFF2-40B4-BE49-F238E27FC236}">
                <a16:creationId xmlns:a16="http://schemas.microsoft.com/office/drawing/2014/main" id="{E8AA02A0-185A-4E63-9E2E-9CCB83F56844}"/>
              </a:ext>
            </a:extLst>
          </p:cNvPr>
          <p:cNvSpPr>
            <a:spLocks noGrp="1" noChangeArrowheads="1"/>
          </p:cNvSpPr>
          <p:nvPr>
            <p:ph type="sldNum" sz="quarter" idx="5"/>
          </p:nvPr>
        </p:nvSpPr>
        <p:spPr>
          <a:noFill/>
        </p:spPr>
        <p:txBody>
          <a:bodyPr/>
          <a:lstStyle>
            <a:lvl1pPr>
              <a:defRPr sz="800">
                <a:solidFill>
                  <a:schemeClr val="tx1"/>
                </a:solidFill>
                <a:latin typeface="Arial" panose="020B0604020202020204" pitchFamily="34" charset="0"/>
              </a:defRPr>
            </a:lvl1pPr>
            <a:lvl2pPr marL="742950" indent="-285750">
              <a:defRPr sz="800">
                <a:solidFill>
                  <a:schemeClr val="tx1"/>
                </a:solidFill>
                <a:latin typeface="Arial" panose="020B0604020202020204" pitchFamily="34" charset="0"/>
              </a:defRPr>
            </a:lvl2pPr>
            <a:lvl3pPr marL="1143000" indent="-228600">
              <a:defRPr sz="800">
                <a:solidFill>
                  <a:schemeClr val="tx1"/>
                </a:solidFill>
                <a:latin typeface="Arial" panose="020B0604020202020204" pitchFamily="34" charset="0"/>
              </a:defRPr>
            </a:lvl3pPr>
            <a:lvl4pPr marL="1600200" indent="-228600">
              <a:defRPr sz="800">
                <a:solidFill>
                  <a:schemeClr val="tx1"/>
                </a:solidFill>
                <a:latin typeface="Arial" panose="020B0604020202020204" pitchFamily="34" charset="0"/>
              </a:defRPr>
            </a:lvl4pPr>
            <a:lvl5pPr marL="2057400" indent="-228600">
              <a:defRPr sz="800">
                <a:solidFill>
                  <a:schemeClr val="tx1"/>
                </a:solidFill>
                <a:latin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defRPr>
            </a:lvl9pPr>
          </a:lstStyle>
          <a:p>
            <a:fld id="{23553590-FB66-459D-B0F6-181A4DD73840}" type="slidenum">
              <a:rPr lang="en-GB" altLang="en-US" sz="1200" smtClean="0"/>
              <a:pPr/>
              <a:t>1</a:t>
            </a:fld>
            <a:endParaRPr lang="en-GB" altLang="en-US" sz="1200"/>
          </a:p>
        </p:txBody>
      </p:sp>
      <p:sp>
        <p:nvSpPr>
          <p:cNvPr id="4099" name="Rectangle 2">
            <a:extLst>
              <a:ext uri="{FF2B5EF4-FFF2-40B4-BE49-F238E27FC236}">
                <a16:creationId xmlns:a16="http://schemas.microsoft.com/office/drawing/2014/main" id="{4274BD7D-FF71-4691-971C-EA1183199CAB}"/>
              </a:ext>
            </a:extLst>
          </p:cNvPr>
          <p:cNvSpPr>
            <a:spLocks noRot="1" noChangeArrowheads="1" noTextEdit="1"/>
          </p:cNvSpPr>
          <p:nvPr>
            <p:ph type="sldImg"/>
          </p:nvPr>
        </p:nvSpPr>
        <p:spPr>
          <a:ln/>
        </p:spPr>
      </p:sp>
      <p:sp>
        <p:nvSpPr>
          <p:cNvPr id="4100" name="Rectangle 3">
            <a:extLst>
              <a:ext uri="{FF2B5EF4-FFF2-40B4-BE49-F238E27FC236}">
                <a16:creationId xmlns:a16="http://schemas.microsoft.com/office/drawing/2014/main" id="{18DEA2DC-96E7-4AD1-8323-8055CB7537C4}"/>
              </a:ext>
            </a:extLst>
          </p:cNvPr>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2EDA5234-240B-4088-AE36-6B6000AF8715}"/>
              </a:ext>
            </a:extLst>
          </p:cNvPr>
          <p:cNvSpPr>
            <a:spLocks noGrp="1" noChangeArrowheads="1"/>
          </p:cNvSpPr>
          <p:nvPr>
            <p:ph type="sldNum" sz="quarter" idx="5"/>
          </p:nvPr>
        </p:nvSpPr>
        <p:spPr>
          <a:noFill/>
        </p:spPr>
        <p:txBody>
          <a:bodyPr/>
          <a:lstStyle>
            <a:lvl1pPr>
              <a:defRPr sz="800">
                <a:solidFill>
                  <a:schemeClr val="tx1"/>
                </a:solidFill>
                <a:latin typeface="Arial" panose="020B0604020202020204" pitchFamily="34" charset="0"/>
              </a:defRPr>
            </a:lvl1pPr>
            <a:lvl2pPr marL="742950" indent="-285750">
              <a:defRPr sz="800">
                <a:solidFill>
                  <a:schemeClr val="tx1"/>
                </a:solidFill>
                <a:latin typeface="Arial" panose="020B0604020202020204" pitchFamily="34" charset="0"/>
              </a:defRPr>
            </a:lvl2pPr>
            <a:lvl3pPr marL="1143000" indent="-228600">
              <a:defRPr sz="800">
                <a:solidFill>
                  <a:schemeClr val="tx1"/>
                </a:solidFill>
                <a:latin typeface="Arial" panose="020B0604020202020204" pitchFamily="34" charset="0"/>
              </a:defRPr>
            </a:lvl3pPr>
            <a:lvl4pPr marL="1600200" indent="-228600">
              <a:defRPr sz="800">
                <a:solidFill>
                  <a:schemeClr val="tx1"/>
                </a:solidFill>
                <a:latin typeface="Arial" panose="020B0604020202020204" pitchFamily="34" charset="0"/>
              </a:defRPr>
            </a:lvl4pPr>
            <a:lvl5pPr marL="2057400" indent="-228600">
              <a:defRPr sz="800">
                <a:solidFill>
                  <a:schemeClr val="tx1"/>
                </a:solidFill>
                <a:latin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defRPr>
            </a:lvl9pPr>
          </a:lstStyle>
          <a:p>
            <a:fld id="{EAF221DB-470A-41C7-8D6F-C3B738BE982E}" type="slidenum">
              <a:rPr lang="en-GB" altLang="en-US" sz="1200" smtClean="0"/>
              <a:pPr/>
              <a:t>3</a:t>
            </a:fld>
            <a:endParaRPr lang="en-GB" altLang="en-US" sz="1200"/>
          </a:p>
        </p:txBody>
      </p:sp>
      <p:sp>
        <p:nvSpPr>
          <p:cNvPr id="7171" name="Rectangle 2">
            <a:extLst>
              <a:ext uri="{FF2B5EF4-FFF2-40B4-BE49-F238E27FC236}">
                <a16:creationId xmlns:a16="http://schemas.microsoft.com/office/drawing/2014/main" id="{9BFF3CF0-B861-495B-98AB-98226DD659E0}"/>
              </a:ext>
            </a:extLst>
          </p:cNvPr>
          <p:cNvSpPr>
            <a:spLocks noRot="1" noChangeArrowheads="1" noTextEdit="1"/>
          </p:cNvSpPr>
          <p:nvPr>
            <p:ph type="sldImg"/>
          </p:nvPr>
        </p:nvSpPr>
        <p:spPr>
          <a:ln/>
        </p:spPr>
      </p:sp>
      <p:sp>
        <p:nvSpPr>
          <p:cNvPr id="7172" name="Rectangle 3">
            <a:extLst>
              <a:ext uri="{FF2B5EF4-FFF2-40B4-BE49-F238E27FC236}">
                <a16:creationId xmlns:a16="http://schemas.microsoft.com/office/drawing/2014/main" id="{6FF989FB-5634-48B0-BC15-D29FF887776D}"/>
              </a:ext>
            </a:extLst>
          </p:cNvPr>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0596B397-B7DF-4E5A-817D-F686F5A75A49}"/>
              </a:ext>
            </a:extLst>
          </p:cNvPr>
          <p:cNvSpPr>
            <a:spLocks noGrp="1" noChangeArrowheads="1"/>
          </p:cNvSpPr>
          <p:nvPr>
            <p:ph type="sldNum" sz="quarter" idx="5"/>
          </p:nvPr>
        </p:nvSpPr>
        <p:spPr>
          <a:noFill/>
        </p:spPr>
        <p:txBody>
          <a:bodyPr/>
          <a:lstStyle>
            <a:lvl1pPr>
              <a:defRPr sz="800">
                <a:solidFill>
                  <a:schemeClr val="tx1"/>
                </a:solidFill>
                <a:latin typeface="Arial" panose="020B0604020202020204" pitchFamily="34" charset="0"/>
              </a:defRPr>
            </a:lvl1pPr>
            <a:lvl2pPr marL="742950" indent="-285750">
              <a:defRPr sz="800">
                <a:solidFill>
                  <a:schemeClr val="tx1"/>
                </a:solidFill>
                <a:latin typeface="Arial" panose="020B0604020202020204" pitchFamily="34" charset="0"/>
              </a:defRPr>
            </a:lvl2pPr>
            <a:lvl3pPr marL="1143000" indent="-228600">
              <a:defRPr sz="800">
                <a:solidFill>
                  <a:schemeClr val="tx1"/>
                </a:solidFill>
                <a:latin typeface="Arial" panose="020B0604020202020204" pitchFamily="34" charset="0"/>
              </a:defRPr>
            </a:lvl3pPr>
            <a:lvl4pPr marL="1600200" indent="-228600">
              <a:defRPr sz="800">
                <a:solidFill>
                  <a:schemeClr val="tx1"/>
                </a:solidFill>
                <a:latin typeface="Arial" panose="020B0604020202020204" pitchFamily="34" charset="0"/>
              </a:defRPr>
            </a:lvl4pPr>
            <a:lvl5pPr marL="2057400" indent="-228600">
              <a:defRPr sz="800">
                <a:solidFill>
                  <a:schemeClr val="tx1"/>
                </a:solidFill>
                <a:latin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defRPr>
            </a:lvl9pPr>
          </a:lstStyle>
          <a:p>
            <a:fld id="{D0B30934-F51F-4F8C-AD41-E77BA4E0CAF0}" type="slidenum">
              <a:rPr lang="en-GB" altLang="en-US" sz="1200" smtClean="0"/>
              <a:pPr/>
              <a:t>5</a:t>
            </a:fld>
            <a:endParaRPr lang="en-GB" altLang="en-US" sz="1200"/>
          </a:p>
        </p:txBody>
      </p:sp>
      <p:sp>
        <p:nvSpPr>
          <p:cNvPr id="10243" name="Rectangle 2">
            <a:extLst>
              <a:ext uri="{FF2B5EF4-FFF2-40B4-BE49-F238E27FC236}">
                <a16:creationId xmlns:a16="http://schemas.microsoft.com/office/drawing/2014/main" id="{E38091B5-25EB-4756-A132-22FA16E4D150}"/>
              </a:ext>
            </a:extLst>
          </p:cNvPr>
          <p:cNvSpPr>
            <a:spLocks noRot="1" noChangeArrowheads="1" noTextEdit="1"/>
          </p:cNvSpPr>
          <p:nvPr>
            <p:ph type="sldImg"/>
          </p:nvPr>
        </p:nvSpPr>
        <p:spPr>
          <a:ln/>
        </p:spPr>
      </p:sp>
      <p:sp>
        <p:nvSpPr>
          <p:cNvPr id="10244" name="Rectangle 3">
            <a:extLst>
              <a:ext uri="{FF2B5EF4-FFF2-40B4-BE49-F238E27FC236}">
                <a16:creationId xmlns:a16="http://schemas.microsoft.com/office/drawing/2014/main" id="{B42B56B4-9AA0-4BFB-80BB-C3DCE28B0592}"/>
              </a:ext>
            </a:extLst>
          </p:cNvPr>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ACB7014E-BBC0-4D5C-ABCC-5131FEBD7E10}"/>
              </a:ext>
            </a:extLst>
          </p:cNvPr>
          <p:cNvSpPr>
            <a:spLocks noGrp="1" noChangeArrowheads="1"/>
          </p:cNvSpPr>
          <p:nvPr>
            <p:ph type="sldNum" sz="quarter" idx="5"/>
          </p:nvPr>
        </p:nvSpPr>
        <p:spPr>
          <a:noFill/>
        </p:spPr>
        <p:txBody>
          <a:bodyPr/>
          <a:lstStyle>
            <a:lvl1pPr>
              <a:defRPr sz="800">
                <a:solidFill>
                  <a:schemeClr val="tx1"/>
                </a:solidFill>
                <a:latin typeface="Arial" panose="020B0604020202020204" pitchFamily="34" charset="0"/>
              </a:defRPr>
            </a:lvl1pPr>
            <a:lvl2pPr marL="742950" indent="-285750">
              <a:defRPr sz="800">
                <a:solidFill>
                  <a:schemeClr val="tx1"/>
                </a:solidFill>
                <a:latin typeface="Arial" panose="020B0604020202020204" pitchFamily="34" charset="0"/>
              </a:defRPr>
            </a:lvl2pPr>
            <a:lvl3pPr marL="1143000" indent="-228600">
              <a:defRPr sz="800">
                <a:solidFill>
                  <a:schemeClr val="tx1"/>
                </a:solidFill>
                <a:latin typeface="Arial" panose="020B0604020202020204" pitchFamily="34" charset="0"/>
              </a:defRPr>
            </a:lvl3pPr>
            <a:lvl4pPr marL="1600200" indent="-228600">
              <a:defRPr sz="800">
                <a:solidFill>
                  <a:schemeClr val="tx1"/>
                </a:solidFill>
                <a:latin typeface="Arial" panose="020B0604020202020204" pitchFamily="34" charset="0"/>
              </a:defRPr>
            </a:lvl4pPr>
            <a:lvl5pPr marL="2057400" indent="-228600">
              <a:defRPr sz="800">
                <a:solidFill>
                  <a:schemeClr val="tx1"/>
                </a:solidFill>
                <a:latin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defRPr>
            </a:lvl9pPr>
          </a:lstStyle>
          <a:p>
            <a:fld id="{91BE4039-4181-4412-98AF-B90E785E487E}" type="slidenum">
              <a:rPr lang="en-GB" altLang="en-US" sz="1200" smtClean="0"/>
              <a:pPr/>
              <a:t>7</a:t>
            </a:fld>
            <a:endParaRPr lang="en-GB" altLang="en-US" sz="1200"/>
          </a:p>
        </p:txBody>
      </p:sp>
      <p:sp>
        <p:nvSpPr>
          <p:cNvPr id="13315" name="Rectangle 2">
            <a:extLst>
              <a:ext uri="{FF2B5EF4-FFF2-40B4-BE49-F238E27FC236}">
                <a16:creationId xmlns:a16="http://schemas.microsoft.com/office/drawing/2014/main" id="{501F9BE4-A18F-4C26-997E-906CD584B072}"/>
              </a:ext>
            </a:extLst>
          </p:cNvPr>
          <p:cNvSpPr>
            <a:spLocks noRot="1" noChangeArrowheads="1" noTextEdit="1"/>
          </p:cNvSpPr>
          <p:nvPr>
            <p:ph type="sldImg"/>
          </p:nvPr>
        </p:nvSpPr>
        <p:spPr>
          <a:ln/>
        </p:spPr>
      </p:sp>
      <p:sp>
        <p:nvSpPr>
          <p:cNvPr id="13316" name="Rectangle 3">
            <a:extLst>
              <a:ext uri="{FF2B5EF4-FFF2-40B4-BE49-F238E27FC236}">
                <a16:creationId xmlns:a16="http://schemas.microsoft.com/office/drawing/2014/main" id="{0EA78FEB-A30D-44FA-8472-BCE37CB1C2AC}"/>
              </a:ext>
            </a:extLst>
          </p:cNvPr>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68ED490A-A9DE-4759-BBD0-87C83ED9C7E5}"/>
              </a:ext>
            </a:extLst>
          </p:cNvPr>
          <p:cNvSpPr>
            <a:spLocks noGrp="1" noChangeArrowheads="1"/>
          </p:cNvSpPr>
          <p:nvPr>
            <p:ph type="sldNum" sz="quarter" idx="5"/>
          </p:nvPr>
        </p:nvSpPr>
        <p:spPr>
          <a:noFill/>
        </p:spPr>
        <p:txBody>
          <a:bodyPr/>
          <a:lstStyle>
            <a:lvl1pPr>
              <a:defRPr sz="800">
                <a:solidFill>
                  <a:schemeClr val="tx1"/>
                </a:solidFill>
                <a:latin typeface="Arial" panose="020B0604020202020204" pitchFamily="34" charset="0"/>
              </a:defRPr>
            </a:lvl1pPr>
            <a:lvl2pPr marL="742950" indent="-285750">
              <a:defRPr sz="800">
                <a:solidFill>
                  <a:schemeClr val="tx1"/>
                </a:solidFill>
                <a:latin typeface="Arial" panose="020B0604020202020204" pitchFamily="34" charset="0"/>
              </a:defRPr>
            </a:lvl2pPr>
            <a:lvl3pPr marL="1143000" indent="-228600">
              <a:defRPr sz="800">
                <a:solidFill>
                  <a:schemeClr val="tx1"/>
                </a:solidFill>
                <a:latin typeface="Arial" panose="020B0604020202020204" pitchFamily="34" charset="0"/>
              </a:defRPr>
            </a:lvl3pPr>
            <a:lvl4pPr marL="1600200" indent="-228600">
              <a:defRPr sz="800">
                <a:solidFill>
                  <a:schemeClr val="tx1"/>
                </a:solidFill>
                <a:latin typeface="Arial" panose="020B0604020202020204" pitchFamily="34" charset="0"/>
              </a:defRPr>
            </a:lvl4pPr>
            <a:lvl5pPr marL="2057400" indent="-228600">
              <a:defRPr sz="800">
                <a:solidFill>
                  <a:schemeClr val="tx1"/>
                </a:solidFill>
                <a:latin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defRPr>
            </a:lvl9pPr>
          </a:lstStyle>
          <a:p>
            <a:fld id="{9384E782-0363-491C-9551-1C4C94FF8116}" type="slidenum">
              <a:rPr lang="en-GB" altLang="en-US" sz="1200" smtClean="0"/>
              <a:pPr/>
              <a:t>9</a:t>
            </a:fld>
            <a:endParaRPr lang="en-GB" altLang="en-US" sz="1200"/>
          </a:p>
        </p:txBody>
      </p:sp>
      <p:sp>
        <p:nvSpPr>
          <p:cNvPr id="16387" name="Rectangle 2">
            <a:extLst>
              <a:ext uri="{FF2B5EF4-FFF2-40B4-BE49-F238E27FC236}">
                <a16:creationId xmlns:a16="http://schemas.microsoft.com/office/drawing/2014/main" id="{C1979E17-7092-4175-B699-9BAF8C64E833}"/>
              </a:ext>
            </a:extLst>
          </p:cNvPr>
          <p:cNvSpPr>
            <a:spLocks noRot="1" noChangeArrowheads="1" noTextEdit="1"/>
          </p:cNvSpPr>
          <p:nvPr>
            <p:ph type="sldImg"/>
          </p:nvPr>
        </p:nvSpPr>
        <p:spPr>
          <a:ln/>
        </p:spPr>
      </p:sp>
      <p:sp>
        <p:nvSpPr>
          <p:cNvPr id="16388" name="Rectangle 3">
            <a:extLst>
              <a:ext uri="{FF2B5EF4-FFF2-40B4-BE49-F238E27FC236}">
                <a16:creationId xmlns:a16="http://schemas.microsoft.com/office/drawing/2014/main" id="{36F030B4-FA3A-469C-88DF-33BCB5677258}"/>
              </a:ext>
            </a:extLst>
          </p:cNvPr>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BEF23509-8972-40FC-A551-31D84BD9D9B3}"/>
              </a:ext>
            </a:extLst>
          </p:cNvPr>
          <p:cNvSpPr>
            <a:spLocks noGrp="1" noChangeArrowheads="1"/>
          </p:cNvSpPr>
          <p:nvPr>
            <p:ph type="sldNum" sz="quarter" idx="5"/>
          </p:nvPr>
        </p:nvSpPr>
        <p:spPr>
          <a:noFill/>
        </p:spPr>
        <p:txBody>
          <a:bodyPr/>
          <a:lstStyle>
            <a:lvl1pPr>
              <a:defRPr sz="800">
                <a:solidFill>
                  <a:schemeClr val="tx1"/>
                </a:solidFill>
                <a:latin typeface="Arial" panose="020B0604020202020204" pitchFamily="34" charset="0"/>
              </a:defRPr>
            </a:lvl1pPr>
            <a:lvl2pPr marL="742950" indent="-285750">
              <a:defRPr sz="800">
                <a:solidFill>
                  <a:schemeClr val="tx1"/>
                </a:solidFill>
                <a:latin typeface="Arial" panose="020B0604020202020204" pitchFamily="34" charset="0"/>
              </a:defRPr>
            </a:lvl2pPr>
            <a:lvl3pPr marL="1143000" indent="-228600">
              <a:defRPr sz="800">
                <a:solidFill>
                  <a:schemeClr val="tx1"/>
                </a:solidFill>
                <a:latin typeface="Arial" panose="020B0604020202020204" pitchFamily="34" charset="0"/>
              </a:defRPr>
            </a:lvl3pPr>
            <a:lvl4pPr marL="1600200" indent="-228600">
              <a:defRPr sz="800">
                <a:solidFill>
                  <a:schemeClr val="tx1"/>
                </a:solidFill>
                <a:latin typeface="Arial" panose="020B0604020202020204" pitchFamily="34" charset="0"/>
              </a:defRPr>
            </a:lvl4pPr>
            <a:lvl5pPr marL="2057400" indent="-228600">
              <a:defRPr sz="800">
                <a:solidFill>
                  <a:schemeClr val="tx1"/>
                </a:solidFill>
                <a:latin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defRPr>
            </a:lvl9pPr>
          </a:lstStyle>
          <a:p>
            <a:fld id="{0077BD1F-6CC8-4013-8F12-6688D29788E0}" type="slidenum">
              <a:rPr lang="en-GB" altLang="en-US" sz="1200" smtClean="0"/>
              <a:pPr/>
              <a:t>14</a:t>
            </a:fld>
            <a:endParaRPr lang="en-GB" altLang="en-US" sz="1200"/>
          </a:p>
        </p:txBody>
      </p:sp>
      <p:sp>
        <p:nvSpPr>
          <p:cNvPr id="22531" name="Rectangle 2">
            <a:extLst>
              <a:ext uri="{FF2B5EF4-FFF2-40B4-BE49-F238E27FC236}">
                <a16:creationId xmlns:a16="http://schemas.microsoft.com/office/drawing/2014/main" id="{364A7C54-93B7-408B-B0A2-263AC78E5F3A}"/>
              </a:ext>
            </a:extLst>
          </p:cNvPr>
          <p:cNvSpPr>
            <a:spLocks noRot="1" noChangeArrowheads="1" noTextEdit="1"/>
          </p:cNvSpPr>
          <p:nvPr>
            <p:ph type="sldImg"/>
          </p:nvPr>
        </p:nvSpPr>
        <p:spPr>
          <a:ln/>
        </p:spPr>
      </p:sp>
      <p:sp>
        <p:nvSpPr>
          <p:cNvPr id="22532" name="Rectangle 3">
            <a:extLst>
              <a:ext uri="{FF2B5EF4-FFF2-40B4-BE49-F238E27FC236}">
                <a16:creationId xmlns:a16="http://schemas.microsoft.com/office/drawing/2014/main" id="{6F043064-7DD0-425F-A41A-578D08C8B892}"/>
              </a:ext>
            </a:extLst>
          </p:cNvPr>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254E1-9D73-4E16-A9B4-0B50AAE78284}"/>
              </a:ext>
            </a:extLst>
          </p:cNvPr>
          <p:cNvSpPr>
            <a:spLocks noGrp="1"/>
          </p:cNvSpPr>
          <p:nvPr>
            <p:ph type="ctrTitle"/>
          </p:nvPr>
        </p:nvSpPr>
        <p:spPr>
          <a:xfrm>
            <a:off x="857250" y="1497013"/>
            <a:ext cx="5143500" cy="3182937"/>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D5F7C49-672C-4103-AC24-F0E4E91A8DCB}"/>
              </a:ext>
            </a:extLst>
          </p:cNvPr>
          <p:cNvSpPr>
            <a:spLocks noGrp="1"/>
          </p:cNvSpPr>
          <p:nvPr>
            <p:ph type="subTitle" idx="1"/>
          </p:nvPr>
        </p:nvSpPr>
        <p:spPr>
          <a:xfrm>
            <a:off x="857250" y="4802188"/>
            <a:ext cx="5143500" cy="22082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4">
            <a:extLst>
              <a:ext uri="{FF2B5EF4-FFF2-40B4-BE49-F238E27FC236}">
                <a16:creationId xmlns:a16="http://schemas.microsoft.com/office/drawing/2014/main" id="{FF15AEDF-5B5C-4E34-83B4-F4B14F20335F}"/>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E4EF7DB3-B38C-49A5-95C5-38B6BE12DA88}"/>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B0F4EEAF-A8D2-4008-BCA6-55F8DE1EDF11}"/>
              </a:ext>
            </a:extLst>
          </p:cNvPr>
          <p:cNvSpPr>
            <a:spLocks noGrp="1" noChangeArrowheads="1"/>
          </p:cNvSpPr>
          <p:nvPr>
            <p:ph type="sldNum" sz="quarter" idx="12"/>
          </p:nvPr>
        </p:nvSpPr>
        <p:spPr>
          <a:ln/>
        </p:spPr>
        <p:txBody>
          <a:bodyPr/>
          <a:lstStyle>
            <a:lvl1pPr>
              <a:defRPr/>
            </a:lvl1pPr>
          </a:lstStyle>
          <a:p>
            <a:pPr>
              <a:defRPr/>
            </a:pPr>
            <a:fld id="{7263ADCE-FCC2-4C81-A304-30E7FA3972BE}" type="slidenum">
              <a:rPr lang="en-GB" altLang="en-US"/>
              <a:pPr>
                <a:defRPr/>
              </a:pPr>
              <a:t>‹#›</a:t>
            </a:fld>
            <a:endParaRPr lang="en-GB" altLang="en-US"/>
          </a:p>
        </p:txBody>
      </p:sp>
    </p:spTree>
    <p:extLst>
      <p:ext uri="{BB962C8B-B14F-4D97-AF65-F5344CB8AC3E}">
        <p14:creationId xmlns:p14="http://schemas.microsoft.com/office/powerpoint/2010/main" val="889294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ACF1F-C9DD-4CA4-8496-501EDB0863F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783D8A0-8742-4DB3-A544-975E1A9FBC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7DC7A9D8-EAC7-4048-B277-04450FA25CA9}"/>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1D64F224-6E94-4569-96F6-3F07F6DD16D1}"/>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88405F7F-529C-498D-984C-A014E593E408}"/>
              </a:ext>
            </a:extLst>
          </p:cNvPr>
          <p:cNvSpPr>
            <a:spLocks noGrp="1" noChangeArrowheads="1"/>
          </p:cNvSpPr>
          <p:nvPr>
            <p:ph type="sldNum" sz="quarter" idx="12"/>
          </p:nvPr>
        </p:nvSpPr>
        <p:spPr>
          <a:ln/>
        </p:spPr>
        <p:txBody>
          <a:bodyPr/>
          <a:lstStyle>
            <a:lvl1pPr>
              <a:defRPr/>
            </a:lvl1pPr>
          </a:lstStyle>
          <a:p>
            <a:pPr>
              <a:defRPr/>
            </a:pPr>
            <a:fld id="{A39DE0CF-473B-4D5B-8C70-68C1184C1357}" type="slidenum">
              <a:rPr lang="en-GB" altLang="en-US"/>
              <a:pPr>
                <a:defRPr/>
              </a:pPr>
              <a:t>‹#›</a:t>
            </a:fld>
            <a:endParaRPr lang="en-GB" altLang="en-US"/>
          </a:p>
        </p:txBody>
      </p:sp>
    </p:spTree>
    <p:extLst>
      <p:ext uri="{BB962C8B-B14F-4D97-AF65-F5344CB8AC3E}">
        <p14:creationId xmlns:p14="http://schemas.microsoft.com/office/powerpoint/2010/main" val="2207946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EBF089-34FE-446E-8E17-53E0F0197E23}"/>
              </a:ext>
            </a:extLst>
          </p:cNvPr>
          <p:cNvSpPr>
            <a:spLocks noGrp="1"/>
          </p:cNvSpPr>
          <p:nvPr>
            <p:ph type="title" orient="vert"/>
          </p:nvPr>
        </p:nvSpPr>
        <p:spPr>
          <a:xfrm>
            <a:off x="4972050" y="366713"/>
            <a:ext cx="1543050" cy="7800975"/>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6771AD-2B2F-403C-A6C4-790E523C34F7}"/>
              </a:ext>
            </a:extLst>
          </p:cNvPr>
          <p:cNvSpPr>
            <a:spLocks noGrp="1"/>
          </p:cNvSpPr>
          <p:nvPr>
            <p:ph type="body" orient="vert" idx="1"/>
          </p:nvPr>
        </p:nvSpPr>
        <p:spPr>
          <a:xfrm>
            <a:off x="342900" y="366713"/>
            <a:ext cx="4476750" cy="78009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2CA0418F-D3CB-4741-8A0E-FF95291AC29E}"/>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1004AF82-CF43-47D2-AD2C-901AF97F9BB2}"/>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7DAFD024-DB6C-4FB2-93EC-C9763519ACE1}"/>
              </a:ext>
            </a:extLst>
          </p:cNvPr>
          <p:cNvSpPr>
            <a:spLocks noGrp="1" noChangeArrowheads="1"/>
          </p:cNvSpPr>
          <p:nvPr>
            <p:ph type="sldNum" sz="quarter" idx="12"/>
          </p:nvPr>
        </p:nvSpPr>
        <p:spPr>
          <a:ln/>
        </p:spPr>
        <p:txBody>
          <a:bodyPr/>
          <a:lstStyle>
            <a:lvl1pPr>
              <a:defRPr/>
            </a:lvl1pPr>
          </a:lstStyle>
          <a:p>
            <a:pPr>
              <a:defRPr/>
            </a:pPr>
            <a:fld id="{3044EC33-2045-49A1-BBD5-2D145477E65B}" type="slidenum">
              <a:rPr lang="en-GB" altLang="en-US"/>
              <a:pPr>
                <a:defRPr/>
              </a:pPr>
              <a:t>‹#›</a:t>
            </a:fld>
            <a:endParaRPr lang="en-GB" altLang="en-US"/>
          </a:p>
        </p:txBody>
      </p:sp>
    </p:spTree>
    <p:extLst>
      <p:ext uri="{BB962C8B-B14F-4D97-AF65-F5344CB8AC3E}">
        <p14:creationId xmlns:p14="http://schemas.microsoft.com/office/powerpoint/2010/main" val="1341603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F3265-DD79-4E64-A829-B8144B5C716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5B6553B-2A68-4510-BD85-AE76B5F5E02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6AB49245-8F86-4D2B-BC48-3E9ACCBCC7A0}"/>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19AAECB8-B724-484D-8761-360D7A2EB764}"/>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2DF17C1C-893C-4D82-97EC-A466EF780DA3}"/>
              </a:ext>
            </a:extLst>
          </p:cNvPr>
          <p:cNvSpPr>
            <a:spLocks noGrp="1" noChangeArrowheads="1"/>
          </p:cNvSpPr>
          <p:nvPr>
            <p:ph type="sldNum" sz="quarter" idx="12"/>
          </p:nvPr>
        </p:nvSpPr>
        <p:spPr>
          <a:ln/>
        </p:spPr>
        <p:txBody>
          <a:bodyPr/>
          <a:lstStyle>
            <a:lvl1pPr>
              <a:defRPr/>
            </a:lvl1pPr>
          </a:lstStyle>
          <a:p>
            <a:pPr>
              <a:defRPr/>
            </a:pPr>
            <a:fld id="{32CAF6B7-AF4D-4315-8EAE-143171F8A2F5}" type="slidenum">
              <a:rPr lang="en-GB" altLang="en-US"/>
              <a:pPr>
                <a:defRPr/>
              </a:pPr>
              <a:t>‹#›</a:t>
            </a:fld>
            <a:endParaRPr lang="en-GB" altLang="en-US"/>
          </a:p>
        </p:txBody>
      </p:sp>
    </p:spTree>
    <p:extLst>
      <p:ext uri="{BB962C8B-B14F-4D97-AF65-F5344CB8AC3E}">
        <p14:creationId xmlns:p14="http://schemas.microsoft.com/office/powerpoint/2010/main" val="2744497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50F6C-2D15-4E35-9DC3-2CD4736E4262}"/>
              </a:ext>
            </a:extLst>
          </p:cNvPr>
          <p:cNvSpPr>
            <a:spLocks noGrp="1"/>
          </p:cNvSpPr>
          <p:nvPr>
            <p:ph type="title"/>
          </p:nvPr>
        </p:nvSpPr>
        <p:spPr>
          <a:xfrm>
            <a:off x="468313" y="2279650"/>
            <a:ext cx="5915025" cy="3803650"/>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1DC4A2F-6B2A-40BA-A1B6-C6F008CC6AB9}"/>
              </a:ext>
            </a:extLst>
          </p:cNvPr>
          <p:cNvSpPr>
            <a:spLocks noGrp="1"/>
          </p:cNvSpPr>
          <p:nvPr>
            <p:ph type="body" idx="1"/>
          </p:nvPr>
        </p:nvSpPr>
        <p:spPr>
          <a:xfrm>
            <a:off x="468313" y="6119813"/>
            <a:ext cx="5915025" cy="200025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Rectangle 4">
            <a:extLst>
              <a:ext uri="{FF2B5EF4-FFF2-40B4-BE49-F238E27FC236}">
                <a16:creationId xmlns:a16="http://schemas.microsoft.com/office/drawing/2014/main" id="{6B88043A-8AAB-437B-BC47-210DB821D1A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E64EE725-BD5A-44D5-8FF4-AA3C18E3185F}"/>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52BE069C-9DEC-42F5-81F0-CAF439A555DC}"/>
              </a:ext>
            </a:extLst>
          </p:cNvPr>
          <p:cNvSpPr>
            <a:spLocks noGrp="1" noChangeArrowheads="1"/>
          </p:cNvSpPr>
          <p:nvPr>
            <p:ph type="sldNum" sz="quarter" idx="12"/>
          </p:nvPr>
        </p:nvSpPr>
        <p:spPr>
          <a:ln/>
        </p:spPr>
        <p:txBody>
          <a:bodyPr/>
          <a:lstStyle>
            <a:lvl1pPr>
              <a:defRPr/>
            </a:lvl1pPr>
          </a:lstStyle>
          <a:p>
            <a:pPr>
              <a:defRPr/>
            </a:pPr>
            <a:fld id="{77093BD9-E9D6-4B4A-96AF-85A90060C666}" type="slidenum">
              <a:rPr lang="en-GB" altLang="en-US"/>
              <a:pPr>
                <a:defRPr/>
              </a:pPr>
              <a:t>‹#›</a:t>
            </a:fld>
            <a:endParaRPr lang="en-GB" altLang="en-US"/>
          </a:p>
        </p:txBody>
      </p:sp>
    </p:spTree>
    <p:extLst>
      <p:ext uri="{BB962C8B-B14F-4D97-AF65-F5344CB8AC3E}">
        <p14:creationId xmlns:p14="http://schemas.microsoft.com/office/powerpoint/2010/main" val="3647187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6E725-EB4A-4409-A9AB-405EA09ED54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B34748A-4ADB-4CC9-B7CE-016EBB565142}"/>
              </a:ext>
            </a:extLst>
          </p:cNvPr>
          <p:cNvSpPr>
            <a:spLocks noGrp="1"/>
          </p:cNvSpPr>
          <p:nvPr>
            <p:ph sz="half" idx="1"/>
          </p:nvPr>
        </p:nvSpPr>
        <p:spPr>
          <a:xfrm>
            <a:off x="342900" y="2133600"/>
            <a:ext cx="3009900" cy="6034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E1D5615-EB2D-4105-BBA8-4021CC576179}"/>
              </a:ext>
            </a:extLst>
          </p:cNvPr>
          <p:cNvSpPr>
            <a:spLocks noGrp="1"/>
          </p:cNvSpPr>
          <p:nvPr>
            <p:ph sz="half" idx="2"/>
          </p:nvPr>
        </p:nvSpPr>
        <p:spPr>
          <a:xfrm>
            <a:off x="3505200" y="2133600"/>
            <a:ext cx="3009900" cy="6034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0E6094AD-3425-483F-BBED-DAABF5DF676B}"/>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567BC1B1-138B-415B-BCA3-DAC6C15E1FCA}"/>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F3439CED-5876-41F4-B577-3FCC46568D49}"/>
              </a:ext>
            </a:extLst>
          </p:cNvPr>
          <p:cNvSpPr>
            <a:spLocks noGrp="1" noChangeArrowheads="1"/>
          </p:cNvSpPr>
          <p:nvPr>
            <p:ph type="sldNum" sz="quarter" idx="12"/>
          </p:nvPr>
        </p:nvSpPr>
        <p:spPr>
          <a:ln/>
        </p:spPr>
        <p:txBody>
          <a:bodyPr/>
          <a:lstStyle>
            <a:lvl1pPr>
              <a:defRPr/>
            </a:lvl1pPr>
          </a:lstStyle>
          <a:p>
            <a:pPr>
              <a:defRPr/>
            </a:pPr>
            <a:fld id="{2231A573-8F38-495E-BC4B-F2B95E6AB4DD}" type="slidenum">
              <a:rPr lang="en-GB" altLang="en-US"/>
              <a:pPr>
                <a:defRPr/>
              </a:pPr>
              <a:t>‹#›</a:t>
            </a:fld>
            <a:endParaRPr lang="en-GB" altLang="en-US"/>
          </a:p>
        </p:txBody>
      </p:sp>
    </p:spTree>
    <p:extLst>
      <p:ext uri="{BB962C8B-B14F-4D97-AF65-F5344CB8AC3E}">
        <p14:creationId xmlns:p14="http://schemas.microsoft.com/office/powerpoint/2010/main" val="4013622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7EDBB-49DE-477E-B058-7A891EF164E5}"/>
              </a:ext>
            </a:extLst>
          </p:cNvPr>
          <p:cNvSpPr>
            <a:spLocks noGrp="1"/>
          </p:cNvSpPr>
          <p:nvPr>
            <p:ph type="title"/>
          </p:nvPr>
        </p:nvSpPr>
        <p:spPr>
          <a:xfrm>
            <a:off x="473075" y="487363"/>
            <a:ext cx="5915025" cy="1766887"/>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F411B16-6848-4AA5-BB80-9879971F0E41}"/>
              </a:ext>
            </a:extLst>
          </p:cNvPr>
          <p:cNvSpPr>
            <a:spLocks noGrp="1"/>
          </p:cNvSpPr>
          <p:nvPr>
            <p:ph type="body" idx="1"/>
          </p:nvPr>
        </p:nvSpPr>
        <p:spPr>
          <a:xfrm>
            <a:off x="473075" y="2241550"/>
            <a:ext cx="2900363"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56BDBAC-B92C-486F-B3FB-98251E742C7F}"/>
              </a:ext>
            </a:extLst>
          </p:cNvPr>
          <p:cNvSpPr>
            <a:spLocks noGrp="1"/>
          </p:cNvSpPr>
          <p:nvPr>
            <p:ph sz="half" idx="2"/>
          </p:nvPr>
        </p:nvSpPr>
        <p:spPr>
          <a:xfrm>
            <a:off x="473075" y="3340100"/>
            <a:ext cx="2900363" cy="4913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F98BB4-F4B7-47A4-A0EE-F217DAEF466C}"/>
              </a:ext>
            </a:extLst>
          </p:cNvPr>
          <p:cNvSpPr>
            <a:spLocks noGrp="1"/>
          </p:cNvSpPr>
          <p:nvPr>
            <p:ph type="body" sz="quarter" idx="3"/>
          </p:nvPr>
        </p:nvSpPr>
        <p:spPr>
          <a:xfrm>
            <a:off x="3471863" y="2241550"/>
            <a:ext cx="2916237"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0245B2D-F7E6-46A5-BE11-00F5939D5EEE}"/>
              </a:ext>
            </a:extLst>
          </p:cNvPr>
          <p:cNvSpPr>
            <a:spLocks noGrp="1"/>
          </p:cNvSpPr>
          <p:nvPr>
            <p:ph sz="quarter" idx="4"/>
          </p:nvPr>
        </p:nvSpPr>
        <p:spPr>
          <a:xfrm>
            <a:off x="3471863" y="3340100"/>
            <a:ext cx="2916237" cy="4913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499BD771-DCF4-4F82-8152-370550F6DB22}"/>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a:extLst>
              <a:ext uri="{FF2B5EF4-FFF2-40B4-BE49-F238E27FC236}">
                <a16:creationId xmlns:a16="http://schemas.microsoft.com/office/drawing/2014/main" id="{AABF9B90-3A46-4D83-B9E3-A3AC0DA8CAC1}"/>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a:extLst>
              <a:ext uri="{FF2B5EF4-FFF2-40B4-BE49-F238E27FC236}">
                <a16:creationId xmlns:a16="http://schemas.microsoft.com/office/drawing/2014/main" id="{CD1903C3-1072-464C-808F-A5EF26AA4521}"/>
              </a:ext>
            </a:extLst>
          </p:cNvPr>
          <p:cNvSpPr>
            <a:spLocks noGrp="1" noChangeArrowheads="1"/>
          </p:cNvSpPr>
          <p:nvPr>
            <p:ph type="sldNum" sz="quarter" idx="12"/>
          </p:nvPr>
        </p:nvSpPr>
        <p:spPr>
          <a:ln/>
        </p:spPr>
        <p:txBody>
          <a:bodyPr/>
          <a:lstStyle>
            <a:lvl1pPr>
              <a:defRPr/>
            </a:lvl1pPr>
          </a:lstStyle>
          <a:p>
            <a:pPr>
              <a:defRPr/>
            </a:pPr>
            <a:fld id="{38F7A76D-C79C-49C9-AF94-9A6FA75D3BF6}" type="slidenum">
              <a:rPr lang="en-GB" altLang="en-US"/>
              <a:pPr>
                <a:defRPr/>
              </a:pPr>
              <a:t>‹#›</a:t>
            </a:fld>
            <a:endParaRPr lang="en-GB" altLang="en-US"/>
          </a:p>
        </p:txBody>
      </p:sp>
    </p:spTree>
    <p:extLst>
      <p:ext uri="{BB962C8B-B14F-4D97-AF65-F5344CB8AC3E}">
        <p14:creationId xmlns:p14="http://schemas.microsoft.com/office/powerpoint/2010/main" val="3934198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F2596-8225-4CD2-B4DD-84E4E88AF23D}"/>
              </a:ext>
            </a:extLst>
          </p:cNvPr>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38AAC633-9721-4E64-B734-1DC16D2560F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a:extLst>
              <a:ext uri="{FF2B5EF4-FFF2-40B4-BE49-F238E27FC236}">
                <a16:creationId xmlns:a16="http://schemas.microsoft.com/office/drawing/2014/main" id="{935401CC-FD20-4C01-8A51-634211F3E64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a:extLst>
              <a:ext uri="{FF2B5EF4-FFF2-40B4-BE49-F238E27FC236}">
                <a16:creationId xmlns:a16="http://schemas.microsoft.com/office/drawing/2014/main" id="{CD69B6AD-1FC9-42E2-9B14-D6B8C28A844C}"/>
              </a:ext>
            </a:extLst>
          </p:cNvPr>
          <p:cNvSpPr>
            <a:spLocks noGrp="1" noChangeArrowheads="1"/>
          </p:cNvSpPr>
          <p:nvPr>
            <p:ph type="sldNum" sz="quarter" idx="12"/>
          </p:nvPr>
        </p:nvSpPr>
        <p:spPr>
          <a:ln/>
        </p:spPr>
        <p:txBody>
          <a:bodyPr/>
          <a:lstStyle>
            <a:lvl1pPr>
              <a:defRPr/>
            </a:lvl1pPr>
          </a:lstStyle>
          <a:p>
            <a:pPr>
              <a:defRPr/>
            </a:pPr>
            <a:fld id="{F114D000-5ED8-4052-A0C5-B15A8104BAC2}" type="slidenum">
              <a:rPr lang="en-GB" altLang="en-US"/>
              <a:pPr>
                <a:defRPr/>
              </a:pPr>
              <a:t>‹#›</a:t>
            </a:fld>
            <a:endParaRPr lang="en-GB" altLang="en-US"/>
          </a:p>
        </p:txBody>
      </p:sp>
    </p:spTree>
    <p:extLst>
      <p:ext uri="{BB962C8B-B14F-4D97-AF65-F5344CB8AC3E}">
        <p14:creationId xmlns:p14="http://schemas.microsoft.com/office/powerpoint/2010/main" val="339275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28C96D6-62C1-4C70-9250-AF8D0D85D941}"/>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a:extLst>
              <a:ext uri="{FF2B5EF4-FFF2-40B4-BE49-F238E27FC236}">
                <a16:creationId xmlns:a16="http://schemas.microsoft.com/office/drawing/2014/main" id="{8F718E0D-A2A0-4AD2-A033-F47AE1C33F03}"/>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a:extLst>
              <a:ext uri="{FF2B5EF4-FFF2-40B4-BE49-F238E27FC236}">
                <a16:creationId xmlns:a16="http://schemas.microsoft.com/office/drawing/2014/main" id="{1A35CFF3-D910-46CE-9116-A7FBD981FF0A}"/>
              </a:ext>
            </a:extLst>
          </p:cNvPr>
          <p:cNvSpPr>
            <a:spLocks noGrp="1" noChangeArrowheads="1"/>
          </p:cNvSpPr>
          <p:nvPr>
            <p:ph type="sldNum" sz="quarter" idx="12"/>
          </p:nvPr>
        </p:nvSpPr>
        <p:spPr>
          <a:ln/>
        </p:spPr>
        <p:txBody>
          <a:bodyPr/>
          <a:lstStyle>
            <a:lvl1pPr>
              <a:defRPr/>
            </a:lvl1pPr>
          </a:lstStyle>
          <a:p>
            <a:pPr>
              <a:defRPr/>
            </a:pPr>
            <a:fld id="{8842765C-66AA-4672-8525-82A3ED8EA47A}" type="slidenum">
              <a:rPr lang="en-GB" altLang="en-US"/>
              <a:pPr>
                <a:defRPr/>
              </a:pPr>
              <a:t>‹#›</a:t>
            </a:fld>
            <a:endParaRPr lang="en-GB" altLang="en-US"/>
          </a:p>
        </p:txBody>
      </p:sp>
    </p:spTree>
    <p:extLst>
      <p:ext uri="{BB962C8B-B14F-4D97-AF65-F5344CB8AC3E}">
        <p14:creationId xmlns:p14="http://schemas.microsoft.com/office/powerpoint/2010/main" val="280379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14F26-446E-4F59-8F8F-08BFF696E747}"/>
              </a:ext>
            </a:extLst>
          </p:cNvPr>
          <p:cNvSpPr>
            <a:spLocks noGrp="1"/>
          </p:cNvSpPr>
          <p:nvPr>
            <p:ph type="title"/>
          </p:nvPr>
        </p:nvSpPr>
        <p:spPr>
          <a:xfrm>
            <a:off x="473075" y="609600"/>
            <a:ext cx="2211388" cy="21336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A13D611-60CA-4241-A0B2-55531F31FBF6}"/>
              </a:ext>
            </a:extLst>
          </p:cNvPr>
          <p:cNvSpPr>
            <a:spLocks noGrp="1"/>
          </p:cNvSpPr>
          <p:nvPr>
            <p:ph idx="1"/>
          </p:nvPr>
        </p:nvSpPr>
        <p:spPr>
          <a:xfrm>
            <a:off x="2916238" y="1316038"/>
            <a:ext cx="3471862" cy="6499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11C5443-06CD-48D5-AA59-DA0B25CE6575}"/>
              </a:ext>
            </a:extLst>
          </p:cNvPr>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49DBD669-A9D5-402A-BC91-B06C8150453C}"/>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78ABE390-186E-49C0-94AC-500E29DC75D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41F40D07-ADEE-42E7-B450-C01F86DCD6EA}"/>
              </a:ext>
            </a:extLst>
          </p:cNvPr>
          <p:cNvSpPr>
            <a:spLocks noGrp="1" noChangeArrowheads="1"/>
          </p:cNvSpPr>
          <p:nvPr>
            <p:ph type="sldNum" sz="quarter" idx="12"/>
          </p:nvPr>
        </p:nvSpPr>
        <p:spPr>
          <a:ln/>
        </p:spPr>
        <p:txBody>
          <a:bodyPr/>
          <a:lstStyle>
            <a:lvl1pPr>
              <a:defRPr/>
            </a:lvl1pPr>
          </a:lstStyle>
          <a:p>
            <a:pPr>
              <a:defRPr/>
            </a:pPr>
            <a:fld id="{C558544E-5DC8-4EED-B0EF-A2B37C041FDC}" type="slidenum">
              <a:rPr lang="en-GB" altLang="en-US"/>
              <a:pPr>
                <a:defRPr/>
              </a:pPr>
              <a:t>‹#›</a:t>
            </a:fld>
            <a:endParaRPr lang="en-GB" altLang="en-US"/>
          </a:p>
        </p:txBody>
      </p:sp>
    </p:spTree>
    <p:extLst>
      <p:ext uri="{BB962C8B-B14F-4D97-AF65-F5344CB8AC3E}">
        <p14:creationId xmlns:p14="http://schemas.microsoft.com/office/powerpoint/2010/main" val="3571007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D9E9C-7E8F-4B2E-B895-A245ACD03C64}"/>
              </a:ext>
            </a:extLst>
          </p:cNvPr>
          <p:cNvSpPr>
            <a:spLocks noGrp="1"/>
          </p:cNvSpPr>
          <p:nvPr>
            <p:ph type="title"/>
          </p:nvPr>
        </p:nvSpPr>
        <p:spPr>
          <a:xfrm>
            <a:off x="473075" y="609600"/>
            <a:ext cx="2211388" cy="21336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D424809-64B4-431F-B661-158AA93F88D1}"/>
              </a:ext>
            </a:extLst>
          </p:cNvPr>
          <p:cNvSpPr>
            <a:spLocks noGrp="1"/>
          </p:cNvSpPr>
          <p:nvPr>
            <p:ph type="pic" idx="1"/>
          </p:nvPr>
        </p:nvSpPr>
        <p:spPr>
          <a:xfrm>
            <a:off x="2916238" y="1316038"/>
            <a:ext cx="3471862" cy="6499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a:extLst>
              <a:ext uri="{FF2B5EF4-FFF2-40B4-BE49-F238E27FC236}">
                <a16:creationId xmlns:a16="http://schemas.microsoft.com/office/drawing/2014/main" id="{546821B3-AEA6-4970-92DD-C5D3AC47A6C5}"/>
              </a:ext>
            </a:extLst>
          </p:cNvPr>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Rectangle 4">
            <a:extLst>
              <a:ext uri="{FF2B5EF4-FFF2-40B4-BE49-F238E27FC236}">
                <a16:creationId xmlns:a16="http://schemas.microsoft.com/office/drawing/2014/main" id="{6CBB3B86-21D9-4386-AAE0-437AC7D5297B}"/>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819C328F-ECDC-459F-83C3-6166BE7F68BE}"/>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4BBB5A89-77E7-48D8-B2F8-5218EB0F57F0}"/>
              </a:ext>
            </a:extLst>
          </p:cNvPr>
          <p:cNvSpPr>
            <a:spLocks noGrp="1" noChangeArrowheads="1"/>
          </p:cNvSpPr>
          <p:nvPr>
            <p:ph type="sldNum" sz="quarter" idx="12"/>
          </p:nvPr>
        </p:nvSpPr>
        <p:spPr>
          <a:ln/>
        </p:spPr>
        <p:txBody>
          <a:bodyPr/>
          <a:lstStyle>
            <a:lvl1pPr>
              <a:defRPr/>
            </a:lvl1pPr>
          </a:lstStyle>
          <a:p>
            <a:pPr>
              <a:defRPr/>
            </a:pPr>
            <a:fld id="{9A40A32D-4B09-4C96-95AF-2748D421E966}" type="slidenum">
              <a:rPr lang="en-GB" altLang="en-US"/>
              <a:pPr>
                <a:defRPr/>
              </a:pPr>
              <a:t>‹#›</a:t>
            </a:fld>
            <a:endParaRPr lang="en-GB" altLang="en-US"/>
          </a:p>
        </p:txBody>
      </p:sp>
    </p:spTree>
    <p:extLst>
      <p:ext uri="{BB962C8B-B14F-4D97-AF65-F5344CB8AC3E}">
        <p14:creationId xmlns:p14="http://schemas.microsoft.com/office/powerpoint/2010/main" val="3242393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110AA7A-B999-4519-8594-BE306127DAD0}"/>
              </a:ext>
            </a:extLst>
          </p:cNvPr>
          <p:cNvSpPr>
            <a:spLocks noGrp="1" noChangeArrowheads="1"/>
          </p:cNvSpPr>
          <p:nvPr>
            <p:ph type="title"/>
          </p:nvPr>
        </p:nvSpPr>
        <p:spPr bwMode="auto">
          <a:xfrm>
            <a:off x="342900" y="366713"/>
            <a:ext cx="61722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2D9E0D0C-0FC9-49C0-BADF-E9003221E40C}"/>
              </a:ext>
            </a:extLst>
          </p:cNvPr>
          <p:cNvSpPr>
            <a:spLocks noGrp="1" noChangeArrowheads="1"/>
          </p:cNvSpPr>
          <p:nvPr>
            <p:ph type="body" idx="1"/>
          </p:nvPr>
        </p:nvSpPr>
        <p:spPr bwMode="auto">
          <a:xfrm>
            <a:off x="342900" y="2133600"/>
            <a:ext cx="6172200" cy="603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07980724-9A1A-4871-97DB-956B77A1429F}"/>
              </a:ext>
            </a:extLst>
          </p:cNvPr>
          <p:cNvSpPr>
            <a:spLocks noGrp="1" noChangeArrowheads="1"/>
          </p:cNvSpPr>
          <p:nvPr>
            <p:ph type="dt" sz="half" idx="2"/>
          </p:nvPr>
        </p:nvSpPr>
        <p:spPr bwMode="auto">
          <a:xfrm>
            <a:off x="342900" y="8326438"/>
            <a:ext cx="16002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GB" altLang="en-US"/>
          </a:p>
        </p:txBody>
      </p:sp>
      <p:sp>
        <p:nvSpPr>
          <p:cNvPr id="1029" name="Rectangle 5">
            <a:extLst>
              <a:ext uri="{FF2B5EF4-FFF2-40B4-BE49-F238E27FC236}">
                <a16:creationId xmlns:a16="http://schemas.microsoft.com/office/drawing/2014/main" id="{44634D99-7062-481A-B184-83FB7B2D54B1}"/>
              </a:ext>
            </a:extLst>
          </p:cNvPr>
          <p:cNvSpPr>
            <a:spLocks noGrp="1" noChangeArrowheads="1"/>
          </p:cNvSpPr>
          <p:nvPr>
            <p:ph type="ftr" sz="quarter" idx="3"/>
          </p:nvPr>
        </p:nvSpPr>
        <p:spPr bwMode="auto">
          <a:xfrm>
            <a:off x="2343150" y="8326438"/>
            <a:ext cx="21717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GB" altLang="en-US"/>
          </a:p>
        </p:txBody>
      </p:sp>
      <p:sp>
        <p:nvSpPr>
          <p:cNvPr id="1030" name="Rectangle 6">
            <a:extLst>
              <a:ext uri="{FF2B5EF4-FFF2-40B4-BE49-F238E27FC236}">
                <a16:creationId xmlns:a16="http://schemas.microsoft.com/office/drawing/2014/main" id="{31912B12-D341-4DF2-A639-0D68D5F40719}"/>
              </a:ext>
            </a:extLst>
          </p:cNvPr>
          <p:cNvSpPr>
            <a:spLocks noGrp="1" noChangeArrowheads="1"/>
          </p:cNvSpPr>
          <p:nvPr>
            <p:ph type="sldNum" sz="quarter" idx="4"/>
          </p:nvPr>
        </p:nvSpPr>
        <p:spPr bwMode="auto">
          <a:xfrm>
            <a:off x="4914900" y="8326438"/>
            <a:ext cx="16002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5344678A-DB6A-42F0-94D8-8D910F9C4248}"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366">
            <a:extLst>
              <a:ext uri="{FF2B5EF4-FFF2-40B4-BE49-F238E27FC236}">
                <a16:creationId xmlns:a16="http://schemas.microsoft.com/office/drawing/2014/main" id="{8A1E5FB6-72E0-495F-85CA-2201FAE55FA5}"/>
              </a:ext>
            </a:extLst>
          </p:cNvPr>
          <p:cNvSpPr>
            <a:spLocks noChangeShapeType="1"/>
          </p:cNvSpPr>
          <p:nvPr/>
        </p:nvSpPr>
        <p:spPr bwMode="auto">
          <a:xfrm flipV="1">
            <a:off x="333375" y="1690688"/>
            <a:ext cx="0" cy="39608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75" name="Rectangle 268">
            <a:extLst>
              <a:ext uri="{FF2B5EF4-FFF2-40B4-BE49-F238E27FC236}">
                <a16:creationId xmlns:a16="http://schemas.microsoft.com/office/drawing/2014/main" id="{BD462AE1-73A6-4989-8CAE-E381F185A708}"/>
              </a:ext>
            </a:extLst>
          </p:cNvPr>
          <p:cNvSpPr>
            <a:spLocks noGrp="1" noChangeArrowheads="1"/>
          </p:cNvSpPr>
          <p:nvPr>
            <p:ph type="ctrTitle"/>
          </p:nvPr>
        </p:nvSpPr>
        <p:spPr>
          <a:xfrm>
            <a:off x="0" y="0"/>
            <a:ext cx="5589588" cy="1079500"/>
          </a:xfrm>
        </p:spPr>
        <p:txBody>
          <a:bodyPr anchor="ctr"/>
          <a:lstStyle/>
          <a:p>
            <a:pPr eaLnBrk="1" hangingPunct="1"/>
            <a:r>
              <a:rPr lang="en-GB" altLang="en-US" sz="1800" b="1"/>
              <a:t>Canadian Orders of Battle &amp; TO&amp;Es 1980 to 1989 v.2.6</a:t>
            </a:r>
            <a:br>
              <a:rPr lang="en-GB" altLang="en-US" sz="1800" b="1"/>
            </a:br>
            <a:r>
              <a:rPr lang="en-GB" altLang="en-US" sz="2400" b="1"/>
              <a:t> </a:t>
            </a:r>
            <a:r>
              <a:rPr lang="en-GB" altLang="en-US" sz="1400"/>
              <a:t>By R Mark Davies for </a:t>
            </a:r>
            <a:r>
              <a:rPr lang="en-GB" altLang="en-US" sz="1400" i="1"/>
              <a:t>Battlefront: First Echelon</a:t>
            </a:r>
          </a:p>
        </p:txBody>
      </p:sp>
      <p:grpSp>
        <p:nvGrpSpPr>
          <p:cNvPr id="3076" name="Group 271">
            <a:extLst>
              <a:ext uri="{FF2B5EF4-FFF2-40B4-BE49-F238E27FC236}">
                <a16:creationId xmlns:a16="http://schemas.microsoft.com/office/drawing/2014/main" id="{CD439B5F-318F-47FC-90AD-B4B3AC2FAAB3}"/>
              </a:ext>
            </a:extLst>
          </p:cNvPr>
          <p:cNvGrpSpPr>
            <a:grpSpLocks/>
          </p:cNvGrpSpPr>
          <p:nvPr/>
        </p:nvGrpSpPr>
        <p:grpSpPr bwMode="auto">
          <a:xfrm>
            <a:off x="655638" y="1978025"/>
            <a:ext cx="76200" cy="63500"/>
            <a:chOff x="2539" y="543"/>
            <a:chExt cx="48" cy="40"/>
          </a:xfrm>
        </p:grpSpPr>
        <p:sp>
          <p:nvSpPr>
            <p:cNvPr id="3299" name="Line 272">
              <a:extLst>
                <a:ext uri="{FF2B5EF4-FFF2-40B4-BE49-F238E27FC236}">
                  <a16:creationId xmlns:a16="http://schemas.microsoft.com/office/drawing/2014/main" id="{2CE695E3-8858-43ED-9625-47BFE3A4FB8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00" name="Line 273">
              <a:extLst>
                <a:ext uri="{FF2B5EF4-FFF2-40B4-BE49-F238E27FC236}">
                  <a16:creationId xmlns:a16="http://schemas.microsoft.com/office/drawing/2014/main" id="{DC38FA40-50A6-49C0-9F47-34A22B48BD0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077" name="Group 274">
            <a:extLst>
              <a:ext uri="{FF2B5EF4-FFF2-40B4-BE49-F238E27FC236}">
                <a16:creationId xmlns:a16="http://schemas.microsoft.com/office/drawing/2014/main" id="{D107C00B-578C-4E4B-A377-C4C15BDCB5EB}"/>
              </a:ext>
            </a:extLst>
          </p:cNvPr>
          <p:cNvGrpSpPr>
            <a:grpSpLocks/>
          </p:cNvGrpSpPr>
          <p:nvPr/>
        </p:nvGrpSpPr>
        <p:grpSpPr bwMode="auto">
          <a:xfrm>
            <a:off x="549275" y="2049463"/>
            <a:ext cx="288925" cy="215900"/>
            <a:chOff x="1920" y="2352"/>
            <a:chExt cx="152" cy="99"/>
          </a:xfrm>
        </p:grpSpPr>
        <p:sp>
          <p:nvSpPr>
            <p:cNvPr id="3295" name="Rectangle 275">
              <a:extLst>
                <a:ext uri="{FF2B5EF4-FFF2-40B4-BE49-F238E27FC236}">
                  <a16:creationId xmlns:a16="http://schemas.microsoft.com/office/drawing/2014/main" id="{6487C799-65F0-4EDA-9E96-08C0DDA22C6C}"/>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96" name="Oval 276">
              <a:extLst>
                <a:ext uri="{FF2B5EF4-FFF2-40B4-BE49-F238E27FC236}">
                  <a16:creationId xmlns:a16="http://schemas.microsoft.com/office/drawing/2014/main" id="{6D4444EA-DA41-45A6-AFE0-29D07F222063}"/>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97" name="Line 277">
              <a:extLst>
                <a:ext uri="{FF2B5EF4-FFF2-40B4-BE49-F238E27FC236}">
                  <a16:creationId xmlns:a16="http://schemas.microsoft.com/office/drawing/2014/main" id="{AA6C24D0-053D-49DF-8B27-B815366CA4E0}"/>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98" name="Line 278">
              <a:extLst>
                <a:ext uri="{FF2B5EF4-FFF2-40B4-BE49-F238E27FC236}">
                  <a16:creationId xmlns:a16="http://schemas.microsoft.com/office/drawing/2014/main" id="{01AB9EA0-D48D-4296-80ED-2FD81890D735}"/>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078" name="Rectangle 280">
            <a:extLst>
              <a:ext uri="{FF2B5EF4-FFF2-40B4-BE49-F238E27FC236}">
                <a16:creationId xmlns:a16="http://schemas.microsoft.com/office/drawing/2014/main" id="{62507E53-20DF-4DC2-9667-7F62DACBE4DF}"/>
              </a:ext>
            </a:extLst>
          </p:cNvPr>
          <p:cNvSpPr>
            <a:spLocks noChangeAspect="1" noChangeArrowheads="1"/>
          </p:cNvSpPr>
          <p:nvPr/>
        </p:nvSpPr>
        <p:spPr bwMode="auto">
          <a:xfrm>
            <a:off x="117475" y="1403350"/>
            <a:ext cx="431800" cy="325438"/>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nvGrpSpPr>
          <p:cNvPr id="3079" name="Group 296">
            <a:extLst>
              <a:ext uri="{FF2B5EF4-FFF2-40B4-BE49-F238E27FC236}">
                <a16:creationId xmlns:a16="http://schemas.microsoft.com/office/drawing/2014/main" id="{CA330881-4D82-4285-9C08-C371EAA9C08B}"/>
              </a:ext>
            </a:extLst>
          </p:cNvPr>
          <p:cNvGrpSpPr>
            <a:grpSpLocks/>
          </p:cNvGrpSpPr>
          <p:nvPr/>
        </p:nvGrpSpPr>
        <p:grpSpPr bwMode="auto">
          <a:xfrm>
            <a:off x="187325" y="1331913"/>
            <a:ext cx="292100" cy="63500"/>
            <a:chOff x="255" y="295"/>
            <a:chExt cx="184" cy="40"/>
          </a:xfrm>
        </p:grpSpPr>
        <p:grpSp>
          <p:nvGrpSpPr>
            <p:cNvPr id="3283" name="Group 284">
              <a:extLst>
                <a:ext uri="{FF2B5EF4-FFF2-40B4-BE49-F238E27FC236}">
                  <a16:creationId xmlns:a16="http://schemas.microsoft.com/office/drawing/2014/main" id="{E9E155A1-7564-4E97-BD5C-D3B5376F738D}"/>
                </a:ext>
              </a:extLst>
            </p:cNvPr>
            <p:cNvGrpSpPr>
              <a:grpSpLocks/>
            </p:cNvGrpSpPr>
            <p:nvPr/>
          </p:nvGrpSpPr>
          <p:grpSpPr bwMode="auto">
            <a:xfrm>
              <a:off x="300" y="295"/>
              <a:ext cx="48" cy="40"/>
              <a:chOff x="2539" y="543"/>
              <a:chExt cx="48" cy="40"/>
            </a:xfrm>
          </p:grpSpPr>
          <p:sp>
            <p:nvSpPr>
              <p:cNvPr id="3293" name="Line 285">
                <a:extLst>
                  <a:ext uri="{FF2B5EF4-FFF2-40B4-BE49-F238E27FC236}">
                    <a16:creationId xmlns:a16="http://schemas.microsoft.com/office/drawing/2014/main" id="{D06B7A60-4610-4788-BF15-0891F5912D3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94" name="Line 286">
                <a:extLst>
                  <a:ext uri="{FF2B5EF4-FFF2-40B4-BE49-F238E27FC236}">
                    <a16:creationId xmlns:a16="http://schemas.microsoft.com/office/drawing/2014/main" id="{1D4A4917-7E21-4521-A4E1-90EE1DA58A2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84" name="Group 287">
              <a:extLst>
                <a:ext uri="{FF2B5EF4-FFF2-40B4-BE49-F238E27FC236}">
                  <a16:creationId xmlns:a16="http://schemas.microsoft.com/office/drawing/2014/main" id="{DBAA151F-1079-4CED-9650-6EAD33F48C45}"/>
                </a:ext>
              </a:extLst>
            </p:cNvPr>
            <p:cNvGrpSpPr>
              <a:grpSpLocks/>
            </p:cNvGrpSpPr>
            <p:nvPr/>
          </p:nvGrpSpPr>
          <p:grpSpPr bwMode="auto">
            <a:xfrm>
              <a:off x="346" y="295"/>
              <a:ext cx="48" cy="40"/>
              <a:chOff x="2539" y="543"/>
              <a:chExt cx="48" cy="40"/>
            </a:xfrm>
          </p:grpSpPr>
          <p:sp>
            <p:nvSpPr>
              <p:cNvPr id="3291" name="Line 288">
                <a:extLst>
                  <a:ext uri="{FF2B5EF4-FFF2-40B4-BE49-F238E27FC236}">
                    <a16:creationId xmlns:a16="http://schemas.microsoft.com/office/drawing/2014/main" id="{4E10D138-4861-459C-933A-E069CD02576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92" name="Line 289">
                <a:extLst>
                  <a:ext uri="{FF2B5EF4-FFF2-40B4-BE49-F238E27FC236}">
                    <a16:creationId xmlns:a16="http://schemas.microsoft.com/office/drawing/2014/main" id="{252AD60C-B76E-40FD-BBB6-5BD5D60487A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85" name="Group 290">
              <a:extLst>
                <a:ext uri="{FF2B5EF4-FFF2-40B4-BE49-F238E27FC236}">
                  <a16:creationId xmlns:a16="http://schemas.microsoft.com/office/drawing/2014/main" id="{1B822CCB-E6FC-49B3-858D-CE1E94AA85CD}"/>
                </a:ext>
              </a:extLst>
            </p:cNvPr>
            <p:cNvGrpSpPr>
              <a:grpSpLocks/>
            </p:cNvGrpSpPr>
            <p:nvPr/>
          </p:nvGrpSpPr>
          <p:grpSpPr bwMode="auto">
            <a:xfrm>
              <a:off x="391" y="295"/>
              <a:ext cx="48" cy="40"/>
              <a:chOff x="2539" y="543"/>
              <a:chExt cx="48" cy="40"/>
            </a:xfrm>
          </p:grpSpPr>
          <p:sp>
            <p:nvSpPr>
              <p:cNvPr id="3289" name="Line 291">
                <a:extLst>
                  <a:ext uri="{FF2B5EF4-FFF2-40B4-BE49-F238E27FC236}">
                    <a16:creationId xmlns:a16="http://schemas.microsoft.com/office/drawing/2014/main" id="{2C657F74-EE3A-4743-ABFB-BD31A888679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90" name="Line 292">
                <a:extLst>
                  <a:ext uri="{FF2B5EF4-FFF2-40B4-BE49-F238E27FC236}">
                    <a16:creationId xmlns:a16="http://schemas.microsoft.com/office/drawing/2014/main" id="{173AF35E-56F1-4D90-A4FC-73DDCD66DD9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86" name="Group 293">
              <a:extLst>
                <a:ext uri="{FF2B5EF4-FFF2-40B4-BE49-F238E27FC236}">
                  <a16:creationId xmlns:a16="http://schemas.microsoft.com/office/drawing/2014/main" id="{11E10D63-63B6-4A0D-BB2B-67450D07F0D3}"/>
                </a:ext>
              </a:extLst>
            </p:cNvPr>
            <p:cNvGrpSpPr>
              <a:grpSpLocks/>
            </p:cNvGrpSpPr>
            <p:nvPr/>
          </p:nvGrpSpPr>
          <p:grpSpPr bwMode="auto">
            <a:xfrm>
              <a:off x="255" y="295"/>
              <a:ext cx="48" cy="40"/>
              <a:chOff x="2539" y="543"/>
              <a:chExt cx="48" cy="40"/>
            </a:xfrm>
          </p:grpSpPr>
          <p:sp>
            <p:nvSpPr>
              <p:cNvPr id="3287" name="Line 294">
                <a:extLst>
                  <a:ext uri="{FF2B5EF4-FFF2-40B4-BE49-F238E27FC236}">
                    <a16:creationId xmlns:a16="http://schemas.microsoft.com/office/drawing/2014/main" id="{36C1B82B-5F22-4DC4-8385-023C8D00F62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88" name="Line 295">
                <a:extLst>
                  <a:ext uri="{FF2B5EF4-FFF2-40B4-BE49-F238E27FC236}">
                    <a16:creationId xmlns:a16="http://schemas.microsoft.com/office/drawing/2014/main" id="{EC8CD2F8-CE69-43C3-A96F-CE292C64E6D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3080" name="Text Box 297">
            <a:extLst>
              <a:ext uri="{FF2B5EF4-FFF2-40B4-BE49-F238E27FC236}">
                <a16:creationId xmlns:a16="http://schemas.microsoft.com/office/drawing/2014/main" id="{D04A3007-0A53-4675-9164-381F9230BAD1}"/>
              </a:ext>
            </a:extLst>
          </p:cNvPr>
          <p:cNvSpPr txBox="1">
            <a:spLocks noChangeArrowheads="1"/>
          </p:cNvSpPr>
          <p:nvPr/>
        </p:nvSpPr>
        <p:spPr bwMode="auto">
          <a:xfrm>
            <a:off x="549275" y="1403350"/>
            <a:ext cx="228282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400" b="1"/>
              <a:t>Canadian Forces (Army) </a:t>
            </a:r>
          </a:p>
          <a:p>
            <a:pPr eaLnBrk="1" hangingPunct="1">
              <a:spcBef>
                <a:spcPct val="0"/>
              </a:spcBef>
              <a:buFontTx/>
              <a:buNone/>
            </a:pPr>
            <a:r>
              <a:rPr lang="en-GB" altLang="en-US" sz="1200"/>
              <a:t>Circa 1980-88</a:t>
            </a:r>
          </a:p>
        </p:txBody>
      </p:sp>
      <p:grpSp>
        <p:nvGrpSpPr>
          <p:cNvPr id="3081" name="Group 306">
            <a:extLst>
              <a:ext uri="{FF2B5EF4-FFF2-40B4-BE49-F238E27FC236}">
                <a16:creationId xmlns:a16="http://schemas.microsoft.com/office/drawing/2014/main" id="{C1152011-DC84-42DA-8102-6B44AA0227E8}"/>
              </a:ext>
            </a:extLst>
          </p:cNvPr>
          <p:cNvGrpSpPr>
            <a:grpSpLocks/>
          </p:cNvGrpSpPr>
          <p:nvPr/>
        </p:nvGrpSpPr>
        <p:grpSpPr bwMode="auto">
          <a:xfrm>
            <a:off x="655638" y="2413000"/>
            <a:ext cx="76200" cy="63500"/>
            <a:chOff x="2539" y="543"/>
            <a:chExt cx="48" cy="40"/>
          </a:xfrm>
        </p:grpSpPr>
        <p:sp>
          <p:nvSpPr>
            <p:cNvPr id="3281" name="Line 307">
              <a:extLst>
                <a:ext uri="{FF2B5EF4-FFF2-40B4-BE49-F238E27FC236}">
                  <a16:creationId xmlns:a16="http://schemas.microsoft.com/office/drawing/2014/main" id="{190BF7DD-9998-4247-BBCB-E0767B92F7B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82" name="Line 308">
              <a:extLst>
                <a:ext uri="{FF2B5EF4-FFF2-40B4-BE49-F238E27FC236}">
                  <a16:creationId xmlns:a16="http://schemas.microsoft.com/office/drawing/2014/main" id="{2B2EB24D-2279-47EB-9F43-FC94E8F0D65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082" name="Group 309">
            <a:extLst>
              <a:ext uri="{FF2B5EF4-FFF2-40B4-BE49-F238E27FC236}">
                <a16:creationId xmlns:a16="http://schemas.microsoft.com/office/drawing/2014/main" id="{133D894F-5E78-4DF3-A19C-23C68906E1A6}"/>
              </a:ext>
            </a:extLst>
          </p:cNvPr>
          <p:cNvGrpSpPr>
            <a:grpSpLocks/>
          </p:cNvGrpSpPr>
          <p:nvPr/>
        </p:nvGrpSpPr>
        <p:grpSpPr bwMode="auto">
          <a:xfrm>
            <a:off x="549275" y="2484438"/>
            <a:ext cx="288925" cy="215900"/>
            <a:chOff x="1920" y="2352"/>
            <a:chExt cx="152" cy="99"/>
          </a:xfrm>
        </p:grpSpPr>
        <p:sp>
          <p:nvSpPr>
            <p:cNvPr id="3277" name="Rectangle 310">
              <a:extLst>
                <a:ext uri="{FF2B5EF4-FFF2-40B4-BE49-F238E27FC236}">
                  <a16:creationId xmlns:a16="http://schemas.microsoft.com/office/drawing/2014/main" id="{F2083917-311A-470C-AE98-8D78298199A2}"/>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78" name="Oval 311">
              <a:extLst>
                <a:ext uri="{FF2B5EF4-FFF2-40B4-BE49-F238E27FC236}">
                  <a16:creationId xmlns:a16="http://schemas.microsoft.com/office/drawing/2014/main" id="{30B03295-0661-4CC2-9165-73094D307024}"/>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79" name="Line 312">
              <a:extLst>
                <a:ext uri="{FF2B5EF4-FFF2-40B4-BE49-F238E27FC236}">
                  <a16:creationId xmlns:a16="http://schemas.microsoft.com/office/drawing/2014/main" id="{39DC4F86-957D-42EB-B156-AD09E543FAD3}"/>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80" name="Line 313">
              <a:extLst>
                <a:ext uri="{FF2B5EF4-FFF2-40B4-BE49-F238E27FC236}">
                  <a16:creationId xmlns:a16="http://schemas.microsoft.com/office/drawing/2014/main" id="{B0418C8F-5090-43AB-B0F4-01BEB4469FC8}"/>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083" name="Group 314">
            <a:extLst>
              <a:ext uri="{FF2B5EF4-FFF2-40B4-BE49-F238E27FC236}">
                <a16:creationId xmlns:a16="http://schemas.microsoft.com/office/drawing/2014/main" id="{D58E631B-1C7E-4BD2-91AC-5E6774A14CCF}"/>
              </a:ext>
            </a:extLst>
          </p:cNvPr>
          <p:cNvGrpSpPr>
            <a:grpSpLocks/>
          </p:cNvGrpSpPr>
          <p:nvPr/>
        </p:nvGrpSpPr>
        <p:grpSpPr bwMode="auto">
          <a:xfrm>
            <a:off x="655638" y="2916238"/>
            <a:ext cx="76200" cy="63500"/>
            <a:chOff x="2539" y="543"/>
            <a:chExt cx="48" cy="40"/>
          </a:xfrm>
        </p:grpSpPr>
        <p:sp>
          <p:nvSpPr>
            <p:cNvPr id="3275" name="Line 315">
              <a:extLst>
                <a:ext uri="{FF2B5EF4-FFF2-40B4-BE49-F238E27FC236}">
                  <a16:creationId xmlns:a16="http://schemas.microsoft.com/office/drawing/2014/main" id="{777CB401-4A3C-4138-A103-5AA3B52F5A00}"/>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6" name="Line 316">
              <a:extLst>
                <a:ext uri="{FF2B5EF4-FFF2-40B4-BE49-F238E27FC236}">
                  <a16:creationId xmlns:a16="http://schemas.microsoft.com/office/drawing/2014/main" id="{477E7908-837E-4CF4-A832-C7C6D3E6BD6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084" name="Group 317">
            <a:extLst>
              <a:ext uri="{FF2B5EF4-FFF2-40B4-BE49-F238E27FC236}">
                <a16:creationId xmlns:a16="http://schemas.microsoft.com/office/drawing/2014/main" id="{90117122-BBE2-427B-9EED-46EC73886C9B}"/>
              </a:ext>
            </a:extLst>
          </p:cNvPr>
          <p:cNvGrpSpPr>
            <a:grpSpLocks/>
          </p:cNvGrpSpPr>
          <p:nvPr/>
        </p:nvGrpSpPr>
        <p:grpSpPr bwMode="auto">
          <a:xfrm>
            <a:off x="549275" y="2987675"/>
            <a:ext cx="288925" cy="215900"/>
            <a:chOff x="1920" y="2352"/>
            <a:chExt cx="152" cy="99"/>
          </a:xfrm>
        </p:grpSpPr>
        <p:sp>
          <p:nvSpPr>
            <p:cNvPr id="3271" name="Rectangle 318">
              <a:extLst>
                <a:ext uri="{FF2B5EF4-FFF2-40B4-BE49-F238E27FC236}">
                  <a16:creationId xmlns:a16="http://schemas.microsoft.com/office/drawing/2014/main" id="{86279A59-6CD5-4246-8607-26010A447821}"/>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72" name="Oval 319">
              <a:extLst>
                <a:ext uri="{FF2B5EF4-FFF2-40B4-BE49-F238E27FC236}">
                  <a16:creationId xmlns:a16="http://schemas.microsoft.com/office/drawing/2014/main" id="{579AF4F3-7FF3-4480-87C5-9A7022B99CF0}"/>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73" name="Line 320">
              <a:extLst>
                <a:ext uri="{FF2B5EF4-FFF2-40B4-BE49-F238E27FC236}">
                  <a16:creationId xmlns:a16="http://schemas.microsoft.com/office/drawing/2014/main" id="{D59374AA-EDBA-42EC-94AF-754B64441F8C}"/>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74" name="Line 321">
              <a:extLst>
                <a:ext uri="{FF2B5EF4-FFF2-40B4-BE49-F238E27FC236}">
                  <a16:creationId xmlns:a16="http://schemas.microsoft.com/office/drawing/2014/main" id="{8084A98E-1793-4A5B-B8EC-197370E70F15}"/>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085" name="Group 322">
            <a:extLst>
              <a:ext uri="{FF2B5EF4-FFF2-40B4-BE49-F238E27FC236}">
                <a16:creationId xmlns:a16="http://schemas.microsoft.com/office/drawing/2014/main" id="{1883E46F-2BB2-42E5-9344-5A9A5A4DFA36}"/>
              </a:ext>
            </a:extLst>
          </p:cNvPr>
          <p:cNvGrpSpPr>
            <a:grpSpLocks/>
          </p:cNvGrpSpPr>
          <p:nvPr/>
        </p:nvGrpSpPr>
        <p:grpSpPr bwMode="auto">
          <a:xfrm>
            <a:off x="549275" y="3419475"/>
            <a:ext cx="287338" cy="215900"/>
            <a:chOff x="637" y="1857"/>
            <a:chExt cx="146" cy="99"/>
          </a:xfrm>
        </p:grpSpPr>
        <p:grpSp>
          <p:nvGrpSpPr>
            <p:cNvPr id="3264" name="Group 323">
              <a:extLst>
                <a:ext uri="{FF2B5EF4-FFF2-40B4-BE49-F238E27FC236}">
                  <a16:creationId xmlns:a16="http://schemas.microsoft.com/office/drawing/2014/main" id="{E7980B7B-630B-415C-96C3-70E45FC719B9}"/>
                </a:ext>
              </a:extLst>
            </p:cNvPr>
            <p:cNvGrpSpPr>
              <a:grpSpLocks noChangeAspect="1"/>
            </p:cNvGrpSpPr>
            <p:nvPr/>
          </p:nvGrpSpPr>
          <p:grpSpPr bwMode="auto">
            <a:xfrm>
              <a:off x="637" y="1857"/>
              <a:ext cx="146" cy="99"/>
              <a:chOff x="1968" y="1728"/>
              <a:chExt cx="195" cy="132"/>
            </a:xfrm>
          </p:grpSpPr>
          <p:sp>
            <p:nvSpPr>
              <p:cNvPr id="3268" name="Rectangle 324">
                <a:extLst>
                  <a:ext uri="{FF2B5EF4-FFF2-40B4-BE49-F238E27FC236}">
                    <a16:creationId xmlns:a16="http://schemas.microsoft.com/office/drawing/2014/main" id="{844B5493-28F6-4196-9D93-ED6A9327B531}"/>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69" name="Line 325">
                <a:extLst>
                  <a:ext uri="{FF2B5EF4-FFF2-40B4-BE49-F238E27FC236}">
                    <a16:creationId xmlns:a16="http://schemas.microsoft.com/office/drawing/2014/main" id="{41D1F90B-51C2-4D45-85EA-3D70F162262B}"/>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70" name="Line 326">
                <a:extLst>
                  <a:ext uri="{FF2B5EF4-FFF2-40B4-BE49-F238E27FC236}">
                    <a16:creationId xmlns:a16="http://schemas.microsoft.com/office/drawing/2014/main" id="{4DE45E32-35FC-43B4-B9F5-917EB60F546C}"/>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265" name="Group 327">
              <a:extLst>
                <a:ext uri="{FF2B5EF4-FFF2-40B4-BE49-F238E27FC236}">
                  <a16:creationId xmlns:a16="http://schemas.microsoft.com/office/drawing/2014/main" id="{B11FB8B8-CE1E-4C69-9590-F719559BCB13}"/>
                </a:ext>
              </a:extLst>
            </p:cNvPr>
            <p:cNvGrpSpPr>
              <a:grpSpLocks/>
            </p:cNvGrpSpPr>
            <p:nvPr/>
          </p:nvGrpSpPr>
          <p:grpSpPr bwMode="auto">
            <a:xfrm>
              <a:off x="686" y="1931"/>
              <a:ext cx="48" cy="24"/>
              <a:chOff x="1632" y="1249"/>
              <a:chExt cx="48" cy="24"/>
            </a:xfrm>
          </p:grpSpPr>
          <p:sp>
            <p:nvSpPr>
              <p:cNvPr id="3266" name="AutoShape 328">
                <a:extLst>
                  <a:ext uri="{FF2B5EF4-FFF2-40B4-BE49-F238E27FC236}">
                    <a16:creationId xmlns:a16="http://schemas.microsoft.com/office/drawing/2014/main" id="{EEA3F18A-3104-480B-8CBE-B83AF4603310}"/>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67" name="AutoShape 329">
                <a:extLst>
                  <a:ext uri="{FF2B5EF4-FFF2-40B4-BE49-F238E27FC236}">
                    <a16:creationId xmlns:a16="http://schemas.microsoft.com/office/drawing/2014/main" id="{01F6636C-1012-4C57-BB5C-28798347447F}"/>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3086" name="Group 330">
            <a:extLst>
              <a:ext uri="{FF2B5EF4-FFF2-40B4-BE49-F238E27FC236}">
                <a16:creationId xmlns:a16="http://schemas.microsoft.com/office/drawing/2014/main" id="{361DB7D7-0549-4330-A012-CFE14F8F9B59}"/>
              </a:ext>
            </a:extLst>
          </p:cNvPr>
          <p:cNvGrpSpPr>
            <a:grpSpLocks/>
          </p:cNvGrpSpPr>
          <p:nvPr/>
        </p:nvGrpSpPr>
        <p:grpSpPr bwMode="auto">
          <a:xfrm>
            <a:off x="655638" y="3348038"/>
            <a:ext cx="76200" cy="63500"/>
            <a:chOff x="2539" y="543"/>
            <a:chExt cx="48" cy="40"/>
          </a:xfrm>
        </p:grpSpPr>
        <p:sp>
          <p:nvSpPr>
            <p:cNvPr id="3262" name="Line 331">
              <a:extLst>
                <a:ext uri="{FF2B5EF4-FFF2-40B4-BE49-F238E27FC236}">
                  <a16:creationId xmlns:a16="http://schemas.microsoft.com/office/drawing/2014/main" id="{E6F04BED-B070-45A9-ADFD-6604C32A407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63" name="Line 332">
              <a:extLst>
                <a:ext uri="{FF2B5EF4-FFF2-40B4-BE49-F238E27FC236}">
                  <a16:creationId xmlns:a16="http://schemas.microsoft.com/office/drawing/2014/main" id="{CD077277-4141-4DF1-815A-025F27A156E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087" name="Group 334">
            <a:extLst>
              <a:ext uri="{FF2B5EF4-FFF2-40B4-BE49-F238E27FC236}">
                <a16:creationId xmlns:a16="http://schemas.microsoft.com/office/drawing/2014/main" id="{14FB08A3-EBE5-4C94-AE5F-7345D6EB4F9A}"/>
              </a:ext>
            </a:extLst>
          </p:cNvPr>
          <p:cNvGrpSpPr>
            <a:grpSpLocks noChangeAspect="1"/>
          </p:cNvGrpSpPr>
          <p:nvPr/>
        </p:nvGrpSpPr>
        <p:grpSpPr bwMode="auto">
          <a:xfrm>
            <a:off x="549275" y="3852863"/>
            <a:ext cx="287338" cy="215900"/>
            <a:chOff x="1968" y="1728"/>
            <a:chExt cx="195" cy="132"/>
          </a:xfrm>
        </p:grpSpPr>
        <p:sp>
          <p:nvSpPr>
            <p:cNvPr id="3259" name="Rectangle 335">
              <a:extLst>
                <a:ext uri="{FF2B5EF4-FFF2-40B4-BE49-F238E27FC236}">
                  <a16:creationId xmlns:a16="http://schemas.microsoft.com/office/drawing/2014/main" id="{B6055FE3-4EA7-4C8F-9C48-B6A4C9DADA9B}"/>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60" name="Line 336">
              <a:extLst>
                <a:ext uri="{FF2B5EF4-FFF2-40B4-BE49-F238E27FC236}">
                  <a16:creationId xmlns:a16="http://schemas.microsoft.com/office/drawing/2014/main" id="{1F41E5C9-E527-41A9-82B6-E649B1DFCA6D}"/>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61" name="Line 337">
              <a:extLst>
                <a:ext uri="{FF2B5EF4-FFF2-40B4-BE49-F238E27FC236}">
                  <a16:creationId xmlns:a16="http://schemas.microsoft.com/office/drawing/2014/main" id="{D2AD8DCD-F665-4604-A6F9-0BB54C7148B3}"/>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088" name="Group 341">
            <a:extLst>
              <a:ext uri="{FF2B5EF4-FFF2-40B4-BE49-F238E27FC236}">
                <a16:creationId xmlns:a16="http://schemas.microsoft.com/office/drawing/2014/main" id="{A10EBBF9-5D88-40B2-BEBE-910C88349302}"/>
              </a:ext>
            </a:extLst>
          </p:cNvPr>
          <p:cNvGrpSpPr>
            <a:grpSpLocks/>
          </p:cNvGrpSpPr>
          <p:nvPr/>
        </p:nvGrpSpPr>
        <p:grpSpPr bwMode="auto">
          <a:xfrm>
            <a:off x="655638" y="3779838"/>
            <a:ext cx="76200" cy="63500"/>
            <a:chOff x="2539" y="543"/>
            <a:chExt cx="48" cy="40"/>
          </a:xfrm>
        </p:grpSpPr>
        <p:sp>
          <p:nvSpPr>
            <p:cNvPr id="3257" name="Line 342">
              <a:extLst>
                <a:ext uri="{FF2B5EF4-FFF2-40B4-BE49-F238E27FC236}">
                  <a16:creationId xmlns:a16="http://schemas.microsoft.com/office/drawing/2014/main" id="{5686D5D5-3B9D-4B76-9134-1226EA837A0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58" name="Line 343">
              <a:extLst>
                <a:ext uri="{FF2B5EF4-FFF2-40B4-BE49-F238E27FC236}">
                  <a16:creationId xmlns:a16="http://schemas.microsoft.com/office/drawing/2014/main" id="{A0BF98ED-C241-480E-9681-491F54F1489B}"/>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089" name="Line 360">
            <a:extLst>
              <a:ext uri="{FF2B5EF4-FFF2-40B4-BE49-F238E27FC236}">
                <a16:creationId xmlns:a16="http://schemas.microsoft.com/office/drawing/2014/main" id="{1C416881-0764-465B-9D1A-793156F489C4}"/>
              </a:ext>
            </a:extLst>
          </p:cNvPr>
          <p:cNvSpPr>
            <a:spLocks noChangeShapeType="1"/>
          </p:cNvSpPr>
          <p:nvPr/>
        </p:nvSpPr>
        <p:spPr bwMode="auto">
          <a:xfrm>
            <a:off x="333375" y="212248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90" name="Line 362">
            <a:extLst>
              <a:ext uri="{FF2B5EF4-FFF2-40B4-BE49-F238E27FC236}">
                <a16:creationId xmlns:a16="http://schemas.microsoft.com/office/drawing/2014/main" id="{86CB70C9-CC15-454E-858D-2862BB95FDF9}"/>
              </a:ext>
            </a:extLst>
          </p:cNvPr>
          <p:cNvSpPr>
            <a:spLocks noChangeShapeType="1"/>
          </p:cNvSpPr>
          <p:nvPr/>
        </p:nvSpPr>
        <p:spPr bwMode="auto">
          <a:xfrm>
            <a:off x="333375" y="2555875"/>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91" name="Line 363">
            <a:extLst>
              <a:ext uri="{FF2B5EF4-FFF2-40B4-BE49-F238E27FC236}">
                <a16:creationId xmlns:a16="http://schemas.microsoft.com/office/drawing/2014/main" id="{3496CE2F-B3BA-46B9-92AF-8E1ABF44D259}"/>
              </a:ext>
            </a:extLst>
          </p:cNvPr>
          <p:cNvSpPr>
            <a:spLocks noChangeShapeType="1"/>
          </p:cNvSpPr>
          <p:nvPr/>
        </p:nvSpPr>
        <p:spPr bwMode="auto">
          <a:xfrm>
            <a:off x="333375" y="30591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92" name="Line 364">
            <a:extLst>
              <a:ext uri="{FF2B5EF4-FFF2-40B4-BE49-F238E27FC236}">
                <a16:creationId xmlns:a16="http://schemas.microsoft.com/office/drawing/2014/main" id="{961B872A-A79F-4AA0-A863-611E73467EB5}"/>
              </a:ext>
            </a:extLst>
          </p:cNvPr>
          <p:cNvSpPr>
            <a:spLocks noChangeShapeType="1"/>
          </p:cNvSpPr>
          <p:nvPr/>
        </p:nvSpPr>
        <p:spPr bwMode="auto">
          <a:xfrm>
            <a:off x="333375" y="34909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93" name="Line 365">
            <a:extLst>
              <a:ext uri="{FF2B5EF4-FFF2-40B4-BE49-F238E27FC236}">
                <a16:creationId xmlns:a16="http://schemas.microsoft.com/office/drawing/2014/main" id="{0D142FD7-0B05-4C96-BFAA-F92577D00058}"/>
              </a:ext>
            </a:extLst>
          </p:cNvPr>
          <p:cNvSpPr>
            <a:spLocks noChangeShapeType="1"/>
          </p:cNvSpPr>
          <p:nvPr/>
        </p:nvSpPr>
        <p:spPr bwMode="auto">
          <a:xfrm>
            <a:off x="333375" y="392430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94" name="Text Box 367">
            <a:extLst>
              <a:ext uri="{FF2B5EF4-FFF2-40B4-BE49-F238E27FC236}">
                <a16:creationId xmlns:a16="http://schemas.microsoft.com/office/drawing/2014/main" id="{FE473806-B237-4B84-B214-797A4D9B87D8}"/>
              </a:ext>
            </a:extLst>
          </p:cNvPr>
          <p:cNvSpPr txBox="1">
            <a:spLocks noChangeArrowheads="1"/>
          </p:cNvSpPr>
          <p:nvPr/>
        </p:nvSpPr>
        <p:spPr bwMode="auto">
          <a:xfrm>
            <a:off x="836613" y="1906588"/>
            <a:ext cx="20526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 CWCA-01</a:t>
            </a:r>
          </a:p>
          <a:p>
            <a:pPr eaLnBrk="1" hangingPunct="1">
              <a:spcBef>
                <a:spcPct val="0"/>
              </a:spcBef>
              <a:buFontTx/>
              <a:buNone/>
            </a:pPr>
            <a:r>
              <a:rPr lang="en-GB" altLang="en-US" sz="1000" b="1"/>
              <a:t>1st Canadian Brigade Group </a:t>
            </a:r>
            <a:r>
              <a:rPr lang="en-GB" altLang="en-US" sz="800" b="1"/>
              <a:t>(a)</a:t>
            </a:r>
            <a:endParaRPr lang="en-GB" altLang="en-US" sz="1000" b="1"/>
          </a:p>
        </p:txBody>
      </p:sp>
      <p:sp>
        <p:nvSpPr>
          <p:cNvPr id="3095" name="Text Box 369">
            <a:extLst>
              <a:ext uri="{FF2B5EF4-FFF2-40B4-BE49-F238E27FC236}">
                <a16:creationId xmlns:a16="http://schemas.microsoft.com/office/drawing/2014/main" id="{A92C8749-4F59-4588-BF7C-BD00134D657D}"/>
              </a:ext>
            </a:extLst>
          </p:cNvPr>
          <p:cNvSpPr txBox="1">
            <a:spLocks noChangeArrowheads="1"/>
          </p:cNvSpPr>
          <p:nvPr/>
        </p:nvSpPr>
        <p:spPr bwMode="auto">
          <a:xfrm>
            <a:off x="836613" y="2339975"/>
            <a:ext cx="22796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 CWCA-01</a:t>
            </a:r>
          </a:p>
          <a:p>
            <a:pPr eaLnBrk="1" hangingPunct="1">
              <a:spcBef>
                <a:spcPct val="0"/>
              </a:spcBef>
              <a:buFontTx/>
              <a:buNone/>
            </a:pPr>
            <a:r>
              <a:rPr lang="en-GB" altLang="en-US" sz="1000" b="1"/>
              <a:t>4th Canadian Mechanised Brigade </a:t>
            </a:r>
          </a:p>
          <a:p>
            <a:pPr eaLnBrk="1" hangingPunct="1">
              <a:spcBef>
                <a:spcPct val="0"/>
              </a:spcBef>
              <a:buFontTx/>
              <a:buNone/>
            </a:pPr>
            <a:r>
              <a:rPr lang="en-GB" altLang="en-US" sz="1000" b="1"/>
              <a:t>Group </a:t>
            </a:r>
            <a:r>
              <a:rPr lang="en-GB" altLang="en-US" sz="800" b="1"/>
              <a:t>(b)</a:t>
            </a:r>
            <a:endParaRPr lang="en-GB" altLang="en-US" sz="1000" b="1"/>
          </a:p>
        </p:txBody>
      </p:sp>
      <p:sp>
        <p:nvSpPr>
          <p:cNvPr id="3096" name="Text Box 370">
            <a:extLst>
              <a:ext uri="{FF2B5EF4-FFF2-40B4-BE49-F238E27FC236}">
                <a16:creationId xmlns:a16="http://schemas.microsoft.com/office/drawing/2014/main" id="{54E10A65-0C63-4E3E-9273-1FD3FA8DEF3E}"/>
              </a:ext>
            </a:extLst>
          </p:cNvPr>
          <p:cNvSpPr txBox="1">
            <a:spLocks noChangeArrowheads="1"/>
          </p:cNvSpPr>
          <p:nvPr/>
        </p:nvSpPr>
        <p:spPr bwMode="auto">
          <a:xfrm>
            <a:off x="836613" y="2843213"/>
            <a:ext cx="2165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 CWCA-02</a:t>
            </a:r>
          </a:p>
          <a:p>
            <a:pPr eaLnBrk="1" hangingPunct="1">
              <a:spcBef>
                <a:spcPct val="0"/>
              </a:spcBef>
              <a:buFontTx/>
              <a:buNone/>
            </a:pPr>
            <a:r>
              <a:rPr lang="en-GB" altLang="en-US" sz="1000" b="1"/>
              <a:t>5e Groupe-Brigade du Canada </a:t>
            </a:r>
            <a:r>
              <a:rPr lang="en-GB" altLang="en-US" sz="800" b="1"/>
              <a:t>(c)</a:t>
            </a:r>
            <a:endParaRPr lang="en-GB" altLang="en-US" sz="1000" b="1"/>
          </a:p>
        </p:txBody>
      </p:sp>
      <p:sp>
        <p:nvSpPr>
          <p:cNvPr id="3097" name="Text Box 371">
            <a:extLst>
              <a:ext uri="{FF2B5EF4-FFF2-40B4-BE49-F238E27FC236}">
                <a16:creationId xmlns:a16="http://schemas.microsoft.com/office/drawing/2014/main" id="{16FECAA8-DC92-48D8-887C-048A721D4598}"/>
              </a:ext>
            </a:extLst>
          </p:cNvPr>
          <p:cNvSpPr txBox="1">
            <a:spLocks noChangeArrowheads="1"/>
          </p:cNvSpPr>
          <p:nvPr/>
        </p:nvSpPr>
        <p:spPr bwMode="auto">
          <a:xfrm>
            <a:off x="836613" y="3275013"/>
            <a:ext cx="170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 CWCA-03</a:t>
            </a:r>
          </a:p>
          <a:p>
            <a:pPr eaLnBrk="1" hangingPunct="1">
              <a:spcBef>
                <a:spcPct val="0"/>
              </a:spcBef>
              <a:buFontTx/>
              <a:buNone/>
            </a:pPr>
            <a:r>
              <a:rPr lang="en-GB" altLang="en-US" sz="1000" b="1"/>
              <a:t>Special Service Force </a:t>
            </a:r>
            <a:r>
              <a:rPr lang="en-GB" altLang="en-US" sz="800" b="1"/>
              <a:t>(de)</a:t>
            </a:r>
            <a:endParaRPr lang="en-GB" altLang="en-US" sz="1000" b="1"/>
          </a:p>
        </p:txBody>
      </p:sp>
      <p:sp>
        <p:nvSpPr>
          <p:cNvPr id="3098" name="Text Box 372">
            <a:extLst>
              <a:ext uri="{FF2B5EF4-FFF2-40B4-BE49-F238E27FC236}">
                <a16:creationId xmlns:a16="http://schemas.microsoft.com/office/drawing/2014/main" id="{2B9C6C86-9D67-4909-AC7F-E17CF71BCBDA}"/>
              </a:ext>
            </a:extLst>
          </p:cNvPr>
          <p:cNvSpPr txBox="1">
            <a:spLocks noChangeArrowheads="1"/>
          </p:cNvSpPr>
          <p:nvPr/>
        </p:nvSpPr>
        <p:spPr bwMode="auto">
          <a:xfrm>
            <a:off x="836613" y="3706813"/>
            <a:ext cx="14208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Prairie Militia Area </a:t>
            </a:r>
            <a:r>
              <a:rPr lang="en-GB" altLang="en-US" sz="800" b="1"/>
              <a:t>(f)</a:t>
            </a:r>
            <a:endParaRPr lang="en-GB" altLang="en-US" sz="1000" b="1"/>
          </a:p>
        </p:txBody>
      </p:sp>
      <p:grpSp>
        <p:nvGrpSpPr>
          <p:cNvPr id="3099" name="Group 374">
            <a:extLst>
              <a:ext uri="{FF2B5EF4-FFF2-40B4-BE49-F238E27FC236}">
                <a16:creationId xmlns:a16="http://schemas.microsoft.com/office/drawing/2014/main" id="{51809F11-718D-4EE6-9BEA-8D15287A20A7}"/>
              </a:ext>
            </a:extLst>
          </p:cNvPr>
          <p:cNvGrpSpPr>
            <a:grpSpLocks noChangeAspect="1"/>
          </p:cNvGrpSpPr>
          <p:nvPr/>
        </p:nvGrpSpPr>
        <p:grpSpPr bwMode="auto">
          <a:xfrm>
            <a:off x="549275" y="4283075"/>
            <a:ext cx="287338" cy="215900"/>
            <a:chOff x="1968" y="1728"/>
            <a:chExt cx="195" cy="132"/>
          </a:xfrm>
        </p:grpSpPr>
        <p:sp>
          <p:nvSpPr>
            <p:cNvPr id="3254" name="Rectangle 375">
              <a:extLst>
                <a:ext uri="{FF2B5EF4-FFF2-40B4-BE49-F238E27FC236}">
                  <a16:creationId xmlns:a16="http://schemas.microsoft.com/office/drawing/2014/main" id="{D39AA036-144D-4ED8-BDB9-5E47ABD6EDB2}"/>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55" name="Line 376">
              <a:extLst>
                <a:ext uri="{FF2B5EF4-FFF2-40B4-BE49-F238E27FC236}">
                  <a16:creationId xmlns:a16="http://schemas.microsoft.com/office/drawing/2014/main" id="{61ECA05C-D8FF-40E7-AE65-448D82748BB9}"/>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56" name="Line 377">
              <a:extLst>
                <a:ext uri="{FF2B5EF4-FFF2-40B4-BE49-F238E27FC236}">
                  <a16:creationId xmlns:a16="http://schemas.microsoft.com/office/drawing/2014/main" id="{4546671E-F6A2-4F1A-9D30-60B4875C025A}"/>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00" name="Group 378">
            <a:extLst>
              <a:ext uri="{FF2B5EF4-FFF2-40B4-BE49-F238E27FC236}">
                <a16:creationId xmlns:a16="http://schemas.microsoft.com/office/drawing/2014/main" id="{FE67CA29-0A4B-41E2-AB89-AC3959152468}"/>
              </a:ext>
            </a:extLst>
          </p:cNvPr>
          <p:cNvGrpSpPr>
            <a:grpSpLocks/>
          </p:cNvGrpSpPr>
          <p:nvPr/>
        </p:nvGrpSpPr>
        <p:grpSpPr bwMode="auto">
          <a:xfrm>
            <a:off x="655638" y="4211638"/>
            <a:ext cx="76200" cy="63500"/>
            <a:chOff x="2539" y="543"/>
            <a:chExt cx="48" cy="40"/>
          </a:xfrm>
        </p:grpSpPr>
        <p:sp>
          <p:nvSpPr>
            <p:cNvPr id="3252" name="Line 379">
              <a:extLst>
                <a:ext uri="{FF2B5EF4-FFF2-40B4-BE49-F238E27FC236}">
                  <a16:creationId xmlns:a16="http://schemas.microsoft.com/office/drawing/2014/main" id="{3319B724-5CC9-4515-9A44-C5EB6B49F96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53" name="Line 380">
              <a:extLst>
                <a:ext uri="{FF2B5EF4-FFF2-40B4-BE49-F238E27FC236}">
                  <a16:creationId xmlns:a16="http://schemas.microsoft.com/office/drawing/2014/main" id="{75028771-2CF8-40A8-BEA2-51F831F677C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01" name="Line 381">
            <a:extLst>
              <a:ext uri="{FF2B5EF4-FFF2-40B4-BE49-F238E27FC236}">
                <a16:creationId xmlns:a16="http://schemas.microsoft.com/office/drawing/2014/main" id="{2D211194-7A21-4A18-B20F-75C9050FCAF6}"/>
              </a:ext>
            </a:extLst>
          </p:cNvPr>
          <p:cNvSpPr>
            <a:spLocks noChangeShapeType="1"/>
          </p:cNvSpPr>
          <p:nvPr/>
        </p:nvSpPr>
        <p:spPr bwMode="auto">
          <a:xfrm>
            <a:off x="333375" y="435610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02" name="Text Box 382">
            <a:extLst>
              <a:ext uri="{FF2B5EF4-FFF2-40B4-BE49-F238E27FC236}">
                <a16:creationId xmlns:a16="http://schemas.microsoft.com/office/drawing/2014/main" id="{526BC6A2-01F4-4883-A34E-A11C396A1D20}"/>
              </a:ext>
            </a:extLst>
          </p:cNvPr>
          <p:cNvSpPr txBox="1">
            <a:spLocks noChangeArrowheads="1"/>
          </p:cNvSpPr>
          <p:nvPr/>
        </p:nvSpPr>
        <p:spPr bwMode="auto">
          <a:xfrm>
            <a:off x="836613" y="4140200"/>
            <a:ext cx="1435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Pacific Militia Area </a:t>
            </a:r>
            <a:r>
              <a:rPr lang="en-GB" altLang="en-US" sz="800" b="1"/>
              <a:t>(f)</a:t>
            </a:r>
            <a:endParaRPr lang="en-GB" altLang="en-US" sz="1000" b="1"/>
          </a:p>
        </p:txBody>
      </p:sp>
      <p:grpSp>
        <p:nvGrpSpPr>
          <p:cNvPr id="3103" name="Group 383">
            <a:extLst>
              <a:ext uri="{FF2B5EF4-FFF2-40B4-BE49-F238E27FC236}">
                <a16:creationId xmlns:a16="http://schemas.microsoft.com/office/drawing/2014/main" id="{270068CB-12D5-4305-A26B-7DD903BC02AA}"/>
              </a:ext>
            </a:extLst>
          </p:cNvPr>
          <p:cNvGrpSpPr>
            <a:grpSpLocks noChangeAspect="1"/>
          </p:cNvGrpSpPr>
          <p:nvPr/>
        </p:nvGrpSpPr>
        <p:grpSpPr bwMode="auto">
          <a:xfrm>
            <a:off x="549275" y="4716463"/>
            <a:ext cx="287338" cy="215900"/>
            <a:chOff x="1968" y="1728"/>
            <a:chExt cx="195" cy="132"/>
          </a:xfrm>
        </p:grpSpPr>
        <p:sp>
          <p:nvSpPr>
            <p:cNvPr id="3249" name="Rectangle 384">
              <a:extLst>
                <a:ext uri="{FF2B5EF4-FFF2-40B4-BE49-F238E27FC236}">
                  <a16:creationId xmlns:a16="http://schemas.microsoft.com/office/drawing/2014/main" id="{EEC81FA8-0C87-4E17-8879-4C7B8FC3B9F1}"/>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50" name="Line 385">
              <a:extLst>
                <a:ext uri="{FF2B5EF4-FFF2-40B4-BE49-F238E27FC236}">
                  <a16:creationId xmlns:a16="http://schemas.microsoft.com/office/drawing/2014/main" id="{40429255-22E9-4370-A0FB-E8F28F962944}"/>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51" name="Line 386">
              <a:extLst>
                <a:ext uri="{FF2B5EF4-FFF2-40B4-BE49-F238E27FC236}">
                  <a16:creationId xmlns:a16="http://schemas.microsoft.com/office/drawing/2014/main" id="{F18FD87E-3C95-44A1-A04E-FA1D8391576C}"/>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04" name="Group 387">
            <a:extLst>
              <a:ext uri="{FF2B5EF4-FFF2-40B4-BE49-F238E27FC236}">
                <a16:creationId xmlns:a16="http://schemas.microsoft.com/office/drawing/2014/main" id="{F7555C8D-8509-406E-B085-7A8326E4FFA2}"/>
              </a:ext>
            </a:extLst>
          </p:cNvPr>
          <p:cNvGrpSpPr>
            <a:grpSpLocks/>
          </p:cNvGrpSpPr>
          <p:nvPr/>
        </p:nvGrpSpPr>
        <p:grpSpPr bwMode="auto">
          <a:xfrm>
            <a:off x="655638" y="4645025"/>
            <a:ext cx="76200" cy="63500"/>
            <a:chOff x="2539" y="543"/>
            <a:chExt cx="48" cy="40"/>
          </a:xfrm>
        </p:grpSpPr>
        <p:sp>
          <p:nvSpPr>
            <p:cNvPr id="3247" name="Line 388">
              <a:extLst>
                <a:ext uri="{FF2B5EF4-FFF2-40B4-BE49-F238E27FC236}">
                  <a16:creationId xmlns:a16="http://schemas.microsoft.com/office/drawing/2014/main" id="{CADE5F54-06AF-45E8-8A22-65A63140981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48" name="Line 389">
              <a:extLst>
                <a:ext uri="{FF2B5EF4-FFF2-40B4-BE49-F238E27FC236}">
                  <a16:creationId xmlns:a16="http://schemas.microsoft.com/office/drawing/2014/main" id="{67716A73-9677-409F-9C4E-4893E1CE523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05" name="Line 390">
            <a:extLst>
              <a:ext uri="{FF2B5EF4-FFF2-40B4-BE49-F238E27FC236}">
                <a16:creationId xmlns:a16="http://schemas.microsoft.com/office/drawing/2014/main" id="{1C4CFCB6-EA74-466B-94B1-C317C471835A}"/>
              </a:ext>
            </a:extLst>
          </p:cNvPr>
          <p:cNvSpPr>
            <a:spLocks noChangeShapeType="1"/>
          </p:cNvSpPr>
          <p:nvPr/>
        </p:nvSpPr>
        <p:spPr bwMode="auto">
          <a:xfrm>
            <a:off x="333375" y="478948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06" name="Text Box 391">
            <a:extLst>
              <a:ext uri="{FF2B5EF4-FFF2-40B4-BE49-F238E27FC236}">
                <a16:creationId xmlns:a16="http://schemas.microsoft.com/office/drawing/2014/main" id="{FBFCCE21-AE4F-4D6E-AC28-25C1D7AEF417}"/>
              </a:ext>
            </a:extLst>
          </p:cNvPr>
          <p:cNvSpPr txBox="1">
            <a:spLocks noChangeArrowheads="1"/>
          </p:cNvSpPr>
          <p:nvPr/>
        </p:nvSpPr>
        <p:spPr bwMode="auto">
          <a:xfrm>
            <a:off x="836613" y="4572000"/>
            <a:ext cx="14652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Central Militia Area </a:t>
            </a:r>
            <a:r>
              <a:rPr lang="en-GB" altLang="en-US" sz="800" b="1"/>
              <a:t>(f)</a:t>
            </a:r>
            <a:endParaRPr lang="en-GB" altLang="en-US" sz="1000" b="1"/>
          </a:p>
        </p:txBody>
      </p:sp>
      <p:grpSp>
        <p:nvGrpSpPr>
          <p:cNvPr id="3107" name="Group 392">
            <a:extLst>
              <a:ext uri="{FF2B5EF4-FFF2-40B4-BE49-F238E27FC236}">
                <a16:creationId xmlns:a16="http://schemas.microsoft.com/office/drawing/2014/main" id="{3D8D431A-F218-4F4B-B1A4-25210FC5E54E}"/>
              </a:ext>
            </a:extLst>
          </p:cNvPr>
          <p:cNvGrpSpPr>
            <a:grpSpLocks noChangeAspect="1"/>
          </p:cNvGrpSpPr>
          <p:nvPr/>
        </p:nvGrpSpPr>
        <p:grpSpPr bwMode="auto">
          <a:xfrm>
            <a:off x="549275" y="5148263"/>
            <a:ext cx="287338" cy="215900"/>
            <a:chOff x="1968" y="1728"/>
            <a:chExt cx="195" cy="132"/>
          </a:xfrm>
        </p:grpSpPr>
        <p:sp>
          <p:nvSpPr>
            <p:cNvPr id="3244" name="Rectangle 393">
              <a:extLst>
                <a:ext uri="{FF2B5EF4-FFF2-40B4-BE49-F238E27FC236}">
                  <a16:creationId xmlns:a16="http://schemas.microsoft.com/office/drawing/2014/main" id="{DC28147E-071E-45E4-83C9-EBAC9AF8922B}"/>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45" name="Line 394">
              <a:extLst>
                <a:ext uri="{FF2B5EF4-FFF2-40B4-BE49-F238E27FC236}">
                  <a16:creationId xmlns:a16="http://schemas.microsoft.com/office/drawing/2014/main" id="{FA63C172-7CD0-4183-B149-3B4735EB6E9C}"/>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46" name="Line 395">
              <a:extLst>
                <a:ext uri="{FF2B5EF4-FFF2-40B4-BE49-F238E27FC236}">
                  <a16:creationId xmlns:a16="http://schemas.microsoft.com/office/drawing/2014/main" id="{34E2C34A-A941-4A59-BCD5-DFC92B8EB075}"/>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08" name="Group 396">
            <a:extLst>
              <a:ext uri="{FF2B5EF4-FFF2-40B4-BE49-F238E27FC236}">
                <a16:creationId xmlns:a16="http://schemas.microsoft.com/office/drawing/2014/main" id="{D02A0C4A-4CB7-4665-8E6D-582B008CD014}"/>
              </a:ext>
            </a:extLst>
          </p:cNvPr>
          <p:cNvGrpSpPr>
            <a:grpSpLocks/>
          </p:cNvGrpSpPr>
          <p:nvPr/>
        </p:nvGrpSpPr>
        <p:grpSpPr bwMode="auto">
          <a:xfrm>
            <a:off x="655638" y="5076825"/>
            <a:ext cx="76200" cy="63500"/>
            <a:chOff x="2539" y="543"/>
            <a:chExt cx="48" cy="40"/>
          </a:xfrm>
        </p:grpSpPr>
        <p:sp>
          <p:nvSpPr>
            <p:cNvPr id="3242" name="Line 397">
              <a:extLst>
                <a:ext uri="{FF2B5EF4-FFF2-40B4-BE49-F238E27FC236}">
                  <a16:creationId xmlns:a16="http://schemas.microsoft.com/office/drawing/2014/main" id="{167E708C-2B16-4A5A-9445-AB85DAFDD2E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43" name="Line 398">
              <a:extLst>
                <a:ext uri="{FF2B5EF4-FFF2-40B4-BE49-F238E27FC236}">
                  <a16:creationId xmlns:a16="http://schemas.microsoft.com/office/drawing/2014/main" id="{104960E0-1982-4E6B-BF65-72BFFF4A51D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09" name="Line 399">
            <a:extLst>
              <a:ext uri="{FF2B5EF4-FFF2-40B4-BE49-F238E27FC236}">
                <a16:creationId xmlns:a16="http://schemas.microsoft.com/office/drawing/2014/main" id="{B7A438C4-6E82-4B03-BBC2-341F4E5C89CC}"/>
              </a:ext>
            </a:extLst>
          </p:cNvPr>
          <p:cNvSpPr>
            <a:spLocks noChangeShapeType="1"/>
          </p:cNvSpPr>
          <p:nvPr/>
        </p:nvSpPr>
        <p:spPr bwMode="auto">
          <a:xfrm>
            <a:off x="333375" y="522128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10" name="Text Box 400">
            <a:extLst>
              <a:ext uri="{FF2B5EF4-FFF2-40B4-BE49-F238E27FC236}">
                <a16:creationId xmlns:a16="http://schemas.microsoft.com/office/drawing/2014/main" id="{1CDB2031-D154-4C5E-9B4A-43223D42C6D7}"/>
              </a:ext>
            </a:extLst>
          </p:cNvPr>
          <p:cNvSpPr txBox="1">
            <a:spLocks noChangeArrowheads="1"/>
          </p:cNvSpPr>
          <p:nvPr/>
        </p:nvSpPr>
        <p:spPr bwMode="auto">
          <a:xfrm>
            <a:off x="836613" y="5003800"/>
            <a:ext cx="14938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Atlantic Militia Area </a:t>
            </a:r>
            <a:r>
              <a:rPr lang="en-GB" altLang="en-US" sz="800" b="1"/>
              <a:t>(f)</a:t>
            </a:r>
            <a:endParaRPr lang="en-GB" altLang="en-US" sz="1000" b="1"/>
          </a:p>
        </p:txBody>
      </p:sp>
      <p:grpSp>
        <p:nvGrpSpPr>
          <p:cNvPr id="3111" name="Group 401">
            <a:extLst>
              <a:ext uri="{FF2B5EF4-FFF2-40B4-BE49-F238E27FC236}">
                <a16:creationId xmlns:a16="http://schemas.microsoft.com/office/drawing/2014/main" id="{89B90A4C-6B0B-4E2D-9BDE-86F9FCB767A4}"/>
              </a:ext>
            </a:extLst>
          </p:cNvPr>
          <p:cNvGrpSpPr>
            <a:grpSpLocks noChangeAspect="1"/>
          </p:cNvGrpSpPr>
          <p:nvPr/>
        </p:nvGrpSpPr>
        <p:grpSpPr bwMode="auto">
          <a:xfrm>
            <a:off x="549275" y="5581650"/>
            <a:ext cx="287338" cy="215900"/>
            <a:chOff x="1968" y="1728"/>
            <a:chExt cx="195" cy="132"/>
          </a:xfrm>
        </p:grpSpPr>
        <p:sp>
          <p:nvSpPr>
            <p:cNvPr id="3239" name="Rectangle 402">
              <a:extLst>
                <a:ext uri="{FF2B5EF4-FFF2-40B4-BE49-F238E27FC236}">
                  <a16:creationId xmlns:a16="http://schemas.microsoft.com/office/drawing/2014/main" id="{8A71371B-72D9-433C-9678-D925865BE780}"/>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40" name="Line 403">
              <a:extLst>
                <a:ext uri="{FF2B5EF4-FFF2-40B4-BE49-F238E27FC236}">
                  <a16:creationId xmlns:a16="http://schemas.microsoft.com/office/drawing/2014/main" id="{5CB05EA2-0609-4275-A219-CA894F4242D5}"/>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41" name="Line 404">
              <a:extLst>
                <a:ext uri="{FF2B5EF4-FFF2-40B4-BE49-F238E27FC236}">
                  <a16:creationId xmlns:a16="http://schemas.microsoft.com/office/drawing/2014/main" id="{E337F810-34D4-4C6C-813E-74C0CB00B9B8}"/>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12" name="Group 405">
            <a:extLst>
              <a:ext uri="{FF2B5EF4-FFF2-40B4-BE49-F238E27FC236}">
                <a16:creationId xmlns:a16="http://schemas.microsoft.com/office/drawing/2014/main" id="{27DF4723-95F6-4C70-A528-42CCA2B103A4}"/>
              </a:ext>
            </a:extLst>
          </p:cNvPr>
          <p:cNvGrpSpPr>
            <a:grpSpLocks/>
          </p:cNvGrpSpPr>
          <p:nvPr/>
        </p:nvGrpSpPr>
        <p:grpSpPr bwMode="auto">
          <a:xfrm>
            <a:off x="655638" y="5510213"/>
            <a:ext cx="76200" cy="63500"/>
            <a:chOff x="2539" y="543"/>
            <a:chExt cx="48" cy="40"/>
          </a:xfrm>
        </p:grpSpPr>
        <p:sp>
          <p:nvSpPr>
            <p:cNvPr id="3237" name="Line 406">
              <a:extLst>
                <a:ext uri="{FF2B5EF4-FFF2-40B4-BE49-F238E27FC236}">
                  <a16:creationId xmlns:a16="http://schemas.microsoft.com/office/drawing/2014/main" id="{F7D4B9DC-EA08-4B6E-A581-A21727C00BC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38" name="Line 407">
              <a:extLst>
                <a:ext uri="{FF2B5EF4-FFF2-40B4-BE49-F238E27FC236}">
                  <a16:creationId xmlns:a16="http://schemas.microsoft.com/office/drawing/2014/main" id="{E0C77A92-B33F-403A-9142-87E106267A5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13" name="Line 408">
            <a:extLst>
              <a:ext uri="{FF2B5EF4-FFF2-40B4-BE49-F238E27FC236}">
                <a16:creationId xmlns:a16="http://schemas.microsoft.com/office/drawing/2014/main" id="{3E6729A3-0D8E-40E6-A06A-4D10BC10EC93}"/>
              </a:ext>
            </a:extLst>
          </p:cNvPr>
          <p:cNvSpPr>
            <a:spLocks noChangeShapeType="1"/>
          </p:cNvSpPr>
          <p:nvPr/>
        </p:nvSpPr>
        <p:spPr bwMode="auto">
          <a:xfrm>
            <a:off x="333375" y="5654675"/>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14" name="Text Box 409">
            <a:extLst>
              <a:ext uri="{FF2B5EF4-FFF2-40B4-BE49-F238E27FC236}">
                <a16:creationId xmlns:a16="http://schemas.microsoft.com/office/drawing/2014/main" id="{60F9A40C-7E6E-4AAC-82F1-97EE24BC200F}"/>
              </a:ext>
            </a:extLst>
          </p:cNvPr>
          <p:cNvSpPr txBox="1">
            <a:spLocks noChangeArrowheads="1"/>
          </p:cNvSpPr>
          <p:nvPr/>
        </p:nvSpPr>
        <p:spPr bwMode="auto">
          <a:xfrm>
            <a:off x="836613" y="5437188"/>
            <a:ext cx="12668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Secteur de l’Est </a:t>
            </a:r>
            <a:r>
              <a:rPr lang="en-GB" altLang="en-US" sz="800" b="1"/>
              <a:t>(f)</a:t>
            </a:r>
            <a:endParaRPr lang="en-GB" altLang="en-US" sz="1000" b="1"/>
          </a:p>
        </p:txBody>
      </p:sp>
      <p:sp>
        <p:nvSpPr>
          <p:cNvPr id="3115" name="Line 410">
            <a:extLst>
              <a:ext uri="{FF2B5EF4-FFF2-40B4-BE49-F238E27FC236}">
                <a16:creationId xmlns:a16="http://schemas.microsoft.com/office/drawing/2014/main" id="{6D8030FE-7E4E-4BA9-B417-4B0640B8C99E}"/>
              </a:ext>
            </a:extLst>
          </p:cNvPr>
          <p:cNvSpPr>
            <a:spLocks noChangeShapeType="1"/>
          </p:cNvSpPr>
          <p:nvPr/>
        </p:nvSpPr>
        <p:spPr bwMode="auto">
          <a:xfrm flipV="1">
            <a:off x="3573463" y="1690688"/>
            <a:ext cx="0" cy="44656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116" name="Group 411">
            <a:extLst>
              <a:ext uri="{FF2B5EF4-FFF2-40B4-BE49-F238E27FC236}">
                <a16:creationId xmlns:a16="http://schemas.microsoft.com/office/drawing/2014/main" id="{FF64096B-534F-42AA-B161-98D5DB616A67}"/>
              </a:ext>
            </a:extLst>
          </p:cNvPr>
          <p:cNvGrpSpPr>
            <a:grpSpLocks/>
          </p:cNvGrpSpPr>
          <p:nvPr/>
        </p:nvGrpSpPr>
        <p:grpSpPr bwMode="auto">
          <a:xfrm>
            <a:off x="3895725" y="3419475"/>
            <a:ext cx="76200" cy="63500"/>
            <a:chOff x="2539" y="543"/>
            <a:chExt cx="48" cy="40"/>
          </a:xfrm>
        </p:grpSpPr>
        <p:sp>
          <p:nvSpPr>
            <p:cNvPr id="3235" name="Line 412">
              <a:extLst>
                <a:ext uri="{FF2B5EF4-FFF2-40B4-BE49-F238E27FC236}">
                  <a16:creationId xmlns:a16="http://schemas.microsoft.com/office/drawing/2014/main" id="{589A2080-6EB0-4587-B48B-FBF3B45F3E78}"/>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36" name="Line 413">
              <a:extLst>
                <a:ext uri="{FF2B5EF4-FFF2-40B4-BE49-F238E27FC236}">
                  <a16:creationId xmlns:a16="http://schemas.microsoft.com/office/drawing/2014/main" id="{58771F94-CF1C-4C67-A970-B551EEC99C2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17" name="Group 414">
            <a:extLst>
              <a:ext uri="{FF2B5EF4-FFF2-40B4-BE49-F238E27FC236}">
                <a16:creationId xmlns:a16="http://schemas.microsoft.com/office/drawing/2014/main" id="{5F2005D4-2336-4299-8902-353A03DB6A8A}"/>
              </a:ext>
            </a:extLst>
          </p:cNvPr>
          <p:cNvGrpSpPr>
            <a:grpSpLocks/>
          </p:cNvGrpSpPr>
          <p:nvPr/>
        </p:nvGrpSpPr>
        <p:grpSpPr bwMode="auto">
          <a:xfrm>
            <a:off x="3789363" y="3490913"/>
            <a:ext cx="288925" cy="215900"/>
            <a:chOff x="1920" y="2352"/>
            <a:chExt cx="152" cy="99"/>
          </a:xfrm>
        </p:grpSpPr>
        <p:sp>
          <p:nvSpPr>
            <p:cNvPr id="3231" name="Rectangle 415">
              <a:extLst>
                <a:ext uri="{FF2B5EF4-FFF2-40B4-BE49-F238E27FC236}">
                  <a16:creationId xmlns:a16="http://schemas.microsoft.com/office/drawing/2014/main" id="{4118284E-EF24-440E-B9F9-5F71AF62D107}"/>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32" name="Oval 416">
              <a:extLst>
                <a:ext uri="{FF2B5EF4-FFF2-40B4-BE49-F238E27FC236}">
                  <a16:creationId xmlns:a16="http://schemas.microsoft.com/office/drawing/2014/main" id="{42A8B4D8-E953-4097-8DD2-60E77884E4F3}"/>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33" name="Line 417">
              <a:extLst>
                <a:ext uri="{FF2B5EF4-FFF2-40B4-BE49-F238E27FC236}">
                  <a16:creationId xmlns:a16="http://schemas.microsoft.com/office/drawing/2014/main" id="{92ABDFC8-9ED6-47D3-AE7B-9A6680983686}"/>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34" name="Line 418">
              <a:extLst>
                <a:ext uri="{FF2B5EF4-FFF2-40B4-BE49-F238E27FC236}">
                  <a16:creationId xmlns:a16="http://schemas.microsoft.com/office/drawing/2014/main" id="{18423387-0CAA-49ED-8688-5ED993B52007}"/>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118" name="Rectangle 419">
            <a:extLst>
              <a:ext uri="{FF2B5EF4-FFF2-40B4-BE49-F238E27FC236}">
                <a16:creationId xmlns:a16="http://schemas.microsoft.com/office/drawing/2014/main" id="{DB9A9A35-3CCB-4332-B289-4AA4AA071A6D}"/>
              </a:ext>
            </a:extLst>
          </p:cNvPr>
          <p:cNvSpPr>
            <a:spLocks noChangeAspect="1" noChangeArrowheads="1"/>
          </p:cNvSpPr>
          <p:nvPr/>
        </p:nvSpPr>
        <p:spPr bwMode="auto">
          <a:xfrm>
            <a:off x="3357563" y="1404938"/>
            <a:ext cx="431800" cy="325437"/>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nvGrpSpPr>
          <p:cNvPr id="3119" name="Group 420">
            <a:extLst>
              <a:ext uri="{FF2B5EF4-FFF2-40B4-BE49-F238E27FC236}">
                <a16:creationId xmlns:a16="http://schemas.microsoft.com/office/drawing/2014/main" id="{526113F1-332E-4BBD-8F30-393C3B01B7F2}"/>
              </a:ext>
            </a:extLst>
          </p:cNvPr>
          <p:cNvGrpSpPr>
            <a:grpSpLocks/>
          </p:cNvGrpSpPr>
          <p:nvPr/>
        </p:nvGrpSpPr>
        <p:grpSpPr bwMode="auto">
          <a:xfrm>
            <a:off x="3427413" y="1333500"/>
            <a:ext cx="292100" cy="63500"/>
            <a:chOff x="255" y="295"/>
            <a:chExt cx="184" cy="40"/>
          </a:xfrm>
        </p:grpSpPr>
        <p:grpSp>
          <p:nvGrpSpPr>
            <p:cNvPr id="3219" name="Group 421">
              <a:extLst>
                <a:ext uri="{FF2B5EF4-FFF2-40B4-BE49-F238E27FC236}">
                  <a16:creationId xmlns:a16="http://schemas.microsoft.com/office/drawing/2014/main" id="{79825143-4E8D-4192-B1DC-731A9ECFE301}"/>
                </a:ext>
              </a:extLst>
            </p:cNvPr>
            <p:cNvGrpSpPr>
              <a:grpSpLocks/>
            </p:cNvGrpSpPr>
            <p:nvPr/>
          </p:nvGrpSpPr>
          <p:grpSpPr bwMode="auto">
            <a:xfrm>
              <a:off x="300" y="295"/>
              <a:ext cx="48" cy="40"/>
              <a:chOff x="2539" y="543"/>
              <a:chExt cx="48" cy="40"/>
            </a:xfrm>
          </p:grpSpPr>
          <p:sp>
            <p:nvSpPr>
              <p:cNvPr id="3229" name="Line 422">
                <a:extLst>
                  <a:ext uri="{FF2B5EF4-FFF2-40B4-BE49-F238E27FC236}">
                    <a16:creationId xmlns:a16="http://schemas.microsoft.com/office/drawing/2014/main" id="{188D48D5-E1F1-446B-A6F5-66188AF0C28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30" name="Line 423">
                <a:extLst>
                  <a:ext uri="{FF2B5EF4-FFF2-40B4-BE49-F238E27FC236}">
                    <a16:creationId xmlns:a16="http://schemas.microsoft.com/office/drawing/2014/main" id="{0A83A336-F6E6-49AA-A556-F9F006E60D0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20" name="Group 424">
              <a:extLst>
                <a:ext uri="{FF2B5EF4-FFF2-40B4-BE49-F238E27FC236}">
                  <a16:creationId xmlns:a16="http://schemas.microsoft.com/office/drawing/2014/main" id="{56181DDC-16ED-4AEC-9992-B4F7FA495595}"/>
                </a:ext>
              </a:extLst>
            </p:cNvPr>
            <p:cNvGrpSpPr>
              <a:grpSpLocks/>
            </p:cNvGrpSpPr>
            <p:nvPr/>
          </p:nvGrpSpPr>
          <p:grpSpPr bwMode="auto">
            <a:xfrm>
              <a:off x="346" y="295"/>
              <a:ext cx="48" cy="40"/>
              <a:chOff x="2539" y="543"/>
              <a:chExt cx="48" cy="40"/>
            </a:xfrm>
          </p:grpSpPr>
          <p:sp>
            <p:nvSpPr>
              <p:cNvPr id="3227" name="Line 425">
                <a:extLst>
                  <a:ext uri="{FF2B5EF4-FFF2-40B4-BE49-F238E27FC236}">
                    <a16:creationId xmlns:a16="http://schemas.microsoft.com/office/drawing/2014/main" id="{564EFD36-630E-4710-BFC4-937F146554F7}"/>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8" name="Line 426">
                <a:extLst>
                  <a:ext uri="{FF2B5EF4-FFF2-40B4-BE49-F238E27FC236}">
                    <a16:creationId xmlns:a16="http://schemas.microsoft.com/office/drawing/2014/main" id="{ECB42B0F-04A2-4A4A-85C0-6E54DE27484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21" name="Group 427">
              <a:extLst>
                <a:ext uri="{FF2B5EF4-FFF2-40B4-BE49-F238E27FC236}">
                  <a16:creationId xmlns:a16="http://schemas.microsoft.com/office/drawing/2014/main" id="{2ABCA7F9-59A6-4115-838C-BA102E096B61}"/>
                </a:ext>
              </a:extLst>
            </p:cNvPr>
            <p:cNvGrpSpPr>
              <a:grpSpLocks/>
            </p:cNvGrpSpPr>
            <p:nvPr/>
          </p:nvGrpSpPr>
          <p:grpSpPr bwMode="auto">
            <a:xfrm>
              <a:off x="391" y="295"/>
              <a:ext cx="48" cy="40"/>
              <a:chOff x="2539" y="543"/>
              <a:chExt cx="48" cy="40"/>
            </a:xfrm>
          </p:grpSpPr>
          <p:sp>
            <p:nvSpPr>
              <p:cNvPr id="3225" name="Line 428">
                <a:extLst>
                  <a:ext uri="{FF2B5EF4-FFF2-40B4-BE49-F238E27FC236}">
                    <a16:creationId xmlns:a16="http://schemas.microsoft.com/office/drawing/2014/main" id="{6389767C-FEED-4B93-B22E-08F1E63D732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6" name="Line 429">
                <a:extLst>
                  <a:ext uri="{FF2B5EF4-FFF2-40B4-BE49-F238E27FC236}">
                    <a16:creationId xmlns:a16="http://schemas.microsoft.com/office/drawing/2014/main" id="{F1682C06-C1EB-4B45-85E9-60217B22AF8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22" name="Group 430">
              <a:extLst>
                <a:ext uri="{FF2B5EF4-FFF2-40B4-BE49-F238E27FC236}">
                  <a16:creationId xmlns:a16="http://schemas.microsoft.com/office/drawing/2014/main" id="{F3CA09E6-340D-4B66-9171-E63228EF0C54}"/>
                </a:ext>
              </a:extLst>
            </p:cNvPr>
            <p:cNvGrpSpPr>
              <a:grpSpLocks/>
            </p:cNvGrpSpPr>
            <p:nvPr/>
          </p:nvGrpSpPr>
          <p:grpSpPr bwMode="auto">
            <a:xfrm>
              <a:off x="255" y="295"/>
              <a:ext cx="48" cy="40"/>
              <a:chOff x="2539" y="543"/>
              <a:chExt cx="48" cy="40"/>
            </a:xfrm>
          </p:grpSpPr>
          <p:sp>
            <p:nvSpPr>
              <p:cNvPr id="3223" name="Line 431">
                <a:extLst>
                  <a:ext uri="{FF2B5EF4-FFF2-40B4-BE49-F238E27FC236}">
                    <a16:creationId xmlns:a16="http://schemas.microsoft.com/office/drawing/2014/main" id="{B7FC3096-1419-4C91-B216-E1385BD1361E}"/>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24" name="Line 432">
                <a:extLst>
                  <a:ext uri="{FF2B5EF4-FFF2-40B4-BE49-F238E27FC236}">
                    <a16:creationId xmlns:a16="http://schemas.microsoft.com/office/drawing/2014/main" id="{1720C0B5-4E8A-4887-A7EF-360C61CFCAE1}"/>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3120" name="Text Box 433">
            <a:extLst>
              <a:ext uri="{FF2B5EF4-FFF2-40B4-BE49-F238E27FC236}">
                <a16:creationId xmlns:a16="http://schemas.microsoft.com/office/drawing/2014/main" id="{4D172A40-7F1A-49BE-80B8-7DD71593115B}"/>
              </a:ext>
            </a:extLst>
          </p:cNvPr>
          <p:cNvSpPr txBox="1">
            <a:spLocks noChangeArrowheads="1"/>
          </p:cNvSpPr>
          <p:nvPr/>
        </p:nvSpPr>
        <p:spPr bwMode="auto">
          <a:xfrm>
            <a:off x="3789363" y="1404938"/>
            <a:ext cx="2282825"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400" b="1"/>
              <a:t>Canadian Forces (Army) </a:t>
            </a:r>
          </a:p>
          <a:p>
            <a:pPr eaLnBrk="1" hangingPunct="1">
              <a:spcBef>
                <a:spcPct val="0"/>
              </a:spcBef>
              <a:buFontTx/>
              <a:buNone/>
            </a:pPr>
            <a:r>
              <a:rPr lang="en-GB" altLang="en-US" sz="1200"/>
              <a:t>Circa 1988-89</a:t>
            </a:r>
          </a:p>
        </p:txBody>
      </p:sp>
      <p:grpSp>
        <p:nvGrpSpPr>
          <p:cNvPr id="3121" name="Group 442">
            <a:extLst>
              <a:ext uri="{FF2B5EF4-FFF2-40B4-BE49-F238E27FC236}">
                <a16:creationId xmlns:a16="http://schemas.microsoft.com/office/drawing/2014/main" id="{027F6C9A-DC73-4912-BB0C-3D68CEBDF1B8}"/>
              </a:ext>
            </a:extLst>
          </p:cNvPr>
          <p:cNvGrpSpPr>
            <a:grpSpLocks/>
          </p:cNvGrpSpPr>
          <p:nvPr/>
        </p:nvGrpSpPr>
        <p:grpSpPr bwMode="auto">
          <a:xfrm>
            <a:off x="4184650" y="2413000"/>
            <a:ext cx="76200" cy="63500"/>
            <a:chOff x="2539" y="543"/>
            <a:chExt cx="48" cy="40"/>
          </a:xfrm>
        </p:grpSpPr>
        <p:sp>
          <p:nvSpPr>
            <p:cNvPr id="3217" name="Line 443">
              <a:extLst>
                <a:ext uri="{FF2B5EF4-FFF2-40B4-BE49-F238E27FC236}">
                  <a16:creationId xmlns:a16="http://schemas.microsoft.com/office/drawing/2014/main" id="{25B35ED4-3479-4DC2-87F1-5F83A15773B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18" name="Line 444">
              <a:extLst>
                <a:ext uri="{FF2B5EF4-FFF2-40B4-BE49-F238E27FC236}">
                  <a16:creationId xmlns:a16="http://schemas.microsoft.com/office/drawing/2014/main" id="{31900EEF-8BDD-4623-8060-2768B29E331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22" name="Group 445">
            <a:extLst>
              <a:ext uri="{FF2B5EF4-FFF2-40B4-BE49-F238E27FC236}">
                <a16:creationId xmlns:a16="http://schemas.microsoft.com/office/drawing/2014/main" id="{6E9C5577-D7F3-45C8-842C-B9F86420040C}"/>
              </a:ext>
            </a:extLst>
          </p:cNvPr>
          <p:cNvGrpSpPr>
            <a:grpSpLocks/>
          </p:cNvGrpSpPr>
          <p:nvPr/>
        </p:nvGrpSpPr>
        <p:grpSpPr bwMode="auto">
          <a:xfrm>
            <a:off x="4076700" y="2482850"/>
            <a:ext cx="288925" cy="215900"/>
            <a:chOff x="1920" y="2352"/>
            <a:chExt cx="152" cy="99"/>
          </a:xfrm>
        </p:grpSpPr>
        <p:sp>
          <p:nvSpPr>
            <p:cNvPr id="3213" name="Rectangle 446">
              <a:extLst>
                <a:ext uri="{FF2B5EF4-FFF2-40B4-BE49-F238E27FC236}">
                  <a16:creationId xmlns:a16="http://schemas.microsoft.com/office/drawing/2014/main" id="{FFAC5223-C0C0-4FA1-969C-323A4091C864}"/>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14" name="Oval 447">
              <a:extLst>
                <a:ext uri="{FF2B5EF4-FFF2-40B4-BE49-F238E27FC236}">
                  <a16:creationId xmlns:a16="http://schemas.microsoft.com/office/drawing/2014/main" id="{6F860735-94A2-4956-8F10-C49C1FFE3D65}"/>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15" name="Line 448">
              <a:extLst>
                <a:ext uri="{FF2B5EF4-FFF2-40B4-BE49-F238E27FC236}">
                  <a16:creationId xmlns:a16="http://schemas.microsoft.com/office/drawing/2014/main" id="{0A15741E-92ED-463B-8ACA-2C0D20DC532A}"/>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16" name="Line 449">
              <a:extLst>
                <a:ext uri="{FF2B5EF4-FFF2-40B4-BE49-F238E27FC236}">
                  <a16:creationId xmlns:a16="http://schemas.microsoft.com/office/drawing/2014/main" id="{3946F642-1488-4665-A95E-0EBC0EB02F51}"/>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23" name="Group 450">
            <a:extLst>
              <a:ext uri="{FF2B5EF4-FFF2-40B4-BE49-F238E27FC236}">
                <a16:creationId xmlns:a16="http://schemas.microsoft.com/office/drawing/2014/main" id="{72092442-B10A-48A9-9A1D-C85EC1480686}"/>
              </a:ext>
            </a:extLst>
          </p:cNvPr>
          <p:cNvGrpSpPr>
            <a:grpSpLocks/>
          </p:cNvGrpSpPr>
          <p:nvPr/>
        </p:nvGrpSpPr>
        <p:grpSpPr bwMode="auto">
          <a:xfrm>
            <a:off x="4184650" y="2916238"/>
            <a:ext cx="76200" cy="63500"/>
            <a:chOff x="2539" y="543"/>
            <a:chExt cx="48" cy="40"/>
          </a:xfrm>
        </p:grpSpPr>
        <p:sp>
          <p:nvSpPr>
            <p:cNvPr id="3211" name="Line 451">
              <a:extLst>
                <a:ext uri="{FF2B5EF4-FFF2-40B4-BE49-F238E27FC236}">
                  <a16:creationId xmlns:a16="http://schemas.microsoft.com/office/drawing/2014/main" id="{F26F5435-57B6-4317-8B87-51BDC0B69791}"/>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12" name="Line 452">
              <a:extLst>
                <a:ext uri="{FF2B5EF4-FFF2-40B4-BE49-F238E27FC236}">
                  <a16:creationId xmlns:a16="http://schemas.microsoft.com/office/drawing/2014/main" id="{2E383319-B7AC-42C5-BCC6-17A7724D96A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24" name="Group 453">
            <a:extLst>
              <a:ext uri="{FF2B5EF4-FFF2-40B4-BE49-F238E27FC236}">
                <a16:creationId xmlns:a16="http://schemas.microsoft.com/office/drawing/2014/main" id="{B9C107E7-F959-441B-A2DE-F7480DCB479C}"/>
              </a:ext>
            </a:extLst>
          </p:cNvPr>
          <p:cNvGrpSpPr>
            <a:grpSpLocks/>
          </p:cNvGrpSpPr>
          <p:nvPr/>
        </p:nvGrpSpPr>
        <p:grpSpPr bwMode="auto">
          <a:xfrm>
            <a:off x="4078288" y="2987675"/>
            <a:ext cx="288925" cy="215900"/>
            <a:chOff x="1920" y="2352"/>
            <a:chExt cx="152" cy="99"/>
          </a:xfrm>
        </p:grpSpPr>
        <p:sp>
          <p:nvSpPr>
            <p:cNvPr id="3207" name="Rectangle 454">
              <a:extLst>
                <a:ext uri="{FF2B5EF4-FFF2-40B4-BE49-F238E27FC236}">
                  <a16:creationId xmlns:a16="http://schemas.microsoft.com/office/drawing/2014/main" id="{250EB2C6-DCD9-4923-8F7A-A9F51750A705}"/>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08" name="Oval 455">
              <a:extLst>
                <a:ext uri="{FF2B5EF4-FFF2-40B4-BE49-F238E27FC236}">
                  <a16:creationId xmlns:a16="http://schemas.microsoft.com/office/drawing/2014/main" id="{99FE66C3-F41F-49CF-87E1-A105F99E6B64}"/>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09" name="Line 456">
              <a:extLst>
                <a:ext uri="{FF2B5EF4-FFF2-40B4-BE49-F238E27FC236}">
                  <a16:creationId xmlns:a16="http://schemas.microsoft.com/office/drawing/2014/main" id="{5ECEF966-5683-4F95-8865-26150180482A}"/>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10" name="Line 457">
              <a:extLst>
                <a:ext uri="{FF2B5EF4-FFF2-40B4-BE49-F238E27FC236}">
                  <a16:creationId xmlns:a16="http://schemas.microsoft.com/office/drawing/2014/main" id="{1B1E6DD8-39C3-4AD7-8AF3-9D291783723C}"/>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25" name="Group 458">
            <a:extLst>
              <a:ext uri="{FF2B5EF4-FFF2-40B4-BE49-F238E27FC236}">
                <a16:creationId xmlns:a16="http://schemas.microsoft.com/office/drawing/2014/main" id="{F16100EE-22B6-4EFE-885F-6706DA53FC4B}"/>
              </a:ext>
            </a:extLst>
          </p:cNvPr>
          <p:cNvGrpSpPr>
            <a:grpSpLocks/>
          </p:cNvGrpSpPr>
          <p:nvPr/>
        </p:nvGrpSpPr>
        <p:grpSpPr bwMode="auto">
          <a:xfrm>
            <a:off x="3789363" y="3922713"/>
            <a:ext cx="287337" cy="215900"/>
            <a:chOff x="637" y="1857"/>
            <a:chExt cx="146" cy="99"/>
          </a:xfrm>
        </p:grpSpPr>
        <p:grpSp>
          <p:nvGrpSpPr>
            <p:cNvPr id="3200" name="Group 459">
              <a:extLst>
                <a:ext uri="{FF2B5EF4-FFF2-40B4-BE49-F238E27FC236}">
                  <a16:creationId xmlns:a16="http://schemas.microsoft.com/office/drawing/2014/main" id="{408ED90D-2AE3-4763-8E2F-02854BDC8DA5}"/>
                </a:ext>
              </a:extLst>
            </p:cNvPr>
            <p:cNvGrpSpPr>
              <a:grpSpLocks noChangeAspect="1"/>
            </p:cNvGrpSpPr>
            <p:nvPr/>
          </p:nvGrpSpPr>
          <p:grpSpPr bwMode="auto">
            <a:xfrm>
              <a:off x="637" y="1857"/>
              <a:ext cx="146" cy="99"/>
              <a:chOff x="1968" y="1728"/>
              <a:chExt cx="195" cy="132"/>
            </a:xfrm>
          </p:grpSpPr>
          <p:sp>
            <p:nvSpPr>
              <p:cNvPr id="3204" name="Rectangle 460">
                <a:extLst>
                  <a:ext uri="{FF2B5EF4-FFF2-40B4-BE49-F238E27FC236}">
                    <a16:creationId xmlns:a16="http://schemas.microsoft.com/office/drawing/2014/main" id="{DE77257F-52DB-435B-8BB1-2EA42E6E2495}"/>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205" name="Line 461">
                <a:extLst>
                  <a:ext uri="{FF2B5EF4-FFF2-40B4-BE49-F238E27FC236}">
                    <a16:creationId xmlns:a16="http://schemas.microsoft.com/office/drawing/2014/main" id="{E09CB634-6879-4F4A-B522-99A6100AA2EE}"/>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06" name="Line 462">
                <a:extLst>
                  <a:ext uri="{FF2B5EF4-FFF2-40B4-BE49-F238E27FC236}">
                    <a16:creationId xmlns:a16="http://schemas.microsoft.com/office/drawing/2014/main" id="{4C6B3EBC-7513-4B77-8AD6-B1E16ACA103E}"/>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201" name="Group 463">
              <a:extLst>
                <a:ext uri="{FF2B5EF4-FFF2-40B4-BE49-F238E27FC236}">
                  <a16:creationId xmlns:a16="http://schemas.microsoft.com/office/drawing/2014/main" id="{8FA24F38-2574-476F-A65E-802883DBD25F}"/>
                </a:ext>
              </a:extLst>
            </p:cNvPr>
            <p:cNvGrpSpPr>
              <a:grpSpLocks/>
            </p:cNvGrpSpPr>
            <p:nvPr/>
          </p:nvGrpSpPr>
          <p:grpSpPr bwMode="auto">
            <a:xfrm>
              <a:off x="686" y="1931"/>
              <a:ext cx="48" cy="24"/>
              <a:chOff x="1632" y="1249"/>
              <a:chExt cx="48" cy="24"/>
            </a:xfrm>
          </p:grpSpPr>
          <p:sp>
            <p:nvSpPr>
              <p:cNvPr id="3202" name="AutoShape 464">
                <a:extLst>
                  <a:ext uri="{FF2B5EF4-FFF2-40B4-BE49-F238E27FC236}">
                    <a16:creationId xmlns:a16="http://schemas.microsoft.com/office/drawing/2014/main" id="{5672868B-52E0-48AB-B354-ABC0A828D5D8}"/>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03" name="AutoShape 465">
                <a:extLst>
                  <a:ext uri="{FF2B5EF4-FFF2-40B4-BE49-F238E27FC236}">
                    <a16:creationId xmlns:a16="http://schemas.microsoft.com/office/drawing/2014/main" id="{92A72E51-8488-43E9-AC29-D8A60B710B12}"/>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3126" name="Group 466">
            <a:extLst>
              <a:ext uri="{FF2B5EF4-FFF2-40B4-BE49-F238E27FC236}">
                <a16:creationId xmlns:a16="http://schemas.microsoft.com/office/drawing/2014/main" id="{906F39A6-01BC-42A6-BA82-94BE51101D44}"/>
              </a:ext>
            </a:extLst>
          </p:cNvPr>
          <p:cNvGrpSpPr>
            <a:grpSpLocks/>
          </p:cNvGrpSpPr>
          <p:nvPr/>
        </p:nvGrpSpPr>
        <p:grpSpPr bwMode="auto">
          <a:xfrm>
            <a:off x="3895725" y="3851275"/>
            <a:ext cx="76200" cy="63500"/>
            <a:chOff x="2539" y="543"/>
            <a:chExt cx="48" cy="40"/>
          </a:xfrm>
        </p:grpSpPr>
        <p:sp>
          <p:nvSpPr>
            <p:cNvPr id="3198" name="Line 467">
              <a:extLst>
                <a:ext uri="{FF2B5EF4-FFF2-40B4-BE49-F238E27FC236}">
                  <a16:creationId xmlns:a16="http://schemas.microsoft.com/office/drawing/2014/main" id="{25C20B66-771B-424F-9851-36984000FDF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9" name="Line 468">
              <a:extLst>
                <a:ext uri="{FF2B5EF4-FFF2-40B4-BE49-F238E27FC236}">
                  <a16:creationId xmlns:a16="http://schemas.microsoft.com/office/drawing/2014/main" id="{7C132B4D-13C2-44A2-8198-576E0614FCB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27" name="Group 469">
            <a:extLst>
              <a:ext uri="{FF2B5EF4-FFF2-40B4-BE49-F238E27FC236}">
                <a16:creationId xmlns:a16="http://schemas.microsoft.com/office/drawing/2014/main" id="{AD8BEA0F-537B-4C30-97BB-2FD373E9FBF9}"/>
              </a:ext>
            </a:extLst>
          </p:cNvPr>
          <p:cNvGrpSpPr>
            <a:grpSpLocks noChangeAspect="1"/>
          </p:cNvGrpSpPr>
          <p:nvPr/>
        </p:nvGrpSpPr>
        <p:grpSpPr bwMode="auto">
          <a:xfrm>
            <a:off x="3789363" y="4354513"/>
            <a:ext cx="287337" cy="215900"/>
            <a:chOff x="1968" y="1728"/>
            <a:chExt cx="195" cy="132"/>
          </a:xfrm>
        </p:grpSpPr>
        <p:sp>
          <p:nvSpPr>
            <p:cNvPr id="3195" name="Rectangle 470">
              <a:extLst>
                <a:ext uri="{FF2B5EF4-FFF2-40B4-BE49-F238E27FC236}">
                  <a16:creationId xmlns:a16="http://schemas.microsoft.com/office/drawing/2014/main" id="{C129C0C8-42E1-44F7-B95C-891072BA1E14}"/>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196" name="Line 471">
              <a:extLst>
                <a:ext uri="{FF2B5EF4-FFF2-40B4-BE49-F238E27FC236}">
                  <a16:creationId xmlns:a16="http://schemas.microsoft.com/office/drawing/2014/main" id="{6F9AE6F7-4B4F-48A1-97A7-6EC5E4A63432}"/>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7" name="Line 472">
              <a:extLst>
                <a:ext uri="{FF2B5EF4-FFF2-40B4-BE49-F238E27FC236}">
                  <a16:creationId xmlns:a16="http://schemas.microsoft.com/office/drawing/2014/main" id="{394E5229-6E6E-4655-9C76-C68D2F3BEBAE}"/>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28" name="Group 473">
            <a:extLst>
              <a:ext uri="{FF2B5EF4-FFF2-40B4-BE49-F238E27FC236}">
                <a16:creationId xmlns:a16="http://schemas.microsoft.com/office/drawing/2014/main" id="{C1D7BF59-9700-43DC-AF0B-7DD03AB1A778}"/>
              </a:ext>
            </a:extLst>
          </p:cNvPr>
          <p:cNvGrpSpPr>
            <a:grpSpLocks/>
          </p:cNvGrpSpPr>
          <p:nvPr/>
        </p:nvGrpSpPr>
        <p:grpSpPr bwMode="auto">
          <a:xfrm>
            <a:off x="3895725" y="4283075"/>
            <a:ext cx="76200" cy="63500"/>
            <a:chOff x="2539" y="543"/>
            <a:chExt cx="48" cy="40"/>
          </a:xfrm>
        </p:grpSpPr>
        <p:sp>
          <p:nvSpPr>
            <p:cNvPr id="3193" name="Line 474">
              <a:extLst>
                <a:ext uri="{FF2B5EF4-FFF2-40B4-BE49-F238E27FC236}">
                  <a16:creationId xmlns:a16="http://schemas.microsoft.com/office/drawing/2014/main" id="{E5AF2F3D-304D-4E81-98A8-F68CAED728D5}"/>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94" name="Line 475">
              <a:extLst>
                <a:ext uri="{FF2B5EF4-FFF2-40B4-BE49-F238E27FC236}">
                  <a16:creationId xmlns:a16="http://schemas.microsoft.com/office/drawing/2014/main" id="{0DDAA8C3-F07F-4690-A104-BBA441119805}"/>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29" name="Line 476">
            <a:extLst>
              <a:ext uri="{FF2B5EF4-FFF2-40B4-BE49-F238E27FC236}">
                <a16:creationId xmlns:a16="http://schemas.microsoft.com/office/drawing/2014/main" id="{BB0CB5F0-1CD1-4872-B743-C5B03C0FF72C}"/>
              </a:ext>
            </a:extLst>
          </p:cNvPr>
          <p:cNvSpPr>
            <a:spLocks noChangeShapeType="1"/>
          </p:cNvSpPr>
          <p:nvPr/>
        </p:nvSpPr>
        <p:spPr bwMode="auto">
          <a:xfrm>
            <a:off x="3573463" y="356393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0" name="Line 478">
            <a:extLst>
              <a:ext uri="{FF2B5EF4-FFF2-40B4-BE49-F238E27FC236}">
                <a16:creationId xmlns:a16="http://schemas.microsoft.com/office/drawing/2014/main" id="{E774DC61-BB14-4F17-943A-AAC17EFF6D99}"/>
              </a:ext>
            </a:extLst>
          </p:cNvPr>
          <p:cNvSpPr>
            <a:spLocks noChangeShapeType="1"/>
          </p:cNvSpPr>
          <p:nvPr/>
        </p:nvSpPr>
        <p:spPr bwMode="auto">
          <a:xfrm>
            <a:off x="3933825" y="25558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1" name="Line 479">
            <a:extLst>
              <a:ext uri="{FF2B5EF4-FFF2-40B4-BE49-F238E27FC236}">
                <a16:creationId xmlns:a16="http://schemas.microsoft.com/office/drawing/2014/main" id="{980480D7-A55F-4CF7-88D6-CAE78133CE55}"/>
              </a:ext>
            </a:extLst>
          </p:cNvPr>
          <p:cNvSpPr>
            <a:spLocks noChangeShapeType="1"/>
          </p:cNvSpPr>
          <p:nvPr/>
        </p:nvSpPr>
        <p:spPr bwMode="auto">
          <a:xfrm>
            <a:off x="3933825" y="30591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2" name="Line 480">
            <a:extLst>
              <a:ext uri="{FF2B5EF4-FFF2-40B4-BE49-F238E27FC236}">
                <a16:creationId xmlns:a16="http://schemas.microsoft.com/office/drawing/2014/main" id="{152E7049-7340-4A2E-B622-2F286C4B4147}"/>
              </a:ext>
            </a:extLst>
          </p:cNvPr>
          <p:cNvSpPr>
            <a:spLocks noChangeShapeType="1"/>
          </p:cNvSpPr>
          <p:nvPr/>
        </p:nvSpPr>
        <p:spPr bwMode="auto">
          <a:xfrm>
            <a:off x="3573463" y="399415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3" name="Line 481">
            <a:extLst>
              <a:ext uri="{FF2B5EF4-FFF2-40B4-BE49-F238E27FC236}">
                <a16:creationId xmlns:a16="http://schemas.microsoft.com/office/drawing/2014/main" id="{01E519E8-A8F1-4DB6-8E42-EB9ED6CBC4E0}"/>
              </a:ext>
            </a:extLst>
          </p:cNvPr>
          <p:cNvSpPr>
            <a:spLocks noChangeShapeType="1"/>
          </p:cNvSpPr>
          <p:nvPr/>
        </p:nvSpPr>
        <p:spPr bwMode="auto">
          <a:xfrm>
            <a:off x="3573463" y="442753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34" name="Text Box 482">
            <a:extLst>
              <a:ext uri="{FF2B5EF4-FFF2-40B4-BE49-F238E27FC236}">
                <a16:creationId xmlns:a16="http://schemas.microsoft.com/office/drawing/2014/main" id="{6D2D65E4-3708-4AF3-9C62-1AC937B517E8}"/>
              </a:ext>
            </a:extLst>
          </p:cNvPr>
          <p:cNvSpPr txBox="1">
            <a:spLocks noChangeArrowheads="1"/>
          </p:cNvSpPr>
          <p:nvPr/>
        </p:nvSpPr>
        <p:spPr bwMode="auto">
          <a:xfrm>
            <a:off x="4076700" y="3348038"/>
            <a:ext cx="20526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 CWCA-02</a:t>
            </a:r>
          </a:p>
          <a:p>
            <a:pPr eaLnBrk="1" hangingPunct="1">
              <a:spcBef>
                <a:spcPct val="0"/>
              </a:spcBef>
              <a:buFontTx/>
              <a:buNone/>
            </a:pPr>
            <a:r>
              <a:rPr lang="en-GB" altLang="en-US" sz="1000" b="1"/>
              <a:t>1st Canadian Brigade Group </a:t>
            </a:r>
            <a:r>
              <a:rPr lang="en-GB" altLang="en-US" sz="800" b="1"/>
              <a:t>(a)</a:t>
            </a:r>
            <a:endParaRPr lang="en-GB" altLang="en-US" sz="1000" b="1"/>
          </a:p>
        </p:txBody>
      </p:sp>
      <p:sp>
        <p:nvSpPr>
          <p:cNvPr id="3135" name="Text Box 484">
            <a:extLst>
              <a:ext uri="{FF2B5EF4-FFF2-40B4-BE49-F238E27FC236}">
                <a16:creationId xmlns:a16="http://schemas.microsoft.com/office/drawing/2014/main" id="{11B2FF14-219D-4DD4-9E98-0BF4E3D90D4A}"/>
              </a:ext>
            </a:extLst>
          </p:cNvPr>
          <p:cNvSpPr txBox="1">
            <a:spLocks noChangeArrowheads="1"/>
          </p:cNvSpPr>
          <p:nvPr/>
        </p:nvSpPr>
        <p:spPr bwMode="auto">
          <a:xfrm>
            <a:off x="4365625" y="2339975"/>
            <a:ext cx="22447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 CWCA-01</a:t>
            </a:r>
          </a:p>
          <a:p>
            <a:pPr eaLnBrk="1" hangingPunct="1">
              <a:spcBef>
                <a:spcPct val="0"/>
              </a:spcBef>
              <a:buFontTx/>
              <a:buNone/>
            </a:pPr>
            <a:r>
              <a:rPr lang="en-GB" altLang="en-US" sz="1000" b="1"/>
              <a:t>4th Canadian Mechanised Brigade</a:t>
            </a:r>
          </a:p>
          <a:p>
            <a:pPr eaLnBrk="1" hangingPunct="1">
              <a:spcBef>
                <a:spcPct val="0"/>
              </a:spcBef>
              <a:buFontTx/>
              <a:buNone/>
            </a:pPr>
            <a:r>
              <a:rPr lang="en-GB" altLang="en-US" sz="1000" b="1"/>
              <a:t>Group </a:t>
            </a:r>
            <a:r>
              <a:rPr lang="en-GB" altLang="en-US" sz="800" b="1"/>
              <a:t>(b)</a:t>
            </a:r>
            <a:endParaRPr lang="en-GB" altLang="en-US" sz="1000" b="1"/>
          </a:p>
        </p:txBody>
      </p:sp>
      <p:sp>
        <p:nvSpPr>
          <p:cNvPr id="3136" name="Text Box 485">
            <a:extLst>
              <a:ext uri="{FF2B5EF4-FFF2-40B4-BE49-F238E27FC236}">
                <a16:creationId xmlns:a16="http://schemas.microsoft.com/office/drawing/2014/main" id="{289D5825-DBAF-4F56-99FA-AAAA1722B077}"/>
              </a:ext>
            </a:extLst>
          </p:cNvPr>
          <p:cNvSpPr txBox="1">
            <a:spLocks noChangeArrowheads="1"/>
          </p:cNvSpPr>
          <p:nvPr/>
        </p:nvSpPr>
        <p:spPr bwMode="auto">
          <a:xfrm>
            <a:off x="4365625" y="2843213"/>
            <a:ext cx="20050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 CWCA-02</a:t>
            </a:r>
          </a:p>
          <a:p>
            <a:pPr eaLnBrk="1" hangingPunct="1">
              <a:spcBef>
                <a:spcPct val="0"/>
              </a:spcBef>
              <a:buFontTx/>
              <a:buNone/>
            </a:pPr>
            <a:r>
              <a:rPr lang="en-GB" altLang="en-US" sz="1000" b="1"/>
              <a:t>5e Groupe-Brigade Mechanise</a:t>
            </a:r>
          </a:p>
          <a:p>
            <a:pPr eaLnBrk="1" hangingPunct="1">
              <a:spcBef>
                <a:spcPct val="0"/>
              </a:spcBef>
              <a:buFontTx/>
              <a:buNone/>
            </a:pPr>
            <a:r>
              <a:rPr lang="en-GB" altLang="en-US" sz="1000" b="1"/>
              <a:t>du Canada </a:t>
            </a:r>
            <a:r>
              <a:rPr lang="en-GB" altLang="en-US" sz="800" b="1"/>
              <a:t>(c)</a:t>
            </a:r>
            <a:endParaRPr lang="en-GB" altLang="en-US" sz="1000" b="1"/>
          </a:p>
        </p:txBody>
      </p:sp>
      <p:sp>
        <p:nvSpPr>
          <p:cNvPr id="3137" name="Text Box 486">
            <a:extLst>
              <a:ext uri="{FF2B5EF4-FFF2-40B4-BE49-F238E27FC236}">
                <a16:creationId xmlns:a16="http://schemas.microsoft.com/office/drawing/2014/main" id="{E0E9AD22-8135-468B-B705-3E94859A1D1B}"/>
              </a:ext>
            </a:extLst>
          </p:cNvPr>
          <p:cNvSpPr txBox="1">
            <a:spLocks noChangeArrowheads="1"/>
          </p:cNvSpPr>
          <p:nvPr/>
        </p:nvSpPr>
        <p:spPr bwMode="auto">
          <a:xfrm>
            <a:off x="4076700" y="3778250"/>
            <a:ext cx="1622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 CWCA-03</a:t>
            </a:r>
          </a:p>
          <a:p>
            <a:pPr eaLnBrk="1" hangingPunct="1">
              <a:spcBef>
                <a:spcPct val="0"/>
              </a:spcBef>
              <a:buFontTx/>
              <a:buNone/>
            </a:pPr>
            <a:r>
              <a:rPr lang="en-GB" altLang="en-US" sz="1000" b="1"/>
              <a:t>Special Service Force </a:t>
            </a:r>
            <a:r>
              <a:rPr lang="en-GB" altLang="en-US" sz="800" b="1"/>
              <a:t>(f)</a:t>
            </a:r>
            <a:endParaRPr lang="en-GB" altLang="en-US" sz="1000" b="1"/>
          </a:p>
        </p:txBody>
      </p:sp>
      <p:sp>
        <p:nvSpPr>
          <p:cNvPr id="3138" name="Text Box 487">
            <a:extLst>
              <a:ext uri="{FF2B5EF4-FFF2-40B4-BE49-F238E27FC236}">
                <a16:creationId xmlns:a16="http://schemas.microsoft.com/office/drawing/2014/main" id="{7EA6E843-AB0C-419C-B26E-AE557908479D}"/>
              </a:ext>
            </a:extLst>
          </p:cNvPr>
          <p:cNvSpPr txBox="1">
            <a:spLocks noChangeArrowheads="1"/>
          </p:cNvSpPr>
          <p:nvPr/>
        </p:nvSpPr>
        <p:spPr bwMode="auto">
          <a:xfrm>
            <a:off x="4076700" y="4210050"/>
            <a:ext cx="14208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Prairie Militia Area </a:t>
            </a:r>
            <a:r>
              <a:rPr lang="en-GB" altLang="en-US" sz="800" b="1"/>
              <a:t>(f)</a:t>
            </a:r>
            <a:endParaRPr lang="en-GB" altLang="en-US" sz="1000" b="1"/>
          </a:p>
        </p:txBody>
      </p:sp>
      <p:grpSp>
        <p:nvGrpSpPr>
          <p:cNvPr id="3139" name="Group 488">
            <a:extLst>
              <a:ext uri="{FF2B5EF4-FFF2-40B4-BE49-F238E27FC236}">
                <a16:creationId xmlns:a16="http://schemas.microsoft.com/office/drawing/2014/main" id="{4F42175C-3717-48DA-9774-F81C7CA8D18B}"/>
              </a:ext>
            </a:extLst>
          </p:cNvPr>
          <p:cNvGrpSpPr>
            <a:grpSpLocks noChangeAspect="1"/>
          </p:cNvGrpSpPr>
          <p:nvPr/>
        </p:nvGrpSpPr>
        <p:grpSpPr bwMode="auto">
          <a:xfrm>
            <a:off x="3789363" y="4786313"/>
            <a:ext cx="287337" cy="215900"/>
            <a:chOff x="1968" y="1728"/>
            <a:chExt cx="195" cy="132"/>
          </a:xfrm>
        </p:grpSpPr>
        <p:sp>
          <p:nvSpPr>
            <p:cNvPr id="3190" name="Rectangle 489">
              <a:extLst>
                <a:ext uri="{FF2B5EF4-FFF2-40B4-BE49-F238E27FC236}">
                  <a16:creationId xmlns:a16="http://schemas.microsoft.com/office/drawing/2014/main" id="{F7D21576-1F7A-46C5-9E52-EC7E7CD66706}"/>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191" name="Line 490">
              <a:extLst>
                <a:ext uri="{FF2B5EF4-FFF2-40B4-BE49-F238E27FC236}">
                  <a16:creationId xmlns:a16="http://schemas.microsoft.com/office/drawing/2014/main" id="{E62A1AB6-80DD-473B-B1C5-C1E9495E8FE9}"/>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92" name="Line 491">
              <a:extLst>
                <a:ext uri="{FF2B5EF4-FFF2-40B4-BE49-F238E27FC236}">
                  <a16:creationId xmlns:a16="http://schemas.microsoft.com/office/drawing/2014/main" id="{6ED33DC4-34B8-41E5-8BD1-E89F269ED428}"/>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40" name="Group 492">
            <a:extLst>
              <a:ext uri="{FF2B5EF4-FFF2-40B4-BE49-F238E27FC236}">
                <a16:creationId xmlns:a16="http://schemas.microsoft.com/office/drawing/2014/main" id="{B8E98638-4400-4198-AF53-BEBD967177B3}"/>
              </a:ext>
            </a:extLst>
          </p:cNvPr>
          <p:cNvGrpSpPr>
            <a:grpSpLocks/>
          </p:cNvGrpSpPr>
          <p:nvPr/>
        </p:nvGrpSpPr>
        <p:grpSpPr bwMode="auto">
          <a:xfrm>
            <a:off x="3895725" y="4714875"/>
            <a:ext cx="76200" cy="63500"/>
            <a:chOff x="2539" y="543"/>
            <a:chExt cx="48" cy="40"/>
          </a:xfrm>
        </p:grpSpPr>
        <p:sp>
          <p:nvSpPr>
            <p:cNvPr id="3188" name="Line 493">
              <a:extLst>
                <a:ext uri="{FF2B5EF4-FFF2-40B4-BE49-F238E27FC236}">
                  <a16:creationId xmlns:a16="http://schemas.microsoft.com/office/drawing/2014/main" id="{23E6F12A-0193-4C96-B732-5C218AF3BDB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89" name="Line 494">
              <a:extLst>
                <a:ext uri="{FF2B5EF4-FFF2-40B4-BE49-F238E27FC236}">
                  <a16:creationId xmlns:a16="http://schemas.microsoft.com/office/drawing/2014/main" id="{E27D8668-CAD4-4410-AC60-3E774A41A3BE}"/>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41" name="Line 495">
            <a:extLst>
              <a:ext uri="{FF2B5EF4-FFF2-40B4-BE49-F238E27FC236}">
                <a16:creationId xmlns:a16="http://schemas.microsoft.com/office/drawing/2014/main" id="{6AF24C32-A8E4-421C-B7F4-8F3C690C3897}"/>
              </a:ext>
            </a:extLst>
          </p:cNvPr>
          <p:cNvSpPr>
            <a:spLocks noChangeShapeType="1"/>
          </p:cNvSpPr>
          <p:nvPr/>
        </p:nvSpPr>
        <p:spPr bwMode="auto">
          <a:xfrm>
            <a:off x="3573463" y="485933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42" name="Text Box 496">
            <a:extLst>
              <a:ext uri="{FF2B5EF4-FFF2-40B4-BE49-F238E27FC236}">
                <a16:creationId xmlns:a16="http://schemas.microsoft.com/office/drawing/2014/main" id="{32D20BDA-3C5F-4829-A104-6740DAD21AB9}"/>
              </a:ext>
            </a:extLst>
          </p:cNvPr>
          <p:cNvSpPr txBox="1">
            <a:spLocks noChangeArrowheads="1"/>
          </p:cNvSpPr>
          <p:nvPr/>
        </p:nvSpPr>
        <p:spPr bwMode="auto">
          <a:xfrm>
            <a:off x="4076700" y="4641850"/>
            <a:ext cx="1435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Pacific Militia Area </a:t>
            </a:r>
            <a:r>
              <a:rPr lang="en-GB" altLang="en-US" sz="800" b="1"/>
              <a:t>(f)</a:t>
            </a:r>
            <a:endParaRPr lang="en-GB" altLang="en-US" sz="1000" b="1"/>
          </a:p>
        </p:txBody>
      </p:sp>
      <p:grpSp>
        <p:nvGrpSpPr>
          <p:cNvPr id="3143" name="Group 497">
            <a:extLst>
              <a:ext uri="{FF2B5EF4-FFF2-40B4-BE49-F238E27FC236}">
                <a16:creationId xmlns:a16="http://schemas.microsoft.com/office/drawing/2014/main" id="{EDFF53BD-4104-4ED3-9D76-2ECC489FB656}"/>
              </a:ext>
            </a:extLst>
          </p:cNvPr>
          <p:cNvGrpSpPr>
            <a:grpSpLocks noChangeAspect="1"/>
          </p:cNvGrpSpPr>
          <p:nvPr/>
        </p:nvGrpSpPr>
        <p:grpSpPr bwMode="auto">
          <a:xfrm>
            <a:off x="3789363" y="5219700"/>
            <a:ext cx="287337" cy="215900"/>
            <a:chOff x="1968" y="1728"/>
            <a:chExt cx="195" cy="132"/>
          </a:xfrm>
        </p:grpSpPr>
        <p:sp>
          <p:nvSpPr>
            <p:cNvPr id="3185" name="Rectangle 498">
              <a:extLst>
                <a:ext uri="{FF2B5EF4-FFF2-40B4-BE49-F238E27FC236}">
                  <a16:creationId xmlns:a16="http://schemas.microsoft.com/office/drawing/2014/main" id="{C43E2D5D-E57C-402E-A45E-88D8D2AF1208}"/>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186" name="Line 499">
              <a:extLst>
                <a:ext uri="{FF2B5EF4-FFF2-40B4-BE49-F238E27FC236}">
                  <a16:creationId xmlns:a16="http://schemas.microsoft.com/office/drawing/2014/main" id="{A6F2B3C1-19BB-4FB2-B454-570B44D058EC}"/>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87" name="Line 500">
              <a:extLst>
                <a:ext uri="{FF2B5EF4-FFF2-40B4-BE49-F238E27FC236}">
                  <a16:creationId xmlns:a16="http://schemas.microsoft.com/office/drawing/2014/main" id="{D3985EBF-8EB0-4369-86EB-74615428A004}"/>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44" name="Group 501">
            <a:extLst>
              <a:ext uri="{FF2B5EF4-FFF2-40B4-BE49-F238E27FC236}">
                <a16:creationId xmlns:a16="http://schemas.microsoft.com/office/drawing/2014/main" id="{3B45C5A0-E197-42C0-B9E9-0FCE45954EC5}"/>
              </a:ext>
            </a:extLst>
          </p:cNvPr>
          <p:cNvGrpSpPr>
            <a:grpSpLocks/>
          </p:cNvGrpSpPr>
          <p:nvPr/>
        </p:nvGrpSpPr>
        <p:grpSpPr bwMode="auto">
          <a:xfrm>
            <a:off x="3895725" y="5148263"/>
            <a:ext cx="76200" cy="63500"/>
            <a:chOff x="2539" y="543"/>
            <a:chExt cx="48" cy="40"/>
          </a:xfrm>
        </p:grpSpPr>
        <p:sp>
          <p:nvSpPr>
            <p:cNvPr id="3183" name="Line 502">
              <a:extLst>
                <a:ext uri="{FF2B5EF4-FFF2-40B4-BE49-F238E27FC236}">
                  <a16:creationId xmlns:a16="http://schemas.microsoft.com/office/drawing/2014/main" id="{7C2C1764-BE04-479E-B16D-5E3C5B14244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84" name="Line 503">
              <a:extLst>
                <a:ext uri="{FF2B5EF4-FFF2-40B4-BE49-F238E27FC236}">
                  <a16:creationId xmlns:a16="http://schemas.microsoft.com/office/drawing/2014/main" id="{B37B5812-0201-49AE-9828-823CA467D0FF}"/>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45" name="Line 504">
            <a:extLst>
              <a:ext uri="{FF2B5EF4-FFF2-40B4-BE49-F238E27FC236}">
                <a16:creationId xmlns:a16="http://schemas.microsoft.com/office/drawing/2014/main" id="{77F3AC7C-72CF-47F7-BFC2-291094DA7F5F}"/>
              </a:ext>
            </a:extLst>
          </p:cNvPr>
          <p:cNvSpPr>
            <a:spLocks noChangeShapeType="1"/>
          </p:cNvSpPr>
          <p:nvPr/>
        </p:nvSpPr>
        <p:spPr bwMode="auto">
          <a:xfrm>
            <a:off x="3573463" y="5292725"/>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46" name="Text Box 505">
            <a:extLst>
              <a:ext uri="{FF2B5EF4-FFF2-40B4-BE49-F238E27FC236}">
                <a16:creationId xmlns:a16="http://schemas.microsoft.com/office/drawing/2014/main" id="{1061978B-7589-4058-AB3C-2159913E025C}"/>
              </a:ext>
            </a:extLst>
          </p:cNvPr>
          <p:cNvSpPr txBox="1">
            <a:spLocks noChangeArrowheads="1"/>
          </p:cNvSpPr>
          <p:nvPr/>
        </p:nvSpPr>
        <p:spPr bwMode="auto">
          <a:xfrm>
            <a:off x="4076700" y="5075238"/>
            <a:ext cx="14652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Central Militia Area </a:t>
            </a:r>
            <a:r>
              <a:rPr lang="en-GB" altLang="en-US" sz="800" b="1"/>
              <a:t>(f)</a:t>
            </a:r>
            <a:endParaRPr lang="en-GB" altLang="en-US" sz="1000" b="1"/>
          </a:p>
        </p:txBody>
      </p:sp>
      <p:grpSp>
        <p:nvGrpSpPr>
          <p:cNvPr id="3147" name="Group 506">
            <a:extLst>
              <a:ext uri="{FF2B5EF4-FFF2-40B4-BE49-F238E27FC236}">
                <a16:creationId xmlns:a16="http://schemas.microsoft.com/office/drawing/2014/main" id="{17C275CF-6BD5-4E51-881C-B8160DF334EA}"/>
              </a:ext>
            </a:extLst>
          </p:cNvPr>
          <p:cNvGrpSpPr>
            <a:grpSpLocks noChangeAspect="1"/>
          </p:cNvGrpSpPr>
          <p:nvPr/>
        </p:nvGrpSpPr>
        <p:grpSpPr bwMode="auto">
          <a:xfrm>
            <a:off x="3789363" y="5651500"/>
            <a:ext cx="287337" cy="215900"/>
            <a:chOff x="1968" y="1728"/>
            <a:chExt cx="195" cy="132"/>
          </a:xfrm>
        </p:grpSpPr>
        <p:sp>
          <p:nvSpPr>
            <p:cNvPr id="3180" name="Rectangle 507">
              <a:extLst>
                <a:ext uri="{FF2B5EF4-FFF2-40B4-BE49-F238E27FC236}">
                  <a16:creationId xmlns:a16="http://schemas.microsoft.com/office/drawing/2014/main" id="{588713DD-DCFE-4658-8065-107460501742}"/>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181" name="Line 508">
              <a:extLst>
                <a:ext uri="{FF2B5EF4-FFF2-40B4-BE49-F238E27FC236}">
                  <a16:creationId xmlns:a16="http://schemas.microsoft.com/office/drawing/2014/main" id="{EF124E88-029E-48BC-A160-FCCEBDC78173}"/>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82" name="Line 509">
              <a:extLst>
                <a:ext uri="{FF2B5EF4-FFF2-40B4-BE49-F238E27FC236}">
                  <a16:creationId xmlns:a16="http://schemas.microsoft.com/office/drawing/2014/main" id="{EE4234C0-3E09-48FE-A457-8B07EE24312D}"/>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48" name="Group 510">
            <a:extLst>
              <a:ext uri="{FF2B5EF4-FFF2-40B4-BE49-F238E27FC236}">
                <a16:creationId xmlns:a16="http://schemas.microsoft.com/office/drawing/2014/main" id="{91743011-F09F-4298-8026-98C08B7048D4}"/>
              </a:ext>
            </a:extLst>
          </p:cNvPr>
          <p:cNvGrpSpPr>
            <a:grpSpLocks/>
          </p:cNvGrpSpPr>
          <p:nvPr/>
        </p:nvGrpSpPr>
        <p:grpSpPr bwMode="auto">
          <a:xfrm>
            <a:off x="3895725" y="5580063"/>
            <a:ext cx="76200" cy="63500"/>
            <a:chOff x="2539" y="543"/>
            <a:chExt cx="48" cy="40"/>
          </a:xfrm>
        </p:grpSpPr>
        <p:sp>
          <p:nvSpPr>
            <p:cNvPr id="3178" name="Line 511">
              <a:extLst>
                <a:ext uri="{FF2B5EF4-FFF2-40B4-BE49-F238E27FC236}">
                  <a16:creationId xmlns:a16="http://schemas.microsoft.com/office/drawing/2014/main" id="{C172A786-3E12-45A0-ACDE-7FB6766F37AD}"/>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9" name="Line 512">
              <a:extLst>
                <a:ext uri="{FF2B5EF4-FFF2-40B4-BE49-F238E27FC236}">
                  <a16:creationId xmlns:a16="http://schemas.microsoft.com/office/drawing/2014/main" id="{36AEEF01-B3F5-4526-B414-6013F39E880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49" name="Line 513">
            <a:extLst>
              <a:ext uri="{FF2B5EF4-FFF2-40B4-BE49-F238E27FC236}">
                <a16:creationId xmlns:a16="http://schemas.microsoft.com/office/drawing/2014/main" id="{2085336F-6262-4599-83AA-E56D3BB5BECB}"/>
              </a:ext>
            </a:extLst>
          </p:cNvPr>
          <p:cNvSpPr>
            <a:spLocks noChangeShapeType="1"/>
          </p:cNvSpPr>
          <p:nvPr/>
        </p:nvSpPr>
        <p:spPr bwMode="auto">
          <a:xfrm>
            <a:off x="3573463" y="5724525"/>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50" name="Text Box 514">
            <a:extLst>
              <a:ext uri="{FF2B5EF4-FFF2-40B4-BE49-F238E27FC236}">
                <a16:creationId xmlns:a16="http://schemas.microsoft.com/office/drawing/2014/main" id="{12AC1D56-F5A8-4A7D-81C0-63AC0E804A99}"/>
              </a:ext>
            </a:extLst>
          </p:cNvPr>
          <p:cNvSpPr txBox="1">
            <a:spLocks noChangeArrowheads="1"/>
          </p:cNvSpPr>
          <p:nvPr/>
        </p:nvSpPr>
        <p:spPr bwMode="auto">
          <a:xfrm>
            <a:off x="4076700" y="5507038"/>
            <a:ext cx="14938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Atlantic Militia Area </a:t>
            </a:r>
            <a:r>
              <a:rPr lang="en-GB" altLang="en-US" sz="800" b="1"/>
              <a:t>(f)</a:t>
            </a:r>
            <a:endParaRPr lang="en-GB" altLang="en-US" sz="1000" b="1"/>
          </a:p>
        </p:txBody>
      </p:sp>
      <p:grpSp>
        <p:nvGrpSpPr>
          <p:cNvPr id="3151" name="Group 515">
            <a:extLst>
              <a:ext uri="{FF2B5EF4-FFF2-40B4-BE49-F238E27FC236}">
                <a16:creationId xmlns:a16="http://schemas.microsoft.com/office/drawing/2014/main" id="{20CA4AA7-A674-409C-B1C7-36641D815DE3}"/>
              </a:ext>
            </a:extLst>
          </p:cNvPr>
          <p:cNvGrpSpPr>
            <a:grpSpLocks noChangeAspect="1"/>
          </p:cNvGrpSpPr>
          <p:nvPr/>
        </p:nvGrpSpPr>
        <p:grpSpPr bwMode="auto">
          <a:xfrm>
            <a:off x="3789363" y="6084888"/>
            <a:ext cx="287337" cy="215900"/>
            <a:chOff x="1968" y="1728"/>
            <a:chExt cx="195" cy="132"/>
          </a:xfrm>
        </p:grpSpPr>
        <p:sp>
          <p:nvSpPr>
            <p:cNvPr id="3175" name="Rectangle 516">
              <a:extLst>
                <a:ext uri="{FF2B5EF4-FFF2-40B4-BE49-F238E27FC236}">
                  <a16:creationId xmlns:a16="http://schemas.microsoft.com/office/drawing/2014/main" id="{2A80E965-D58D-4A81-A9F7-7159AFC43269}"/>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176" name="Line 517">
              <a:extLst>
                <a:ext uri="{FF2B5EF4-FFF2-40B4-BE49-F238E27FC236}">
                  <a16:creationId xmlns:a16="http://schemas.microsoft.com/office/drawing/2014/main" id="{E9E9BC6D-D391-4A63-8358-46C2B5793D5F}"/>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77" name="Line 518">
              <a:extLst>
                <a:ext uri="{FF2B5EF4-FFF2-40B4-BE49-F238E27FC236}">
                  <a16:creationId xmlns:a16="http://schemas.microsoft.com/office/drawing/2014/main" id="{CEF71C84-B5C3-4039-9C47-1EEBC31F70FE}"/>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152" name="Group 519">
            <a:extLst>
              <a:ext uri="{FF2B5EF4-FFF2-40B4-BE49-F238E27FC236}">
                <a16:creationId xmlns:a16="http://schemas.microsoft.com/office/drawing/2014/main" id="{15D9BDD4-7217-44C8-A057-16D4668EFB0C}"/>
              </a:ext>
            </a:extLst>
          </p:cNvPr>
          <p:cNvGrpSpPr>
            <a:grpSpLocks/>
          </p:cNvGrpSpPr>
          <p:nvPr/>
        </p:nvGrpSpPr>
        <p:grpSpPr bwMode="auto">
          <a:xfrm>
            <a:off x="3895725" y="6013450"/>
            <a:ext cx="76200" cy="63500"/>
            <a:chOff x="2539" y="543"/>
            <a:chExt cx="48" cy="40"/>
          </a:xfrm>
        </p:grpSpPr>
        <p:sp>
          <p:nvSpPr>
            <p:cNvPr id="3173" name="Line 520">
              <a:extLst>
                <a:ext uri="{FF2B5EF4-FFF2-40B4-BE49-F238E27FC236}">
                  <a16:creationId xmlns:a16="http://schemas.microsoft.com/office/drawing/2014/main" id="{28115431-1DCC-4ED4-BDEF-64BD01241EB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4" name="Line 521">
              <a:extLst>
                <a:ext uri="{FF2B5EF4-FFF2-40B4-BE49-F238E27FC236}">
                  <a16:creationId xmlns:a16="http://schemas.microsoft.com/office/drawing/2014/main" id="{2EB3C378-7973-4081-B146-28377CC588AD}"/>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153" name="Line 522">
            <a:extLst>
              <a:ext uri="{FF2B5EF4-FFF2-40B4-BE49-F238E27FC236}">
                <a16:creationId xmlns:a16="http://schemas.microsoft.com/office/drawing/2014/main" id="{FB45DC68-7654-4A7C-AE90-C9A02DFC6A20}"/>
              </a:ext>
            </a:extLst>
          </p:cNvPr>
          <p:cNvSpPr>
            <a:spLocks noChangeShapeType="1"/>
          </p:cNvSpPr>
          <p:nvPr/>
        </p:nvSpPr>
        <p:spPr bwMode="auto">
          <a:xfrm>
            <a:off x="3573463" y="61579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54" name="Text Box 523">
            <a:extLst>
              <a:ext uri="{FF2B5EF4-FFF2-40B4-BE49-F238E27FC236}">
                <a16:creationId xmlns:a16="http://schemas.microsoft.com/office/drawing/2014/main" id="{4AF9E86C-B069-48CF-ABDE-7E1513702564}"/>
              </a:ext>
            </a:extLst>
          </p:cNvPr>
          <p:cNvSpPr txBox="1">
            <a:spLocks noChangeArrowheads="1"/>
          </p:cNvSpPr>
          <p:nvPr/>
        </p:nvSpPr>
        <p:spPr bwMode="auto">
          <a:xfrm>
            <a:off x="4076700" y="5940425"/>
            <a:ext cx="12668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000" b="1"/>
              <a:t>Secteur de l’Est </a:t>
            </a:r>
            <a:r>
              <a:rPr lang="en-GB" altLang="en-US" sz="800" b="1"/>
              <a:t>(f)</a:t>
            </a:r>
            <a:endParaRPr lang="en-GB" altLang="en-US" sz="1000" b="1"/>
          </a:p>
        </p:txBody>
      </p:sp>
      <p:grpSp>
        <p:nvGrpSpPr>
          <p:cNvPr id="3155" name="Group 534">
            <a:extLst>
              <a:ext uri="{FF2B5EF4-FFF2-40B4-BE49-F238E27FC236}">
                <a16:creationId xmlns:a16="http://schemas.microsoft.com/office/drawing/2014/main" id="{B665EC68-61EB-4DF9-90EC-DA0BF6CC3C97}"/>
              </a:ext>
            </a:extLst>
          </p:cNvPr>
          <p:cNvGrpSpPr>
            <a:grpSpLocks/>
          </p:cNvGrpSpPr>
          <p:nvPr/>
        </p:nvGrpSpPr>
        <p:grpSpPr bwMode="auto">
          <a:xfrm>
            <a:off x="3895725" y="1979613"/>
            <a:ext cx="147638" cy="63500"/>
            <a:chOff x="2478" y="703"/>
            <a:chExt cx="93" cy="40"/>
          </a:xfrm>
        </p:grpSpPr>
        <p:grpSp>
          <p:nvGrpSpPr>
            <p:cNvPr id="3167" name="Group 528">
              <a:extLst>
                <a:ext uri="{FF2B5EF4-FFF2-40B4-BE49-F238E27FC236}">
                  <a16:creationId xmlns:a16="http://schemas.microsoft.com/office/drawing/2014/main" id="{44C67BD8-7A37-4CBB-9641-CA1297B29060}"/>
                </a:ext>
              </a:extLst>
            </p:cNvPr>
            <p:cNvGrpSpPr>
              <a:grpSpLocks/>
            </p:cNvGrpSpPr>
            <p:nvPr/>
          </p:nvGrpSpPr>
          <p:grpSpPr bwMode="auto">
            <a:xfrm>
              <a:off x="2478" y="703"/>
              <a:ext cx="48" cy="40"/>
              <a:chOff x="2539" y="543"/>
              <a:chExt cx="48" cy="40"/>
            </a:xfrm>
          </p:grpSpPr>
          <p:sp>
            <p:nvSpPr>
              <p:cNvPr id="3171" name="Line 529">
                <a:extLst>
                  <a:ext uri="{FF2B5EF4-FFF2-40B4-BE49-F238E27FC236}">
                    <a16:creationId xmlns:a16="http://schemas.microsoft.com/office/drawing/2014/main" id="{A702873B-288E-4B11-9B5B-F77DDF01949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2" name="Line 530">
                <a:extLst>
                  <a:ext uri="{FF2B5EF4-FFF2-40B4-BE49-F238E27FC236}">
                    <a16:creationId xmlns:a16="http://schemas.microsoft.com/office/drawing/2014/main" id="{5F891AA9-F16B-4344-9B9E-4CB5440D96F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168" name="Group 531">
              <a:extLst>
                <a:ext uri="{FF2B5EF4-FFF2-40B4-BE49-F238E27FC236}">
                  <a16:creationId xmlns:a16="http://schemas.microsoft.com/office/drawing/2014/main" id="{6960790A-1423-4C41-9A03-BB876698B0FC}"/>
                </a:ext>
              </a:extLst>
            </p:cNvPr>
            <p:cNvGrpSpPr>
              <a:grpSpLocks/>
            </p:cNvGrpSpPr>
            <p:nvPr/>
          </p:nvGrpSpPr>
          <p:grpSpPr bwMode="auto">
            <a:xfrm>
              <a:off x="2523" y="703"/>
              <a:ext cx="48" cy="40"/>
              <a:chOff x="2539" y="543"/>
              <a:chExt cx="48" cy="40"/>
            </a:xfrm>
          </p:grpSpPr>
          <p:sp>
            <p:nvSpPr>
              <p:cNvPr id="3169" name="Line 532">
                <a:extLst>
                  <a:ext uri="{FF2B5EF4-FFF2-40B4-BE49-F238E27FC236}">
                    <a16:creationId xmlns:a16="http://schemas.microsoft.com/office/drawing/2014/main" id="{F7BDB5BE-4B5B-49EC-97A3-650C1639AAE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70" name="Line 533">
                <a:extLst>
                  <a:ext uri="{FF2B5EF4-FFF2-40B4-BE49-F238E27FC236}">
                    <a16:creationId xmlns:a16="http://schemas.microsoft.com/office/drawing/2014/main" id="{BA88FA8E-690C-4B2E-B943-15079ABCD05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3156" name="Text Box 535">
            <a:extLst>
              <a:ext uri="{FF2B5EF4-FFF2-40B4-BE49-F238E27FC236}">
                <a16:creationId xmlns:a16="http://schemas.microsoft.com/office/drawing/2014/main" id="{A8D7BC91-D96C-45B9-98E3-CB71AB425621}"/>
              </a:ext>
            </a:extLst>
          </p:cNvPr>
          <p:cNvSpPr txBox="1">
            <a:spLocks noChangeArrowheads="1"/>
          </p:cNvSpPr>
          <p:nvPr/>
        </p:nvSpPr>
        <p:spPr bwMode="auto">
          <a:xfrm>
            <a:off x="4149725" y="1906588"/>
            <a:ext cx="2370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BATTLEGROUP</a:t>
            </a:r>
          </a:p>
          <a:p>
            <a:pPr eaLnBrk="1" hangingPunct="1">
              <a:spcBef>
                <a:spcPct val="0"/>
              </a:spcBef>
              <a:buFontTx/>
              <a:buNone/>
            </a:pPr>
            <a:r>
              <a:rPr lang="en-GB" altLang="en-US" sz="1200" b="1"/>
              <a:t>1st Canadian Infantry Division</a:t>
            </a:r>
          </a:p>
        </p:txBody>
      </p:sp>
      <p:sp>
        <p:nvSpPr>
          <p:cNvPr id="3157" name="Line 536">
            <a:extLst>
              <a:ext uri="{FF2B5EF4-FFF2-40B4-BE49-F238E27FC236}">
                <a16:creationId xmlns:a16="http://schemas.microsoft.com/office/drawing/2014/main" id="{27CA3AB9-76AA-4574-B9A8-B1E47E4206A7}"/>
              </a:ext>
            </a:extLst>
          </p:cNvPr>
          <p:cNvSpPr>
            <a:spLocks noChangeShapeType="1"/>
          </p:cNvSpPr>
          <p:nvPr/>
        </p:nvSpPr>
        <p:spPr bwMode="auto">
          <a:xfrm flipV="1">
            <a:off x="3933825" y="2339975"/>
            <a:ext cx="0" cy="719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58" name="Text Box 538">
            <a:extLst>
              <a:ext uri="{FF2B5EF4-FFF2-40B4-BE49-F238E27FC236}">
                <a16:creationId xmlns:a16="http://schemas.microsoft.com/office/drawing/2014/main" id="{C3D0711D-15D2-40A0-97D7-C9D0CEAFFD24}"/>
              </a:ext>
            </a:extLst>
          </p:cNvPr>
          <p:cNvSpPr txBox="1">
            <a:spLocks noChangeArrowheads="1"/>
          </p:cNvSpPr>
          <p:nvPr/>
        </p:nvSpPr>
        <p:spPr bwMode="auto">
          <a:xfrm>
            <a:off x="115888" y="5867400"/>
            <a:ext cx="3332162" cy="302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dirty="0"/>
              <a:t>(a) </a:t>
            </a:r>
            <a:r>
              <a:rPr lang="en-GB" altLang="en-US" sz="800" dirty="0"/>
              <a:t>1 CBG was based in Alberta, in Western Canada.  Its primary role was the defence of Canada, as well as providing units on rotation to 4 CMBG in West Germany.  With the creation of 1st Canadian Infantry Division in 1988, the brigade was also tasked with providing reinforcements for that division’s two Brigade Groups (4 &amp; 5 CMBGs).</a:t>
            </a:r>
            <a:endParaRPr lang="en-GB" altLang="en-US" sz="800" b="1" dirty="0"/>
          </a:p>
          <a:p>
            <a:pPr eaLnBrk="1" hangingPunct="1">
              <a:spcBef>
                <a:spcPct val="0"/>
              </a:spcBef>
              <a:buFontTx/>
              <a:buNone/>
            </a:pPr>
            <a:endParaRPr lang="en-GB" altLang="en-US" sz="800" b="1" dirty="0"/>
          </a:p>
          <a:p>
            <a:pPr eaLnBrk="1" hangingPunct="1">
              <a:spcBef>
                <a:spcPct val="0"/>
              </a:spcBef>
              <a:buFontTx/>
              <a:buNone/>
            </a:pPr>
            <a:r>
              <a:rPr lang="en-GB" altLang="en-US" sz="800" b="1" dirty="0"/>
              <a:t>(b) </a:t>
            </a:r>
            <a:r>
              <a:rPr lang="en-GB" altLang="en-US" sz="800" dirty="0"/>
              <a:t>4 CMBG was the main Canadian contribution to NATO, being permanently based in West Germany, under command of the US VII Corps (CENTAG).</a:t>
            </a:r>
          </a:p>
          <a:p>
            <a:pPr eaLnBrk="1" hangingPunct="1">
              <a:spcBef>
                <a:spcPct val="0"/>
              </a:spcBef>
              <a:buFontTx/>
              <a:buNone/>
            </a:pPr>
            <a:endParaRPr lang="en-GB" altLang="en-US" sz="800" dirty="0"/>
          </a:p>
          <a:p>
            <a:pPr eaLnBrk="1" hangingPunct="1">
              <a:spcBef>
                <a:spcPct val="0"/>
              </a:spcBef>
              <a:buFontTx/>
              <a:buNone/>
            </a:pPr>
            <a:r>
              <a:rPr lang="en-GB" altLang="en-US" sz="800" b="1" dirty="0"/>
              <a:t>(c) </a:t>
            </a:r>
            <a:r>
              <a:rPr lang="en-GB" altLang="en-US" sz="800" dirty="0"/>
              <a:t>5 CBG was based in Quebec, in Eastern Canada.  Its primary role was that of being the CAST (Canadian Air-Sea Transportable) Brigade reinforcement element to NATO’s Northern Flank in Norway or Denmark.  However, this role was increasingly seen as a suicide mission (often referred to as ‘Hong Kong North’ in reference to Canada’s disastrous involvement against the Japanese in Hong Kong circa 1941) and in 1988 the brigade was therefore re-designated as a Mechanised Brigade and allocated to the re-formed 1st Canadian Infantry Division.  5 CMBG, along with the divisional headquarters element, was intended to reinforce 4 CMBG in West Germany as part of NATO’s REFORGER build-up.  There was talk of pre-positioning M113s and Leopards in West Germany for the use of 5CMBG, but nothing came of it before the end of the Cold War.</a:t>
            </a:r>
          </a:p>
          <a:p>
            <a:pPr eaLnBrk="1" hangingPunct="1">
              <a:spcBef>
                <a:spcPct val="0"/>
              </a:spcBef>
              <a:buFontTx/>
              <a:buNone/>
            </a:pPr>
            <a:endParaRPr lang="en-GB" altLang="en-US" sz="800" dirty="0"/>
          </a:p>
        </p:txBody>
      </p:sp>
      <p:sp>
        <p:nvSpPr>
          <p:cNvPr id="3159" name="Text Box 539">
            <a:extLst>
              <a:ext uri="{FF2B5EF4-FFF2-40B4-BE49-F238E27FC236}">
                <a16:creationId xmlns:a16="http://schemas.microsoft.com/office/drawing/2014/main" id="{35E05075-05B8-4054-B187-AE82CD76100C}"/>
              </a:ext>
            </a:extLst>
          </p:cNvPr>
          <p:cNvSpPr txBox="1">
            <a:spLocks noChangeArrowheads="1"/>
          </p:cNvSpPr>
          <p:nvPr/>
        </p:nvSpPr>
        <p:spPr bwMode="auto">
          <a:xfrm>
            <a:off x="3429000" y="6372225"/>
            <a:ext cx="3313113"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(d) </a:t>
            </a:r>
            <a:r>
              <a:rPr lang="en-GB" altLang="en-US" sz="800"/>
              <a:t>The Special Service Force (created in the 1960s from 2 CBG) was Canada’s rapid reaction brigade.  </a:t>
            </a:r>
          </a:p>
          <a:p>
            <a:pPr eaLnBrk="1" hangingPunct="1">
              <a:spcBef>
                <a:spcPct val="0"/>
              </a:spcBef>
              <a:buFontTx/>
              <a:buNone/>
            </a:pPr>
            <a:endParaRPr lang="en-GB" altLang="en-US" sz="800"/>
          </a:p>
          <a:p>
            <a:pPr eaLnBrk="1" hangingPunct="1">
              <a:spcBef>
                <a:spcPct val="0"/>
              </a:spcBef>
              <a:buFontTx/>
              <a:buNone/>
            </a:pPr>
            <a:r>
              <a:rPr lang="en-GB" altLang="en-US" sz="800" b="1"/>
              <a:t>(e) </a:t>
            </a:r>
            <a:r>
              <a:rPr lang="en-GB" altLang="en-US" sz="800"/>
              <a:t>The SSF was also responsible for providing Canada’s contribution to the ACE Mobile Force (Land).  This would normally consist of a Light Mechanised Infantry Battalion, a Light Artillery Battery and perhaps a Squadron of Light Armour, plus combat and service support elements.</a:t>
            </a:r>
          </a:p>
          <a:p>
            <a:pPr eaLnBrk="1" hangingPunct="1">
              <a:spcBef>
                <a:spcPct val="0"/>
              </a:spcBef>
              <a:buFontTx/>
              <a:buNone/>
            </a:pPr>
            <a:endParaRPr lang="en-GB" altLang="en-US" sz="800" b="1"/>
          </a:p>
          <a:p>
            <a:pPr eaLnBrk="1" hangingPunct="1">
              <a:spcBef>
                <a:spcPct val="0"/>
              </a:spcBef>
              <a:buFontTx/>
              <a:buNone/>
            </a:pPr>
            <a:r>
              <a:rPr lang="en-GB" altLang="en-US" sz="800" b="1"/>
              <a:t>(f) </a:t>
            </a:r>
            <a:r>
              <a:rPr lang="en-GB" altLang="en-US" sz="800"/>
              <a:t>The five Militia Areas controlled Canada’s large volunteer reserve establishment.  Between them they had approximately </a:t>
            </a:r>
            <a:r>
              <a:rPr lang="en-GB" altLang="en-US" sz="800" b="1"/>
              <a:t>x51 </a:t>
            </a:r>
            <a:r>
              <a:rPr lang="en-GB" altLang="en-US" sz="800"/>
              <a:t>Company-sized Infantry ‘Regiments’, </a:t>
            </a:r>
            <a:r>
              <a:rPr lang="en-GB" altLang="en-US" sz="800" b="1"/>
              <a:t>x12 </a:t>
            </a:r>
            <a:r>
              <a:rPr lang="en-GB" altLang="en-US" sz="800"/>
              <a:t>Squadron-sized Armoured ‘Regiments’ (equipped with</a:t>
            </a:r>
            <a:r>
              <a:rPr lang="en-GB" altLang="en-US" sz="800" b="1"/>
              <a:t> </a:t>
            </a:r>
            <a:r>
              <a:rPr lang="en-GB" altLang="en-US" sz="800"/>
              <a:t>Cougar), </a:t>
            </a:r>
            <a:r>
              <a:rPr lang="en-GB" altLang="en-US" sz="800" b="1"/>
              <a:t>x7 </a:t>
            </a:r>
            <a:r>
              <a:rPr lang="en-GB" altLang="en-US" sz="800"/>
              <a:t>Squadron-sized Recce ‘Regiments’, </a:t>
            </a:r>
            <a:r>
              <a:rPr lang="en-GB" altLang="en-US" sz="800" b="1"/>
              <a:t>x5 </a:t>
            </a:r>
            <a:r>
              <a:rPr lang="en-GB" altLang="en-US" sz="800"/>
              <a:t>Company-sized Engineer ‘Regiments’ and </a:t>
            </a:r>
            <a:r>
              <a:rPr lang="en-GB" altLang="en-US" sz="800" b="1"/>
              <a:t>x15 </a:t>
            </a:r>
            <a:r>
              <a:rPr lang="en-GB" altLang="en-US" sz="800"/>
              <a:t>Battery-sized Artillery ‘Regiments’, as well as a great many small support units.  In wartime these would all (with luck) be expanded, with the Militia Areas becoming Divisions.</a:t>
            </a:r>
          </a:p>
        </p:txBody>
      </p:sp>
      <p:sp>
        <p:nvSpPr>
          <p:cNvPr id="3160" name="Line 540">
            <a:extLst>
              <a:ext uri="{FF2B5EF4-FFF2-40B4-BE49-F238E27FC236}">
                <a16:creationId xmlns:a16="http://schemas.microsoft.com/office/drawing/2014/main" id="{0A2D3288-39ED-4856-A557-9ECDE6FEAA4D}"/>
              </a:ext>
            </a:extLst>
          </p:cNvPr>
          <p:cNvSpPr>
            <a:spLocks noChangeShapeType="1"/>
          </p:cNvSpPr>
          <p:nvPr/>
        </p:nvSpPr>
        <p:spPr bwMode="auto">
          <a:xfrm>
            <a:off x="3573463" y="2195513"/>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161" name="Group 542">
            <a:extLst>
              <a:ext uri="{FF2B5EF4-FFF2-40B4-BE49-F238E27FC236}">
                <a16:creationId xmlns:a16="http://schemas.microsoft.com/office/drawing/2014/main" id="{BE1CA001-F0CD-4EF8-ADCC-DBFCD70C8913}"/>
              </a:ext>
            </a:extLst>
          </p:cNvPr>
          <p:cNvGrpSpPr>
            <a:grpSpLocks/>
          </p:cNvGrpSpPr>
          <p:nvPr/>
        </p:nvGrpSpPr>
        <p:grpSpPr bwMode="auto">
          <a:xfrm>
            <a:off x="3789363" y="2051050"/>
            <a:ext cx="360362" cy="288925"/>
            <a:chOff x="1920" y="2352"/>
            <a:chExt cx="152" cy="99"/>
          </a:xfrm>
        </p:grpSpPr>
        <p:sp>
          <p:nvSpPr>
            <p:cNvPr id="3163" name="Rectangle 543">
              <a:extLst>
                <a:ext uri="{FF2B5EF4-FFF2-40B4-BE49-F238E27FC236}">
                  <a16:creationId xmlns:a16="http://schemas.microsoft.com/office/drawing/2014/main" id="{EE4F09DA-A3FC-4BD4-A7BF-BFF92DCEFC0C}"/>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164" name="Oval 544">
              <a:extLst>
                <a:ext uri="{FF2B5EF4-FFF2-40B4-BE49-F238E27FC236}">
                  <a16:creationId xmlns:a16="http://schemas.microsoft.com/office/drawing/2014/main" id="{9961B459-659B-4A21-8EFC-6079E88E56B8}"/>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3165" name="Line 545">
              <a:extLst>
                <a:ext uri="{FF2B5EF4-FFF2-40B4-BE49-F238E27FC236}">
                  <a16:creationId xmlns:a16="http://schemas.microsoft.com/office/drawing/2014/main" id="{21AE3E87-A89C-4BC0-9B02-860F7B6F03F4}"/>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66" name="Line 546">
              <a:extLst>
                <a:ext uri="{FF2B5EF4-FFF2-40B4-BE49-F238E27FC236}">
                  <a16:creationId xmlns:a16="http://schemas.microsoft.com/office/drawing/2014/main" id="{142C792B-1DA7-42EC-8AB2-2CDE06F7C512}"/>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3162" name="Picture 550" descr="Maple-Leaf-Black">
            <a:extLst>
              <a:ext uri="{FF2B5EF4-FFF2-40B4-BE49-F238E27FC236}">
                <a16:creationId xmlns:a16="http://schemas.microsoft.com/office/drawing/2014/main" id="{F71C61FF-110E-44AE-ACB9-434B2CB103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9225" y="107950"/>
            <a:ext cx="1223963"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Line 156">
            <a:extLst>
              <a:ext uri="{FF2B5EF4-FFF2-40B4-BE49-F238E27FC236}">
                <a16:creationId xmlns:a16="http://schemas.microsoft.com/office/drawing/2014/main" id="{7558507B-F89E-45FE-89BB-734315C3BCA0}"/>
              </a:ext>
            </a:extLst>
          </p:cNvPr>
          <p:cNvSpPr>
            <a:spLocks noChangeShapeType="1"/>
          </p:cNvSpPr>
          <p:nvPr/>
        </p:nvSpPr>
        <p:spPr bwMode="auto">
          <a:xfrm>
            <a:off x="3859213" y="13319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11" name="Line 150">
            <a:extLst>
              <a:ext uri="{FF2B5EF4-FFF2-40B4-BE49-F238E27FC236}">
                <a16:creationId xmlns:a16="http://schemas.microsoft.com/office/drawing/2014/main" id="{5235D418-8981-4DAA-9104-AC5E16BD76CA}"/>
              </a:ext>
            </a:extLst>
          </p:cNvPr>
          <p:cNvSpPr>
            <a:spLocks noChangeShapeType="1"/>
          </p:cNvSpPr>
          <p:nvPr/>
        </p:nvSpPr>
        <p:spPr bwMode="auto">
          <a:xfrm>
            <a:off x="3859213"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12" name="Text Box 4">
            <a:extLst>
              <a:ext uri="{FF2B5EF4-FFF2-40B4-BE49-F238E27FC236}">
                <a16:creationId xmlns:a16="http://schemas.microsoft.com/office/drawing/2014/main" id="{08894983-6762-41B0-85D4-FF9CBC6A29D3}"/>
              </a:ext>
            </a:extLst>
          </p:cNvPr>
          <p:cNvSpPr txBox="1">
            <a:spLocks noChangeArrowheads="1"/>
          </p:cNvSpPr>
          <p:nvPr/>
        </p:nvSpPr>
        <p:spPr bwMode="auto">
          <a:xfrm>
            <a:off x="404813" y="107950"/>
            <a:ext cx="2244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CWCA-11</a:t>
            </a:r>
          </a:p>
          <a:p>
            <a:pPr eaLnBrk="1" hangingPunct="1">
              <a:spcBef>
                <a:spcPct val="0"/>
              </a:spcBef>
              <a:buFontTx/>
              <a:buNone/>
            </a:pPr>
            <a:r>
              <a:rPr lang="en-GB" altLang="en-US" sz="1000" b="1"/>
              <a:t>Airborne Reconnaissance Platoon</a:t>
            </a:r>
          </a:p>
        </p:txBody>
      </p:sp>
      <p:grpSp>
        <p:nvGrpSpPr>
          <p:cNvPr id="17413" name="Group 5">
            <a:extLst>
              <a:ext uri="{FF2B5EF4-FFF2-40B4-BE49-F238E27FC236}">
                <a16:creationId xmlns:a16="http://schemas.microsoft.com/office/drawing/2014/main" id="{FC97EFEA-CD5C-4D8C-9D4E-F8D72AC58830}"/>
              </a:ext>
            </a:extLst>
          </p:cNvPr>
          <p:cNvGrpSpPr>
            <a:grpSpLocks/>
          </p:cNvGrpSpPr>
          <p:nvPr/>
        </p:nvGrpSpPr>
        <p:grpSpPr bwMode="auto">
          <a:xfrm>
            <a:off x="193675" y="182563"/>
            <a:ext cx="131763" cy="26987"/>
            <a:chOff x="304" y="1872"/>
            <a:chExt cx="83" cy="17"/>
          </a:xfrm>
        </p:grpSpPr>
        <p:sp>
          <p:nvSpPr>
            <p:cNvPr id="17586" name="Oval 6">
              <a:extLst>
                <a:ext uri="{FF2B5EF4-FFF2-40B4-BE49-F238E27FC236}">
                  <a16:creationId xmlns:a16="http://schemas.microsoft.com/office/drawing/2014/main" id="{963CDCC9-326E-4A3C-A346-C2C8594EE6BC}"/>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87" name="Oval 7">
              <a:extLst>
                <a:ext uri="{FF2B5EF4-FFF2-40B4-BE49-F238E27FC236}">
                  <a16:creationId xmlns:a16="http://schemas.microsoft.com/office/drawing/2014/main" id="{07462784-D304-4350-B0B6-15B30D9D3A41}"/>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88" name="Oval 8">
              <a:extLst>
                <a:ext uri="{FF2B5EF4-FFF2-40B4-BE49-F238E27FC236}">
                  <a16:creationId xmlns:a16="http://schemas.microsoft.com/office/drawing/2014/main" id="{EA781D2B-D962-46E3-8F6C-AF9F07A99CBB}"/>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7414" name="Group 9">
            <a:extLst>
              <a:ext uri="{FF2B5EF4-FFF2-40B4-BE49-F238E27FC236}">
                <a16:creationId xmlns:a16="http://schemas.microsoft.com/office/drawing/2014/main" id="{D512A39E-7DFD-4F25-85B9-9CE5DAF52F5F}"/>
              </a:ext>
            </a:extLst>
          </p:cNvPr>
          <p:cNvGrpSpPr>
            <a:grpSpLocks/>
          </p:cNvGrpSpPr>
          <p:nvPr/>
        </p:nvGrpSpPr>
        <p:grpSpPr bwMode="auto">
          <a:xfrm>
            <a:off x="115888" y="252413"/>
            <a:ext cx="287337" cy="215900"/>
            <a:chOff x="2432" y="2880"/>
            <a:chExt cx="181" cy="136"/>
          </a:xfrm>
        </p:grpSpPr>
        <p:sp>
          <p:nvSpPr>
            <p:cNvPr id="17581" name="Rectangle 10">
              <a:extLst>
                <a:ext uri="{FF2B5EF4-FFF2-40B4-BE49-F238E27FC236}">
                  <a16:creationId xmlns:a16="http://schemas.microsoft.com/office/drawing/2014/main" id="{5E11F9DE-F1AF-4E00-BF5B-BD322CB6FA19}"/>
                </a:ext>
              </a:extLst>
            </p:cNvPr>
            <p:cNvSpPr>
              <a:spLocks noChangeAspect="1" noChangeArrowheads="1"/>
            </p:cNvSpPr>
            <p:nvPr/>
          </p:nvSpPr>
          <p:spPr bwMode="auto">
            <a:xfrm>
              <a:off x="2432" y="2880"/>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82" name="Line 11">
              <a:extLst>
                <a:ext uri="{FF2B5EF4-FFF2-40B4-BE49-F238E27FC236}">
                  <a16:creationId xmlns:a16="http://schemas.microsoft.com/office/drawing/2014/main" id="{768FCCCD-3128-4AD8-BC09-FD3C8F9ECC5E}"/>
                </a:ext>
              </a:extLst>
            </p:cNvPr>
            <p:cNvSpPr>
              <a:spLocks noChangeAspect="1" noChangeShapeType="1"/>
            </p:cNvSpPr>
            <p:nvPr/>
          </p:nvSpPr>
          <p:spPr bwMode="auto">
            <a:xfrm flipV="1">
              <a:off x="2434" y="2882"/>
              <a:ext cx="176" cy="133"/>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7583" name="Group 12">
              <a:extLst>
                <a:ext uri="{FF2B5EF4-FFF2-40B4-BE49-F238E27FC236}">
                  <a16:creationId xmlns:a16="http://schemas.microsoft.com/office/drawing/2014/main" id="{C8C6C1A7-6FC6-489C-A6E2-A4D0BD6418F8}"/>
                </a:ext>
              </a:extLst>
            </p:cNvPr>
            <p:cNvGrpSpPr>
              <a:grpSpLocks/>
            </p:cNvGrpSpPr>
            <p:nvPr/>
          </p:nvGrpSpPr>
          <p:grpSpPr bwMode="auto">
            <a:xfrm>
              <a:off x="2493" y="2982"/>
              <a:ext cx="59" cy="33"/>
              <a:chOff x="1632" y="1249"/>
              <a:chExt cx="48" cy="24"/>
            </a:xfrm>
          </p:grpSpPr>
          <p:sp>
            <p:nvSpPr>
              <p:cNvPr id="17584" name="AutoShape 13">
                <a:extLst>
                  <a:ext uri="{FF2B5EF4-FFF2-40B4-BE49-F238E27FC236}">
                    <a16:creationId xmlns:a16="http://schemas.microsoft.com/office/drawing/2014/main" id="{048E21B1-59D2-40F5-AD5D-DA466659D658}"/>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85" name="AutoShape 14">
                <a:extLst>
                  <a:ext uri="{FF2B5EF4-FFF2-40B4-BE49-F238E27FC236}">
                    <a16:creationId xmlns:a16="http://schemas.microsoft.com/office/drawing/2014/main" id="{EBD280FB-3893-424D-9492-3D45E57EE485}"/>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7415" name="Group 15">
            <a:extLst>
              <a:ext uri="{FF2B5EF4-FFF2-40B4-BE49-F238E27FC236}">
                <a16:creationId xmlns:a16="http://schemas.microsoft.com/office/drawing/2014/main" id="{AFC4E0BA-E996-4978-AB45-220904BF70E4}"/>
              </a:ext>
            </a:extLst>
          </p:cNvPr>
          <p:cNvGrpSpPr>
            <a:grpSpLocks noChangeAspect="1"/>
          </p:cNvGrpSpPr>
          <p:nvPr/>
        </p:nvGrpSpPr>
        <p:grpSpPr bwMode="auto">
          <a:xfrm>
            <a:off x="115888" y="5867400"/>
            <a:ext cx="288925" cy="215900"/>
            <a:chOff x="144" y="1920"/>
            <a:chExt cx="202" cy="132"/>
          </a:xfrm>
        </p:grpSpPr>
        <p:sp>
          <p:nvSpPr>
            <p:cNvPr id="17576" name="Rectangle 16">
              <a:extLst>
                <a:ext uri="{FF2B5EF4-FFF2-40B4-BE49-F238E27FC236}">
                  <a16:creationId xmlns:a16="http://schemas.microsoft.com/office/drawing/2014/main" id="{FEEB891B-1CB3-4A8D-82C6-50C2FFAB0C24}"/>
                </a:ext>
              </a:extLst>
            </p:cNvPr>
            <p:cNvSpPr>
              <a:spLocks noChangeAspect="1" noChangeArrowheads="1"/>
            </p:cNvSpPr>
            <p:nvPr/>
          </p:nvSpPr>
          <p:spPr bwMode="auto">
            <a:xfrm>
              <a:off x="145" y="1920"/>
              <a:ext cx="201"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77" name="Oval 17">
              <a:extLst>
                <a:ext uri="{FF2B5EF4-FFF2-40B4-BE49-F238E27FC236}">
                  <a16:creationId xmlns:a16="http://schemas.microsoft.com/office/drawing/2014/main" id="{2955E721-CD18-4B96-ACD6-7245D20DB732}"/>
                </a:ext>
              </a:extLst>
            </p:cNvPr>
            <p:cNvSpPr>
              <a:spLocks noChangeAspect="1" noChangeArrowheads="1"/>
            </p:cNvSpPr>
            <p:nvPr/>
          </p:nvSpPr>
          <p:spPr bwMode="auto">
            <a:xfrm>
              <a:off x="170" y="1949"/>
              <a:ext cx="144" cy="63"/>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78" name="Line 18">
              <a:extLst>
                <a:ext uri="{FF2B5EF4-FFF2-40B4-BE49-F238E27FC236}">
                  <a16:creationId xmlns:a16="http://schemas.microsoft.com/office/drawing/2014/main" id="{0C67FC9F-9331-40FD-9010-2B1B974DD462}"/>
                </a:ext>
              </a:extLst>
            </p:cNvPr>
            <p:cNvSpPr>
              <a:spLocks noChangeAspect="1" noChangeShapeType="1"/>
            </p:cNvSpPr>
            <p:nvPr/>
          </p:nvSpPr>
          <p:spPr bwMode="auto">
            <a:xfrm flipV="1">
              <a:off x="144" y="1921"/>
              <a:ext cx="97" cy="1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79" name="Line 19">
              <a:extLst>
                <a:ext uri="{FF2B5EF4-FFF2-40B4-BE49-F238E27FC236}">
                  <a16:creationId xmlns:a16="http://schemas.microsoft.com/office/drawing/2014/main" id="{BF54B6E4-7044-4A77-BB31-7B684370724C}"/>
                </a:ext>
              </a:extLst>
            </p:cNvPr>
            <p:cNvSpPr>
              <a:spLocks noChangeAspect="1" noChangeShapeType="1"/>
            </p:cNvSpPr>
            <p:nvPr/>
          </p:nvSpPr>
          <p:spPr bwMode="auto">
            <a:xfrm>
              <a:off x="241" y="1920"/>
              <a:ext cx="104" cy="1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80" name="Line 20">
              <a:extLst>
                <a:ext uri="{FF2B5EF4-FFF2-40B4-BE49-F238E27FC236}">
                  <a16:creationId xmlns:a16="http://schemas.microsoft.com/office/drawing/2014/main" id="{D7EF2101-6475-4AF3-8197-ADAD9A6E34F4}"/>
                </a:ext>
              </a:extLst>
            </p:cNvPr>
            <p:cNvSpPr>
              <a:spLocks noChangeAspect="1" noChangeShapeType="1"/>
            </p:cNvSpPr>
            <p:nvPr/>
          </p:nvSpPr>
          <p:spPr bwMode="auto">
            <a:xfrm>
              <a:off x="200" y="1976"/>
              <a:ext cx="82"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7416" name="Line 21">
            <a:extLst>
              <a:ext uri="{FF2B5EF4-FFF2-40B4-BE49-F238E27FC236}">
                <a16:creationId xmlns:a16="http://schemas.microsoft.com/office/drawing/2014/main" id="{D370B700-727B-45E0-8E37-71A279C2B2E4}"/>
              </a:ext>
            </a:extLst>
          </p:cNvPr>
          <p:cNvSpPr>
            <a:spLocks noChangeShapeType="1"/>
          </p:cNvSpPr>
          <p:nvPr/>
        </p:nvSpPr>
        <p:spPr bwMode="auto">
          <a:xfrm>
            <a:off x="260350" y="5797550"/>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17" name="Text Box 22">
            <a:extLst>
              <a:ext uri="{FF2B5EF4-FFF2-40B4-BE49-F238E27FC236}">
                <a16:creationId xmlns:a16="http://schemas.microsoft.com/office/drawing/2014/main" id="{1D537718-0ABB-4510-B616-E1A1E63DA492}"/>
              </a:ext>
            </a:extLst>
          </p:cNvPr>
          <p:cNvSpPr txBox="1">
            <a:spLocks noChangeArrowheads="1"/>
          </p:cNvSpPr>
          <p:nvPr/>
        </p:nvSpPr>
        <p:spPr bwMode="auto">
          <a:xfrm>
            <a:off x="404813" y="5722938"/>
            <a:ext cx="23764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CWCA-12</a:t>
            </a:r>
          </a:p>
          <a:p>
            <a:pPr eaLnBrk="1" hangingPunct="1">
              <a:spcBef>
                <a:spcPct val="0"/>
              </a:spcBef>
              <a:buFontTx/>
              <a:buNone/>
            </a:pPr>
            <a:r>
              <a:rPr lang="en-GB" altLang="en-US" sz="1000" b="1"/>
              <a:t>Short-Range Air Defence Battery </a:t>
            </a:r>
            <a:r>
              <a:rPr lang="en-GB" altLang="en-US" sz="800" b="1"/>
              <a:t>(ab)</a:t>
            </a:r>
            <a:endParaRPr lang="en-GB" altLang="en-US" sz="1000" b="1"/>
          </a:p>
        </p:txBody>
      </p:sp>
      <p:pic>
        <p:nvPicPr>
          <p:cNvPr id="17418" name="Picture 30" descr="Fnc1">
            <a:extLst>
              <a:ext uri="{FF2B5EF4-FFF2-40B4-BE49-F238E27FC236}">
                <a16:creationId xmlns:a16="http://schemas.microsoft.com/office/drawing/2014/main" id="{5BE939DB-4599-46F9-94BE-341CC7548B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9725" y="5795963"/>
            <a:ext cx="2000250"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9" name="Line 31">
            <a:extLst>
              <a:ext uri="{FF2B5EF4-FFF2-40B4-BE49-F238E27FC236}">
                <a16:creationId xmlns:a16="http://schemas.microsoft.com/office/drawing/2014/main" id="{6F5E0C4E-1AFB-4075-9D73-21AAD1AB7300}"/>
              </a:ext>
            </a:extLst>
          </p:cNvPr>
          <p:cNvSpPr>
            <a:spLocks noChangeShapeType="1"/>
          </p:cNvSpPr>
          <p:nvPr/>
        </p:nvSpPr>
        <p:spPr bwMode="auto">
          <a:xfrm>
            <a:off x="476250" y="755650"/>
            <a:ext cx="0" cy="430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20" name="Line 33">
            <a:extLst>
              <a:ext uri="{FF2B5EF4-FFF2-40B4-BE49-F238E27FC236}">
                <a16:creationId xmlns:a16="http://schemas.microsoft.com/office/drawing/2014/main" id="{94F2848F-E7D7-46EB-BB7E-3C0AD57291CA}"/>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7421" name="Group 34">
            <a:extLst>
              <a:ext uri="{FF2B5EF4-FFF2-40B4-BE49-F238E27FC236}">
                <a16:creationId xmlns:a16="http://schemas.microsoft.com/office/drawing/2014/main" id="{65B89A93-A0BF-46CD-ABED-10F2DF2AACBF}"/>
              </a:ext>
            </a:extLst>
          </p:cNvPr>
          <p:cNvGrpSpPr>
            <a:grpSpLocks/>
          </p:cNvGrpSpPr>
          <p:nvPr/>
        </p:nvGrpSpPr>
        <p:grpSpPr bwMode="auto">
          <a:xfrm>
            <a:off x="404813" y="612775"/>
            <a:ext cx="231775" cy="157163"/>
            <a:chOff x="933" y="149"/>
            <a:chExt cx="146" cy="99"/>
          </a:xfrm>
        </p:grpSpPr>
        <p:sp>
          <p:nvSpPr>
            <p:cNvPr id="17574" name="Rectangle 35">
              <a:extLst>
                <a:ext uri="{FF2B5EF4-FFF2-40B4-BE49-F238E27FC236}">
                  <a16:creationId xmlns:a16="http://schemas.microsoft.com/office/drawing/2014/main" id="{5B16A5F2-3974-4D6E-B348-CA4FB0F8B0EB}"/>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75" name="Text Box 36">
              <a:extLst>
                <a:ext uri="{FF2B5EF4-FFF2-40B4-BE49-F238E27FC236}">
                  <a16:creationId xmlns:a16="http://schemas.microsoft.com/office/drawing/2014/main" id="{3A810EB5-74A2-488A-9333-C5A4FFA30715}"/>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7422" name="Group 37">
            <a:extLst>
              <a:ext uri="{FF2B5EF4-FFF2-40B4-BE49-F238E27FC236}">
                <a16:creationId xmlns:a16="http://schemas.microsoft.com/office/drawing/2014/main" id="{822F67D6-F4D2-4920-8EEE-1776100347A4}"/>
              </a:ext>
            </a:extLst>
          </p:cNvPr>
          <p:cNvGrpSpPr>
            <a:grpSpLocks/>
          </p:cNvGrpSpPr>
          <p:nvPr/>
        </p:nvGrpSpPr>
        <p:grpSpPr bwMode="auto">
          <a:xfrm>
            <a:off x="476250" y="541338"/>
            <a:ext cx="74613" cy="26987"/>
            <a:chOff x="2373" y="1404"/>
            <a:chExt cx="47" cy="17"/>
          </a:xfrm>
        </p:grpSpPr>
        <p:sp>
          <p:nvSpPr>
            <p:cNvPr id="17572" name="Oval 38">
              <a:extLst>
                <a:ext uri="{FF2B5EF4-FFF2-40B4-BE49-F238E27FC236}">
                  <a16:creationId xmlns:a16="http://schemas.microsoft.com/office/drawing/2014/main" id="{740CCABA-CAC0-4F3A-939A-4268FF72386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73" name="Oval 39">
              <a:extLst>
                <a:ext uri="{FF2B5EF4-FFF2-40B4-BE49-F238E27FC236}">
                  <a16:creationId xmlns:a16="http://schemas.microsoft.com/office/drawing/2014/main" id="{2C43285C-76FE-40B6-B33D-9623081A099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23" name="Text Box 40">
            <a:extLst>
              <a:ext uri="{FF2B5EF4-FFF2-40B4-BE49-F238E27FC236}">
                <a16:creationId xmlns:a16="http://schemas.microsoft.com/office/drawing/2014/main" id="{83EEB8A1-01EE-4F4A-8318-630886532D1D}"/>
              </a:ext>
            </a:extLst>
          </p:cNvPr>
          <p:cNvSpPr txBox="1">
            <a:spLocks noChangeArrowheads="1"/>
          </p:cNvSpPr>
          <p:nvPr/>
        </p:nvSpPr>
        <p:spPr bwMode="auto">
          <a:xfrm>
            <a:off x="620713" y="468313"/>
            <a:ext cx="2573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Command/Recce</a:t>
            </a:r>
          </a:p>
          <a:p>
            <a:pPr eaLnBrk="1" hangingPunct="1">
              <a:spcBef>
                <a:spcPct val="0"/>
              </a:spcBef>
              <a:buFontTx/>
              <a:buNone/>
            </a:pPr>
            <a:r>
              <a:rPr lang="en-GB" altLang="en-US" sz="800" b="1"/>
              <a:t>x1 </a:t>
            </a:r>
            <a:r>
              <a:rPr lang="en-GB" altLang="en-US" sz="800"/>
              <a:t>Commander                                           CWCA-10</a:t>
            </a:r>
            <a:endParaRPr lang="en-GB" altLang="en-US" sz="800" b="1"/>
          </a:p>
        </p:txBody>
      </p:sp>
      <p:grpSp>
        <p:nvGrpSpPr>
          <p:cNvPr id="17424" name="Group 50">
            <a:extLst>
              <a:ext uri="{FF2B5EF4-FFF2-40B4-BE49-F238E27FC236}">
                <a16:creationId xmlns:a16="http://schemas.microsoft.com/office/drawing/2014/main" id="{A863B00F-F1E5-48E6-8034-FF733550A2FF}"/>
              </a:ext>
            </a:extLst>
          </p:cNvPr>
          <p:cNvGrpSpPr>
            <a:grpSpLocks/>
          </p:cNvGrpSpPr>
          <p:nvPr/>
        </p:nvGrpSpPr>
        <p:grpSpPr bwMode="auto">
          <a:xfrm>
            <a:off x="476250" y="1112838"/>
            <a:ext cx="74613" cy="26987"/>
            <a:chOff x="2373" y="1404"/>
            <a:chExt cx="47" cy="17"/>
          </a:xfrm>
        </p:grpSpPr>
        <p:sp>
          <p:nvSpPr>
            <p:cNvPr id="17570" name="Oval 51">
              <a:extLst>
                <a:ext uri="{FF2B5EF4-FFF2-40B4-BE49-F238E27FC236}">
                  <a16:creationId xmlns:a16="http://schemas.microsoft.com/office/drawing/2014/main" id="{DBF4BCC6-7602-4687-B408-4FD1AEAFD21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71" name="Oval 52">
              <a:extLst>
                <a:ext uri="{FF2B5EF4-FFF2-40B4-BE49-F238E27FC236}">
                  <a16:creationId xmlns:a16="http://schemas.microsoft.com/office/drawing/2014/main" id="{A0EFEF66-9807-4367-8D1E-90B3D852718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7425" name="Group 53">
            <a:extLst>
              <a:ext uri="{FF2B5EF4-FFF2-40B4-BE49-F238E27FC236}">
                <a16:creationId xmlns:a16="http://schemas.microsoft.com/office/drawing/2014/main" id="{7F5E872E-2BF8-49BA-A678-2F891C9BA894}"/>
              </a:ext>
            </a:extLst>
          </p:cNvPr>
          <p:cNvGrpSpPr>
            <a:grpSpLocks/>
          </p:cNvGrpSpPr>
          <p:nvPr/>
        </p:nvGrpSpPr>
        <p:grpSpPr bwMode="auto">
          <a:xfrm>
            <a:off x="404813" y="1185863"/>
            <a:ext cx="231775" cy="190500"/>
            <a:chOff x="2252" y="2304"/>
            <a:chExt cx="146" cy="120"/>
          </a:xfrm>
        </p:grpSpPr>
        <p:sp>
          <p:nvSpPr>
            <p:cNvPr id="17567" name="Rectangle 54">
              <a:extLst>
                <a:ext uri="{FF2B5EF4-FFF2-40B4-BE49-F238E27FC236}">
                  <a16:creationId xmlns:a16="http://schemas.microsoft.com/office/drawing/2014/main" id="{0D85C51B-AF6A-4AE1-AA25-6B0ADC9E780F}"/>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68" name="Oval 55">
              <a:extLst>
                <a:ext uri="{FF2B5EF4-FFF2-40B4-BE49-F238E27FC236}">
                  <a16:creationId xmlns:a16="http://schemas.microsoft.com/office/drawing/2014/main" id="{A3CA379A-E963-4FA8-A756-79A6EDFABCC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69" name="Oval 56">
              <a:extLst>
                <a:ext uri="{FF2B5EF4-FFF2-40B4-BE49-F238E27FC236}">
                  <a16:creationId xmlns:a16="http://schemas.microsoft.com/office/drawing/2014/main" id="{1F66ADB8-1B06-48BA-ADB7-F3CFD2688360}"/>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26" name="Text Box 57">
            <a:extLst>
              <a:ext uri="{FF2B5EF4-FFF2-40B4-BE49-F238E27FC236}">
                <a16:creationId xmlns:a16="http://schemas.microsoft.com/office/drawing/2014/main" id="{B3CDD578-4CAF-4DB3-BDA2-C7B3F911DB48}"/>
              </a:ext>
            </a:extLst>
          </p:cNvPr>
          <p:cNvSpPr txBox="1">
            <a:spLocks noChangeArrowheads="1"/>
          </p:cNvSpPr>
          <p:nvPr/>
        </p:nvSpPr>
        <p:spPr bwMode="auto">
          <a:xfrm>
            <a:off x="620713" y="1042988"/>
            <a:ext cx="2568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Transport/Recce</a:t>
            </a:r>
          </a:p>
          <a:p>
            <a:pPr eaLnBrk="1" hangingPunct="1">
              <a:spcBef>
                <a:spcPct val="0"/>
              </a:spcBef>
              <a:buFontTx/>
              <a:buNone/>
            </a:pPr>
            <a:r>
              <a:rPr lang="en-GB" altLang="en-US" sz="800" b="1"/>
              <a:t>x5 </a:t>
            </a:r>
            <a:r>
              <a:rPr lang="en-GB" altLang="en-US" sz="800"/>
              <a:t>M151 MUTT </a:t>
            </a:r>
            <a:r>
              <a:rPr lang="en-GB" altLang="en-US" sz="800" b="1"/>
              <a:t>(bcd) </a:t>
            </a:r>
            <a:r>
              <a:rPr lang="en-GB" altLang="en-US" sz="800"/>
              <a:t>                                CWCA-08</a:t>
            </a:r>
          </a:p>
        </p:txBody>
      </p:sp>
      <p:sp>
        <p:nvSpPr>
          <p:cNvPr id="17427" name="Line 58">
            <a:extLst>
              <a:ext uri="{FF2B5EF4-FFF2-40B4-BE49-F238E27FC236}">
                <a16:creationId xmlns:a16="http://schemas.microsoft.com/office/drawing/2014/main" id="{686B198A-8C12-4E69-A0AF-BDF130977B22}"/>
              </a:ext>
            </a:extLst>
          </p:cNvPr>
          <p:cNvSpPr>
            <a:spLocks noChangeShapeType="1"/>
          </p:cNvSpPr>
          <p:nvPr/>
        </p:nvSpPr>
        <p:spPr bwMode="auto">
          <a:xfrm flipV="1">
            <a:off x="260350" y="4683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28" name="Rectangle 59">
            <a:extLst>
              <a:ext uri="{FF2B5EF4-FFF2-40B4-BE49-F238E27FC236}">
                <a16:creationId xmlns:a16="http://schemas.microsoft.com/office/drawing/2014/main" id="{67B771C0-58AF-46FE-BC12-3BD28D27168B}"/>
              </a:ext>
            </a:extLst>
          </p:cNvPr>
          <p:cNvSpPr>
            <a:spLocks noChangeArrowheads="1"/>
          </p:cNvSpPr>
          <p:nvPr/>
        </p:nvSpPr>
        <p:spPr bwMode="auto">
          <a:xfrm>
            <a:off x="115888" y="1403350"/>
            <a:ext cx="3168650" cy="143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From 1988: May replace Airborne Infantry with:</a:t>
            </a:r>
          </a:p>
          <a:p>
            <a:pPr eaLnBrk="1" hangingPunct="1">
              <a:spcBef>
                <a:spcPct val="0"/>
              </a:spcBef>
              <a:buFontTx/>
              <a:buNone/>
            </a:pPr>
            <a:r>
              <a:rPr lang="en-GB" altLang="en-US" sz="800" b="1"/>
              <a:t>     </a:t>
            </a:r>
            <a:r>
              <a:rPr lang="en-GB" altLang="en-US" sz="800"/>
              <a:t>Airborne Infantry (Late)                                            CWCA-32</a:t>
            </a:r>
            <a:endParaRPr lang="en-GB" altLang="en-US" sz="800" b="1"/>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Late 1980s: May replace transport with:</a:t>
            </a:r>
          </a:p>
          <a:p>
            <a:pPr eaLnBrk="1" hangingPunct="1">
              <a:spcBef>
                <a:spcPct val="0"/>
              </a:spcBef>
              <a:buFontTx/>
              <a:buNone/>
            </a:pPr>
            <a:r>
              <a:rPr lang="en-GB" altLang="en-US" sz="800"/>
              <a:t>     </a:t>
            </a:r>
            <a:r>
              <a:rPr lang="en-GB" altLang="en-US" sz="800" b="1"/>
              <a:t>x2 </a:t>
            </a:r>
            <a:r>
              <a:rPr lang="en-GB" altLang="en-US" sz="800"/>
              <a:t>Grizzly APC                                                         CWCA-23</a:t>
            </a:r>
          </a:p>
          <a:p>
            <a:pPr eaLnBrk="1" hangingPunct="1">
              <a:spcBef>
                <a:spcPct val="0"/>
              </a:spcBef>
              <a:buFontTx/>
              <a:buNone/>
            </a:pPr>
            <a:endParaRPr lang="en-GB" altLang="en-US" sz="800" b="1"/>
          </a:p>
          <a:p>
            <a:pPr eaLnBrk="1" hangingPunct="1">
              <a:spcBef>
                <a:spcPct val="0"/>
              </a:spcBef>
              <a:buFontTx/>
              <a:buNone/>
            </a:pPr>
            <a:r>
              <a:rPr lang="en-GB" altLang="en-US" sz="800" b="1"/>
              <a:t>(c) </a:t>
            </a:r>
            <a:r>
              <a:rPr lang="en-GB" altLang="en-US" sz="800"/>
              <a:t>May replace some or all transport with:</a:t>
            </a:r>
          </a:p>
          <a:p>
            <a:pPr eaLnBrk="1" hangingPunct="1">
              <a:spcBef>
                <a:spcPct val="0"/>
              </a:spcBef>
              <a:buFontTx/>
              <a:buNone/>
            </a:pPr>
            <a:r>
              <a:rPr lang="en-GB" altLang="en-US" sz="800"/>
              <a:t>     H</a:t>
            </a:r>
            <a:r>
              <a:rPr lang="en-US" altLang="en-US" sz="800"/>
              <a:t>ägglunds Bv-206 Arctic Warfare Tracked Carrier  CWCA-28</a:t>
            </a:r>
          </a:p>
          <a:p>
            <a:pPr eaLnBrk="1" hangingPunct="1">
              <a:spcBef>
                <a:spcPct val="0"/>
              </a:spcBef>
              <a:buFontTx/>
              <a:buNone/>
            </a:pPr>
            <a:endParaRPr lang="en-US" altLang="en-US" sz="800"/>
          </a:p>
          <a:p>
            <a:pPr eaLnBrk="1" hangingPunct="1">
              <a:spcBef>
                <a:spcPct val="0"/>
              </a:spcBef>
              <a:buFontTx/>
              <a:buNone/>
            </a:pPr>
            <a:r>
              <a:rPr lang="en-GB" altLang="en-US" sz="800" b="1"/>
              <a:t>(d) </a:t>
            </a:r>
            <a:r>
              <a:rPr lang="en-GB" altLang="en-US" sz="800"/>
              <a:t>Late 1980s: Replace M151 MUTT with:</a:t>
            </a:r>
          </a:p>
          <a:p>
            <a:pPr eaLnBrk="1" hangingPunct="1">
              <a:spcBef>
                <a:spcPct val="0"/>
              </a:spcBef>
              <a:buFontTx/>
              <a:buNone/>
            </a:pPr>
            <a:r>
              <a:rPr lang="en-GB" altLang="en-US" sz="800"/>
              <a:t>     Iltis Light Utility Vehicle                                        CWCA-22</a:t>
            </a:r>
            <a:endParaRPr lang="en-US" altLang="en-US" sz="800"/>
          </a:p>
        </p:txBody>
      </p:sp>
      <p:sp>
        <p:nvSpPr>
          <p:cNvPr id="17429" name="Line 60">
            <a:extLst>
              <a:ext uri="{FF2B5EF4-FFF2-40B4-BE49-F238E27FC236}">
                <a16:creationId xmlns:a16="http://schemas.microsoft.com/office/drawing/2014/main" id="{44CE3480-A14E-469A-AAA5-47F78B0ACDCF}"/>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7430" name="Group 61">
            <a:extLst>
              <a:ext uri="{FF2B5EF4-FFF2-40B4-BE49-F238E27FC236}">
                <a16:creationId xmlns:a16="http://schemas.microsoft.com/office/drawing/2014/main" id="{EA642DD1-D7FA-4C50-9037-C618ED9B742E}"/>
              </a:ext>
            </a:extLst>
          </p:cNvPr>
          <p:cNvGrpSpPr>
            <a:grpSpLocks/>
          </p:cNvGrpSpPr>
          <p:nvPr/>
        </p:nvGrpSpPr>
        <p:grpSpPr bwMode="auto">
          <a:xfrm>
            <a:off x="404813" y="900113"/>
            <a:ext cx="231775" cy="157162"/>
            <a:chOff x="2736" y="2592"/>
            <a:chExt cx="146" cy="99"/>
          </a:xfrm>
        </p:grpSpPr>
        <p:sp>
          <p:nvSpPr>
            <p:cNvPr id="17564" name="Rectangle 62">
              <a:extLst>
                <a:ext uri="{FF2B5EF4-FFF2-40B4-BE49-F238E27FC236}">
                  <a16:creationId xmlns:a16="http://schemas.microsoft.com/office/drawing/2014/main" id="{F7EC63DE-FD87-4CB6-AF0B-18103F62B08E}"/>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65" name="Line 63">
              <a:extLst>
                <a:ext uri="{FF2B5EF4-FFF2-40B4-BE49-F238E27FC236}">
                  <a16:creationId xmlns:a16="http://schemas.microsoft.com/office/drawing/2014/main" id="{5C7F4450-B265-447C-B25D-E179FA00A01A}"/>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66" name="Line 64">
              <a:extLst>
                <a:ext uri="{FF2B5EF4-FFF2-40B4-BE49-F238E27FC236}">
                  <a16:creationId xmlns:a16="http://schemas.microsoft.com/office/drawing/2014/main" id="{F484D2E1-C0F4-45A7-ADDF-B852145058C4}"/>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431" name="Group 65">
            <a:extLst>
              <a:ext uri="{FF2B5EF4-FFF2-40B4-BE49-F238E27FC236}">
                <a16:creationId xmlns:a16="http://schemas.microsoft.com/office/drawing/2014/main" id="{2BFB9FC6-1393-4D6E-80B9-B2AC72050444}"/>
              </a:ext>
            </a:extLst>
          </p:cNvPr>
          <p:cNvGrpSpPr>
            <a:grpSpLocks/>
          </p:cNvGrpSpPr>
          <p:nvPr/>
        </p:nvGrpSpPr>
        <p:grpSpPr bwMode="auto">
          <a:xfrm>
            <a:off x="476250" y="828675"/>
            <a:ext cx="74613" cy="26988"/>
            <a:chOff x="2373" y="1404"/>
            <a:chExt cx="47" cy="17"/>
          </a:xfrm>
        </p:grpSpPr>
        <p:sp>
          <p:nvSpPr>
            <p:cNvPr id="17562" name="Oval 66">
              <a:extLst>
                <a:ext uri="{FF2B5EF4-FFF2-40B4-BE49-F238E27FC236}">
                  <a16:creationId xmlns:a16="http://schemas.microsoft.com/office/drawing/2014/main" id="{90CC9365-1684-48EE-9CC9-C7F068CC063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63" name="Oval 67">
              <a:extLst>
                <a:ext uri="{FF2B5EF4-FFF2-40B4-BE49-F238E27FC236}">
                  <a16:creationId xmlns:a16="http://schemas.microsoft.com/office/drawing/2014/main" id="{B6A2EC51-B5CC-432D-B86B-009B6EB419B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32" name="Text Box 68">
            <a:extLst>
              <a:ext uri="{FF2B5EF4-FFF2-40B4-BE49-F238E27FC236}">
                <a16:creationId xmlns:a16="http://schemas.microsoft.com/office/drawing/2014/main" id="{5D66302B-6273-452A-982A-40675AB37110}"/>
              </a:ext>
            </a:extLst>
          </p:cNvPr>
          <p:cNvSpPr txBox="1">
            <a:spLocks noChangeArrowheads="1"/>
          </p:cNvSpPr>
          <p:nvPr/>
        </p:nvSpPr>
        <p:spPr bwMode="auto">
          <a:xfrm>
            <a:off x="620713" y="755650"/>
            <a:ext cx="2559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Recce</a:t>
            </a:r>
          </a:p>
          <a:p>
            <a:pPr eaLnBrk="1" hangingPunct="1">
              <a:spcBef>
                <a:spcPct val="0"/>
              </a:spcBef>
              <a:buFontTx/>
              <a:buNone/>
            </a:pPr>
            <a:r>
              <a:rPr lang="en-GB" altLang="en-US" sz="800" b="1"/>
              <a:t>x4 </a:t>
            </a:r>
            <a:r>
              <a:rPr lang="en-GB" altLang="en-US" sz="800"/>
              <a:t>Airborne Infantry (1 with MAW) </a:t>
            </a:r>
            <a:r>
              <a:rPr lang="en-GB" altLang="en-US" sz="800" b="1"/>
              <a:t>(a) </a:t>
            </a:r>
            <a:r>
              <a:rPr lang="en-GB" altLang="en-US" sz="800"/>
              <a:t>       CWCA-29</a:t>
            </a:r>
            <a:endParaRPr lang="en-GB" altLang="en-US" sz="800" b="1"/>
          </a:p>
        </p:txBody>
      </p:sp>
      <p:pic>
        <p:nvPicPr>
          <p:cNvPr id="17433" name="Picture 72" descr="adats">
            <a:extLst>
              <a:ext uri="{FF2B5EF4-FFF2-40B4-BE49-F238E27FC236}">
                <a16:creationId xmlns:a16="http://schemas.microsoft.com/office/drawing/2014/main" id="{E7852BCD-7DCC-47DA-A4D9-4753874175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2916238"/>
            <a:ext cx="3168650"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34" name="Group 83">
            <a:extLst>
              <a:ext uri="{FF2B5EF4-FFF2-40B4-BE49-F238E27FC236}">
                <a16:creationId xmlns:a16="http://schemas.microsoft.com/office/drawing/2014/main" id="{5E58CF07-29E7-483E-BCE0-B0608497B0E4}"/>
              </a:ext>
            </a:extLst>
          </p:cNvPr>
          <p:cNvGrpSpPr>
            <a:grpSpLocks/>
          </p:cNvGrpSpPr>
          <p:nvPr/>
        </p:nvGrpSpPr>
        <p:grpSpPr bwMode="auto">
          <a:xfrm>
            <a:off x="406400" y="6227763"/>
            <a:ext cx="241300" cy="157162"/>
            <a:chOff x="1920" y="2352"/>
            <a:chExt cx="152" cy="99"/>
          </a:xfrm>
        </p:grpSpPr>
        <p:sp>
          <p:nvSpPr>
            <p:cNvPr id="17558" name="Rectangle 84">
              <a:extLst>
                <a:ext uri="{FF2B5EF4-FFF2-40B4-BE49-F238E27FC236}">
                  <a16:creationId xmlns:a16="http://schemas.microsoft.com/office/drawing/2014/main" id="{37D3B8C7-22AF-4494-8BAD-C781ECD720D2}"/>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59" name="Oval 85">
              <a:extLst>
                <a:ext uri="{FF2B5EF4-FFF2-40B4-BE49-F238E27FC236}">
                  <a16:creationId xmlns:a16="http://schemas.microsoft.com/office/drawing/2014/main" id="{816B9616-06E1-4A97-A626-2500456E40C0}"/>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60" name="Line 86">
              <a:extLst>
                <a:ext uri="{FF2B5EF4-FFF2-40B4-BE49-F238E27FC236}">
                  <a16:creationId xmlns:a16="http://schemas.microsoft.com/office/drawing/2014/main" id="{397EDD3E-9A2A-469E-9C3E-3ED649C5F4D1}"/>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61" name="Line 87">
              <a:extLst>
                <a:ext uri="{FF2B5EF4-FFF2-40B4-BE49-F238E27FC236}">
                  <a16:creationId xmlns:a16="http://schemas.microsoft.com/office/drawing/2014/main" id="{9B7EB5A7-BBD5-4943-BFAA-E40976CA278B}"/>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435" name="Group 88">
            <a:extLst>
              <a:ext uri="{FF2B5EF4-FFF2-40B4-BE49-F238E27FC236}">
                <a16:creationId xmlns:a16="http://schemas.microsoft.com/office/drawing/2014/main" id="{CEF41D0E-D09A-49D8-AAC0-BCEE4A350484}"/>
              </a:ext>
            </a:extLst>
          </p:cNvPr>
          <p:cNvGrpSpPr>
            <a:grpSpLocks/>
          </p:cNvGrpSpPr>
          <p:nvPr/>
        </p:nvGrpSpPr>
        <p:grpSpPr bwMode="auto">
          <a:xfrm>
            <a:off x="488950" y="6156325"/>
            <a:ext cx="74613" cy="26988"/>
            <a:chOff x="2373" y="1404"/>
            <a:chExt cx="47" cy="17"/>
          </a:xfrm>
        </p:grpSpPr>
        <p:sp>
          <p:nvSpPr>
            <p:cNvPr id="17556" name="Oval 89">
              <a:extLst>
                <a:ext uri="{FF2B5EF4-FFF2-40B4-BE49-F238E27FC236}">
                  <a16:creationId xmlns:a16="http://schemas.microsoft.com/office/drawing/2014/main" id="{4CF453F3-608C-4740-B3C9-C1337CA1F45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57" name="Oval 90">
              <a:extLst>
                <a:ext uri="{FF2B5EF4-FFF2-40B4-BE49-F238E27FC236}">
                  <a16:creationId xmlns:a16="http://schemas.microsoft.com/office/drawing/2014/main" id="{8972FFBE-AF1C-42F3-81CF-920487503DB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36" name="Text Box 91">
            <a:extLst>
              <a:ext uri="{FF2B5EF4-FFF2-40B4-BE49-F238E27FC236}">
                <a16:creationId xmlns:a16="http://schemas.microsoft.com/office/drawing/2014/main" id="{353075FC-7FA5-49D7-82C2-AAEB2AE2D5A8}"/>
              </a:ext>
            </a:extLst>
          </p:cNvPr>
          <p:cNvSpPr txBox="1">
            <a:spLocks noChangeArrowheads="1"/>
          </p:cNvSpPr>
          <p:nvPr/>
        </p:nvSpPr>
        <p:spPr bwMode="auto">
          <a:xfrm>
            <a:off x="620713" y="6083300"/>
            <a:ext cx="2600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M113 Armoured Personnel Carrier </a:t>
            </a:r>
            <a:r>
              <a:rPr lang="en-GB" altLang="en-US" sz="800" b="1"/>
              <a:t>     </a:t>
            </a:r>
            <a:r>
              <a:rPr lang="en-GB" altLang="en-US" sz="800"/>
              <a:t>   CWCA-03</a:t>
            </a:r>
            <a:endParaRPr lang="en-GB" altLang="en-US" sz="800" b="1"/>
          </a:p>
        </p:txBody>
      </p:sp>
      <p:grpSp>
        <p:nvGrpSpPr>
          <p:cNvPr id="17437" name="Group 23">
            <a:extLst>
              <a:ext uri="{FF2B5EF4-FFF2-40B4-BE49-F238E27FC236}">
                <a16:creationId xmlns:a16="http://schemas.microsoft.com/office/drawing/2014/main" id="{FDB8FA32-DA21-4E34-B9EF-43441E3EF6D7}"/>
              </a:ext>
            </a:extLst>
          </p:cNvPr>
          <p:cNvGrpSpPr>
            <a:grpSpLocks noChangeAspect="1"/>
          </p:cNvGrpSpPr>
          <p:nvPr/>
        </p:nvGrpSpPr>
        <p:grpSpPr bwMode="auto">
          <a:xfrm>
            <a:off x="404813" y="6515100"/>
            <a:ext cx="242887" cy="157163"/>
            <a:chOff x="144" y="1920"/>
            <a:chExt cx="202" cy="132"/>
          </a:xfrm>
        </p:grpSpPr>
        <p:sp>
          <p:nvSpPr>
            <p:cNvPr id="17551" name="Rectangle 24">
              <a:extLst>
                <a:ext uri="{FF2B5EF4-FFF2-40B4-BE49-F238E27FC236}">
                  <a16:creationId xmlns:a16="http://schemas.microsoft.com/office/drawing/2014/main" id="{A40D065F-710A-4FD9-866E-A46B083EE3CE}"/>
                </a:ext>
              </a:extLst>
            </p:cNvPr>
            <p:cNvSpPr>
              <a:spLocks noChangeAspect="1" noChangeArrowheads="1"/>
            </p:cNvSpPr>
            <p:nvPr/>
          </p:nvSpPr>
          <p:spPr bwMode="auto">
            <a:xfrm>
              <a:off x="145" y="1920"/>
              <a:ext cx="201"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52" name="Oval 25">
              <a:extLst>
                <a:ext uri="{FF2B5EF4-FFF2-40B4-BE49-F238E27FC236}">
                  <a16:creationId xmlns:a16="http://schemas.microsoft.com/office/drawing/2014/main" id="{021F0CAD-677F-4E4D-B57A-3805D79491AE}"/>
                </a:ext>
              </a:extLst>
            </p:cNvPr>
            <p:cNvSpPr>
              <a:spLocks noChangeAspect="1" noChangeArrowheads="1"/>
            </p:cNvSpPr>
            <p:nvPr/>
          </p:nvSpPr>
          <p:spPr bwMode="auto">
            <a:xfrm>
              <a:off x="170" y="1949"/>
              <a:ext cx="144" cy="63"/>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53" name="Line 26">
              <a:extLst>
                <a:ext uri="{FF2B5EF4-FFF2-40B4-BE49-F238E27FC236}">
                  <a16:creationId xmlns:a16="http://schemas.microsoft.com/office/drawing/2014/main" id="{C7709372-FBE6-4EB8-858D-CE31212F30F4}"/>
                </a:ext>
              </a:extLst>
            </p:cNvPr>
            <p:cNvSpPr>
              <a:spLocks noChangeAspect="1" noChangeShapeType="1"/>
            </p:cNvSpPr>
            <p:nvPr/>
          </p:nvSpPr>
          <p:spPr bwMode="auto">
            <a:xfrm flipV="1">
              <a:off x="144" y="1921"/>
              <a:ext cx="97" cy="1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54" name="Line 27">
              <a:extLst>
                <a:ext uri="{FF2B5EF4-FFF2-40B4-BE49-F238E27FC236}">
                  <a16:creationId xmlns:a16="http://schemas.microsoft.com/office/drawing/2014/main" id="{1DBF759C-4D47-4A4A-874F-F1A4A36EA3C3}"/>
                </a:ext>
              </a:extLst>
            </p:cNvPr>
            <p:cNvSpPr>
              <a:spLocks noChangeAspect="1" noChangeShapeType="1"/>
            </p:cNvSpPr>
            <p:nvPr/>
          </p:nvSpPr>
          <p:spPr bwMode="auto">
            <a:xfrm>
              <a:off x="241" y="1920"/>
              <a:ext cx="104" cy="1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55" name="Line 28">
              <a:extLst>
                <a:ext uri="{FF2B5EF4-FFF2-40B4-BE49-F238E27FC236}">
                  <a16:creationId xmlns:a16="http://schemas.microsoft.com/office/drawing/2014/main" id="{39B52090-04ED-46F3-941B-6451C0A802B3}"/>
                </a:ext>
              </a:extLst>
            </p:cNvPr>
            <p:cNvSpPr>
              <a:spLocks noChangeAspect="1" noChangeShapeType="1"/>
            </p:cNvSpPr>
            <p:nvPr/>
          </p:nvSpPr>
          <p:spPr bwMode="auto">
            <a:xfrm>
              <a:off x="200" y="1976"/>
              <a:ext cx="82"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7438" name="Line 108">
            <a:extLst>
              <a:ext uri="{FF2B5EF4-FFF2-40B4-BE49-F238E27FC236}">
                <a16:creationId xmlns:a16="http://schemas.microsoft.com/office/drawing/2014/main" id="{5E1EB57B-77DF-4C0B-ADEC-55F951916E38}"/>
              </a:ext>
            </a:extLst>
          </p:cNvPr>
          <p:cNvSpPr>
            <a:spLocks noChangeShapeType="1"/>
          </p:cNvSpPr>
          <p:nvPr/>
        </p:nvSpPr>
        <p:spPr bwMode="auto">
          <a:xfrm>
            <a:off x="260350" y="6299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7439" name="Group 109">
            <a:extLst>
              <a:ext uri="{FF2B5EF4-FFF2-40B4-BE49-F238E27FC236}">
                <a16:creationId xmlns:a16="http://schemas.microsoft.com/office/drawing/2014/main" id="{8C4AFD5F-4089-4A34-BE36-05DF0C1874CE}"/>
              </a:ext>
            </a:extLst>
          </p:cNvPr>
          <p:cNvGrpSpPr>
            <a:grpSpLocks/>
          </p:cNvGrpSpPr>
          <p:nvPr/>
        </p:nvGrpSpPr>
        <p:grpSpPr bwMode="auto">
          <a:xfrm>
            <a:off x="488950" y="6443663"/>
            <a:ext cx="74613" cy="26987"/>
            <a:chOff x="2373" y="1404"/>
            <a:chExt cx="47" cy="17"/>
          </a:xfrm>
        </p:grpSpPr>
        <p:sp>
          <p:nvSpPr>
            <p:cNvPr id="17549" name="Oval 110">
              <a:extLst>
                <a:ext uri="{FF2B5EF4-FFF2-40B4-BE49-F238E27FC236}">
                  <a16:creationId xmlns:a16="http://schemas.microsoft.com/office/drawing/2014/main" id="{4E030FBC-4AAD-4685-90B9-56472FBF798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50" name="Oval 111">
              <a:extLst>
                <a:ext uri="{FF2B5EF4-FFF2-40B4-BE49-F238E27FC236}">
                  <a16:creationId xmlns:a16="http://schemas.microsoft.com/office/drawing/2014/main" id="{1F363361-5EA5-4721-8062-0B93CA41A15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40" name="Text Box 112">
            <a:extLst>
              <a:ext uri="{FF2B5EF4-FFF2-40B4-BE49-F238E27FC236}">
                <a16:creationId xmlns:a16="http://schemas.microsoft.com/office/drawing/2014/main" id="{E0666075-3637-4417-8D57-BAAF9B03CD1C}"/>
              </a:ext>
            </a:extLst>
          </p:cNvPr>
          <p:cNvSpPr txBox="1">
            <a:spLocks noChangeArrowheads="1"/>
          </p:cNvSpPr>
          <p:nvPr/>
        </p:nvSpPr>
        <p:spPr bwMode="auto">
          <a:xfrm>
            <a:off x="620713" y="6443663"/>
            <a:ext cx="25892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x6 </a:t>
            </a:r>
            <a:r>
              <a:rPr lang="en-GB" altLang="en-US" sz="800"/>
              <a:t>M113 ADATS </a:t>
            </a:r>
            <a:r>
              <a:rPr lang="en-GB" altLang="en-US" sz="800" b="1"/>
              <a:t>(c)     </a:t>
            </a:r>
            <a:r>
              <a:rPr lang="en-GB" altLang="en-US" sz="800"/>
              <a:t>                               CWCA-33</a:t>
            </a:r>
            <a:endParaRPr lang="en-GB" altLang="en-US" sz="800" b="1"/>
          </a:p>
        </p:txBody>
      </p:sp>
      <p:sp>
        <p:nvSpPr>
          <p:cNvPr id="17441" name="Line 113">
            <a:extLst>
              <a:ext uri="{FF2B5EF4-FFF2-40B4-BE49-F238E27FC236}">
                <a16:creationId xmlns:a16="http://schemas.microsoft.com/office/drawing/2014/main" id="{562D74C3-3A61-462A-B43B-B28540099CDE}"/>
              </a:ext>
            </a:extLst>
          </p:cNvPr>
          <p:cNvSpPr>
            <a:spLocks noChangeShapeType="1"/>
          </p:cNvSpPr>
          <p:nvPr/>
        </p:nvSpPr>
        <p:spPr bwMode="auto">
          <a:xfrm>
            <a:off x="260350" y="65881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42" name="Line 114">
            <a:extLst>
              <a:ext uri="{FF2B5EF4-FFF2-40B4-BE49-F238E27FC236}">
                <a16:creationId xmlns:a16="http://schemas.microsoft.com/office/drawing/2014/main" id="{040F2C5F-C2E5-4E7A-8AF3-8872418D72C7}"/>
              </a:ext>
            </a:extLst>
          </p:cNvPr>
          <p:cNvSpPr>
            <a:spLocks noChangeShapeType="1"/>
          </p:cNvSpPr>
          <p:nvPr/>
        </p:nvSpPr>
        <p:spPr bwMode="auto">
          <a:xfrm flipV="1">
            <a:off x="260350" y="6083300"/>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43" name="Text Box 115">
            <a:extLst>
              <a:ext uri="{FF2B5EF4-FFF2-40B4-BE49-F238E27FC236}">
                <a16:creationId xmlns:a16="http://schemas.microsoft.com/office/drawing/2014/main" id="{1EEDD933-D3D8-42AB-AA82-F0AC65D8B5FB}"/>
              </a:ext>
            </a:extLst>
          </p:cNvPr>
          <p:cNvSpPr txBox="1">
            <a:spLocks noChangeArrowheads="1"/>
          </p:cNvSpPr>
          <p:nvPr/>
        </p:nvSpPr>
        <p:spPr bwMode="auto">
          <a:xfrm>
            <a:off x="115888" y="6732588"/>
            <a:ext cx="3097212"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One such Battery was formed at CFB Lahr, West Germany, in 1988, to provide close air defence support to 4 CMBG.  Other units were formed in Canada.  The Brigade’s Blowpipe/Javelin MANPADS also came under the command of this new unit.</a:t>
            </a:r>
          </a:p>
          <a:p>
            <a:pPr eaLnBrk="1" hangingPunct="1">
              <a:spcBef>
                <a:spcPct val="0"/>
              </a:spcBef>
              <a:buFontTx/>
              <a:buNone/>
            </a:pPr>
            <a:endParaRPr lang="en-GB" altLang="en-US" sz="800"/>
          </a:p>
          <a:p>
            <a:pPr eaLnBrk="1" hangingPunct="1">
              <a:spcBef>
                <a:spcPct val="0"/>
              </a:spcBef>
              <a:buFontTx/>
              <a:buNone/>
            </a:pPr>
            <a:r>
              <a:rPr lang="en-GB" altLang="en-US" sz="800" b="1"/>
              <a:t>(b) </a:t>
            </a:r>
            <a:r>
              <a:rPr lang="en-GB" altLang="en-US" sz="800"/>
              <a:t>The Battery may be broken up as individual unit attachments to other MEs in the Brigade.  Alternatively, it may be split into three Troop-sized MEs, each of </a:t>
            </a:r>
            <a:r>
              <a:rPr lang="en-GB" altLang="en-US" sz="800" b="1"/>
              <a:t>x2 </a:t>
            </a:r>
            <a:r>
              <a:rPr lang="en-GB" altLang="en-US" sz="800"/>
              <a:t>M113</a:t>
            </a:r>
            <a:r>
              <a:rPr lang="en-GB" altLang="en-US" sz="800" b="1"/>
              <a:t> </a:t>
            </a:r>
            <a:r>
              <a:rPr lang="en-GB" altLang="en-US" sz="800"/>
              <a:t>ADATS.  Designate one M113 ADATS in each Troop as the Troop Commander.</a:t>
            </a:r>
          </a:p>
          <a:p>
            <a:pPr eaLnBrk="1" hangingPunct="1">
              <a:spcBef>
                <a:spcPct val="0"/>
              </a:spcBef>
              <a:buFontTx/>
              <a:buNone/>
            </a:pPr>
            <a:endParaRPr lang="en-GB" altLang="en-US" sz="800"/>
          </a:p>
          <a:p>
            <a:pPr eaLnBrk="1" hangingPunct="1">
              <a:spcBef>
                <a:spcPct val="0"/>
              </a:spcBef>
              <a:buFontTx/>
              <a:buNone/>
            </a:pPr>
            <a:r>
              <a:rPr lang="en-GB" altLang="en-US" sz="800" b="1"/>
              <a:t>(c) </a:t>
            </a:r>
            <a:r>
              <a:rPr lang="en-GB" altLang="en-US" sz="800"/>
              <a:t>An interesting weapon system; ADATS was also capable of engaging ground targets in the anti-tank role.</a:t>
            </a:r>
            <a:endParaRPr lang="en-GB" altLang="en-US" sz="800" b="1"/>
          </a:p>
        </p:txBody>
      </p:sp>
      <p:grpSp>
        <p:nvGrpSpPr>
          <p:cNvPr id="17444" name="Group 116">
            <a:extLst>
              <a:ext uri="{FF2B5EF4-FFF2-40B4-BE49-F238E27FC236}">
                <a16:creationId xmlns:a16="http://schemas.microsoft.com/office/drawing/2014/main" id="{97C9D3FD-8494-4306-BB9B-CEDA73D5EFA2}"/>
              </a:ext>
            </a:extLst>
          </p:cNvPr>
          <p:cNvGrpSpPr>
            <a:grpSpLocks/>
          </p:cNvGrpSpPr>
          <p:nvPr/>
        </p:nvGrpSpPr>
        <p:grpSpPr bwMode="auto">
          <a:xfrm>
            <a:off x="3787775" y="1187450"/>
            <a:ext cx="241300" cy="157163"/>
            <a:chOff x="1400" y="2850"/>
            <a:chExt cx="152" cy="99"/>
          </a:xfrm>
        </p:grpSpPr>
        <p:sp>
          <p:nvSpPr>
            <p:cNvPr id="17545" name="Rectangle 117">
              <a:extLst>
                <a:ext uri="{FF2B5EF4-FFF2-40B4-BE49-F238E27FC236}">
                  <a16:creationId xmlns:a16="http://schemas.microsoft.com/office/drawing/2014/main" id="{CFD68665-2D44-4E88-B545-2A4010C62E55}"/>
                </a:ext>
              </a:extLst>
            </p:cNvPr>
            <p:cNvSpPr>
              <a:spLocks noChangeAspect="1" noChangeArrowheads="1"/>
            </p:cNvSpPr>
            <p:nvPr/>
          </p:nvSpPr>
          <p:spPr bwMode="auto">
            <a:xfrm>
              <a:off x="1401" y="2850"/>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46" name="Line 118">
              <a:extLst>
                <a:ext uri="{FF2B5EF4-FFF2-40B4-BE49-F238E27FC236}">
                  <a16:creationId xmlns:a16="http://schemas.microsoft.com/office/drawing/2014/main" id="{4819D5A4-580D-4368-9E66-D6EF59458A3D}"/>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47" name="Line 119">
              <a:extLst>
                <a:ext uri="{FF2B5EF4-FFF2-40B4-BE49-F238E27FC236}">
                  <a16:creationId xmlns:a16="http://schemas.microsoft.com/office/drawing/2014/main" id="{C29C3A45-1D0F-476F-B157-03F0409F1A70}"/>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48" name="Line 120">
              <a:extLst>
                <a:ext uri="{FF2B5EF4-FFF2-40B4-BE49-F238E27FC236}">
                  <a16:creationId xmlns:a16="http://schemas.microsoft.com/office/drawing/2014/main" id="{FC1A6769-B13C-4191-97BB-5E12EA9300B8}"/>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445" name="Group 121">
            <a:extLst>
              <a:ext uri="{FF2B5EF4-FFF2-40B4-BE49-F238E27FC236}">
                <a16:creationId xmlns:a16="http://schemas.microsoft.com/office/drawing/2014/main" id="{252632DF-F934-4DCE-A5FD-DD1DDFE1DA80}"/>
              </a:ext>
            </a:extLst>
          </p:cNvPr>
          <p:cNvGrpSpPr>
            <a:grpSpLocks/>
          </p:cNvGrpSpPr>
          <p:nvPr/>
        </p:nvGrpSpPr>
        <p:grpSpPr bwMode="auto">
          <a:xfrm>
            <a:off x="3500438" y="252413"/>
            <a:ext cx="288925" cy="217487"/>
            <a:chOff x="1400" y="2850"/>
            <a:chExt cx="152" cy="99"/>
          </a:xfrm>
        </p:grpSpPr>
        <p:sp>
          <p:nvSpPr>
            <p:cNvPr id="17541" name="Rectangle 122">
              <a:extLst>
                <a:ext uri="{FF2B5EF4-FFF2-40B4-BE49-F238E27FC236}">
                  <a16:creationId xmlns:a16="http://schemas.microsoft.com/office/drawing/2014/main" id="{A487A4A9-1DCE-4B67-AE65-3C44CB1F9A45}"/>
                </a:ext>
              </a:extLst>
            </p:cNvPr>
            <p:cNvSpPr>
              <a:spLocks noChangeAspect="1" noChangeArrowheads="1"/>
            </p:cNvSpPr>
            <p:nvPr/>
          </p:nvSpPr>
          <p:spPr bwMode="auto">
            <a:xfrm>
              <a:off x="1401" y="2850"/>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42" name="Line 123">
              <a:extLst>
                <a:ext uri="{FF2B5EF4-FFF2-40B4-BE49-F238E27FC236}">
                  <a16:creationId xmlns:a16="http://schemas.microsoft.com/office/drawing/2014/main" id="{21E33414-8179-4122-B50E-8F012B4D4C86}"/>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43" name="Line 124">
              <a:extLst>
                <a:ext uri="{FF2B5EF4-FFF2-40B4-BE49-F238E27FC236}">
                  <a16:creationId xmlns:a16="http://schemas.microsoft.com/office/drawing/2014/main" id="{DC0B12A2-2735-4A83-B8E0-7E4129E22497}"/>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44" name="Line 125">
              <a:extLst>
                <a:ext uri="{FF2B5EF4-FFF2-40B4-BE49-F238E27FC236}">
                  <a16:creationId xmlns:a16="http://schemas.microsoft.com/office/drawing/2014/main" id="{DD06386B-2985-4332-9BB1-3A75D511FF99}"/>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7446" name="Line 132">
            <a:extLst>
              <a:ext uri="{FF2B5EF4-FFF2-40B4-BE49-F238E27FC236}">
                <a16:creationId xmlns:a16="http://schemas.microsoft.com/office/drawing/2014/main" id="{4D807C26-D1CE-4923-A002-C43D43E2394A}"/>
              </a:ext>
            </a:extLst>
          </p:cNvPr>
          <p:cNvSpPr>
            <a:spLocks noChangeShapeType="1"/>
          </p:cNvSpPr>
          <p:nvPr/>
        </p:nvSpPr>
        <p:spPr bwMode="auto">
          <a:xfrm>
            <a:off x="3643313" y="182563"/>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47" name="Text Box 133">
            <a:extLst>
              <a:ext uri="{FF2B5EF4-FFF2-40B4-BE49-F238E27FC236}">
                <a16:creationId xmlns:a16="http://schemas.microsoft.com/office/drawing/2014/main" id="{CC618E6E-F1AD-489E-80B7-237C01172728}"/>
              </a:ext>
            </a:extLst>
          </p:cNvPr>
          <p:cNvSpPr txBox="1">
            <a:spLocks noChangeArrowheads="1"/>
          </p:cNvSpPr>
          <p:nvPr/>
        </p:nvSpPr>
        <p:spPr bwMode="auto">
          <a:xfrm>
            <a:off x="3787775"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CWCA-13</a:t>
            </a:r>
          </a:p>
          <a:p>
            <a:pPr eaLnBrk="1" hangingPunct="1">
              <a:spcBef>
                <a:spcPct val="0"/>
              </a:spcBef>
              <a:buFontTx/>
              <a:buNone/>
            </a:pPr>
            <a:r>
              <a:rPr lang="en-GB" altLang="en-US" sz="1000" b="1"/>
              <a:t>Air Defence Artillery Battery </a:t>
            </a:r>
            <a:r>
              <a:rPr lang="en-GB" altLang="en-US" sz="800" b="1"/>
              <a:t>(a)</a:t>
            </a:r>
            <a:endParaRPr lang="en-GB" altLang="en-US" sz="1000" b="1"/>
          </a:p>
        </p:txBody>
      </p:sp>
      <p:sp>
        <p:nvSpPr>
          <p:cNvPr id="17448" name="Line 134">
            <a:extLst>
              <a:ext uri="{FF2B5EF4-FFF2-40B4-BE49-F238E27FC236}">
                <a16:creationId xmlns:a16="http://schemas.microsoft.com/office/drawing/2014/main" id="{D8C2C088-D889-440F-9B0E-288F1F68F102}"/>
              </a:ext>
            </a:extLst>
          </p:cNvPr>
          <p:cNvSpPr>
            <a:spLocks noChangeShapeType="1"/>
          </p:cNvSpPr>
          <p:nvPr/>
        </p:nvSpPr>
        <p:spPr bwMode="auto">
          <a:xfrm>
            <a:off x="3643313"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7449" name="Group 135">
            <a:extLst>
              <a:ext uri="{FF2B5EF4-FFF2-40B4-BE49-F238E27FC236}">
                <a16:creationId xmlns:a16="http://schemas.microsoft.com/office/drawing/2014/main" id="{2E51F5EE-1D54-4EF3-9D8E-2B7465C83530}"/>
              </a:ext>
            </a:extLst>
          </p:cNvPr>
          <p:cNvGrpSpPr>
            <a:grpSpLocks/>
          </p:cNvGrpSpPr>
          <p:nvPr/>
        </p:nvGrpSpPr>
        <p:grpSpPr bwMode="auto">
          <a:xfrm>
            <a:off x="3787775" y="612775"/>
            <a:ext cx="231775" cy="157163"/>
            <a:chOff x="933" y="149"/>
            <a:chExt cx="146" cy="99"/>
          </a:xfrm>
        </p:grpSpPr>
        <p:sp>
          <p:nvSpPr>
            <p:cNvPr id="17539" name="Rectangle 136">
              <a:extLst>
                <a:ext uri="{FF2B5EF4-FFF2-40B4-BE49-F238E27FC236}">
                  <a16:creationId xmlns:a16="http://schemas.microsoft.com/office/drawing/2014/main" id="{6796AF35-A308-4142-89E7-B424E674E629}"/>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40" name="Text Box 137">
              <a:extLst>
                <a:ext uri="{FF2B5EF4-FFF2-40B4-BE49-F238E27FC236}">
                  <a16:creationId xmlns:a16="http://schemas.microsoft.com/office/drawing/2014/main" id="{E21C737F-E958-4995-902E-A8B536F235D1}"/>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7450" name="Group 138">
            <a:extLst>
              <a:ext uri="{FF2B5EF4-FFF2-40B4-BE49-F238E27FC236}">
                <a16:creationId xmlns:a16="http://schemas.microsoft.com/office/drawing/2014/main" id="{EA4FD589-75F5-41EE-BAC8-8B33E7B36978}"/>
              </a:ext>
            </a:extLst>
          </p:cNvPr>
          <p:cNvGrpSpPr>
            <a:grpSpLocks/>
          </p:cNvGrpSpPr>
          <p:nvPr/>
        </p:nvGrpSpPr>
        <p:grpSpPr bwMode="auto">
          <a:xfrm>
            <a:off x="3859213" y="541338"/>
            <a:ext cx="74612" cy="26987"/>
            <a:chOff x="2373" y="1404"/>
            <a:chExt cx="47" cy="17"/>
          </a:xfrm>
        </p:grpSpPr>
        <p:sp>
          <p:nvSpPr>
            <p:cNvPr id="17537" name="Oval 139">
              <a:extLst>
                <a:ext uri="{FF2B5EF4-FFF2-40B4-BE49-F238E27FC236}">
                  <a16:creationId xmlns:a16="http://schemas.microsoft.com/office/drawing/2014/main" id="{A35E2442-22CB-4CBD-82D1-F78846950B2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38" name="Oval 140">
              <a:extLst>
                <a:ext uri="{FF2B5EF4-FFF2-40B4-BE49-F238E27FC236}">
                  <a16:creationId xmlns:a16="http://schemas.microsoft.com/office/drawing/2014/main" id="{0EB7441E-9BC9-44BF-B47C-B449D0AA4B0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51" name="Text Box 141">
            <a:extLst>
              <a:ext uri="{FF2B5EF4-FFF2-40B4-BE49-F238E27FC236}">
                <a16:creationId xmlns:a16="http://schemas.microsoft.com/office/drawing/2014/main" id="{6A36BABB-784F-46BF-A480-EE882DD24B8B}"/>
              </a:ext>
            </a:extLst>
          </p:cNvPr>
          <p:cNvSpPr txBox="1">
            <a:spLocks noChangeArrowheads="1"/>
          </p:cNvSpPr>
          <p:nvPr/>
        </p:nvSpPr>
        <p:spPr bwMode="auto">
          <a:xfrm>
            <a:off x="4003675" y="468313"/>
            <a:ext cx="2659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Command/Recce</a:t>
            </a:r>
          </a:p>
          <a:p>
            <a:pPr eaLnBrk="1" hangingPunct="1">
              <a:spcBef>
                <a:spcPct val="0"/>
              </a:spcBef>
              <a:buFontTx/>
              <a:buNone/>
            </a:pPr>
            <a:r>
              <a:rPr lang="en-GB" altLang="en-US" sz="800" b="1"/>
              <a:t>x1 </a:t>
            </a:r>
            <a:r>
              <a:rPr lang="en-GB" altLang="en-US" sz="800"/>
              <a:t>Commander                                              CWCA-10</a:t>
            </a:r>
            <a:endParaRPr lang="en-GB" altLang="en-US" sz="800" b="1"/>
          </a:p>
        </p:txBody>
      </p:sp>
      <p:grpSp>
        <p:nvGrpSpPr>
          <p:cNvPr id="17452" name="Group 142">
            <a:extLst>
              <a:ext uri="{FF2B5EF4-FFF2-40B4-BE49-F238E27FC236}">
                <a16:creationId xmlns:a16="http://schemas.microsoft.com/office/drawing/2014/main" id="{BE5AD319-67E7-422C-A5DD-8F244C4F1F8E}"/>
              </a:ext>
            </a:extLst>
          </p:cNvPr>
          <p:cNvGrpSpPr>
            <a:grpSpLocks/>
          </p:cNvGrpSpPr>
          <p:nvPr/>
        </p:nvGrpSpPr>
        <p:grpSpPr bwMode="auto">
          <a:xfrm>
            <a:off x="3859213" y="827088"/>
            <a:ext cx="74612" cy="26987"/>
            <a:chOff x="2373" y="1404"/>
            <a:chExt cx="47" cy="17"/>
          </a:xfrm>
        </p:grpSpPr>
        <p:sp>
          <p:nvSpPr>
            <p:cNvPr id="17535" name="Oval 143">
              <a:extLst>
                <a:ext uri="{FF2B5EF4-FFF2-40B4-BE49-F238E27FC236}">
                  <a16:creationId xmlns:a16="http://schemas.microsoft.com/office/drawing/2014/main" id="{56504D57-4163-4414-98B7-E25CC0FFF3F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36" name="Oval 144">
              <a:extLst>
                <a:ext uri="{FF2B5EF4-FFF2-40B4-BE49-F238E27FC236}">
                  <a16:creationId xmlns:a16="http://schemas.microsoft.com/office/drawing/2014/main" id="{F0856FEA-0204-4672-A858-96DD430847B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7453" name="Group 145">
            <a:extLst>
              <a:ext uri="{FF2B5EF4-FFF2-40B4-BE49-F238E27FC236}">
                <a16:creationId xmlns:a16="http://schemas.microsoft.com/office/drawing/2014/main" id="{503861D4-AB0F-4F95-B50C-F00FDCCE4F3B}"/>
              </a:ext>
            </a:extLst>
          </p:cNvPr>
          <p:cNvGrpSpPr>
            <a:grpSpLocks/>
          </p:cNvGrpSpPr>
          <p:nvPr/>
        </p:nvGrpSpPr>
        <p:grpSpPr bwMode="auto">
          <a:xfrm>
            <a:off x="3787775" y="898525"/>
            <a:ext cx="231775" cy="190500"/>
            <a:chOff x="2252" y="2304"/>
            <a:chExt cx="146" cy="120"/>
          </a:xfrm>
        </p:grpSpPr>
        <p:sp>
          <p:nvSpPr>
            <p:cNvPr id="17532" name="Rectangle 146">
              <a:extLst>
                <a:ext uri="{FF2B5EF4-FFF2-40B4-BE49-F238E27FC236}">
                  <a16:creationId xmlns:a16="http://schemas.microsoft.com/office/drawing/2014/main" id="{94129CE8-E0DD-4753-84A7-CD61915FB067}"/>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33" name="Oval 147">
              <a:extLst>
                <a:ext uri="{FF2B5EF4-FFF2-40B4-BE49-F238E27FC236}">
                  <a16:creationId xmlns:a16="http://schemas.microsoft.com/office/drawing/2014/main" id="{AF2EE2C6-0C1F-4436-9ECF-6A547C7F95B1}"/>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34" name="Oval 148">
              <a:extLst>
                <a:ext uri="{FF2B5EF4-FFF2-40B4-BE49-F238E27FC236}">
                  <a16:creationId xmlns:a16="http://schemas.microsoft.com/office/drawing/2014/main" id="{D94D9F15-16BF-4C91-955B-B9E0EC482277}"/>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54" name="Text Box 149">
            <a:extLst>
              <a:ext uri="{FF2B5EF4-FFF2-40B4-BE49-F238E27FC236}">
                <a16:creationId xmlns:a16="http://schemas.microsoft.com/office/drawing/2014/main" id="{8210D299-E811-45E5-9EA4-AE4558B6FDA9}"/>
              </a:ext>
            </a:extLst>
          </p:cNvPr>
          <p:cNvSpPr txBox="1">
            <a:spLocks noChangeArrowheads="1"/>
          </p:cNvSpPr>
          <p:nvPr/>
        </p:nvSpPr>
        <p:spPr bwMode="auto">
          <a:xfrm>
            <a:off x="4003675" y="755650"/>
            <a:ext cx="26558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Iltis Light Utility Vehicle                             CWCA-22</a:t>
            </a:r>
          </a:p>
        </p:txBody>
      </p:sp>
      <p:grpSp>
        <p:nvGrpSpPr>
          <p:cNvPr id="17455" name="Group 151">
            <a:extLst>
              <a:ext uri="{FF2B5EF4-FFF2-40B4-BE49-F238E27FC236}">
                <a16:creationId xmlns:a16="http://schemas.microsoft.com/office/drawing/2014/main" id="{B9CAAF41-C9B3-4E76-A272-2BF8F7277857}"/>
              </a:ext>
            </a:extLst>
          </p:cNvPr>
          <p:cNvGrpSpPr>
            <a:grpSpLocks/>
          </p:cNvGrpSpPr>
          <p:nvPr/>
        </p:nvGrpSpPr>
        <p:grpSpPr bwMode="auto">
          <a:xfrm>
            <a:off x="3859213" y="1116013"/>
            <a:ext cx="74612" cy="26987"/>
            <a:chOff x="2373" y="1404"/>
            <a:chExt cx="47" cy="17"/>
          </a:xfrm>
        </p:grpSpPr>
        <p:sp>
          <p:nvSpPr>
            <p:cNvPr id="17530" name="Oval 152">
              <a:extLst>
                <a:ext uri="{FF2B5EF4-FFF2-40B4-BE49-F238E27FC236}">
                  <a16:creationId xmlns:a16="http://schemas.microsoft.com/office/drawing/2014/main" id="{3C115D0C-6B78-4CEA-9FA3-6A4B05BBD4B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31" name="Oval 153">
              <a:extLst>
                <a:ext uri="{FF2B5EF4-FFF2-40B4-BE49-F238E27FC236}">
                  <a16:creationId xmlns:a16="http://schemas.microsoft.com/office/drawing/2014/main" id="{8289CEFF-ADDF-4EB3-8832-61EF1752C72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56" name="Line 154">
            <a:extLst>
              <a:ext uri="{FF2B5EF4-FFF2-40B4-BE49-F238E27FC236}">
                <a16:creationId xmlns:a16="http://schemas.microsoft.com/office/drawing/2014/main" id="{877C896B-B2AA-4A1C-A339-0554D2DB8ED9}"/>
              </a:ext>
            </a:extLst>
          </p:cNvPr>
          <p:cNvSpPr>
            <a:spLocks noChangeShapeType="1"/>
          </p:cNvSpPr>
          <p:nvPr/>
        </p:nvSpPr>
        <p:spPr bwMode="auto">
          <a:xfrm>
            <a:off x="3643313" y="12588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57" name="Text Box 155">
            <a:extLst>
              <a:ext uri="{FF2B5EF4-FFF2-40B4-BE49-F238E27FC236}">
                <a16:creationId xmlns:a16="http://schemas.microsoft.com/office/drawing/2014/main" id="{A8660034-25AD-45A9-B463-0A5629F565C8}"/>
              </a:ext>
            </a:extLst>
          </p:cNvPr>
          <p:cNvSpPr txBox="1">
            <a:spLocks noChangeArrowheads="1"/>
          </p:cNvSpPr>
          <p:nvPr/>
        </p:nvSpPr>
        <p:spPr bwMode="auto">
          <a:xfrm>
            <a:off x="4003675" y="1116013"/>
            <a:ext cx="26670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x6 </a:t>
            </a:r>
            <a:r>
              <a:rPr lang="en-GB" altLang="en-US" sz="800"/>
              <a:t>Oerlikon GDF-005 Twin 35mm AA Gun    CWCA-34</a:t>
            </a:r>
            <a:endParaRPr lang="en-GB" altLang="en-US" sz="800" b="1"/>
          </a:p>
        </p:txBody>
      </p:sp>
      <p:grpSp>
        <p:nvGrpSpPr>
          <p:cNvPr id="17458" name="Group 157">
            <a:extLst>
              <a:ext uri="{FF2B5EF4-FFF2-40B4-BE49-F238E27FC236}">
                <a16:creationId xmlns:a16="http://schemas.microsoft.com/office/drawing/2014/main" id="{927A1A7E-8C70-4E40-9282-0F7FB7C0DC71}"/>
              </a:ext>
            </a:extLst>
          </p:cNvPr>
          <p:cNvGrpSpPr>
            <a:grpSpLocks/>
          </p:cNvGrpSpPr>
          <p:nvPr/>
        </p:nvGrpSpPr>
        <p:grpSpPr bwMode="auto">
          <a:xfrm>
            <a:off x="3859213" y="1403350"/>
            <a:ext cx="74612" cy="26988"/>
            <a:chOff x="2373" y="1404"/>
            <a:chExt cx="47" cy="17"/>
          </a:xfrm>
        </p:grpSpPr>
        <p:sp>
          <p:nvSpPr>
            <p:cNvPr id="17528" name="Oval 158">
              <a:extLst>
                <a:ext uri="{FF2B5EF4-FFF2-40B4-BE49-F238E27FC236}">
                  <a16:creationId xmlns:a16="http://schemas.microsoft.com/office/drawing/2014/main" id="{4775943F-7C2C-4C01-B5AF-13255159DBC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29" name="Oval 159">
              <a:extLst>
                <a:ext uri="{FF2B5EF4-FFF2-40B4-BE49-F238E27FC236}">
                  <a16:creationId xmlns:a16="http://schemas.microsoft.com/office/drawing/2014/main" id="{D73E3B52-BE26-434F-A07B-3026D441671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59" name="Text Box 160">
            <a:extLst>
              <a:ext uri="{FF2B5EF4-FFF2-40B4-BE49-F238E27FC236}">
                <a16:creationId xmlns:a16="http://schemas.microsoft.com/office/drawing/2014/main" id="{0DD4FDB2-B6A1-4749-8BDC-7DD5A16AB08A}"/>
              </a:ext>
            </a:extLst>
          </p:cNvPr>
          <p:cNvSpPr txBox="1">
            <a:spLocks noChangeArrowheads="1"/>
          </p:cNvSpPr>
          <p:nvPr/>
        </p:nvSpPr>
        <p:spPr bwMode="auto">
          <a:xfrm>
            <a:off x="4003675" y="1331913"/>
            <a:ext cx="2668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Transport/Recce</a:t>
            </a:r>
          </a:p>
          <a:p>
            <a:pPr eaLnBrk="1" hangingPunct="1">
              <a:spcBef>
                <a:spcPct val="0"/>
              </a:spcBef>
              <a:buFontTx/>
              <a:buNone/>
            </a:pPr>
            <a:r>
              <a:rPr lang="en-GB" altLang="en-US" sz="800" b="1"/>
              <a:t>x6 </a:t>
            </a:r>
            <a:r>
              <a:rPr lang="en-GB" altLang="en-US" sz="800"/>
              <a:t>M35 2</a:t>
            </a:r>
            <a:r>
              <a:rPr lang="en-GB" altLang="en-US" sz="800">
                <a:cs typeface="Arial" panose="020B0604020202020204" pitchFamily="34" charset="0"/>
              </a:rPr>
              <a:t>½ Ton Truck</a:t>
            </a:r>
            <a:r>
              <a:rPr lang="en-GB" altLang="en-US" sz="800"/>
              <a:t> </a:t>
            </a:r>
            <a:r>
              <a:rPr lang="en-GB" altLang="en-US" sz="800" b="1"/>
              <a:t>     </a:t>
            </a:r>
            <a:r>
              <a:rPr lang="en-GB" altLang="en-US" sz="800"/>
              <a:t>                              CWCA-08</a:t>
            </a:r>
          </a:p>
        </p:txBody>
      </p:sp>
      <p:grpSp>
        <p:nvGrpSpPr>
          <p:cNvPr id="17460" name="Group 161">
            <a:extLst>
              <a:ext uri="{FF2B5EF4-FFF2-40B4-BE49-F238E27FC236}">
                <a16:creationId xmlns:a16="http://schemas.microsoft.com/office/drawing/2014/main" id="{DE06C063-1D0F-46CE-ACE8-CF0187839E44}"/>
              </a:ext>
            </a:extLst>
          </p:cNvPr>
          <p:cNvGrpSpPr>
            <a:grpSpLocks/>
          </p:cNvGrpSpPr>
          <p:nvPr/>
        </p:nvGrpSpPr>
        <p:grpSpPr bwMode="auto">
          <a:xfrm>
            <a:off x="3787775" y="1476375"/>
            <a:ext cx="231775" cy="190500"/>
            <a:chOff x="2252" y="2304"/>
            <a:chExt cx="146" cy="120"/>
          </a:xfrm>
        </p:grpSpPr>
        <p:sp>
          <p:nvSpPr>
            <p:cNvPr id="17525" name="Rectangle 162">
              <a:extLst>
                <a:ext uri="{FF2B5EF4-FFF2-40B4-BE49-F238E27FC236}">
                  <a16:creationId xmlns:a16="http://schemas.microsoft.com/office/drawing/2014/main" id="{A2BB72B6-4AC9-4CD7-843B-0D539E283BCA}"/>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26" name="Oval 163">
              <a:extLst>
                <a:ext uri="{FF2B5EF4-FFF2-40B4-BE49-F238E27FC236}">
                  <a16:creationId xmlns:a16="http://schemas.microsoft.com/office/drawing/2014/main" id="{CF38746C-80C2-41AC-8400-30A1BF4EEFB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27" name="Oval 164">
              <a:extLst>
                <a:ext uri="{FF2B5EF4-FFF2-40B4-BE49-F238E27FC236}">
                  <a16:creationId xmlns:a16="http://schemas.microsoft.com/office/drawing/2014/main" id="{37F9E479-6007-4AB9-B8B3-546F504C762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61" name="Line 165">
            <a:extLst>
              <a:ext uri="{FF2B5EF4-FFF2-40B4-BE49-F238E27FC236}">
                <a16:creationId xmlns:a16="http://schemas.microsoft.com/office/drawing/2014/main" id="{07B0C1C1-99BF-49C1-BA76-2CB6F82A8C2E}"/>
              </a:ext>
            </a:extLst>
          </p:cNvPr>
          <p:cNvSpPr>
            <a:spLocks noChangeShapeType="1"/>
          </p:cNvSpPr>
          <p:nvPr/>
        </p:nvSpPr>
        <p:spPr bwMode="auto">
          <a:xfrm flipV="1">
            <a:off x="3643313" y="468313"/>
            <a:ext cx="0" cy="7905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62" name="Text Box 166">
            <a:extLst>
              <a:ext uri="{FF2B5EF4-FFF2-40B4-BE49-F238E27FC236}">
                <a16:creationId xmlns:a16="http://schemas.microsoft.com/office/drawing/2014/main" id="{B2DF2CA4-185D-4DA4-AA56-E2F84484BC74}"/>
              </a:ext>
            </a:extLst>
          </p:cNvPr>
          <p:cNvSpPr txBox="1">
            <a:spLocks noChangeArrowheads="1"/>
          </p:cNvSpPr>
          <p:nvPr/>
        </p:nvSpPr>
        <p:spPr bwMode="auto">
          <a:xfrm>
            <a:off x="3500438" y="1692275"/>
            <a:ext cx="3240087"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Two such batteries were formed in 1988 at CFB Lahr, West Germany, for airfield defence.  Other batteries were formed in Canada.  </a:t>
            </a:r>
          </a:p>
        </p:txBody>
      </p:sp>
      <p:sp>
        <p:nvSpPr>
          <p:cNvPr id="17463" name="Line 167">
            <a:extLst>
              <a:ext uri="{FF2B5EF4-FFF2-40B4-BE49-F238E27FC236}">
                <a16:creationId xmlns:a16="http://schemas.microsoft.com/office/drawing/2014/main" id="{EAA386E5-C762-4DE6-BC33-6AD90FB9DF70}"/>
              </a:ext>
            </a:extLst>
          </p:cNvPr>
          <p:cNvSpPr>
            <a:spLocks noChangeShapeType="1"/>
          </p:cNvSpPr>
          <p:nvPr/>
        </p:nvSpPr>
        <p:spPr bwMode="auto">
          <a:xfrm>
            <a:off x="3862388" y="3203575"/>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64" name="Line 168">
            <a:extLst>
              <a:ext uri="{FF2B5EF4-FFF2-40B4-BE49-F238E27FC236}">
                <a16:creationId xmlns:a16="http://schemas.microsoft.com/office/drawing/2014/main" id="{11486CBF-4C44-454D-8CA3-F89E3AB4AF2B}"/>
              </a:ext>
            </a:extLst>
          </p:cNvPr>
          <p:cNvSpPr>
            <a:spLocks noChangeShapeType="1"/>
          </p:cNvSpPr>
          <p:nvPr/>
        </p:nvSpPr>
        <p:spPr bwMode="auto">
          <a:xfrm>
            <a:off x="3644900" y="2916238"/>
            <a:ext cx="0" cy="13668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65" name="Line 169">
            <a:extLst>
              <a:ext uri="{FF2B5EF4-FFF2-40B4-BE49-F238E27FC236}">
                <a16:creationId xmlns:a16="http://schemas.microsoft.com/office/drawing/2014/main" id="{47A9B1A0-E4E5-4CA2-BC25-3F523CBD64C6}"/>
              </a:ext>
            </a:extLst>
          </p:cNvPr>
          <p:cNvSpPr>
            <a:spLocks noChangeShapeType="1"/>
          </p:cNvSpPr>
          <p:nvPr/>
        </p:nvSpPr>
        <p:spPr bwMode="auto">
          <a:xfrm>
            <a:off x="3644900" y="39957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66" name="Line 170">
            <a:extLst>
              <a:ext uri="{FF2B5EF4-FFF2-40B4-BE49-F238E27FC236}">
                <a16:creationId xmlns:a16="http://schemas.microsoft.com/office/drawing/2014/main" id="{25A66406-40AA-4A15-B89C-DEEAD9C1845F}"/>
              </a:ext>
            </a:extLst>
          </p:cNvPr>
          <p:cNvSpPr>
            <a:spLocks noChangeShapeType="1"/>
          </p:cNvSpPr>
          <p:nvPr/>
        </p:nvSpPr>
        <p:spPr bwMode="auto">
          <a:xfrm>
            <a:off x="3644900" y="37084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67" name="Line 171">
            <a:extLst>
              <a:ext uri="{FF2B5EF4-FFF2-40B4-BE49-F238E27FC236}">
                <a16:creationId xmlns:a16="http://schemas.microsoft.com/office/drawing/2014/main" id="{AA06C0A2-0865-4E6B-9918-8C6991B4F0C8}"/>
              </a:ext>
            </a:extLst>
          </p:cNvPr>
          <p:cNvSpPr>
            <a:spLocks noChangeShapeType="1"/>
          </p:cNvSpPr>
          <p:nvPr/>
        </p:nvSpPr>
        <p:spPr bwMode="auto">
          <a:xfrm>
            <a:off x="3862388" y="3779838"/>
            <a:ext cx="0" cy="7191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68" name="Line 172">
            <a:extLst>
              <a:ext uri="{FF2B5EF4-FFF2-40B4-BE49-F238E27FC236}">
                <a16:creationId xmlns:a16="http://schemas.microsoft.com/office/drawing/2014/main" id="{8A1ECE58-BD54-4B1A-A55B-382F3E20603A}"/>
              </a:ext>
            </a:extLst>
          </p:cNvPr>
          <p:cNvSpPr>
            <a:spLocks noChangeShapeType="1"/>
          </p:cNvSpPr>
          <p:nvPr/>
        </p:nvSpPr>
        <p:spPr bwMode="auto">
          <a:xfrm>
            <a:off x="3643313" y="2625725"/>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69" name="Text Box 173">
            <a:extLst>
              <a:ext uri="{FF2B5EF4-FFF2-40B4-BE49-F238E27FC236}">
                <a16:creationId xmlns:a16="http://schemas.microsoft.com/office/drawing/2014/main" id="{5B982EA9-C419-4E00-B4DC-C44B5DED9844}"/>
              </a:ext>
            </a:extLst>
          </p:cNvPr>
          <p:cNvSpPr txBox="1">
            <a:spLocks noChangeArrowheads="1"/>
          </p:cNvSpPr>
          <p:nvPr/>
        </p:nvSpPr>
        <p:spPr bwMode="auto">
          <a:xfrm>
            <a:off x="3789363" y="255587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CWCA-14</a:t>
            </a:r>
          </a:p>
          <a:p>
            <a:pPr eaLnBrk="1" hangingPunct="1">
              <a:spcBef>
                <a:spcPct val="0"/>
              </a:spcBef>
              <a:buFontTx/>
              <a:buNone/>
            </a:pPr>
            <a:r>
              <a:rPr lang="en-GB" altLang="en-US" sz="1000" b="1"/>
              <a:t>Militia Infantry Company </a:t>
            </a:r>
            <a:r>
              <a:rPr lang="en-GB" altLang="en-US" sz="800" b="1"/>
              <a:t>(a)</a:t>
            </a:r>
            <a:endParaRPr lang="en-GB" altLang="en-US" sz="1000" b="1"/>
          </a:p>
        </p:txBody>
      </p:sp>
      <p:sp>
        <p:nvSpPr>
          <p:cNvPr id="17470" name="Line 174">
            <a:extLst>
              <a:ext uri="{FF2B5EF4-FFF2-40B4-BE49-F238E27FC236}">
                <a16:creationId xmlns:a16="http://schemas.microsoft.com/office/drawing/2014/main" id="{84359100-96C5-4440-AD95-BA01FF7A4C7B}"/>
              </a:ext>
            </a:extLst>
          </p:cNvPr>
          <p:cNvSpPr>
            <a:spLocks noChangeShapeType="1"/>
          </p:cNvSpPr>
          <p:nvPr/>
        </p:nvSpPr>
        <p:spPr bwMode="auto">
          <a:xfrm>
            <a:off x="3644900" y="31289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7471" name="Group 175">
            <a:extLst>
              <a:ext uri="{FF2B5EF4-FFF2-40B4-BE49-F238E27FC236}">
                <a16:creationId xmlns:a16="http://schemas.microsoft.com/office/drawing/2014/main" id="{7EE83ACD-A4E0-4C71-A662-093495E2E0A1}"/>
              </a:ext>
            </a:extLst>
          </p:cNvPr>
          <p:cNvGrpSpPr>
            <a:grpSpLocks/>
          </p:cNvGrpSpPr>
          <p:nvPr/>
        </p:nvGrpSpPr>
        <p:grpSpPr bwMode="auto">
          <a:xfrm>
            <a:off x="3789363" y="3057525"/>
            <a:ext cx="231775" cy="157163"/>
            <a:chOff x="933" y="149"/>
            <a:chExt cx="146" cy="99"/>
          </a:xfrm>
        </p:grpSpPr>
        <p:sp>
          <p:nvSpPr>
            <p:cNvPr id="17523" name="Rectangle 176">
              <a:extLst>
                <a:ext uri="{FF2B5EF4-FFF2-40B4-BE49-F238E27FC236}">
                  <a16:creationId xmlns:a16="http://schemas.microsoft.com/office/drawing/2014/main" id="{950AAE6F-A65D-4568-ACC5-4717264FF41F}"/>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24" name="Text Box 177">
              <a:extLst>
                <a:ext uri="{FF2B5EF4-FFF2-40B4-BE49-F238E27FC236}">
                  <a16:creationId xmlns:a16="http://schemas.microsoft.com/office/drawing/2014/main" id="{51535976-4392-4110-B40A-8063353BC983}"/>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7472" name="Group 178">
            <a:extLst>
              <a:ext uri="{FF2B5EF4-FFF2-40B4-BE49-F238E27FC236}">
                <a16:creationId xmlns:a16="http://schemas.microsoft.com/office/drawing/2014/main" id="{3AD64D2D-FECA-43B0-BB2C-C436664DC228}"/>
              </a:ext>
            </a:extLst>
          </p:cNvPr>
          <p:cNvGrpSpPr>
            <a:grpSpLocks/>
          </p:cNvGrpSpPr>
          <p:nvPr/>
        </p:nvGrpSpPr>
        <p:grpSpPr bwMode="auto">
          <a:xfrm>
            <a:off x="3860800" y="2986088"/>
            <a:ext cx="74613" cy="26987"/>
            <a:chOff x="2373" y="1404"/>
            <a:chExt cx="47" cy="17"/>
          </a:xfrm>
        </p:grpSpPr>
        <p:sp>
          <p:nvSpPr>
            <p:cNvPr id="17521" name="Oval 179">
              <a:extLst>
                <a:ext uri="{FF2B5EF4-FFF2-40B4-BE49-F238E27FC236}">
                  <a16:creationId xmlns:a16="http://schemas.microsoft.com/office/drawing/2014/main" id="{12517D00-50EA-44DD-ACE0-810A873FEDA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22" name="Oval 180">
              <a:extLst>
                <a:ext uri="{FF2B5EF4-FFF2-40B4-BE49-F238E27FC236}">
                  <a16:creationId xmlns:a16="http://schemas.microsoft.com/office/drawing/2014/main" id="{6E4041DF-B896-449E-924A-5F9DFAB79DA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7473" name="Group 181">
            <a:extLst>
              <a:ext uri="{FF2B5EF4-FFF2-40B4-BE49-F238E27FC236}">
                <a16:creationId xmlns:a16="http://schemas.microsoft.com/office/drawing/2014/main" id="{F430BB6F-B68E-4A5D-B32D-9EB902AB5451}"/>
              </a:ext>
            </a:extLst>
          </p:cNvPr>
          <p:cNvGrpSpPr>
            <a:grpSpLocks/>
          </p:cNvGrpSpPr>
          <p:nvPr/>
        </p:nvGrpSpPr>
        <p:grpSpPr bwMode="auto">
          <a:xfrm>
            <a:off x="3860800" y="4427538"/>
            <a:ext cx="74613" cy="26987"/>
            <a:chOff x="2373" y="1404"/>
            <a:chExt cx="47" cy="17"/>
          </a:xfrm>
        </p:grpSpPr>
        <p:sp>
          <p:nvSpPr>
            <p:cNvPr id="17519" name="Oval 182">
              <a:extLst>
                <a:ext uri="{FF2B5EF4-FFF2-40B4-BE49-F238E27FC236}">
                  <a16:creationId xmlns:a16="http://schemas.microsoft.com/office/drawing/2014/main" id="{9459B7BB-D4AA-40F3-AA8A-0E6CC74626C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20" name="Oval 183">
              <a:extLst>
                <a:ext uri="{FF2B5EF4-FFF2-40B4-BE49-F238E27FC236}">
                  <a16:creationId xmlns:a16="http://schemas.microsoft.com/office/drawing/2014/main" id="{EE37C869-E654-40A9-8702-57CAAEA24AC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74" name="Text Box 184">
            <a:extLst>
              <a:ext uri="{FF2B5EF4-FFF2-40B4-BE49-F238E27FC236}">
                <a16:creationId xmlns:a16="http://schemas.microsoft.com/office/drawing/2014/main" id="{6E1DAF70-B136-40B1-89AD-40763A722634}"/>
              </a:ext>
            </a:extLst>
          </p:cNvPr>
          <p:cNvSpPr txBox="1">
            <a:spLocks noChangeArrowheads="1"/>
          </p:cNvSpPr>
          <p:nvPr/>
        </p:nvSpPr>
        <p:spPr bwMode="auto">
          <a:xfrm>
            <a:off x="4005263" y="2913063"/>
            <a:ext cx="2573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grpSp>
        <p:nvGrpSpPr>
          <p:cNvPr id="17475" name="Group 185">
            <a:extLst>
              <a:ext uri="{FF2B5EF4-FFF2-40B4-BE49-F238E27FC236}">
                <a16:creationId xmlns:a16="http://schemas.microsoft.com/office/drawing/2014/main" id="{A5E4CC42-88C0-42AC-B52B-7CE07E3C7FC2}"/>
              </a:ext>
            </a:extLst>
          </p:cNvPr>
          <p:cNvGrpSpPr>
            <a:grpSpLocks/>
          </p:cNvGrpSpPr>
          <p:nvPr/>
        </p:nvGrpSpPr>
        <p:grpSpPr bwMode="auto">
          <a:xfrm>
            <a:off x="3789363" y="3636963"/>
            <a:ext cx="231775" cy="157162"/>
            <a:chOff x="3120" y="2640"/>
            <a:chExt cx="146" cy="99"/>
          </a:xfrm>
        </p:grpSpPr>
        <p:sp>
          <p:nvSpPr>
            <p:cNvPr id="17515" name="Rectangle 186">
              <a:extLst>
                <a:ext uri="{FF2B5EF4-FFF2-40B4-BE49-F238E27FC236}">
                  <a16:creationId xmlns:a16="http://schemas.microsoft.com/office/drawing/2014/main" id="{75B6B386-43B4-49A1-B8DE-73C3AAD9BA38}"/>
                </a:ext>
              </a:extLst>
            </p:cNvPr>
            <p:cNvSpPr>
              <a:spLocks noChangeAspect="1" noChangeArrowheads="1"/>
            </p:cNvSpPr>
            <p:nvPr/>
          </p:nvSpPr>
          <p:spPr bwMode="auto">
            <a:xfrm>
              <a:off x="3120" y="2640"/>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16" name="Rectangle 187">
              <a:extLst>
                <a:ext uri="{FF2B5EF4-FFF2-40B4-BE49-F238E27FC236}">
                  <a16:creationId xmlns:a16="http://schemas.microsoft.com/office/drawing/2014/main" id="{CC44B0D4-2480-4A16-9A8F-4A7FB0B5B733}"/>
                </a:ext>
              </a:extLst>
            </p:cNvPr>
            <p:cNvSpPr>
              <a:spLocks noChangeAspect="1" noChangeArrowheads="1"/>
            </p:cNvSpPr>
            <p:nvPr/>
          </p:nvSpPr>
          <p:spPr bwMode="auto">
            <a:xfrm>
              <a:off x="3120" y="2640"/>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17" name="Line 188">
              <a:extLst>
                <a:ext uri="{FF2B5EF4-FFF2-40B4-BE49-F238E27FC236}">
                  <a16:creationId xmlns:a16="http://schemas.microsoft.com/office/drawing/2014/main" id="{3F66F94B-E08D-468D-B030-F7BD137415E0}"/>
                </a:ext>
              </a:extLst>
            </p:cNvPr>
            <p:cNvSpPr>
              <a:spLocks noChangeAspect="1" noChangeShapeType="1"/>
            </p:cNvSpPr>
            <p:nvPr/>
          </p:nvSpPr>
          <p:spPr bwMode="auto">
            <a:xfrm flipV="1">
              <a:off x="3120" y="2642"/>
              <a:ext cx="144" cy="9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18" name="Line 189">
              <a:extLst>
                <a:ext uri="{FF2B5EF4-FFF2-40B4-BE49-F238E27FC236}">
                  <a16:creationId xmlns:a16="http://schemas.microsoft.com/office/drawing/2014/main" id="{DB7D4B1E-5C65-49E3-B2FA-E4D803BD4305}"/>
                </a:ext>
              </a:extLst>
            </p:cNvPr>
            <p:cNvSpPr>
              <a:spLocks noChangeAspect="1" noChangeShapeType="1"/>
            </p:cNvSpPr>
            <p:nvPr/>
          </p:nvSpPr>
          <p:spPr bwMode="auto">
            <a:xfrm>
              <a:off x="3121" y="2640"/>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476" name="Group 190">
            <a:extLst>
              <a:ext uri="{FF2B5EF4-FFF2-40B4-BE49-F238E27FC236}">
                <a16:creationId xmlns:a16="http://schemas.microsoft.com/office/drawing/2014/main" id="{BC9B9D14-AD1A-4592-977E-278D706A00E1}"/>
              </a:ext>
            </a:extLst>
          </p:cNvPr>
          <p:cNvGrpSpPr>
            <a:grpSpLocks/>
          </p:cNvGrpSpPr>
          <p:nvPr/>
        </p:nvGrpSpPr>
        <p:grpSpPr bwMode="auto">
          <a:xfrm>
            <a:off x="3860800" y="3563938"/>
            <a:ext cx="74613" cy="26987"/>
            <a:chOff x="2373" y="1404"/>
            <a:chExt cx="47" cy="17"/>
          </a:xfrm>
        </p:grpSpPr>
        <p:sp>
          <p:nvSpPr>
            <p:cNvPr id="17513" name="Oval 191">
              <a:extLst>
                <a:ext uri="{FF2B5EF4-FFF2-40B4-BE49-F238E27FC236}">
                  <a16:creationId xmlns:a16="http://schemas.microsoft.com/office/drawing/2014/main" id="{EF45C74E-FF21-4D01-AA60-0F046AB1D4A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14" name="Oval 192">
              <a:extLst>
                <a:ext uri="{FF2B5EF4-FFF2-40B4-BE49-F238E27FC236}">
                  <a16:creationId xmlns:a16="http://schemas.microsoft.com/office/drawing/2014/main" id="{4D9150A1-B2E2-43B9-9697-1BBF5924702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77" name="Text Box 193">
            <a:extLst>
              <a:ext uri="{FF2B5EF4-FFF2-40B4-BE49-F238E27FC236}">
                <a16:creationId xmlns:a16="http://schemas.microsoft.com/office/drawing/2014/main" id="{22AD569E-89D4-494B-9745-57FCDBA75705}"/>
              </a:ext>
            </a:extLst>
          </p:cNvPr>
          <p:cNvSpPr txBox="1">
            <a:spLocks noChangeArrowheads="1"/>
          </p:cNvSpPr>
          <p:nvPr/>
        </p:nvSpPr>
        <p:spPr bwMode="auto">
          <a:xfrm>
            <a:off x="4005263" y="3563938"/>
            <a:ext cx="25368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x1 </a:t>
            </a:r>
            <a:r>
              <a:rPr lang="en-GB" altLang="en-US" sz="800"/>
              <a:t>Browning C5 GPMG </a:t>
            </a:r>
            <a:r>
              <a:rPr lang="en-GB" altLang="en-US" sz="800" b="1"/>
              <a:t>    </a:t>
            </a:r>
            <a:r>
              <a:rPr lang="en-GB" altLang="en-US" sz="800"/>
              <a:t>                        CWCA-12</a:t>
            </a:r>
            <a:endParaRPr lang="en-GB" altLang="en-US" sz="800" b="1"/>
          </a:p>
        </p:txBody>
      </p:sp>
      <p:grpSp>
        <p:nvGrpSpPr>
          <p:cNvPr id="17478" name="Group 194">
            <a:extLst>
              <a:ext uri="{FF2B5EF4-FFF2-40B4-BE49-F238E27FC236}">
                <a16:creationId xmlns:a16="http://schemas.microsoft.com/office/drawing/2014/main" id="{5D95D51A-7871-4586-AED1-5A8C4F8444C2}"/>
              </a:ext>
            </a:extLst>
          </p:cNvPr>
          <p:cNvGrpSpPr>
            <a:grpSpLocks/>
          </p:cNvGrpSpPr>
          <p:nvPr/>
        </p:nvGrpSpPr>
        <p:grpSpPr bwMode="auto">
          <a:xfrm>
            <a:off x="3789363" y="3924300"/>
            <a:ext cx="231775" cy="157163"/>
            <a:chOff x="2736" y="2592"/>
            <a:chExt cx="146" cy="99"/>
          </a:xfrm>
        </p:grpSpPr>
        <p:sp>
          <p:nvSpPr>
            <p:cNvPr id="17510" name="Rectangle 195">
              <a:extLst>
                <a:ext uri="{FF2B5EF4-FFF2-40B4-BE49-F238E27FC236}">
                  <a16:creationId xmlns:a16="http://schemas.microsoft.com/office/drawing/2014/main" id="{CCEE54BD-2CCF-4102-BBFB-3D2184D1815B}"/>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11" name="Line 196">
              <a:extLst>
                <a:ext uri="{FF2B5EF4-FFF2-40B4-BE49-F238E27FC236}">
                  <a16:creationId xmlns:a16="http://schemas.microsoft.com/office/drawing/2014/main" id="{F8FEEE93-33BE-41F3-8BD5-703566F38C96}"/>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12" name="Line 197">
              <a:extLst>
                <a:ext uri="{FF2B5EF4-FFF2-40B4-BE49-F238E27FC236}">
                  <a16:creationId xmlns:a16="http://schemas.microsoft.com/office/drawing/2014/main" id="{8A4177B2-C0F0-40F7-9D69-BDEAF0990557}"/>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479" name="Group 198">
            <a:extLst>
              <a:ext uri="{FF2B5EF4-FFF2-40B4-BE49-F238E27FC236}">
                <a16:creationId xmlns:a16="http://schemas.microsoft.com/office/drawing/2014/main" id="{80F29B6F-ADA8-40EE-8305-1C312DD4BAA1}"/>
              </a:ext>
            </a:extLst>
          </p:cNvPr>
          <p:cNvGrpSpPr>
            <a:grpSpLocks/>
          </p:cNvGrpSpPr>
          <p:nvPr/>
        </p:nvGrpSpPr>
        <p:grpSpPr bwMode="auto">
          <a:xfrm>
            <a:off x="3860800" y="3852863"/>
            <a:ext cx="74613" cy="26987"/>
            <a:chOff x="2373" y="1404"/>
            <a:chExt cx="47" cy="17"/>
          </a:xfrm>
        </p:grpSpPr>
        <p:sp>
          <p:nvSpPr>
            <p:cNvPr id="17508" name="Oval 199">
              <a:extLst>
                <a:ext uri="{FF2B5EF4-FFF2-40B4-BE49-F238E27FC236}">
                  <a16:creationId xmlns:a16="http://schemas.microsoft.com/office/drawing/2014/main" id="{D3FF45D0-B0F8-452B-ABA3-8436724C8B5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09" name="Oval 200">
              <a:extLst>
                <a:ext uri="{FF2B5EF4-FFF2-40B4-BE49-F238E27FC236}">
                  <a16:creationId xmlns:a16="http://schemas.microsoft.com/office/drawing/2014/main" id="{76F9A7FA-29F3-4A92-BC17-99F67D19D66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80" name="Text Box 201">
            <a:extLst>
              <a:ext uri="{FF2B5EF4-FFF2-40B4-BE49-F238E27FC236}">
                <a16:creationId xmlns:a16="http://schemas.microsoft.com/office/drawing/2014/main" id="{7FE5D393-BECA-484E-A5DA-27AEECFF8B0C}"/>
              </a:ext>
            </a:extLst>
          </p:cNvPr>
          <p:cNvSpPr txBox="1">
            <a:spLocks noChangeArrowheads="1"/>
          </p:cNvSpPr>
          <p:nvPr/>
        </p:nvSpPr>
        <p:spPr bwMode="auto">
          <a:xfrm>
            <a:off x="4005263" y="3851275"/>
            <a:ext cx="25352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x9</a:t>
            </a:r>
            <a:r>
              <a:rPr lang="en-GB" altLang="en-US" sz="800"/>
              <a:t> Infantry (1 with MAW) </a:t>
            </a:r>
            <a:r>
              <a:rPr lang="en-GB" altLang="en-US" sz="800" b="1"/>
              <a:t>    </a:t>
            </a:r>
            <a:r>
              <a:rPr lang="en-GB" altLang="en-US" sz="800"/>
              <a:t>  </a:t>
            </a:r>
            <a:r>
              <a:rPr lang="en-GB" altLang="en-US" sz="800" b="1"/>
              <a:t>                    </a:t>
            </a:r>
            <a:r>
              <a:rPr lang="en-GB" altLang="en-US" sz="800"/>
              <a:t>CWCA-11</a:t>
            </a:r>
            <a:endParaRPr lang="en-GB" altLang="en-US" sz="800" b="1"/>
          </a:p>
        </p:txBody>
      </p:sp>
      <p:sp>
        <p:nvSpPr>
          <p:cNvPr id="17481" name="Line 202">
            <a:extLst>
              <a:ext uri="{FF2B5EF4-FFF2-40B4-BE49-F238E27FC236}">
                <a16:creationId xmlns:a16="http://schemas.microsoft.com/office/drawing/2014/main" id="{87CE7F78-015C-4CB6-BF2C-D1D71FAE0607}"/>
              </a:ext>
            </a:extLst>
          </p:cNvPr>
          <p:cNvSpPr>
            <a:spLocks noChangeShapeType="1"/>
          </p:cNvSpPr>
          <p:nvPr/>
        </p:nvSpPr>
        <p:spPr bwMode="auto">
          <a:xfrm>
            <a:off x="3644900" y="42846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7482" name="Group 203">
            <a:extLst>
              <a:ext uri="{FF2B5EF4-FFF2-40B4-BE49-F238E27FC236}">
                <a16:creationId xmlns:a16="http://schemas.microsoft.com/office/drawing/2014/main" id="{8A2E5226-4A79-4F52-A22A-8B8FE9B7430F}"/>
              </a:ext>
            </a:extLst>
          </p:cNvPr>
          <p:cNvGrpSpPr>
            <a:grpSpLocks/>
          </p:cNvGrpSpPr>
          <p:nvPr/>
        </p:nvGrpSpPr>
        <p:grpSpPr bwMode="auto">
          <a:xfrm>
            <a:off x="3789363" y="4211638"/>
            <a:ext cx="239712" cy="157162"/>
            <a:chOff x="2736" y="2064"/>
            <a:chExt cx="151" cy="99"/>
          </a:xfrm>
        </p:grpSpPr>
        <p:sp>
          <p:nvSpPr>
            <p:cNvPr id="17505" name="Rectangle 204">
              <a:extLst>
                <a:ext uri="{FF2B5EF4-FFF2-40B4-BE49-F238E27FC236}">
                  <a16:creationId xmlns:a16="http://schemas.microsoft.com/office/drawing/2014/main" id="{ED755232-F419-498D-A762-DF26604F8F17}"/>
                </a:ext>
              </a:extLst>
            </p:cNvPr>
            <p:cNvSpPr>
              <a:spLocks noChangeAspect="1" noChangeArrowheads="1"/>
            </p:cNvSpPr>
            <p:nvPr/>
          </p:nvSpPr>
          <p:spPr bwMode="auto">
            <a:xfrm>
              <a:off x="2736" y="2064"/>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06" name="Line 205">
              <a:extLst>
                <a:ext uri="{FF2B5EF4-FFF2-40B4-BE49-F238E27FC236}">
                  <a16:creationId xmlns:a16="http://schemas.microsoft.com/office/drawing/2014/main" id="{9F719D91-B947-4945-93E1-4FA181C2E283}"/>
                </a:ext>
              </a:extLst>
            </p:cNvPr>
            <p:cNvSpPr>
              <a:spLocks noChangeAspect="1" noChangeShapeType="1"/>
            </p:cNvSpPr>
            <p:nvPr/>
          </p:nvSpPr>
          <p:spPr bwMode="auto">
            <a:xfrm flipH="1">
              <a:off x="2812" y="2078"/>
              <a:ext cx="1" cy="63"/>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07" name="Line 206">
              <a:extLst>
                <a:ext uri="{FF2B5EF4-FFF2-40B4-BE49-F238E27FC236}">
                  <a16:creationId xmlns:a16="http://schemas.microsoft.com/office/drawing/2014/main" id="{AC965154-F61E-4466-897C-C0015D751695}"/>
                </a:ext>
              </a:extLst>
            </p:cNvPr>
            <p:cNvSpPr>
              <a:spLocks noChangeAspect="1" noChangeShapeType="1"/>
            </p:cNvSpPr>
            <p:nvPr/>
          </p:nvSpPr>
          <p:spPr bwMode="auto">
            <a:xfrm flipV="1">
              <a:off x="2789" y="2143"/>
              <a:ext cx="4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483" name="Group 207">
            <a:extLst>
              <a:ext uri="{FF2B5EF4-FFF2-40B4-BE49-F238E27FC236}">
                <a16:creationId xmlns:a16="http://schemas.microsoft.com/office/drawing/2014/main" id="{1369A7D8-232C-461F-83DA-8259E1AA0564}"/>
              </a:ext>
            </a:extLst>
          </p:cNvPr>
          <p:cNvGrpSpPr>
            <a:grpSpLocks/>
          </p:cNvGrpSpPr>
          <p:nvPr/>
        </p:nvGrpSpPr>
        <p:grpSpPr bwMode="auto">
          <a:xfrm>
            <a:off x="3860800" y="4141788"/>
            <a:ext cx="74613" cy="26987"/>
            <a:chOff x="2373" y="1404"/>
            <a:chExt cx="47" cy="17"/>
          </a:xfrm>
        </p:grpSpPr>
        <p:sp>
          <p:nvSpPr>
            <p:cNvPr id="17503" name="Oval 208">
              <a:extLst>
                <a:ext uri="{FF2B5EF4-FFF2-40B4-BE49-F238E27FC236}">
                  <a16:creationId xmlns:a16="http://schemas.microsoft.com/office/drawing/2014/main" id="{D16375B8-E599-4B4E-AA5F-6EA17717282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504" name="Oval 209">
              <a:extLst>
                <a:ext uri="{FF2B5EF4-FFF2-40B4-BE49-F238E27FC236}">
                  <a16:creationId xmlns:a16="http://schemas.microsoft.com/office/drawing/2014/main" id="{D735DC82-94A0-459A-B52E-0AC7671E4BE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84" name="Text Box 210">
            <a:extLst>
              <a:ext uri="{FF2B5EF4-FFF2-40B4-BE49-F238E27FC236}">
                <a16:creationId xmlns:a16="http://schemas.microsoft.com/office/drawing/2014/main" id="{15BEBC2D-1252-460C-AE72-D4771F302363}"/>
              </a:ext>
            </a:extLst>
          </p:cNvPr>
          <p:cNvSpPr txBox="1">
            <a:spLocks noChangeArrowheads="1"/>
          </p:cNvSpPr>
          <p:nvPr/>
        </p:nvSpPr>
        <p:spPr bwMode="auto">
          <a:xfrm>
            <a:off x="4005263" y="4068763"/>
            <a:ext cx="2587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Organic Fire Support</a:t>
            </a:r>
          </a:p>
          <a:p>
            <a:pPr eaLnBrk="1" hangingPunct="1">
              <a:spcBef>
                <a:spcPct val="0"/>
              </a:spcBef>
              <a:buFontTx/>
              <a:buNone/>
            </a:pPr>
            <a:r>
              <a:rPr lang="en-GB" altLang="en-US" sz="800" b="1"/>
              <a:t>x1 </a:t>
            </a:r>
            <a:r>
              <a:rPr lang="en-GB" altLang="en-US" sz="800"/>
              <a:t>M19 60mm Mortar </a:t>
            </a:r>
            <a:r>
              <a:rPr lang="en-GB" altLang="en-US" sz="800" b="1"/>
              <a:t>                                 </a:t>
            </a:r>
            <a:r>
              <a:rPr lang="en-GB" altLang="en-US" sz="800"/>
              <a:t>CWCA-22</a:t>
            </a:r>
          </a:p>
        </p:txBody>
      </p:sp>
      <p:sp>
        <p:nvSpPr>
          <p:cNvPr id="17485" name="Text Box 211">
            <a:extLst>
              <a:ext uri="{FF2B5EF4-FFF2-40B4-BE49-F238E27FC236}">
                <a16:creationId xmlns:a16="http://schemas.microsoft.com/office/drawing/2014/main" id="{2107B971-5F9B-46A9-A7D8-6E2B6D17272B}"/>
              </a:ext>
            </a:extLst>
          </p:cNvPr>
          <p:cNvSpPr txBox="1">
            <a:spLocks noChangeArrowheads="1"/>
          </p:cNvSpPr>
          <p:nvPr/>
        </p:nvSpPr>
        <p:spPr bwMode="auto">
          <a:xfrm>
            <a:off x="4005263" y="4356100"/>
            <a:ext cx="2582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x3 </a:t>
            </a:r>
            <a:r>
              <a:rPr lang="en-GB" altLang="en-US" sz="800"/>
              <a:t>M35 2</a:t>
            </a:r>
            <a:r>
              <a:rPr lang="en-GB" altLang="en-US" sz="800">
                <a:cs typeface="Arial" panose="020B0604020202020204" pitchFamily="34" charset="0"/>
              </a:rPr>
              <a:t>½ Ton Truck</a:t>
            </a:r>
            <a:r>
              <a:rPr lang="en-GB" altLang="en-US" sz="800"/>
              <a:t> </a:t>
            </a:r>
            <a:r>
              <a:rPr lang="en-GB" altLang="en-US" sz="800" b="1"/>
              <a:t>       </a:t>
            </a:r>
            <a:r>
              <a:rPr lang="en-GB" altLang="en-US" sz="800"/>
              <a:t>                         CWCA-08</a:t>
            </a:r>
          </a:p>
        </p:txBody>
      </p:sp>
      <p:grpSp>
        <p:nvGrpSpPr>
          <p:cNvPr id="17486" name="Group 213">
            <a:extLst>
              <a:ext uri="{FF2B5EF4-FFF2-40B4-BE49-F238E27FC236}">
                <a16:creationId xmlns:a16="http://schemas.microsoft.com/office/drawing/2014/main" id="{A2A1A3CE-D3B4-47E9-9B59-89CD1D84036B}"/>
              </a:ext>
            </a:extLst>
          </p:cNvPr>
          <p:cNvGrpSpPr>
            <a:grpSpLocks noChangeAspect="1"/>
          </p:cNvGrpSpPr>
          <p:nvPr/>
        </p:nvGrpSpPr>
        <p:grpSpPr bwMode="auto">
          <a:xfrm>
            <a:off x="3500438" y="2700338"/>
            <a:ext cx="287337" cy="215900"/>
            <a:chOff x="1968" y="1728"/>
            <a:chExt cx="195" cy="132"/>
          </a:xfrm>
        </p:grpSpPr>
        <p:sp>
          <p:nvSpPr>
            <p:cNvPr id="17500" name="Rectangle 214">
              <a:extLst>
                <a:ext uri="{FF2B5EF4-FFF2-40B4-BE49-F238E27FC236}">
                  <a16:creationId xmlns:a16="http://schemas.microsoft.com/office/drawing/2014/main" id="{31EF13B3-E52D-4FE5-A493-760CEFC4AE11}"/>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501" name="Line 215">
              <a:extLst>
                <a:ext uri="{FF2B5EF4-FFF2-40B4-BE49-F238E27FC236}">
                  <a16:creationId xmlns:a16="http://schemas.microsoft.com/office/drawing/2014/main" id="{1A2AB91C-E5F1-44A7-9A28-2D554A56F066}"/>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502" name="Line 216">
              <a:extLst>
                <a:ext uri="{FF2B5EF4-FFF2-40B4-BE49-F238E27FC236}">
                  <a16:creationId xmlns:a16="http://schemas.microsoft.com/office/drawing/2014/main" id="{062375AC-1EDD-4982-BA87-1C2D5DA86B66}"/>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7487" name="Group 220">
            <a:extLst>
              <a:ext uri="{FF2B5EF4-FFF2-40B4-BE49-F238E27FC236}">
                <a16:creationId xmlns:a16="http://schemas.microsoft.com/office/drawing/2014/main" id="{5827FE00-93CD-457B-AE1E-0689A1D8476C}"/>
              </a:ext>
            </a:extLst>
          </p:cNvPr>
          <p:cNvGrpSpPr>
            <a:grpSpLocks/>
          </p:cNvGrpSpPr>
          <p:nvPr/>
        </p:nvGrpSpPr>
        <p:grpSpPr bwMode="auto">
          <a:xfrm>
            <a:off x="3789363" y="4500563"/>
            <a:ext cx="231775" cy="190500"/>
            <a:chOff x="2252" y="2304"/>
            <a:chExt cx="146" cy="120"/>
          </a:xfrm>
        </p:grpSpPr>
        <p:sp>
          <p:nvSpPr>
            <p:cNvPr id="17497" name="Rectangle 221">
              <a:extLst>
                <a:ext uri="{FF2B5EF4-FFF2-40B4-BE49-F238E27FC236}">
                  <a16:creationId xmlns:a16="http://schemas.microsoft.com/office/drawing/2014/main" id="{8371EDE4-0D64-405B-8BFD-331DD0220B69}"/>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498" name="Oval 222">
              <a:extLst>
                <a:ext uri="{FF2B5EF4-FFF2-40B4-BE49-F238E27FC236}">
                  <a16:creationId xmlns:a16="http://schemas.microsoft.com/office/drawing/2014/main" id="{86FDB342-C114-40C0-9492-7E79D3C8C51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499" name="Oval 223">
              <a:extLst>
                <a:ext uri="{FF2B5EF4-FFF2-40B4-BE49-F238E27FC236}">
                  <a16:creationId xmlns:a16="http://schemas.microsoft.com/office/drawing/2014/main" id="{8309C8C3-8ECC-4176-9C51-A3F8B8919636}"/>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7488" name="Group 224">
            <a:extLst>
              <a:ext uri="{FF2B5EF4-FFF2-40B4-BE49-F238E27FC236}">
                <a16:creationId xmlns:a16="http://schemas.microsoft.com/office/drawing/2014/main" id="{75572EDA-3475-4851-BDC3-BD227D334B2B}"/>
              </a:ext>
            </a:extLst>
          </p:cNvPr>
          <p:cNvGrpSpPr>
            <a:grpSpLocks/>
          </p:cNvGrpSpPr>
          <p:nvPr/>
        </p:nvGrpSpPr>
        <p:grpSpPr bwMode="auto">
          <a:xfrm>
            <a:off x="3860800" y="3273425"/>
            <a:ext cx="74613" cy="26988"/>
            <a:chOff x="2373" y="1404"/>
            <a:chExt cx="47" cy="17"/>
          </a:xfrm>
        </p:grpSpPr>
        <p:sp>
          <p:nvSpPr>
            <p:cNvPr id="17495" name="Oval 225">
              <a:extLst>
                <a:ext uri="{FF2B5EF4-FFF2-40B4-BE49-F238E27FC236}">
                  <a16:creationId xmlns:a16="http://schemas.microsoft.com/office/drawing/2014/main" id="{CF78BC22-F8EE-44B2-8263-ABC05ED782E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496" name="Oval 226">
              <a:extLst>
                <a:ext uri="{FF2B5EF4-FFF2-40B4-BE49-F238E27FC236}">
                  <a16:creationId xmlns:a16="http://schemas.microsoft.com/office/drawing/2014/main" id="{EB684ED4-D872-4911-9A2B-C6B4E9675FB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7489" name="Group 227">
            <a:extLst>
              <a:ext uri="{FF2B5EF4-FFF2-40B4-BE49-F238E27FC236}">
                <a16:creationId xmlns:a16="http://schemas.microsoft.com/office/drawing/2014/main" id="{7E5B0955-AAEE-4195-959C-F5D07C442A0C}"/>
              </a:ext>
            </a:extLst>
          </p:cNvPr>
          <p:cNvGrpSpPr>
            <a:grpSpLocks/>
          </p:cNvGrpSpPr>
          <p:nvPr/>
        </p:nvGrpSpPr>
        <p:grpSpPr bwMode="auto">
          <a:xfrm>
            <a:off x="3789363" y="3346450"/>
            <a:ext cx="231775" cy="190500"/>
            <a:chOff x="2252" y="2304"/>
            <a:chExt cx="146" cy="120"/>
          </a:xfrm>
        </p:grpSpPr>
        <p:sp>
          <p:nvSpPr>
            <p:cNvPr id="17492" name="Rectangle 228">
              <a:extLst>
                <a:ext uri="{FF2B5EF4-FFF2-40B4-BE49-F238E27FC236}">
                  <a16:creationId xmlns:a16="http://schemas.microsoft.com/office/drawing/2014/main" id="{2567D5F6-22CC-41C1-A863-2BF0B25EA4E1}"/>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7493" name="Oval 229">
              <a:extLst>
                <a:ext uri="{FF2B5EF4-FFF2-40B4-BE49-F238E27FC236}">
                  <a16:creationId xmlns:a16="http://schemas.microsoft.com/office/drawing/2014/main" id="{34707923-4EBD-458C-995B-DC4DA4D3AD1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494" name="Oval 230">
              <a:extLst>
                <a:ext uri="{FF2B5EF4-FFF2-40B4-BE49-F238E27FC236}">
                  <a16:creationId xmlns:a16="http://schemas.microsoft.com/office/drawing/2014/main" id="{A552886C-E102-4F5D-A90E-65DD6549CD0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490" name="Text Box 231">
            <a:extLst>
              <a:ext uri="{FF2B5EF4-FFF2-40B4-BE49-F238E27FC236}">
                <a16:creationId xmlns:a16="http://schemas.microsoft.com/office/drawing/2014/main" id="{9CCF782E-B2B4-4422-BBDB-80F7DB17BC86}"/>
              </a:ext>
            </a:extLst>
          </p:cNvPr>
          <p:cNvSpPr txBox="1">
            <a:spLocks noChangeArrowheads="1"/>
          </p:cNvSpPr>
          <p:nvPr/>
        </p:nvSpPr>
        <p:spPr bwMode="auto">
          <a:xfrm>
            <a:off x="4005263" y="3203575"/>
            <a:ext cx="25352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M151 MUTT </a:t>
            </a:r>
            <a:r>
              <a:rPr lang="en-GB" altLang="en-US" sz="800" b="1"/>
              <a:t>(b)  </a:t>
            </a:r>
            <a:r>
              <a:rPr lang="en-GB" altLang="en-US" sz="800"/>
              <a:t>                                  CWCA-08</a:t>
            </a:r>
          </a:p>
        </p:txBody>
      </p:sp>
      <p:sp>
        <p:nvSpPr>
          <p:cNvPr id="17491" name="Text Box 232">
            <a:extLst>
              <a:ext uri="{FF2B5EF4-FFF2-40B4-BE49-F238E27FC236}">
                <a16:creationId xmlns:a16="http://schemas.microsoft.com/office/drawing/2014/main" id="{BE60D496-3EDE-442F-88E1-9C6C4051737B}"/>
              </a:ext>
            </a:extLst>
          </p:cNvPr>
          <p:cNvSpPr txBox="1">
            <a:spLocks noChangeArrowheads="1"/>
          </p:cNvSpPr>
          <p:nvPr/>
        </p:nvSpPr>
        <p:spPr bwMode="auto">
          <a:xfrm>
            <a:off x="3500438" y="4716463"/>
            <a:ext cx="3241675" cy="119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There were fifty such ‘Regiments’ of varying strength across Canada.  The intent, as in WW1 and WW2, was that these units would form the core of new combat units during the build-up to war. A single Platoon of </a:t>
            </a:r>
            <a:r>
              <a:rPr lang="en-GB" altLang="en-US" sz="800" b="1"/>
              <a:t>x3 </a:t>
            </a:r>
            <a:r>
              <a:rPr lang="en-GB" altLang="en-US" sz="800"/>
              <a:t>Infantry from each unit was normally held ready for active service. </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Late 1980s: Replace M151 MUTT with:</a:t>
            </a:r>
          </a:p>
          <a:p>
            <a:pPr eaLnBrk="1" hangingPunct="1">
              <a:spcBef>
                <a:spcPct val="0"/>
              </a:spcBef>
              <a:buFontTx/>
              <a:buNone/>
            </a:pPr>
            <a:r>
              <a:rPr lang="en-GB" altLang="en-US" sz="800"/>
              <a:t>     Iltis Light Utility Vehicle                                        CWCA-22</a:t>
            </a:r>
            <a:endParaRPr lang="en-GB" altLang="en-US" sz="800" b="1"/>
          </a:p>
          <a:p>
            <a:pPr eaLnBrk="1" hangingPunct="1">
              <a:spcBef>
                <a:spcPct val="0"/>
              </a:spcBef>
              <a:buFontTx/>
              <a:buNone/>
            </a:pPr>
            <a:endParaRPr lang="en-GB" altLang="en-US" sz="8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a:extLst>
              <a:ext uri="{FF2B5EF4-FFF2-40B4-BE49-F238E27FC236}">
                <a16:creationId xmlns:a16="http://schemas.microsoft.com/office/drawing/2014/main" id="{2C1032C4-D3DB-4CE7-BE71-830479058766}"/>
              </a:ext>
            </a:extLst>
          </p:cNvPr>
          <p:cNvSpPr txBox="1">
            <a:spLocks noChangeArrowheads="1"/>
          </p:cNvSpPr>
          <p:nvPr/>
        </p:nvSpPr>
        <p:spPr bwMode="auto">
          <a:xfrm>
            <a:off x="404813" y="4284663"/>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CWCA-11</a:t>
            </a:r>
          </a:p>
          <a:p>
            <a:pPr eaLnBrk="1" hangingPunct="1">
              <a:spcBef>
                <a:spcPct val="0"/>
              </a:spcBef>
              <a:buFontTx/>
              <a:buNone/>
            </a:pPr>
            <a:r>
              <a:rPr lang="en-GB" altLang="en-US" sz="1000" b="1"/>
              <a:t>Militia Reconnaissance Squadron</a:t>
            </a:r>
          </a:p>
        </p:txBody>
      </p:sp>
      <p:grpSp>
        <p:nvGrpSpPr>
          <p:cNvPr id="18435" name="Group 5">
            <a:extLst>
              <a:ext uri="{FF2B5EF4-FFF2-40B4-BE49-F238E27FC236}">
                <a16:creationId xmlns:a16="http://schemas.microsoft.com/office/drawing/2014/main" id="{0089B3DC-A5C5-4EE2-BE08-2ECDBD6E601D}"/>
              </a:ext>
            </a:extLst>
          </p:cNvPr>
          <p:cNvGrpSpPr>
            <a:grpSpLocks/>
          </p:cNvGrpSpPr>
          <p:nvPr/>
        </p:nvGrpSpPr>
        <p:grpSpPr bwMode="auto">
          <a:xfrm>
            <a:off x="193675" y="4359275"/>
            <a:ext cx="131763" cy="26988"/>
            <a:chOff x="304" y="1872"/>
            <a:chExt cx="83" cy="17"/>
          </a:xfrm>
        </p:grpSpPr>
        <p:sp>
          <p:nvSpPr>
            <p:cNvPr id="18622" name="Oval 6">
              <a:extLst>
                <a:ext uri="{FF2B5EF4-FFF2-40B4-BE49-F238E27FC236}">
                  <a16:creationId xmlns:a16="http://schemas.microsoft.com/office/drawing/2014/main" id="{A001116C-5668-4973-B995-B47BF0CB3365}"/>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623" name="Oval 7">
              <a:extLst>
                <a:ext uri="{FF2B5EF4-FFF2-40B4-BE49-F238E27FC236}">
                  <a16:creationId xmlns:a16="http://schemas.microsoft.com/office/drawing/2014/main" id="{0F611278-5A33-4FB5-9879-2A6BCA44C062}"/>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624" name="Oval 8">
              <a:extLst>
                <a:ext uri="{FF2B5EF4-FFF2-40B4-BE49-F238E27FC236}">
                  <a16:creationId xmlns:a16="http://schemas.microsoft.com/office/drawing/2014/main" id="{CCD20408-EFE5-479C-B78F-BC999CFDA0D3}"/>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436" name="Rectangle 10">
            <a:extLst>
              <a:ext uri="{FF2B5EF4-FFF2-40B4-BE49-F238E27FC236}">
                <a16:creationId xmlns:a16="http://schemas.microsoft.com/office/drawing/2014/main" id="{9F68B362-D15F-4033-8282-10F457F814D8}"/>
              </a:ext>
            </a:extLst>
          </p:cNvPr>
          <p:cNvSpPr>
            <a:spLocks noChangeAspect="1" noChangeArrowheads="1"/>
          </p:cNvSpPr>
          <p:nvPr/>
        </p:nvSpPr>
        <p:spPr bwMode="auto">
          <a:xfrm>
            <a:off x="115888" y="4427538"/>
            <a:ext cx="287337" cy="2159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437" name="Line 11">
            <a:extLst>
              <a:ext uri="{FF2B5EF4-FFF2-40B4-BE49-F238E27FC236}">
                <a16:creationId xmlns:a16="http://schemas.microsoft.com/office/drawing/2014/main" id="{3B000BC6-0B31-4551-BFA3-A8BA14C5B9B5}"/>
              </a:ext>
            </a:extLst>
          </p:cNvPr>
          <p:cNvSpPr>
            <a:spLocks noChangeAspect="1" noChangeShapeType="1"/>
          </p:cNvSpPr>
          <p:nvPr/>
        </p:nvSpPr>
        <p:spPr bwMode="auto">
          <a:xfrm flipV="1">
            <a:off x="119063" y="4430713"/>
            <a:ext cx="279400" cy="21113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38" name="Line 15">
            <a:extLst>
              <a:ext uri="{FF2B5EF4-FFF2-40B4-BE49-F238E27FC236}">
                <a16:creationId xmlns:a16="http://schemas.microsoft.com/office/drawing/2014/main" id="{7FE63642-0E3C-4B95-97A7-49A11AE21553}"/>
              </a:ext>
            </a:extLst>
          </p:cNvPr>
          <p:cNvSpPr>
            <a:spLocks noChangeShapeType="1"/>
          </p:cNvSpPr>
          <p:nvPr/>
        </p:nvSpPr>
        <p:spPr bwMode="auto">
          <a:xfrm>
            <a:off x="476250" y="4932363"/>
            <a:ext cx="0" cy="43021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39" name="Line 16">
            <a:extLst>
              <a:ext uri="{FF2B5EF4-FFF2-40B4-BE49-F238E27FC236}">
                <a16:creationId xmlns:a16="http://schemas.microsoft.com/office/drawing/2014/main" id="{FBD56435-2729-445D-9F5F-3802E94D0180}"/>
              </a:ext>
            </a:extLst>
          </p:cNvPr>
          <p:cNvSpPr>
            <a:spLocks noChangeShapeType="1"/>
          </p:cNvSpPr>
          <p:nvPr/>
        </p:nvSpPr>
        <p:spPr bwMode="auto">
          <a:xfrm>
            <a:off x="260350" y="48609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440" name="Group 17">
            <a:extLst>
              <a:ext uri="{FF2B5EF4-FFF2-40B4-BE49-F238E27FC236}">
                <a16:creationId xmlns:a16="http://schemas.microsoft.com/office/drawing/2014/main" id="{4A5C46D5-363D-4313-9602-7EB434195DB5}"/>
              </a:ext>
            </a:extLst>
          </p:cNvPr>
          <p:cNvGrpSpPr>
            <a:grpSpLocks/>
          </p:cNvGrpSpPr>
          <p:nvPr/>
        </p:nvGrpSpPr>
        <p:grpSpPr bwMode="auto">
          <a:xfrm>
            <a:off x="404813" y="4789488"/>
            <a:ext cx="231775" cy="157162"/>
            <a:chOff x="933" y="149"/>
            <a:chExt cx="146" cy="99"/>
          </a:xfrm>
        </p:grpSpPr>
        <p:sp>
          <p:nvSpPr>
            <p:cNvPr id="18620" name="Rectangle 18">
              <a:extLst>
                <a:ext uri="{FF2B5EF4-FFF2-40B4-BE49-F238E27FC236}">
                  <a16:creationId xmlns:a16="http://schemas.microsoft.com/office/drawing/2014/main" id="{1BBA57A0-6AFE-4EA0-AC81-419A089759F2}"/>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621" name="Text Box 19">
              <a:extLst>
                <a:ext uri="{FF2B5EF4-FFF2-40B4-BE49-F238E27FC236}">
                  <a16:creationId xmlns:a16="http://schemas.microsoft.com/office/drawing/2014/main" id="{C0D4DE83-1832-4529-B632-9E46898B39F4}"/>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8441" name="Group 20">
            <a:extLst>
              <a:ext uri="{FF2B5EF4-FFF2-40B4-BE49-F238E27FC236}">
                <a16:creationId xmlns:a16="http://schemas.microsoft.com/office/drawing/2014/main" id="{0444AAFA-DCBB-4CB9-AF81-5C666FE2FAD3}"/>
              </a:ext>
            </a:extLst>
          </p:cNvPr>
          <p:cNvGrpSpPr>
            <a:grpSpLocks/>
          </p:cNvGrpSpPr>
          <p:nvPr/>
        </p:nvGrpSpPr>
        <p:grpSpPr bwMode="auto">
          <a:xfrm>
            <a:off x="476250" y="4718050"/>
            <a:ext cx="74613" cy="26988"/>
            <a:chOff x="2373" y="1404"/>
            <a:chExt cx="47" cy="17"/>
          </a:xfrm>
        </p:grpSpPr>
        <p:sp>
          <p:nvSpPr>
            <p:cNvPr id="18618" name="Oval 21">
              <a:extLst>
                <a:ext uri="{FF2B5EF4-FFF2-40B4-BE49-F238E27FC236}">
                  <a16:creationId xmlns:a16="http://schemas.microsoft.com/office/drawing/2014/main" id="{7E1D3750-EAE2-455E-82EE-522AB73665E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619" name="Oval 22">
              <a:extLst>
                <a:ext uri="{FF2B5EF4-FFF2-40B4-BE49-F238E27FC236}">
                  <a16:creationId xmlns:a16="http://schemas.microsoft.com/office/drawing/2014/main" id="{78F98794-EEAA-4E6C-9F18-1CB135EDB59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442" name="Text Box 23">
            <a:extLst>
              <a:ext uri="{FF2B5EF4-FFF2-40B4-BE49-F238E27FC236}">
                <a16:creationId xmlns:a16="http://schemas.microsoft.com/office/drawing/2014/main" id="{B7C16B3D-2D1E-4C74-9BC4-7D3DB330EBCF}"/>
              </a:ext>
            </a:extLst>
          </p:cNvPr>
          <p:cNvSpPr txBox="1">
            <a:spLocks noChangeArrowheads="1"/>
          </p:cNvSpPr>
          <p:nvPr/>
        </p:nvSpPr>
        <p:spPr bwMode="auto">
          <a:xfrm>
            <a:off x="620713" y="4643438"/>
            <a:ext cx="2573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Command/Recce</a:t>
            </a:r>
          </a:p>
          <a:p>
            <a:pPr eaLnBrk="1" hangingPunct="1">
              <a:spcBef>
                <a:spcPct val="0"/>
              </a:spcBef>
              <a:buFontTx/>
              <a:buNone/>
            </a:pPr>
            <a:r>
              <a:rPr lang="en-GB" altLang="en-US" sz="800" b="1"/>
              <a:t>x1 </a:t>
            </a:r>
            <a:r>
              <a:rPr lang="en-GB" altLang="en-US" sz="800"/>
              <a:t>Commander                                           CWCA-10</a:t>
            </a:r>
            <a:endParaRPr lang="en-GB" altLang="en-US" sz="800" b="1"/>
          </a:p>
        </p:txBody>
      </p:sp>
      <p:grpSp>
        <p:nvGrpSpPr>
          <p:cNvPr id="18443" name="Group 24">
            <a:extLst>
              <a:ext uri="{FF2B5EF4-FFF2-40B4-BE49-F238E27FC236}">
                <a16:creationId xmlns:a16="http://schemas.microsoft.com/office/drawing/2014/main" id="{40FEBB48-7F96-4EF8-98F9-870B252FA257}"/>
              </a:ext>
            </a:extLst>
          </p:cNvPr>
          <p:cNvGrpSpPr>
            <a:grpSpLocks/>
          </p:cNvGrpSpPr>
          <p:nvPr/>
        </p:nvGrpSpPr>
        <p:grpSpPr bwMode="auto">
          <a:xfrm>
            <a:off x="476250" y="5289550"/>
            <a:ext cx="74613" cy="26988"/>
            <a:chOff x="2373" y="1404"/>
            <a:chExt cx="47" cy="17"/>
          </a:xfrm>
        </p:grpSpPr>
        <p:sp>
          <p:nvSpPr>
            <p:cNvPr id="18616" name="Oval 25">
              <a:extLst>
                <a:ext uri="{FF2B5EF4-FFF2-40B4-BE49-F238E27FC236}">
                  <a16:creationId xmlns:a16="http://schemas.microsoft.com/office/drawing/2014/main" id="{3DF21963-A0F6-435E-9EC2-A5ABD9E0FD5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617" name="Oval 26">
              <a:extLst>
                <a:ext uri="{FF2B5EF4-FFF2-40B4-BE49-F238E27FC236}">
                  <a16:creationId xmlns:a16="http://schemas.microsoft.com/office/drawing/2014/main" id="{561A66ED-7EFD-4531-B13D-BD2F5F4EF1C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8444" name="Group 27">
            <a:extLst>
              <a:ext uri="{FF2B5EF4-FFF2-40B4-BE49-F238E27FC236}">
                <a16:creationId xmlns:a16="http://schemas.microsoft.com/office/drawing/2014/main" id="{248D58F9-5F30-421E-BC5C-5B291140524F}"/>
              </a:ext>
            </a:extLst>
          </p:cNvPr>
          <p:cNvGrpSpPr>
            <a:grpSpLocks/>
          </p:cNvGrpSpPr>
          <p:nvPr/>
        </p:nvGrpSpPr>
        <p:grpSpPr bwMode="auto">
          <a:xfrm>
            <a:off x="404813" y="5364163"/>
            <a:ext cx="231775" cy="190500"/>
            <a:chOff x="2252" y="2304"/>
            <a:chExt cx="146" cy="120"/>
          </a:xfrm>
        </p:grpSpPr>
        <p:sp>
          <p:nvSpPr>
            <p:cNvPr id="18613" name="Rectangle 28">
              <a:extLst>
                <a:ext uri="{FF2B5EF4-FFF2-40B4-BE49-F238E27FC236}">
                  <a16:creationId xmlns:a16="http://schemas.microsoft.com/office/drawing/2014/main" id="{AEF6FF9E-9D27-4488-9B99-2BAFEEFC6C31}"/>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614" name="Oval 29">
              <a:extLst>
                <a:ext uri="{FF2B5EF4-FFF2-40B4-BE49-F238E27FC236}">
                  <a16:creationId xmlns:a16="http://schemas.microsoft.com/office/drawing/2014/main" id="{4C31CD86-D83F-4156-95A0-CD6A4B7937B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615" name="Oval 30">
              <a:extLst>
                <a:ext uri="{FF2B5EF4-FFF2-40B4-BE49-F238E27FC236}">
                  <a16:creationId xmlns:a16="http://schemas.microsoft.com/office/drawing/2014/main" id="{CF2BB09F-85CA-48DC-B720-933F1823537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445" name="Text Box 31">
            <a:extLst>
              <a:ext uri="{FF2B5EF4-FFF2-40B4-BE49-F238E27FC236}">
                <a16:creationId xmlns:a16="http://schemas.microsoft.com/office/drawing/2014/main" id="{4EDC313E-0BC4-436A-B3C8-09CD0ED0690E}"/>
              </a:ext>
            </a:extLst>
          </p:cNvPr>
          <p:cNvSpPr txBox="1">
            <a:spLocks noChangeArrowheads="1"/>
          </p:cNvSpPr>
          <p:nvPr/>
        </p:nvSpPr>
        <p:spPr bwMode="auto">
          <a:xfrm>
            <a:off x="620713" y="5219700"/>
            <a:ext cx="2573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Transport/Recce</a:t>
            </a:r>
          </a:p>
          <a:p>
            <a:pPr eaLnBrk="1" hangingPunct="1">
              <a:spcBef>
                <a:spcPct val="0"/>
              </a:spcBef>
              <a:buFontTx/>
              <a:buNone/>
            </a:pPr>
            <a:r>
              <a:rPr lang="en-GB" altLang="en-US" sz="800" b="1"/>
              <a:t>x5 to x9 </a:t>
            </a:r>
            <a:r>
              <a:rPr lang="en-GB" altLang="en-US" sz="800"/>
              <a:t>M151 MUTT </a:t>
            </a:r>
            <a:r>
              <a:rPr lang="en-GB" altLang="en-US" sz="800" b="1"/>
              <a:t>(b)   </a:t>
            </a:r>
            <a:r>
              <a:rPr lang="en-GB" altLang="en-US" sz="800"/>
              <a:t>                         CWCA-08</a:t>
            </a:r>
          </a:p>
        </p:txBody>
      </p:sp>
      <p:sp>
        <p:nvSpPr>
          <p:cNvPr id="18446" name="Line 32">
            <a:extLst>
              <a:ext uri="{FF2B5EF4-FFF2-40B4-BE49-F238E27FC236}">
                <a16:creationId xmlns:a16="http://schemas.microsoft.com/office/drawing/2014/main" id="{3258E44A-AB94-4C46-BEDD-2AC44AA6F8BB}"/>
              </a:ext>
            </a:extLst>
          </p:cNvPr>
          <p:cNvSpPr>
            <a:spLocks noChangeShapeType="1"/>
          </p:cNvSpPr>
          <p:nvPr/>
        </p:nvSpPr>
        <p:spPr bwMode="auto">
          <a:xfrm flipV="1">
            <a:off x="260350" y="4645025"/>
            <a:ext cx="0" cy="5032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47" name="Line 34">
            <a:extLst>
              <a:ext uri="{FF2B5EF4-FFF2-40B4-BE49-F238E27FC236}">
                <a16:creationId xmlns:a16="http://schemas.microsoft.com/office/drawing/2014/main" id="{0C17061F-3654-4E97-9837-CF03BA98ED18}"/>
              </a:ext>
            </a:extLst>
          </p:cNvPr>
          <p:cNvSpPr>
            <a:spLocks noChangeShapeType="1"/>
          </p:cNvSpPr>
          <p:nvPr/>
        </p:nvSpPr>
        <p:spPr bwMode="auto">
          <a:xfrm>
            <a:off x="260350" y="5148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448" name="Group 35">
            <a:extLst>
              <a:ext uri="{FF2B5EF4-FFF2-40B4-BE49-F238E27FC236}">
                <a16:creationId xmlns:a16="http://schemas.microsoft.com/office/drawing/2014/main" id="{75AD3536-47BE-4B3E-9016-06C2A7744D9D}"/>
              </a:ext>
            </a:extLst>
          </p:cNvPr>
          <p:cNvGrpSpPr>
            <a:grpSpLocks/>
          </p:cNvGrpSpPr>
          <p:nvPr/>
        </p:nvGrpSpPr>
        <p:grpSpPr bwMode="auto">
          <a:xfrm>
            <a:off x="404813" y="5076825"/>
            <a:ext cx="231775" cy="157163"/>
            <a:chOff x="2736" y="2592"/>
            <a:chExt cx="146" cy="99"/>
          </a:xfrm>
        </p:grpSpPr>
        <p:sp>
          <p:nvSpPr>
            <p:cNvPr id="18610" name="Rectangle 36">
              <a:extLst>
                <a:ext uri="{FF2B5EF4-FFF2-40B4-BE49-F238E27FC236}">
                  <a16:creationId xmlns:a16="http://schemas.microsoft.com/office/drawing/2014/main" id="{CCE62D25-A2E1-44AD-BB85-3B3FB7FD3F4F}"/>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611" name="Line 37">
              <a:extLst>
                <a:ext uri="{FF2B5EF4-FFF2-40B4-BE49-F238E27FC236}">
                  <a16:creationId xmlns:a16="http://schemas.microsoft.com/office/drawing/2014/main" id="{FF3E2EF5-2416-4FA0-B9DA-9B7AD55E8DB9}"/>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612" name="Line 38">
              <a:extLst>
                <a:ext uri="{FF2B5EF4-FFF2-40B4-BE49-F238E27FC236}">
                  <a16:creationId xmlns:a16="http://schemas.microsoft.com/office/drawing/2014/main" id="{B487C648-9506-4DF2-8C94-0F6750DD30A4}"/>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449" name="Group 39">
            <a:extLst>
              <a:ext uri="{FF2B5EF4-FFF2-40B4-BE49-F238E27FC236}">
                <a16:creationId xmlns:a16="http://schemas.microsoft.com/office/drawing/2014/main" id="{C5F612FA-A1FB-4AAC-9C4D-1439BA769252}"/>
              </a:ext>
            </a:extLst>
          </p:cNvPr>
          <p:cNvGrpSpPr>
            <a:grpSpLocks/>
          </p:cNvGrpSpPr>
          <p:nvPr/>
        </p:nvGrpSpPr>
        <p:grpSpPr bwMode="auto">
          <a:xfrm>
            <a:off x="476250" y="5005388"/>
            <a:ext cx="74613" cy="26987"/>
            <a:chOff x="2373" y="1404"/>
            <a:chExt cx="47" cy="17"/>
          </a:xfrm>
        </p:grpSpPr>
        <p:sp>
          <p:nvSpPr>
            <p:cNvPr id="18608" name="Oval 40">
              <a:extLst>
                <a:ext uri="{FF2B5EF4-FFF2-40B4-BE49-F238E27FC236}">
                  <a16:creationId xmlns:a16="http://schemas.microsoft.com/office/drawing/2014/main" id="{A92F0D16-8392-4F6D-9059-385336CB984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609" name="Oval 41">
              <a:extLst>
                <a:ext uri="{FF2B5EF4-FFF2-40B4-BE49-F238E27FC236}">
                  <a16:creationId xmlns:a16="http://schemas.microsoft.com/office/drawing/2014/main" id="{08916482-4924-4F84-B46E-F463F5E9148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450" name="Text Box 42">
            <a:extLst>
              <a:ext uri="{FF2B5EF4-FFF2-40B4-BE49-F238E27FC236}">
                <a16:creationId xmlns:a16="http://schemas.microsoft.com/office/drawing/2014/main" id="{DE84A00B-58BD-481A-849E-134FF2A1FA7A}"/>
              </a:ext>
            </a:extLst>
          </p:cNvPr>
          <p:cNvSpPr txBox="1">
            <a:spLocks noChangeArrowheads="1"/>
          </p:cNvSpPr>
          <p:nvPr/>
        </p:nvSpPr>
        <p:spPr bwMode="auto">
          <a:xfrm>
            <a:off x="620713" y="4932363"/>
            <a:ext cx="2530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Recce</a:t>
            </a:r>
          </a:p>
          <a:p>
            <a:pPr eaLnBrk="1" hangingPunct="1">
              <a:spcBef>
                <a:spcPct val="0"/>
              </a:spcBef>
              <a:buFontTx/>
              <a:buNone/>
            </a:pPr>
            <a:r>
              <a:rPr lang="en-GB" altLang="en-US" sz="800" b="1"/>
              <a:t>x4 to x8 </a:t>
            </a:r>
            <a:r>
              <a:rPr lang="en-GB" altLang="en-US" sz="800"/>
              <a:t>Infantry (1 or 2  with MAW) </a:t>
            </a:r>
            <a:r>
              <a:rPr lang="en-GB" altLang="en-US" sz="800" b="1"/>
              <a:t>(a) </a:t>
            </a:r>
            <a:r>
              <a:rPr lang="en-GB" altLang="en-US" sz="800"/>
              <a:t>   CWCA-29</a:t>
            </a:r>
            <a:endParaRPr lang="en-GB" altLang="en-US" sz="800" b="1"/>
          </a:p>
        </p:txBody>
      </p:sp>
      <p:sp>
        <p:nvSpPr>
          <p:cNvPr id="18451" name="Line 43">
            <a:extLst>
              <a:ext uri="{FF2B5EF4-FFF2-40B4-BE49-F238E27FC236}">
                <a16:creationId xmlns:a16="http://schemas.microsoft.com/office/drawing/2014/main" id="{0FD28A8A-8EA9-4094-B020-248BE27EE8AF}"/>
              </a:ext>
            </a:extLst>
          </p:cNvPr>
          <p:cNvSpPr>
            <a:spLocks noChangeShapeType="1"/>
          </p:cNvSpPr>
          <p:nvPr/>
        </p:nvSpPr>
        <p:spPr bwMode="auto">
          <a:xfrm>
            <a:off x="258763" y="179388"/>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52" name="Line 44">
            <a:extLst>
              <a:ext uri="{FF2B5EF4-FFF2-40B4-BE49-F238E27FC236}">
                <a16:creationId xmlns:a16="http://schemas.microsoft.com/office/drawing/2014/main" id="{F70F8E00-1206-4C09-B295-88A20F289C8F}"/>
              </a:ext>
            </a:extLst>
          </p:cNvPr>
          <p:cNvSpPr>
            <a:spLocks noChangeShapeType="1"/>
          </p:cNvSpPr>
          <p:nvPr/>
        </p:nvSpPr>
        <p:spPr bwMode="auto">
          <a:xfrm>
            <a:off x="260350" y="9699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53" name="Line 45">
            <a:extLst>
              <a:ext uri="{FF2B5EF4-FFF2-40B4-BE49-F238E27FC236}">
                <a16:creationId xmlns:a16="http://schemas.microsoft.com/office/drawing/2014/main" id="{CF2D8F66-5986-404D-86D4-EDAB6080F164}"/>
              </a:ext>
            </a:extLst>
          </p:cNvPr>
          <p:cNvSpPr>
            <a:spLocks noChangeShapeType="1"/>
          </p:cNvSpPr>
          <p:nvPr/>
        </p:nvSpPr>
        <p:spPr bwMode="auto">
          <a:xfrm>
            <a:off x="260350" y="6810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454" name="Group 46">
            <a:extLst>
              <a:ext uri="{FF2B5EF4-FFF2-40B4-BE49-F238E27FC236}">
                <a16:creationId xmlns:a16="http://schemas.microsoft.com/office/drawing/2014/main" id="{16952B4C-840A-4079-A1DD-1F9496B22C6E}"/>
              </a:ext>
            </a:extLst>
          </p:cNvPr>
          <p:cNvGrpSpPr>
            <a:grpSpLocks/>
          </p:cNvGrpSpPr>
          <p:nvPr/>
        </p:nvGrpSpPr>
        <p:grpSpPr bwMode="auto">
          <a:xfrm>
            <a:off x="476250" y="538163"/>
            <a:ext cx="74613" cy="26987"/>
            <a:chOff x="2373" y="1404"/>
            <a:chExt cx="47" cy="17"/>
          </a:xfrm>
        </p:grpSpPr>
        <p:sp>
          <p:nvSpPr>
            <p:cNvPr id="18606" name="Oval 47">
              <a:extLst>
                <a:ext uri="{FF2B5EF4-FFF2-40B4-BE49-F238E27FC236}">
                  <a16:creationId xmlns:a16="http://schemas.microsoft.com/office/drawing/2014/main" id="{1D44BBCF-71D2-4D03-AC18-23D0CDD1B98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607" name="Oval 48">
              <a:extLst>
                <a:ext uri="{FF2B5EF4-FFF2-40B4-BE49-F238E27FC236}">
                  <a16:creationId xmlns:a16="http://schemas.microsoft.com/office/drawing/2014/main" id="{0CFA6BC7-857B-4CED-B089-B34AFD69F05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455" name="Text Box 49">
            <a:extLst>
              <a:ext uri="{FF2B5EF4-FFF2-40B4-BE49-F238E27FC236}">
                <a16:creationId xmlns:a16="http://schemas.microsoft.com/office/drawing/2014/main" id="{CFA0D50B-AD20-4968-9274-9471A292490A}"/>
              </a:ext>
            </a:extLst>
          </p:cNvPr>
          <p:cNvSpPr txBox="1">
            <a:spLocks noChangeArrowheads="1"/>
          </p:cNvSpPr>
          <p:nvPr/>
        </p:nvSpPr>
        <p:spPr bwMode="auto">
          <a:xfrm>
            <a:off x="620713" y="468313"/>
            <a:ext cx="26701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Cougar 76mm Fire Support Vehicle          CWCA-24</a:t>
            </a:r>
            <a:endParaRPr lang="en-GB" altLang="en-US" sz="800" b="1"/>
          </a:p>
        </p:txBody>
      </p:sp>
      <p:grpSp>
        <p:nvGrpSpPr>
          <p:cNvPr id="18456" name="Group 50">
            <a:extLst>
              <a:ext uri="{FF2B5EF4-FFF2-40B4-BE49-F238E27FC236}">
                <a16:creationId xmlns:a16="http://schemas.microsoft.com/office/drawing/2014/main" id="{6F121E0B-9283-4216-AC6C-D235B5732B7F}"/>
              </a:ext>
            </a:extLst>
          </p:cNvPr>
          <p:cNvGrpSpPr>
            <a:grpSpLocks/>
          </p:cNvGrpSpPr>
          <p:nvPr/>
        </p:nvGrpSpPr>
        <p:grpSpPr bwMode="auto">
          <a:xfrm>
            <a:off x="476250" y="827088"/>
            <a:ext cx="74613" cy="26987"/>
            <a:chOff x="2373" y="1404"/>
            <a:chExt cx="47" cy="17"/>
          </a:xfrm>
        </p:grpSpPr>
        <p:sp>
          <p:nvSpPr>
            <p:cNvPr id="18604" name="Oval 51">
              <a:extLst>
                <a:ext uri="{FF2B5EF4-FFF2-40B4-BE49-F238E27FC236}">
                  <a16:creationId xmlns:a16="http://schemas.microsoft.com/office/drawing/2014/main" id="{BB26690B-75D0-46C5-AFE5-969F517E5AE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605" name="Oval 52">
              <a:extLst>
                <a:ext uri="{FF2B5EF4-FFF2-40B4-BE49-F238E27FC236}">
                  <a16:creationId xmlns:a16="http://schemas.microsoft.com/office/drawing/2014/main" id="{07D32ECE-46C4-4FCD-AD6B-F09D993D88A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457" name="Text Box 53">
            <a:extLst>
              <a:ext uri="{FF2B5EF4-FFF2-40B4-BE49-F238E27FC236}">
                <a16:creationId xmlns:a16="http://schemas.microsoft.com/office/drawing/2014/main" id="{6FFC36CD-D1D4-4643-B406-591C2C790146}"/>
              </a:ext>
            </a:extLst>
          </p:cNvPr>
          <p:cNvSpPr txBox="1">
            <a:spLocks noChangeArrowheads="1"/>
          </p:cNvSpPr>
          <p:nvPr/>
        </p:nvSpPr>
        <p:spPr bwMode="auto">
          <a:xfrm>
            <a:off x="620713" y="827088"/>
            <a:ext cx="26797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x4 to x8 </a:t>
            </a:r>
            <a:r>
              <a:rPr lang="en-GB" altLang="en-US" sz="800"/>
              <a:t>Cougar 76mm Fire Support Vehicle CWCA-24</a:t>
            </a:r>
            <a:endParaRPr lang="en-GB" altLang="en-US" sz="800" b="1"/>
          </a:p>
        </p:txBody>
      </p:sp>
      <p:sp>
        <p:nvSpPr>
          <p:cNvPr id="18458" name="Text Box 54">
            <a:extLst>
              <a:ext uri="{FF2B5EF4-FFF2-40B4-BE49-F238E27FC236}">
                <a16:creationId xmlns:a16="http://schemas.microsoft.com/office/drawing/2014/main" id="{948574D3-EFF3-465B-9A19-153EBF6C42AF}"/>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CWCA-15</a:t>
            </a:r>
          </a:p>
          <a:p>
            <a:pPr eaLnBrk="1" hangingPunct="1">
              <a:spcBef>
                <a:spcPct val="0"/>
              </a:spcBef>
              <a:buFontTx/>
              <a:buNone/>
            </a:pPr>
            <a:r>
              <a:rPr lang="en-GB" altLang="en-US" sz="1000" b="1"/>
              <a:t>Militia Armoured Squadron </a:t>
            </a:r>
            <a:r>
              <a:rPr lang="en-GB" altLang="en-US" sz="800" b="1"/>
              <a:t>(a)</a:t>
            </a:r>
            <a:endParaRPr lang="en-GB" altLang="en-US" sz="1000" b="1"/>
          </a:p>
        </p:txBody>
      </p:sp>
      <p:grpSp>
        <p:nvGrpSpPr>
          <p:cNvPr id="18459" name="Group 55">
            <a:extLst>
              <a:ext uri="{FF2B5EF4-FFF2-40B4-BE49-F238E27FC236}">
                <a16:creationId xmlns:a16="http://schemas.microsoft.com/office/drawing/2014/main" id="{E4C8459B-5D81-4519-B11A-78E52DBA4C23}"/>
              </a:ext>
            </a:extLst>
          </p:cNvPr>
          <p:cNvGrpSpPr>
            <a:grpSpLocks/>
          </p:cNvGrpSpPr>
          <p:nvPr/>
        </p:nvGrpSpPr>
        <p:grpSpPr bwMode="auto">
          <a:xfrm>
            <a:off x="115888" y="250825"/>
            <a:ext cx="287337" cy="215900"/>
            <a:chOff x="1920" y="2112"/>
            <a:chExt cx="151" cy="99"/>
          </a:xfrm>
        </p:grpSpPr>
        <p:sp>
          <p:nvSpPr>
            <p:cNvPr id="18601" name="Rectangle 56">
              <a:extLst>
                <a:ext uri="{FF2B5EF4-FFF2-40B4-BE49-F238E27FC236}">
                  <a16:creationId xmlns:a16="http://schemas.microsoft.com/office/drawing/2014/main" id="{67EC7A50-A429-47A0-91CB-2925DF449A53}"/>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602" name="Oval 57">
              <a:extLst>
                <a:ext uri="{FF2B5EF4-FFF2-40B4-BE49-F238E27FC236}">
                  <a16:creationId xmlns:a16="http://schemas.microsoft.com/office/drawing/2014/main" id="{F094C956-BF22-4E49-9ACE-A07ED6490B29}"/>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603" name="Line 58">
              <a:extLst>
                <a:ext uri="{FF2B5EF4-FFF2-40B4-BE49-F238E27FC236}">
                  <a16:creationId xmlns:a16="http://schemas.microsoft.com/office/drawing/2014/main" id="{FAED1D74-1EEA-4D90-B254-C0D52CB4C1A2}"/>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460" name="Group 59">
            <a:extLst>
              <a:ext uri="{FF2B5EF4-FFF2-40B4-BE49-F238E27FC236}">
                <a16:creationId xmlns:a16="http://schemas.microsoft.com/office/drawing/2014/main" id="{43D3DCB1-7E6E-489C-9F70-62940611E8B1}"/>
              </a:ext>
            </a:extLst>
          </p:cNvPr>
          <p:cNvGrpSpPr>
            <a:grpSpLocks/>
          </p:cNvGrpSpPr>
          <p:nvPr/>
        </p:nvGrpSpPr>
        <p:grpSpPr bwMode="auto">
          <a:xfrm>
            <a:off x="404813" y="608013"/>
            <a:ext cx="239712" cy="157162"/>
            <a:chOff x="1920" y="2112"/>
            <a:chExt cx="151" cy="99"/>
          </a:xfrm>
        </p:grpSpPr>
        <p:sp>
          <p:nvSpPr>
            <p:cNvPr id="18598" name="Rectangle 60">
              <a:extLst>
                <a:ext uri="{FF2B5EF4-FFF2-40B4-BE49-F238E27FC236}">
                  <a16:creationId xmlns:a16="http://schemas.microsoft.com/office/drawing/2014/main" id="{CE54C046-0818-4171-9B0F-CC949D8021BF}"/>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99" name="Oval 61">
              <a:extLst>
                <a:ext uri="{FF2B5EF4-FFF2-40B4-BE49-F238E27FC236}">
                  <a16:creationId xmlns:a16="http://schemas.microsoft.com/office/drawing/2014/main" id="{770D9405-4295-4BC0-A274-FC31EEEB8958}"/>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600" name="Line 62">
              <a:extLst>
                <a:ext uri="{FF2B5EF4-FFF2-40B4-BE49-F238E27FC236}">
                  <a16:creationId xmlns:a16="http://schemas.microsoft.com/office/drawing/2014/main" id="{6CB09BE0-3C4C-4891-9743-1CCA1D997894}"/>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461" name="Group 63">
            <a:extLst>
              <a:ext uri="{FF2B5EF4-FFF2-40B4-BE49-F238E27FC236}">
                <a16:creationId xmlns:a16="http://schemas.microsoft.com/office/drawing/2014/main" id="{602DD351-E3CF-413E-836D-AE7D4CFC3F69}"/>
              </a:ext>
            </a:extLst>
          </p:cNvPr>
          <p:cNvGrpSpPr>
            <a:grpSpLocks/>
          </p:cNvGrpSpPr>
          <p:nvPr/>
        </p:nvGrpSpPr>
        <p:grpSpPr bwMode="auto">
          <a:xfrm>
            <a:off x="404813" y="898525"/>
            <a:ext cx="239712" cy="157163"/>
            <a:chOff x="1920" y="2112"/>
            <a:chExt cx="151" cy="99"/>
          </a:xfrm>
        </p:grpSpPr>
        <p:sp>
          <p:nvSpPr>
            <p:cNvPr id="18595" name="Rectangle 64">
              <a:extLst>
                <a:ext uri="{FF2B5EF4-FFF2-40B4-BE49-F238E27FC236}">
                  <a16:creationId xmlns:a16="http://schemas.microsoft.com/office/drawing/2014/main" id="{0BF98CBE-566D-455F-9FCC-16A2EDEFC570}"/>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96" name="Oval 65">
              <a:extLst>
                <a:ext uri="{FF2B5EF4-FFF2-40B4-BE49-F238E27FC236}">
                  <a16:creationId xmlns:a16="http://schemas.microsoft.com/office/drawing/2014/main" id="{21C3CFA6-4A69-470F-AF7F-FC8C77645142}"/>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97" name="Line 66">
              <a:extLst>
                <a:ext uri="{FF2B5EF4-FFF2-40B4-BE49-F238E27FC236}">
                  <a16:creationId xmlns:a16="http://schemas.microsoft.com/office/drawing/2014/main" id="{E4873BC2-2856-4FCB-A484-89C470947874}"/>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462" name="Line 67">
            <a:extLst>
              <a:ext uri="{FF2B5EF4-FFF2-40B4-BE49-F238E27FC236}">
                <a16:creationId xmlns:a16="http://schemas.microsoft.com/office/drawing/2014/main" id="{442BCB92-D603-4826-90E1-3B49674CAF29}"/>
              </a:ext>
            </a:extLst>
          </p:cNvPr>
          <p:cNvSpPr>
            <a:spLocks noChangeShapeType="1"/>
          </p:cNvSpPr>
          <p:nvPr/>
        </p:nvSpPr>
        <p:spPr bwMode="auto">
          <a:xfrm flipV="1">
            <a:off x="260350" y="468313"/>
            <a:ext cx="0" cy="5016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63" name="Text Box 68">
            <a:extLst>
              <a:ext uri="{FF2B5EF4-FFF2-40B4-BE49-F238E27FC236}">
                <a16:creationId xmlns:a16="http://schemas.microsoft.com/office/drawing/2014/main" id="{33C375C5-5C00-44BE-93C9-2BB1972C46C7}"/>
              </a:ext>
            </a:extLst>
          </p:cNvPr>
          <p:cNvSpPr txBox="1">
            <a:spLocks noChangeArrowheads="1"/>
          </p:cNvSpPr>
          <p:nvPr/>
        </p:nvSpPr>
        <p:spPr bwMode="auto">
          <a:xfrm>
            <a:off x="115888" y="1116013"/>
            <a:ext cx="3241675"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There were twelve such ‘Regiments’ across Canada.  The intent, as in WW1 and WW2, was that these units would form the core of new combat units during the build-up to war.  A single Troop of </a:t>
            </a:r>
            <a:r>
              <a:rPr lang="en-GB" altLang="en-US" sz="800" b="1"/>
              <a:t>x2 </a:t>
            </a:r>
            <a:r>
              <a:rPr lang="en-GB" altLang="en-US" sz="800"/>
              <a:t>vehicles from each unit was normally held ready for active service.  It’s not clear if the units were completely equipped with AFVs or if they simply had enough to furnish the ‘Active’ Troop.</a:t>
            </a:r>
            <a:endParaRPr lang="en-GB" altLang="en-US" sz="800" b="1"/>
          </a:p>
        </p:txBody>
      </p:sp>
      <p:pic>
        <p:nvPicPr>
          <p:cNvPr id="18464" name="Picture 69" descr="File:Canadian AVGP Grizzly.JPEG">
            <a:extLst>
              <a:ext uri="{FF2B5EF4-FFF2-40B4-BE49-F238E27FC236}">
                <a16:creationId xmlns:a16="http://schemas.microsoft.com/office/drawing/2014/main" id="{4BD52E64-8224-4438-A227-AF38677FA7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2051050"/>
            <a:ext cx="3025775"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65" name="Text Box 70">
            <a:extLst>
              <a:ext uri="{FF2B5EF4-FFF2-40B4-BE49-F238E27FC236}">
                <a16:creationId xmlns:a16="http://schemas.microsoft.com/office/drawing/2014/main" id="{6DFB8FC4-7FD8-4733-9EEF-0D9492434543}"/>
              </a:ext>
            </a:extLst>
          </p:cNvPr>
          <p:cNvSpPr txBox="1">
            <a:spLocks noChangeArrowheads="1"/>
          </p:cNvSpPr>
          <p:nvPr/>
        </p:nvSpPr>
        <p:spPr bwMode="auto">
          <a:xfrm>
            <a:off x="115888" y="5580063"/>
            <a:ext cx="3097212"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There were seven such ‘Regiments’ across Canada.  The intent, as in WW1 and WW2, was that these units would form the core of new combat units during the build-up to war. A single Troop of </a:t>
            </a:r>
            <a:r>
              <a:rPr lang="en-GB" altLang="en-US" sz="800" b="1"/>
              <a:t>x2 </a:t>
            </a:r>
            <a:r>
              <a:rPr lang="en-GB" altLang="en-US" sz="800"/>
              <a:t>vehicles &amp; crews from each unit was normally held ready for active service. </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Late 1980s: Replace M151 MUTT with:</a:t>
            </a:r>
          </a:p>
          <a:p>
            <a:pPr eaLnBrk="1" hangingPunct="1">
              <a:spcBef>
                <a:spcPct val="0"/>
              </a:spcBef>
              <a:buFontTx/>
              <a:buNone/>
            </a:pPr>
            <a:r>
              <a:rPr lang="en-GB" altLang="en-US" sz="800"/>
              <a:t>     Iltis Light Utility Vehicle                                        CWCA-22</a:t>
            </a:r>
          </a:p>
        </p:txBody>
      </p:sp>
      <p:sp>
        <p:nvSpPr>
          <p:cNvPr id="18466" name="Line 71">
            <a:extLst>
              <a:ext uri="{FF2B5EF4-FFF2-40B4-BE49-F238E27FC236}">
                <a16:creationId xmlns:a16="http://schemas.microsoft.com/office/drawing/2014/main" id="{1D165B48-5F10-4FA6-9795-B745A77C289E}"/>
              </a:ext>
            </a:extLst>
          </p:cNvPr>
          <p:cNvSpPr>
            <a:spLocks noChangeShapeType="1"/>
          </p:cNvSpPr>
          <p:nvPr/>
        </p:nvSpPr>
        <p:spPr bwMode="auto">
          <a:xfrm>
            <a:off x="3789363" y="900113"/>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67" name="Line 72">
            <a:extLst>
              <a:ext uri="{FF2B5EF4-FFF2-40B4-BE49-F238E27FC236}">
                <a16:creationId xmlns:a16="http://schemas.microsoft.com/office/drawing/2014/main" id="{83B77D48-AD46-4D31-8137-DCE6D06BC9C4}"/>
              </a:ext>
            </a:extLst>
          </p:cNvPr>
          <p:cNvSpPr>
            <a:spLocks noChangeShapeType="1"/>
          </p:cNvSpPr>
          <p:nvPr/>
        </p:nvSpPr>
        <p:spPr bwMode="auto">
          <a:xfrm>
            <a:off x="3789363" y="1692275"/>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68" name="Line 73">
            <a:extLst>
              <a:ext uri="{FF2B5EF4-FFF2-40B4-BE49-F238E27FC236}">
                <a16:creationId xmlns:a16="http://schemas.microsoft.com/office/drawing/2014/main" id="{E616247E-842B-4F44-81D2-B5CD3EE681AE}"/>
              </a:ext>
            </a:extLst>
          </p:cNvPr>
          <p:cNvSpPr>
            <a:spLocks noChangeShapeType="1"/>
          </p:cNvSpPr>
          <p:nvPr/>
        </p:nvSpPr>
        <p:spPr bwMode="auto">
          <a:xfrm>
            <a:off x="3789363" y="11160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69" name="Line 74">
            <a:extLst>
              <a:ext uri="{FF2B5EF4-FFF2-40B4-BE49-F238E27FC236}">
                <a16:creationId xmlns:a16="http://schemas.microsoft.com/office/drawing/2014/main" id="{5805F5A8-FC10-4B8F-B959-C9B6150C1041}"/>
              </a:ext>
            </a:extLst>
          </p:cNvPr>
          <p:cNvSpPr>
            <a:spLocks noChangeShapeType="1"/>
          </p:cNvSpPr>
          <p:nvPr/>
        </p:nvSpPr>
        <p:spPr bwMode="auto">
          <a:xfrm>
            <a:off x="4005263" y="11890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70" name="Line 75">
            <a:extLst>
              <a:ext uri="{FF2B5EF4-FFF2-40B4-BE49-F238E27FC236}">
                <a16:creationId xmlns:a16="http://schemas.microsoft.com/office/drawing/2014/main" id="{4BD4D08B-BB25-42A2-B0C3-ECDCA9913FD8}"/>
              </a:ext>
            </a:extLst>
          </p:cNvPr>
          <p:cNvSpPr>
            <a:spLocks noChangeShapeType="1"/>
          </p:cNvSpPr>
          <p:nvPr/>
        </p:nvSpPr>
        <p:spPr bwMode="auto">
          <a:xfrm>
            <a:off x="3500438" y="7556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71" name="Line 76">
            <a:extLst>
              <a:ext uri="{FF2B5EF4-FFF2-40B4-BE49-F238E27FC236}">
                <a16:creationId xmlns:a16="http://schemas.microsoft.com/office/drawing/2014/main" id="{29885A63-9D3F-4CD9-B8BC-7286950632D4}"/>
              </a:ext>
            </a:extLst>
          </p:cNvPr>
          <p:cNvSpPr>
            <a:spLocks noChangeShapeType="1"/>
          </p:cNvSpPr>
          <p:nvPr/>
        </p:nvSpPr>
        <p:spPr bwMode="auto">
          <a:xfrm>
            <a:off x="3500438" y="466725"/>
            <a:ext cx="0" cy="2889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472" name="Group 77">
            <a:extLst>
              <a:ext uri="{FF2B5EF4-FFF2-40B4-BE49-F238E27FC236}">
                <a16:creationId xmlns:a16="http://schemas.microsoft.com/office/drawing/2014/main" id="{2AAFE572-4E18-4354-8049-7C386C77C353}"/>
              </a:ext>
            </a:extLst>
          </p:cNvPr>
          <p:cNvGrpSpPr>
            <a:grpSpLocks/>
          </p:cNvGrpSpPr>
          <p:nvPr/>
        </p:nvGrpSpPr>
        <p:grpSpPr bwMode="auto">
          <a:xfrm>
            <a:off x="3357563" y="250825"/>
            <a:ext cx="287337" cy="215900"/>
            <a:chOff x="1920" y="3072"/>
            <a:chExt cx="151" cy="99"/>
          </a:xfrm>
        </p:grpSpPr>
        <p:sp>
          <p:nvSpPr>
            <p:cNvPr id="18592" name="Rectangle 78">
              <a:extLst>
                <a:ext uri="{FF2B5EF4-FFF2-40B4-BE49-F238E27FC236}">
                  <a16:creationId xmlns:a16="http://schemas.microsoft.com/office/drawing/2014/main" id="{7AFDCE18-BCB5-4A5F-B3C8-0D3173F3F4D2}"/>
                </a:ext>
              </a:extLst>
            </p:cNvPr>
            <p:cNvSpPr>
              <a:spLocks noChangeAspect="1" noChangeArrowheads="1"/>
            </p:cNvSpPr>
            <p:nvPr/>
          </p:nvSpPr>
          <p:spPr bwMode="auto">
            <a:xfrm>
              <a:off x="1920" y="307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93" name="Oval 79">
              <a:extLst>
                <a:ext uri="{FF2B5EF4-FFF2-40B4-BE49-F238E27FC236}">
                  <a16:creationId xmlns:a16="http://schemas.microsoft.com/office/drawing/2014/main" id="{A41FAB3D-8FFD-4D46-AA6B-B1A81E8E49C6}"/>
                </a:ext>
              </a:extLst>
            </p:cNvPr>
            <p:cNvSpPr>
              <a:spLocks noChangeAspect="1" noChangeArrowheads="1"/>
            </p:cNvSpPr>
            <p:nvPr/>
          </p:nvSpPr>
          <p:spPr bwMode="auto">
            <a:xfrm>
              <a:off x="1946" y="3097"/>
              <a:ext cx="9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94" name="Oval 80">
              <a:extLst>
                <a:ext uri="{FF2B5EF4-FFF2-40B4-BE49-F238E27FC236}">
                  <a16:creationId xmlns:a16="http://schemas.microsoft.com/office/drawing/2014/main" id="{5E7F2849-9FE6-4826-9DFF-92142CF64337}"/>
                </a:ext>
              </a:extLst>
            </p:cNvPr>
            <p:cNvSpPr>
              <a:spLocks noChangeAspect="1" noChangeArrowheads="1"/>
            </p:cNvSpPr>
            <p:nvPr/>
          </p:nvSpPr>
          <p:spPr bwMode="auto">
            <a:xfrm>
              <a:off x="1985" y="3110"/>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473" name="Group 81">
            <a:extLst>
              <a:ext uri="{FF2B5EF4-FFF2-40B4-BE49-F238E27FC236}">
                <a16:creationId xmlns:a16="http://schemas.microsoft.com/office/drawing/2014/main" id="{F5ECE103-4EE9-4C02-B66B-A3B1E349B3A9}"/>
              </a:ext>
            </a:extLst>
          </p:cNvPr>
          <p:cNvGrpSpPr>
            <a:grpSpLocks/>
          </p:cNvGrpSpPr>
          <p:nvPr/>
        </p:nvGrpSpPr>
        <p:grpSpPr bwMode="auto">
          <a:xfrm>
            <a:off x="3463925" y="179388"/>
            <a:ext cx="76200" cy="63500"/>
            <a:chOff x="2443" y="447"/>
            <a:chExt cx="48" cy="40"/>
          </a:xfrm>
        </p:grpSpPr>
        <p:sp>
          <p:nvSpPr>
            <p:cNvPr id="18590" name="Line 82">
              <a:extLst>
                <a:ext uri="{FF2B5EF4-FFF2-40B4-BE49-F238E27FC236}">
                  <a16:creationId xmlns:a16="http://schemas.microsoft.com/office/drawing/2014/main" id="{32705DAA-704A-4D7B-AE97-CC8E9DAC430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91" name="Line 83">
              <a:extLst>
                <a:ext uri="{FF2B5EF4-FFF2-40B4-BE49-F238E27FC236}">
                  <a16:creationId xmlns:a16="http://schemas.microsoft.com/office/drawing/2014/main" id="{A6F7E5D5-0B7D-45CC-A722-2B03C30EBE0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474" name="Group 84">
            <a:extLst>
              <a:ext uri="{FF2B5EF4-FFF2-40B4-BE49-F238E27FC236}">
                <a16:creationId xmlns:a16="http://schemas.microsoft.com/office/drawing/2014/main" id="{8A916F2B-FBC0-46B8-BBF1-FF5B28AD58B4}"/>
              </a:ext>
            </a:extLst>
          </p:cNvPr>
          <p:cNvGrpSpPr>
            <a:grpSpLocks/>
          </p:cNvGrpSpPr>
          <p:nvPr/>
        </p:nvGrpSpPr>
        <p:grpSpPr bwMode="auto">
          <a:xfrm>
            <a:off x="3644900" y="684213"/>
            <a:ext cx="287338" cy="215900"/>
            <a:chOff x="1920" y="3072"/>
            <a:chExt cx="151" cy="99"/>
          </a:xfrm>
        </p:grpSpPr>
        <p:sp>
          <p:nvSpPr>
            <p:cNvPr id="18587" name="Rectangle 85">
              <a:extLst>
                <a:ext uri="{FF2B5EF4-FFF2-40B4-BE49-F238E27FC236}">
                  <a16:creationId xmlns:a16="http://schemas.microsoft.com/office/drawing/2014/main" id="{F42DB1B1-4E34-4B52-8741-403E3762216E}"/>
                </a:ext>
              </a:extLst>
            </p:cNvPr>
            <p:cNvSpPr>
              <a:spLocks noChangeAspect="1" noChangeArrowheads="1"/>
            </p:cNvSpPr>
            <p:nvPr/>
          </p:nvSpPr>
          <p:spPr bwMode="auto">
            <a:xfrm>
              <a:off x="1920" y="307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88" name="Oval 86">
              <a:extLst>
                <a:ext uri="{FF2B5EF4-FFF2-40B4-BE49-F238E27FC236}">
                  <a16:creationId xmlns:a16="http://schemas.microsoft.com/office/drawing/2014/main" id="{333946CC-D259-4FFA-89F3-DE6AB54DBF18}"/>
                </a:ext>
              </a:extLst>
            </p:cNvPr>
            <p:cNvSpPr>
              <a:spLocks noChangeAspect="1" noChangeArrowheads="1"/>
            </p:cNvSpPr>
            <p:nvPr/>
          </p:nvSpPr>
          <p:spPr bwMode="auto">
            <a:xfrm>
              <a:off x="1946" y="3097"/>
              <a:ext cx="9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89" name="Oval 87">
              <a:extLst>
                <a:ext uri="{FF2B5EF4-FFF2-40B4-BE49-F238E27FC236}">
                  <a16:creationId xmlns:a16="http://schemas.microsoft.com/office/drawing/2014/main" id="{651AAD09-7CD8-43DB-8CAB-CFACA870D56A}"/>
                </a:ext>
              </a:extLst>
            </p:cNvPr>
            <p:cNvSpPr>
              <a:spLocks noChangeAspect="1" noChangeArrowheads="1"/>
            </p:cNvSpPr>
            <p:nvPr/>
          </p:nvSpPr>
          <p:spPr bwMode="auto">
            <a:xfrm>
              <a:off x="1985" y="3110"/>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sp>
        <p:nvSpPr>
          <p:cNvPr id="18475" name="Text Box 88">
            <a:extLst>
              <a:ext uri="{FF2B5EF4-FFF2-40B4-BE49-F238E27FC236}">
                <a16:creationId xmlns:a16="http://schemas.microsoft.com/office/drawing/2014/main" id="{E51FACE5-D7F9-4883-A124-4754E4106625}"/>
              </a:ext>
            </a:extLst>
          </p:cNvPr>
          <p:cNvSpPr txBox="1">
            <a:spLocks noChangeArrowheads="1"/>
          </p:cNvSpPr>
          <p:nvPr/>
        </p:nvSpPr>
        <p:spPr bwMode="auto">
          <a:xfrm>
            <a:off x="3644900" y="107950"/>
            <a:ext cx="24907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FIRE SUPPORT ELEMENT CWCA-01</a:t>
            </a:r>
          </a:p>
          <a:p>
            <a:pPr eaLnBrk="1" hangingPunct="1">
              <a:spcBef>
                <a:spcPct val="0"/>
              </a:spcBef>
              <a:buFontTx/>
              <a:buNone/>
            </a:pPr>
            <a:r>
              <a:rPr lang="en-GB" altLang="en-US" sz="1000" b="1"/>
              <a:t>Self-Propelled Field Artillery Regiment</a:t>
            </a:r>
          </a:p>
        </p:txBody>
      </p:sp>
      <p:sp>
        <p:nvSpPr>
          <p:cNvPr id="18476" name="Text Box 89">
            <a:extLst>
              <a:ext uri="{FF2B5EF4-FFF2-40B4-BE49-F238E27FC236}">
                <a16:creationId xmlns:a16="http://schemas.microsoft.com/office/drawing/2014/main" id="{A1A91050-6501-4AFD-876E-A3BA1A62FA9A}"/>
              </a:ext>
            </a:extLst>
          </p:cNvPr>
          <p:cNvSpPr txBox="1">
            <a:spLocks noChangeArrowheads="1"/>
          </p:cNvSpPr>
          <p:nvPr/>
        </p:nvSpPr>
        <p:spPr bwMode="auto">
          <a:xfrm>
            <a:off x="3933825" y="539750"/>
            <a:ext cx="2524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FIRE SUPPORT ELEMENT CWCA-02</a:t>
            </a:r>
          </a:p>
          <a:p>
            <a:pPr eaLnBrk="1" hangingPunct="1">
              <a:spcBef>
                <a:spcPct val="0"/>
              </a:spcBef>
              <a:buFontTx/>
              <a:buNone/>
            </a:pPr>
            <a:r>
              <a:rPr lang="en-GB" altLang="en-US" sz="1000" b="1"/>
              <a:t>x4 Self-Propelled Field Artillery Battery</a:t>
            </a:r>
          </a:p>
        </p:txBody>
      </p:sp>
      <p:sp>
        <p:nvSpPr>
          <p:cNvPr id="18477" name="Line 90">
            <a:extLst>
              <a:ext uri="{FF2B5EF4-FFF2-40B4-BE49-F238E27FC236}">
                <a16:creationId xmlns:a16="http://schemas.microsoft.com/office/drawing/2014/main" id="{6073F81B-C25D-4901-BD3C-2C89B24F60B6}"/>
              </a:ext>
            </a:extLst>
          </p:cNvPr>
          <p:cNvSpPr>
            <a:spLocks noChangeShapeType="1"/>
          </p:cNvSpPr>
          <p:nvPr/>
        </p:nvSpPr>
        <p:spPr bwMode="auto">
          <a:xfrm>
            <a:off x="3789363" y="612775"/>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478" name="Group 91">
            <a:extLst>
              <a:ext uri="{FF2B5EF4-FFF2-40B4-BE49-F238E27FC236}">
                <a16:creationId xmlns:a16="http://schemas.microsoft.com/office/drawing/2014/main" id="{DD2CF116-88A9-455F-B5BF-59C3D2DDE8C6}"/>
              </a:ext>
            </a:extLst>
          </p:cNvPr>
          <p:cNvGrpSpPr>
            <a:grpSpLocks/>
          </p:cNvGrpSpPr>
          <p:nvPr/>
        </p:nvGrpSpPr>
        <p:grpSpPr bwMode="auto">
          <a:xfrm>
            <a:off x="3932238" y="1044575"/>
            <a:ext cx="231775" cy="157163"/>
            <a:chOff x="2736" y="3312"/>
            <a:chExt cx="146" cy="99"/>
          </a:xfrm>
        </p:grpSpPr>
        <p:sp>
          <p:nvSpPr>
            <p:cNvPr id="18585" name="Rectangle 92">
              <a:extLst>
                <a:ext uri="{FF2B5EF4-FFF2-40B4-BE49-F238E27FC236}">
                  <a16:creationId xmlns:a16="http://schemas.microsoft.com/office/drawing/2014/main" id="{48EC4003-3EA6-46C2-9B57-259923DDD93D}"/>
                </a:ext>
              </a:extLst>
            </p:cNvPr>
            <p:cNvSpPr>
              <a:spLocks noChangeAspect="1" noChangeArrowheads="1"/>
            </p:cNvSpPr>
            <p:nvPr/>
          </p:nvSpPr>
          <p:spPr bwMode="auto">
            <a:xfrm>
              <a:off x="2736" y="331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86" name="AutoShape 93">
              <a:extLst>
                <a:ext uri="{FF2B5EF4-FFF2-40B4-BE49-F238E27FC236}">
                  <a16:creationId xmlns:a16="http://schemas.microsoft.com/office/drawing/2014/main" id="{872AC842-7DBC-49E2-8359-76B1DE3D8409}"/>
                </a:ext>
              </a:extLst>
            </p:cNvPr>
            <p:cNvSpPr>
              <a:spLocks noChangeAspect="1" noChangeArrowheads="1"/>
            </p:cNvSpPr>
            <p:nvPr/>
          </p:nvSpPr>
          <p:spPr bwMode="auto">
            <a:xfrm>
              <a:off x="2788" y="3344"/>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479" name="Group 94">
            <a:extLst>
              <a:ext uri="{FF2B5EF4-FFF2-40B4-BE49-F238E27FC236}">
                <a16:creationId xmlns:a16="http://schemas.microsoft.com/office/drawing/2014/main" id="{7E255EC9-F6C5-4A1E-9B23-059556F9560D}"/>
              </a:ext>
            </a:extLst>
          </p:cNvPr>
          <p:cNvGrpSpPr>
            <a:grpSpLocks/>
          </p:cNvGrpSpPr>
          <p:nvPr/>
        </p:nvGrpSpPr>
        <p:grpSpPr bwMode="auto">
          <a:xfrm>
            <a:off x="4005263" y="973138"/>
            <a:ext cx="74612" cy="26987"/>
            <a:chOff x="2373" y="1404"/>
            <a:chExt cx="47" cy="17"/>
          </a:xfrm>
        </p:grpSpPr>
        <p:sp>
          <p:nvSpPr>
            <p:cNvPr id="18583" name="Oval 95">
              <a:extLst>
                <a:ext uri="{FF2B5EF4-FFF2-40B4-BE49-F238E27FC236}">
                  <a16:creationId xmlns:a16="http://schemas.microsoft.com/office/drawing/2014/main" id="{E7C50E05-A9A4-44EF-9971-F69D7DFD15E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84" name="Oval 96">
              <a:extLst>
                <a:ext uri="{FF2B5EF4-FFF2-40B4-BE49-F238E27FC236}">
                  <a16:creationId xmlns:a16="http://schemas.microsoft.com/office/drawing/2014/main" id="{226A3435-48E0-4B50-9C8C-E41759E5BA4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8480" name="Group 97">
            <a:extLst>
              <a:ext uri="{FF2B5EF4-FFF2-40B4-BE49-F238E27FC236}">
                <a16:creationId xmlns:a16="http://schemas.microsoft.com/office/drawing/2014/main" id="{BB0225FC-4A54-4B65-8A16-01325B2B1F01}"/>
              </a:ext>
            </a:extLst>
          </p:cNvPr>
          <p:cNvGrpSpPr>
            <a:grpSpLocks/>
          </p:cNvGrpSpPr>
          <p:nvPr/>
        </p:nvGrpSpPr>
        <p:grpSpPr bwMode="auto">
          <a:xfrm>
            <a:off x="3932238" y="1333500"/>
            <a:ext cx="241300" cy="157163"/>
            <a:chOff x="1920" y="2352"/>
            <a:chExt cx="152" cy="99"/>
          </a:xfrm>
        </p:grpSpPr>
        <p:sp>
          <p:nvSpPr>
            <p:cNvPr id="18579" name="Rectangle 98">
              <a:extLst>
                <a:ext uri="{FF2B5EF4-FFF2-40B4-BE49-F238E27FC236}">
                  <a16:creationId xmlns:a16="http://schemas.microsoft.com/office/drawing/2014/main" id="{4D689B99-2E97-4E6E-9742-E2CECF361DDF}"/>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80" name="Oval 99">
              <a:extLst>
                <a:ext uri="{FF2B5EF4-FFF2-40B4-BE49-F238E27FC236}">
                  <a16:creationId xmlns:a16="http://schemas.microsoft.com/office/drawing/2014/main" id="{EDB19C93-4EF5-442B-9D3D-76A52A811127}"/>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81" name="Line 100">
              <a:extLst>
                <a:ext uri="{FF2B5EF4-FFF2-40B4-BE49-F238E27FC236}">
                  <a16:creationId xmlns:a16="http://schemas.microsoft.com/office/drawing/2014/main" id="{17556DC4-262F-4006-9CA2-33887D9AABC8}"/>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82" name="Line 101">
              <a:extLst>
                <a:ext uri="{FF2B5EF4-FFF2-40B4-BE49-F238E27FC236}">
                  <a16:creationId xmlns:a16="http://schemas.microsoft.com/office/drawing/2014/main" id="{712D000B-83E2-42ED-A0D9-265CF324738B}"/>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8481" name="Group 102">
            <a:extLst>
              <a:ext uri="{FF2B5EF4-FFF2-40B4-BE49-F238E27FC236}">
                <a16:creationId xmlns:a16="http://schemas.microsoft.com/office/drawing/2014/main" id="{D4CC1CBE-2ECB-4B3C-B174-252E9CA85F25}"/>
              </a:ext>
            </a:extLst>
          </p:cNvPr>
          <p:cNvGrpSpPr>
            <a:grpSpLocks/>
          </p:cNvGrpSpPr>
          <p:nvPr/>
        </p:nvGrpSpPr>
        <p:grpSpPr bwMode="auto">
          <a:xfrm>
            <a:off x="4005263" y="1260475"/>
            <a:ext cx="74612" cy="26988"/>
            <a:chOff x="2373" y="1404"/>
            <a:chExt cx="47" cy="17"/>
          </a:xfrm>
        </p:grpSpPr>
        <p:sp>
          <p:nvSpPr>
            <p:cNvPr id="18577" name="Oval 103">
              <a:extLst>
                <a:ext uri="{FF2B5EF4-FFF2-40B4-BE49-F238E27FC236}">
                  <a16:creationId xmlns:a16="http://schemas.microsoft.com/office/drawing/2014/main" id="{0F118547-66D5-482F-ABE7-B1823B96C83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78" name="Oval 104">
              <a:extLst>
                <a:ext uri="{FF2B5EF4-FFF2-40B4-BE49-F238E27FC236}">
                  <a16:creationId xmlns:a16="http://schemas.microsoft.com/office/drawing/2014/main" id="{1C0935E1-9A6E-4389-907A-844B0A3FA3B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482" name="Text Box 105">
            <a:extLst>
              <a:ext uri="{FF2B5EF4-FFF2-40B4-BE49-F238E27FC236}">
                <a16:creationId xmlns:a16="http://schemas.microsoft.com/office/drawing/2014/main" id="{8E571D37-B9F2-4FDD-96D7-BD426D8E0C29}"/>
              </a:ext>
            </a:extLst>
          </p:cNvPr>
          <p:cNvSpPr txBox="1">
            <a:spLocks noChangeArrowheads="1"/>
          </p:cNvSpPr>
          <p:nvPr/>
        </p:nvSpPr>
        <p:spPr bwMode="auto">
          <a:xfrm>
            <a:off x="4149725" y="1187450"/>
            <a:ext cx="2571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x2 </a:t>
            </a:r>
            <a:r>
              <a:rPr lang="en-GB" altLang="en-US" sz="800"/>
              <a:t>M113 Armoured Personnel Carrier        CWCA-03</a:t>
            </a:r>
            <a:endParaRPr lang="en-GB" altLang="en-US" sz="800" b="1"/>
          </a:p>
        </p:txBody>
      </p:sp>
      <p:grpSp>
        <p:nvGrpSpPr>
          <p:cNvPr id="18483" name="Group 106">
            <a:extLst>
              <a:ext uri="{FF2B5EF4-FFF2-40B4-BE49-F238E27FC236}">
                <a16:creationId xmlns:a16="http://schemas.microsoft.com/office/drawing/2014/main" id="{6602D431-2020-46CD-89E2-CD1E5B5424F6}"/>
              </a:ext>
            </a:extLst>
          </p:cNvPr>
          <p:cNvGrpSpPr>
            <a:grpSpLocks/>
          </p:cNvGrpSpPr>
          <p:nvPr/>
        </p:nvGrpSpPr>
        <p:grpSpPr bwMode="auto">
          <a:xfrm>
            <a:off x="3932238" y="1620838"/>
            <a:ext cx="239712" cy="157162"/>
            <a:chOff x="1920" y="3072"/>
            <a:chExt cx="151" cy="99"/>
          </a:xfrm>
        </p:grpSpPr>
        <p:sp>
          <p:nvSpPr>
            <p:cNvPr id="18574" name="Rectangle 107">
              <a:extLst>
                <a:ext uri="{FF2B5EF4-FFF2-40B4-BE49-F238E27FC236}">
                  <a16:creationId xmlns:a16="http://schemas.microsoft.com/office/drawing/2014/main" id="{7CB54BC3-44AA-4470-A94A-07A4162B950C}"/>
                </a:ext>
              </a:extLst>
            </p:cNvPr>
            <p:cNvSpPr>
              <a:spLocks noChangeAspect="1" noChangeArrowheads="1"/>
            </p:cNvSpPr>
            <p:nvPr/>
          </p:nvSpPr>
          <p:spPr bwMode="auto">
            <a:xfrm>
              <a:off x="1920" y="307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75" name="Oval 108">
              <a:extLst>
                <a:ext uri="{FF2B5EF4-FFF2-40B4-BE49-F238E27FC236}">
                  <a16:creationId xmlns:a16="http://schemas.microsoft.com/office/drawing/2014/main" id="{6ADA4565-1638-4C19-A1F5-E10962663457}"/>
                </a:ext>
              </a:extLst>
            </p:cNvPr>
            <p:cNvSpPr>
              <a:spLocks noChangeAspect="1" noChangeArrowheads="1"/>
            </p:cNvSpPr>
            <p:nvPr/>
          </p:nvSpPr>
          <p:spPr bwMode="auto">
            <a:xfrm>
              <a:off x="1946" y="3097"/>
              <a:ext cx="9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76" name="Oval 109">
              <a:extLst>
                <a:ext uri="{FF2B5EF4-FFF2-40B4-BE49-F238E27FC236}">
                  <a16:creationId xmlns:a16="http://schemas.microsoft.com/office/drawing/2014/main" id="{AD7DCB2E-F96B-465A-AA1A-552F6C2B614A}"/>
                </a:ext>
              </a:extLst>
            </p:cNvPr>
            <p:cNvSpPr>
              <a:spLocks noChangeAspect="1" noChangeArrowheads="1"/>
            </p:cNvSpPr>
            <p:nvPr/>
          </p:nvSpPr>
          <p:spPr bwMode="auto">
            <a:xfrm>
              <a:off x="1985" y="3110"/>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484" name="Group 110">
            <a:extLst>
              <a:ext uri="{FF2B5EF4-FFF2-40B4-BE49-F238E27FC236}">
                <a16:creationId xmlns:a16="http://schemas.microsoft.com/office/drawing/2014/main" id="{5AFC02F6-CEF1-434A-A79F-CDDBEC386F07}"/>
              </a:ext>
            </a:extLst>
          </p:cNvPr>
          <p:cNvGrpSpPr>
            <a:grpSpLocks/>
          </p:cNvGrpSpPr>
          <p:nvPr/>
        </p:nvGrpSpPr>
        <p:grpSpPr bwMode="auto">
          <a:xfrm>
            <a:off x="4005263" y="1549400"/>
            <a:ext cx="74612" cy="26988"/>
            <a:chOff x="2373" y="1404"/>
            <a:chExt cx="47" cy="17"/>
          </a:xfrm>
        </p:grpSpPr>
        <p:sp>
          <p:nvSpPr>
            <p:cNvPr id="18572" name="Oval 111">
              <a:extLst>
                <a:ext uri="{FF2B5EF4-FFF2-40B4-BE49-F238E27FC236}">
                  <a16:creationId xmlns:a16="http://schemas.microsoft.com/office/drawing/2014/main" id="{4D3E816A-F500-453E-96FD-ECB2C7DC046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73" name="Oval 112">
              <a:extLst>
                <a:ext uri="{FF2B5EF4-FFF2-40B4-BE49-F238E27FC236}">
                  <a16:creationId xmlns:a16="http://schemas.microsoft.com/office/drawing/2014/main" id="{60F0CB52-348B-45EC-92D6-B5959EF4139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485" name="Text Box 113">
            <a:extLst>
              <a:ext uri="{FF2B5EF4-FFF2-40B4-BE49-F238E27FC236}">
                <a16:creationId xmlns:a16="http://schemas.microsoft.com/office/drawing/2014/main" id="{9205CB12-239B-4DED-B5A0-9499EAA4C448}"/>
              </a:ext>
            </a:extLst>
          </p:cNvPr>
          <p:cNvSpPr txBox="1">
            <a:spLocks noChangeArrowheads="1"/>
          </p:cNvSpPr>
          <p:nvPr/>
        </p:nvSpPr>
        <p:spPr bwMode="auto">
          <a:xfrm>
            <a:off x="4149725" y="900113"/>
            <a:ext cx="2576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On-Table Attachment</a:t>
            </a:r>
          </a:p>
          <a:p>
            <a:pPr eaLnBrk="1" hangingPunct="1">
              <a:spcBef>
                <a:spcPct val="0"/>
              </a:spcBef>
              <a:buFontTx/>
              <a:buNone/>
            </a:pPr>
            <a:r>
              <a:rPr lang="en-GB" altLang="en-US" sz="800" b="1"/>
              <a:t>x2 </a:t>
            </a:r>
            <a:r>
              <a:rPr lang="en-GB" altLang="en-US" sz="800"/>
              <a:t>Forward Observer                                  CWCA-18</a:t>
            </a:r>
            <a:endParaRPr lang="en-GB" altLang="en-US" sz="800" b="1"/>
          </a:p>
        </p:txBody>
      </p:sp>
      <p:sp>
        <p:nvSpPr>
          <p:cNvPr id="18486" name="Text Box 114">
            <a:extLst>
              <a:ext uri="{FF2B5EF4-FFF2-40B4-BE49-F238E27FC236}">
                <a16:creationId xmlns:a16="http://schemas.microsoft.com/office/drawing/2014/main" id="{39AA0F08-B39D-487F-BCE0-FC65B6EBAEA6}"/>
              </a:ext>
            </a:extLst>
          </p:cNvPr>
          <p:cNvSpPr txBox="1">
            <a:spLocks noChangeArrowheads="1"/>
          </p:cNvSpPr>
          <p:nvPr/>
        </p:nvSpPr>
        <p:spPr bwMode="auto">
          <a:xfrm>
            <a:off x="4149725" y="1476375"/>
            <a:ext cx="2579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Fire Support</a:t>
            </a:r>
          </a:p>
          <a:p>
            <a:pPr eaLnBrk="1" hangingPunct="1">
              <a:spcBef>
                <a:spcPct val="0"/>
              </a:spcBef>
              <a:buFontTx/>
              <a:buNone/>
            </a:pPr>
            <a:r>
              <a:rPr lang="en-GB" altLang="en-US" sz="800" b="1"/>
              <a:t>x3 </a:t>
            </a:r>
            <a:r>
              <a:rPr lang="en-GB" altLang="en-US" sz="800"/>
              <a:t>M109A1 SP 155mm Howitzer                CWCA-25</a:t>
            </a:r>
            <a:endParaRPr lang="en-GB" altLang="en-US" sz="800" b="1"/>
          </a:p>
        </p:txBody>
      </p:sp>
      <p:sp>
        <p:nvSpPr>
          <p:cNvPr id="18487" name="Line 115">
            <a:extLst>
              <a:ext uri="{FF2B5EF4-FFF2-40B4-BE49-F238E27FC236}">
                <a16:creationId xmlns:a16="http://schemas.microsoft.com/office/drawing/2014/main" id="{99599C2E-63ED-4935-A5EC-5781CB3E5FB1}"/>
              </a:ext>
            </a:extLst>
          </p:cNvPr>
          <p:cNvSpPr>
            <a:spLocks noChangeShapeType="1"/>
          </p:cNvSpPr>
          <p:nvPr/>
        </p:nvSpPr>
        <p:spPr bwMode="auto">
          <a:xfrm>
            <a:off x="3789363" y="4498975"/>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88" name="Line 116">
            <a:extLst>
              <a:ext uri="{FF2B5EF4-FFF2-40B4-BE49-F238E27FC236}">
                <a16:creationId xmlns:a16="http://schemas.microsoft.com/office/drawing/2014/main" id="{9314CEA0-E0B2-4955-ADC6-B06CBAF6FC95}"/>
              </a:ext>
            </a:extLst>
          </p:cNvPr>
          <p:cNvSpPr>
            <a:spLocks noChangeShapeType="1"/>
          </p:cNvSpPr>
          <p:nvPr/>
        </p:nvSpPr>
        <p:spPr bwMode="auto">
          <a:xfrm>
            <a:off x="3789363" y="5291138"/>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89" name="Line 117">
            <a:extLst>
              <a:ext uri="{FF2B5EF4-FFF2-40B4-BE49-F238E27FC236}">
                <a16:creationId xmlns:a16="http://schemas.microsoft.com/office/drawing/2014/main" id="{B4F37F08-0568-4924-81C9-F288A6F5FECF}"/>
              </a:ext>
            </a:extLst>
          </p:cNvPr>
          <p:cNvSpPr>
            <a:spLocks noChangeShapeType="1"/>
          </p:cNvSpPr>
          <p:nvPr/>
        </p:nvSpPr>
        <p:spPr bwMode="auto">
          <a:xfrm>
            <a:off x="3789363" y="47148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90" name="Line 118">
            <a:extLst>
              <a:ext uri="{FF2B5EF4-FFF2-40B4-BE49-F238E27FC236}">
                <a16:creationId xmlns:a16="http://schemas.microsoft.com/office/drawing/2014/main" id="{71E7ACAC-6674-4378-9006-9D1FD70E2FFF}"/>
              </a:ext>
            </a:extLst>
          </p:cNvPr>
          <p:cNvSpPr>
            <a:spLocks noChangeShapeType="1"/>
          </p:cNvSpPr>
          <p:nvPr/>
        </p:nvSpPr>
        <p:spPr bwMode="auto">
          <a:xfrm>
            <a:off x="4005263" y="47879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91" name="Line 119">
            <a:extLst>
              <a:ext uri="{FF2B5EF4-FFF2-40B4-BE49-F238E27FC236}">
                <a16:creationId xmlns:a16="http://schemas.microsoft.com/office/drawing/2014/main" id="{40B549E2-960B-4F4E-830E-1BFC5CD11F19}"/>
              </a:ext>
            </a:extLst>
          </p:cNvPr>
          <p:cNvSpPr>
            <a:spLocks noChangeShapeType="1"/>
          </p:cNvSpPr>
          <p:nvPr/>
        </p:nvSpPr>
        <p:spPr bwMode="auto">
          <a:xfrm>
            <a:off x="3502025" y="43561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92" name="Line 120">
            <a:extLst>
              <a:ext uri="{FF2B5EF4-FFF2-40B4-BE49-F238E27FC236}">
                <a16:creationId xmlns:a16="http://schemas.microsoft.com/office/drawing/2014/main" id="{6D4B28EB-2F25-428E-9BED-AC64FCCCF135}"/>
              </a:ext>
            </a:extLst>
          </p:cNvPr>
          <p:cNvSpPr>
            <a:spLocks noChangeShapeType="1"/>
          </p:cNvSpPr>
          <p:nvPr/>
        </p:nvSpPr>
        <p:spPr bwMode="auto">
          <a:xfrm>
            <a:off x="3502025" y="4067175"/>
            <a:ext cx="0" cy="2889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493" name="Group 121">
            <a:extLst>
              <a:ext uri="{FF2B5EF4-FFF2-40B4-BE49-F238E27FC236}">
                <a16:creationId xmlns:a16="http://schemas.microsoft.com/office/drawing/2014/main" id="{CA4E8F0C-09EE-44FC-9179-F95C043AAAA5}"/>
              </a:ext>
            </a:extLst>
          </p:cNvPr>
          <p:cNvGrpSpPr>
            <a:grpSpLocks/>
          </p:cNvGrpSpPr>
          <p:nvPr/>
        </p:nvGrpSpPr>
        <p:grpSpPr bwMode="auto">
          <a:xfrm>
            <a:off x="3465513" y="3779838"/>
            <a:ext cx="76200" cy="63500"/>
            <a:chOff x="2443" y="447"/>
            <a:chExt cx="48" cy="40"/>
          </a:xfrm>
        </p:grpSpPr>
        <p:sp>
          <p:nvSpPr>
            <p:cNvPr id="18570" name="Line 122">
              <a:extLst>
                <a:ext uri="{FF2B5EF4-FFF2-40B4-BE49-F238E27FC236}">
                  <a16:creationId xmlns:a16="http://schemas.microsoft.com/office/drawing/2014/main" id="{5267621C-7A3B-4C4F-8F72-2225C976913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71" name="Line 123">
              <a:extLst>
                <a:ext uri="{FF2B5EF4-FFF2-40B4-BE49-F238E27FC236}">
                  <a16:creationId xmlns:a16="http://schemas.microsoft.com/office/drawing/2014/main" id="{9A14D19B-444B-49F2-9BD3-EB0364E3C06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494" name="Text Box 124">
            <a:extLst>
              <a:ext uri="{FF2B5EF4-FFF2-40B4-BE49-F238E27FC236}">
                <a16:creationId xmlns:a16="http://schemas.microsoft.com/office/drawing/2014/main" id="{09FE8247-A627-4D56-B72A-543A9A3C73BE}"/>
              </a:ext>
            </a:extLst>
          </p:cNvPr>
          <p:cNvSpPr txBox="1">
            <a:spLocks noChangeArrowheads="1"/>
          </p:cNvSpPr>
          <p:nvPr/>
        </p:nvSpPr>
        <p:spPr bwMode="auto">
          <a:xfrm>
            <a:off x="3644900" y="3706813"/>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FIRE SUPPORT ELEMENT CWCA-03</a:t>
            </a:r>
          </a:p>
          <a:p>
            <a:pPr eaLnBrk="1" hangingPunct="1">
              <a:spcBef>
                <a:spcPct val="0"/>
              </a:spcBef>
              <a:buFontTx/>
              <a:buNone/>
            </a:pPr>
            <a:r>
              <a:rPr lang="en-GB" altLang="en-US" sz="1000" b="1"/>
              <a:t>Field Artillery Regiment</a:t>
            </a:r>
          </a:p>
        </p:txBody>
      </p:sp>
      <p:sp>
        <p:nvSpPr>
          <p:cNvPr id="18495" name="Text Box 125">
            <a:extLst>
              <a:ext uri="{FF2B5EF4-FFF2-40B4-BE49-F238E27FC236}">
                <a16:creationId xmlns:a16="http://schemas.microsoft.com/office/drawing/2014/main" id="{11CC8DC0-10ED-4533-B717-679E29F93DFC}"/>
              </a:ext>
            </a:extLst>
          </p:cNvPr>
          <p:cNvSpPr txBox="1">
            <a:spLocks noChangeArrowheads="1"/>
          </p:cNvSpPr>
          <p:nvPr/>
        </p:nvSpPr>
        <p:spPr bwMode="auto">
          <a:xfrm>
            <a:off x="3932238" y="4140200"/>
            <a:ext cx="2360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FIRE SUPPORT ELEMENT CWCA-04</a:t>
            </a:r>
          </a:p>
          <a:p>
            <a:pPr eaLnBrk="1" hangingPunct="1">
              <a:spcBef>
                <a:spcPct val="0"/>
              </a:spcBef>
              <a:buFontTx/>
              <a:buNone/>
            </a:pPr>
            <a:r>
              <a:rPr lang="en-GB" altLang="en-US" sz="1000" b="1"/>
              <a:t>x4 Field Artillery Battery</a:t>
            </a:r>
          </a:p>
        </p:txBody>
      </p:sp>
      <p:sp>
        <p:nvSpPr>
          <p:cNvPr id="18496" name="Line 126">
            <a:extLst>
              <a:ext uri="{FF2B5EF4-FFF2-40B4-BE49-F238E27FC236}">
                <a16:creationId xmlns:a16="http://schemas.microsoft.com/office/drawing/2014/main" id="{5F9C8108-FD57-4E57-BE0D-CBDE060018EC}"/>
              </a:ext>
            </a:extLst>
          </p:cNvPr>
          <p:cNvSpPr>
            <a:spLocks noChangeShapeType="1"/>
          </p:cNvSpPr>
          <p:nvPr/>
        </p:nvSpPr>
        <p:spPr bwMode="auto">
          <a:xfrm>
            <a:off x="3789363" y="4211638"/>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497" name="Group 127">
            <a:extLst>
              <a:ext uri="{FF2B5EF4-FFF2-40B4-BE49-F238E27FC236}">
                <a16:creationId xmlns:a16="http://schemas.microsoft.com/office/drawing/2014/main" id="{E553EF95-EB77-4E8A-84D0-762E623FE261}"/>
              </a:ext>
            </a:extLst>
          </p:cNvPr>
          <p:cNvGrpSpPr>
            <a:grpSpLocks/>
          </p:cNvGrpSpPr>
          <p:nvPr/>
        </p:nvGrpSpPr>
        <p:grpSpPr bwMode="auto">
          <a:xfrm>
            <a:off x="3932238" y="4643438"/>
            <a:ext cx="231775" cy="157162"/>
            <a:chOff x="2736" y="3312"/>
            <a:chExt cx="146" cy="99"/>
          </a:xfrm>
        </p:grpSpPr>
        <p:sp>
          <p:nvSpPr>
            <p:cNvPr id="18568" name="Rectangle 128">
              <a:extLst>
                <a:ext uri="{FF2B5EF4-FFF2-40B4-BE49-F238E27FC236}">
                  <a16:creationId xmlns:a16="http://schemas.microsoft.com/office/drawing/2014/main" id="{86063943-0F42-4DF0-9AE6-8CFDB7EDCDD0}"/>
                </a:ext>
              </a:extLst>
            </p:cNvPr>
            <p:cNvSpPr>
              <a:spLocks noChangeAspect="1" noChangeArrowheads="1"/>
            </p:cNvSpPr>
            <p:nvPr/>
          </p:nvSpPr>
          <p:spPr bwMode="auto">
            <a:xfrm>
              <a:off x="2736" y="331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69" name="AutoShape 129">
              <a:extLst>
                <a:ext uri="{FF2B5EF4-FFF2-40B4-BE49-F238E27FC236}">
                  <a16:creationId xmlns:a16="http://schemas.microsoft.com/office/drawing/2014/main" id="{1584088D-8820-4387-8A54-C9D1DBA7D4D4}"/>
                </a:ext>
              </a:extLst>
            </p:cNvPr>
            <p:cNvSpPr>
              <a:spLocks noChangeAspect="1" noChangeArrowheads="1"/>
            </p:cNvSpPr>
            <p:nvPr/>
          </p:nvSpPr>
          <p:spPr bwMode="auto">
            <a:xfrm>
              <a:off x="2788" y="3344"/>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498" name="Group 130">
            <a:extLst>
              <a:ext uri="{FF2B5EF4-FFF2-40B4-BE49-F238E27FC236}">
                <a16:creationId xmlns:a16="http://schemas.microsoft.com/office/drawing/2014/main" id="{2C3838C6-C671-43A5-AC3A-6F6ECE177F93}"/>
              </a:ext>
            </a:extLst>
          </p:cNvPr>
          <p:cNvGrpSpPr>
            <a:grpSpLocks/>
          </p:cNvGrpSpPr>
          <p:nvPr/>
        </p:nvGrpSpPr>
        <p:grpSpPr bwMode="auto">
          <a:xfrm>
            <a:off x="4005263" y="4572000"/>
            <a:ext cx="74612" cy="26988"/>
            <a:chOff x="2373" y="1404"/>
            <a:chExt cx="47" cy="17"/>
          </a:xfrm>
        </p:grpSpPr>
        <p:sp>
          <p:nvSpPr>
            <p:cNvPr id="18566" name="Oval 131">
              <a:extLst>
                <a:ext uri="{FF2B5EF4-FFF2-40B4-BE49-F238E27FC236}">
                  <a16:creationId xmlns:a16="http://schemas.microsoft.com/office/drawing/2014/main" id="{70024055-22B5-4DFA-A92E-31BEEBB5A66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67" name="Oval 132">
              <a:extLst>
                <a:ext uri="{FF2B5EF4-FFF2-40B4-BE49-F238E27FC236}">
                  <a16:creationId xmlns:a16="http://schemas.microsoft.com/office/drawing/2014/main" id="{16FF8C59-FA2C-42A2-9713-3D47BAD4867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8499" name="Group 133">
            <a:extLst>
              <a:ext uri="{FF2B5EF4-FFF2-40B4-BE49-F238E27FC236}">
                <a16:creationId xmlns:a16="http://schemas.microsoft.com/office/drawing/2014/main" id="{CCF5E1F3-0FC7-4338-9B44-2D444A6A544D}"/>
              </a:ext>
            </a:extLst>
          </p:cNvPr>
          <p:cNvGrpSpPr>
            <a:grpSpLocks/>
          </p:cNvGrpSpPr>
          <p:nvPr/>
        </p:nvGrpSpPr>
        <p:grpSpPr bwMode="auto">
          <a:xfrm>
            <a:off x="4005263" y="4859338"/>
            <a:ext cx="74612" cy="26987"/>
            <a:chOff x="2373" y="1404"/>
            <a:chExt cx="47" cy="17"/>
          </a:xfrm>
        </p:grpSpPr>
        <p:sp>
          <p:nvSpPr>
            <p:cNvPr id="18564" name="Oval 134">
              <a:extLst>
                <a:ext uri="{FF2B5EF4-FFF2-40B4-BE49-F238E27FC236}">
                  <a16:creationId xmlns:a16="http://schemas.microsoft.com/office/drawing/2014/main" id="{F6B372AD-697D-4773-ABB3-BF308F3B63E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65" name="Oval 135">
              <a:extLst>
                <a:ext uri="{FF2B5EF4-FFF2-40B4-BE49-F238E27FC236}">
                  <a16:creationId xmlns:a16="http://schemas.microsoft.com/office/drawing/2014/main" id="{2A265846-C929-4944-9EB5-584A55A009D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500" name="Text Box 136">
            <a:extLst>
              <a:ext uri="{FF2B5EF4-FFF2-40B4-BE49-F238E27FC236}">
                <a16:creationId xmlns:a16="http://schemas.microsoft.com/office/drawing/2014/main" id="{C8BD2C24-806D-40C4-AF62-E6FC2B5CBDCD}"/>
              </a:ext>
            </a:extLst>
          </p:cNvPr>
          <p:cNvSpPr txBox="1">
            <a:spLocks noChangeArrowheads="1"/>
          </p:cNvSpPr>
          <p:nvPr/>
        </p:nvSpPr>
        <p:spPr bwMode="auto">
          <a:xfrm>
            <a:off x="4149725" y="4787900"/>
            <a:ext cx="2455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x2 </a:t>
            </a:r>
            <a:r>
              <a:rPr lang="en-GB" altLang="en-US" sz="800"/>
              <a:t>Grizzly APC </a:t>
            </a:r>
            <a:r>
              <a:rPr lang="en-GB" altLang="en-US" sz="800" b="1"/>
              <a:t>(a)                                  </a:t>
            </a:r>
            <a:r>
              <a:rPr lang="en-GB" altLang="en-US" sz="800"/>
              <a:t>CWCA-23</a:t>
            </a:r>
            <a:endParaRPr lang="en-GB" altLang="en-US" sz="800" b="1"/>
          </a:p>
        </p:txBody>
      </p:sp>
      <p:grpSp>
        <p:nvGrpSpPr>
          <p:cNvPr id="18501" name="Group 137">
            <a:extLst>
              <a:ext uri="{FF2B5EF4-FFF2-40B4-BE49-F238E27FC236}">
                <a16:creationId xmlns:a16="http://schemas.microsoft.com/office/drawing/2014/main" id="{AA06D3A4-2163-4CC6-8483-0BD312C6A8C2}"/>
              </a:ext>
            </a:extLst>
          </p:cNvPr>
          <p:cNvGrpSpPr>
            <a:grpSpLocks/>
          </p:cNvGrpSpPr>
          <p:nvPr/>
        </p:nvGrpSpPr>
        <p:grpSpPr bwMode="auto">
          <a:xfrm>
            <a:off x="4005263" y="5148263"/>
            <a:ext cx="74612" cy="26987"/>
            <a:chOff x="2373" y="1404"/>
            <a:chExt cx="47" cy="17"/>
          </a:xfrm>
        </p:grpSpPr>
        <p:sp>
          <p:nvSpPr>
            <p:cNvPr id="18562" name="Oval 138">
              <a:extLst>
                <a:ext uri="{FF2B5EF4-FFF2-40B4-BE49-F238E27FC236}">
                  <a16:creationId xmlns:a16="http://schemas.microsoft.com/office/drawing/2014/main" id="{510162D8-D282-4FCB-8287-3DD2A598C32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63" name="Oval 139">
              <a:extLst>
                <a:ext uri="{FF2B5EF4-FFF2-40B4-BE49-F238E27FC236}">
                  <a16:creationId xmlns:a16="http://schemas.microsoft.com/office/drawing/2014/main" id="{413A8A9F-3B5C-4797-9B0C-CB4CA60BBB9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502" name="Text Box 140">
            <a:extLst>
              <a:ext uri="{FF2B5EF4-FFF2-40B4-BE49-F238E27FC236}">
                <a16:creationId xmlns:a16="http://schemas.microsoft.com/office/drawing/2014/main" id="{616D8E75-4F93-4C72-857E-C819DA375DD0}"/>
              </a:ext>
            </a:extLst>
          </p:cNvPr>
          <p:cNvSpPr txBox="1">
            <a:spLocks noChangeArrowheads="1"/>
          </p:cNvSpPr>
          <p:nvPr/>
        </p:nvSpPr>
        <p:spPr bwMode="auto">
          <a:xfrm>
            <a:off x="4149725" y="4498975"/>
            <a:ext cx="24622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On-Table Attachment</a:t>
            </a:r>
          </a:p>
          <a:p>
            <a:pPr eaLnBrk="1" hangingPunct="1">
              <a:spcBef>
                <a:spcPct val="0"/>
              </a:spcBef>
              <a:buFontTx/>
              <a:buNone/>
            </a:pPr>
            <a:r>
              <a:rPr lang="en-GB" altLang="en-US" sz="800" b="1"/>
              <a:t>x2 </a:t>
            </a:r>
            <a:r>
              <a:rPr lang="en-GB" altLang="en-US" sz="800"/>
              <a:t>Forward Observer                              CWCA-18</a:t>
            </a:r>
            <a:endParaRPr lang="en-GB" altLang="en-US" sz="800" b="1"/>
          </a:p>
        </p:txBody>
      </p:sp>
      <p:sp>
        <p:nvSpPr>
          <p:cNvPr id="18503" name="Text Box 141">
            <a:extLst>
              <a:ext uri="{FF2B5EF4-FFF2-40B4-BE49-F238E27FC236}">
                <a16:creationId xmlns:a16="http://schemas.microsoft.com/office/drawing/2014/main" id="{F0083D08-3E1C-46B9-A414-A32867F7B494}"/>
              </a:ext>
            </a:extLst>
          </p:cNvPr>
          <p:cNvSpPr txBox="1">
            <a:spLocks noChangeArrowheads="1"/>
          </p:cNvSpPr>
          <p:nvPr/>
        </p:nvSpPr>
        <p:spPr bwMode="auto">
          <a:xfrm>
            <a:off x="4149725" y="5075238"/>
            <a:ext cx="153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Fire Support</a:t>
            </a:r>
          </a:p>
          <a:p>
            <a:pPr eaLnBrk="1" hangingPunct="1">
              <a:spcBef>
                <a:spcPct val="0"/>
              </a:spcBef>
              <a:buFontTx/>
              <a:buNone/>
            </a:pPr>
            <a:r>
              <a:rPr lang="en-GB" altLang="en-US" sz="800" b="1"/>
              <a:t>x3 </a:t>
            </a:r>
            <a:r>
              <a:rPr lang="en-GB" altLang="en-US" sz="800"/>
              <a:t>M101 105mm Howitzer </a:t>
            </a:r>
            <a:r>
              <a:rPr lang="en-GB" altLang="en-US" sz="800" b="1"/>
              <a:t>(b)</a:t>
            </a:r>
          </a:p>
        </p:txBody>
      </p:sp>
      <p:grpSp>
        <p:nvGrpSpPr>
          <p:cNvPr id="18504" name="Group 142">
            <a:extLst>
              <a:ext uri="{FF2B5EF4-FFF2-40B4-BE49-F238E27FC236}">
                <a16:creationId xmlns:a16="http://schemas.microsoft.com/office/drawing/2014/main" id="{E0E53999-5D54-494C-82F4-551F06C53831}"/>
              </a:ext>
            </a:extLst>
          </p:cNvPr>
          <p:cNvGrpSpPr>
            <a:grpSpLocks/>
          </p:cNvGrpSpPr>
          <p:nvPr/>
        </p:nvGrpSpPr>
        <p:grpSpPr bwMode="auto">
          <a:xfrm>
            <a:off x="3357563" y="3851275"/>
            <a:ext cx="287337" cy="215900"/>
            <a:chOff x="709" y="2608"/>
            <a:chExt cx="181" cy="136"/>
          </a:xfrm>
        </p:grpSpPr>
        <p:sp>
          <p:nvSpPr>
            <p:cNvPr id="18560" name="Rectangle 143">
              <a:extLst>
                <a:ext uri="{FF2B5EF4-FFF2-40B4-BE49-F238E27FC236}">
                  <a16:creationId xmlns:a16="http://schemas.microsoft.com/office/drawing/2014/main" id="{4C0BFFD6-1DAF-4EEA-BE9C-2946CB4E5B19}"/>
                </a:ext>
              </a:extLst>
            </p:cNvPr>
            <p:cNvSpPr>
              <a:spLocks noChangeAspect="1" noChangeArrowheads="1"/>
            </p:cNvSpPr>
            <p:nvPr/>
          </p:nvSpPr>
          <p:spPr bwMode="auto">
            <a:xfrm>
              <a:off x="709" y="2608"/>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61" name="Oval 144">
              <a:extLst>
                <a:ext uri="{FF2B5EF4-FFF2-40B4-BE49-F238E27FC236}">
                  <a16:creationId xmlns:a16="http://schemas.microsoft.com/office/drawing/2014/main" id="{717E047B-584D-4D73-9F11-1D36D40B5C43}"/>
                </a:ext>
              </a:extLst>
            </p:cNvPr>
            <p:cNvSpPr>
              <a:spLocks noChangeAspect="1" noChangeArrowheads="1"/>
            </p:cNvSpPr>
            <p:nvPr/>
          </p:nvSpPr>
          <p:spPr bwMode="auto">
            <a:xfrm>
              <a:off x="787" y="2660"/>
              <a:ext cx="21" cy="2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505" name="Group 145">
            <a:extLst>
              <a:ext uri="{FF2B5EF4-FFF2-40B4-BE49-F238E27FC236}">
                <a16:creationId xmlns:a16="http://schemas.microsoft.com/office/drawing/2014/main" id="{03F89FA2-1F36-4C85-88DB-D0B3CE2975EE}"/>
              </a:ext>
            </a:extLst>
          </p:cNvPr>
          <p:cNvGrpSpPr>
            <a:grpSpLocks/>
          </p:cNvGrpSpPr>
          <p:nvPr/>
        </p:nvGrpSpPr>
        <p:grpSpPr bwMode="auto">
          <a:xfrm>
            <a:off x="3644900" y="4283075"/>
            <a:ext cx="287338" cy="215900"/>
            <a:chOff x="709" y="2608"/>
            <a:chExt cx="181" cy="136"/>
          </a:xfrm>
        </p:grpSpPr>
        <p:sp>
          <p:nvSpPr>
            <p:cNvPr id="18558" name="Rectangle 146">
              <a:extLst>
                <a:ext uri="{FF2B5EF4-FFF2-40B4-BE49-F238E27FC236}">
                  <a16:creationId xmlns:a16="http://schemas.microsoft.com/office/drawing/2014/main" id="{2EEBEE9B-E433-4889-A80D-3BE532F94B62}"/>
                </a:ext>
              </a:extLst>
            </p:cNvPr>
            <p:cNvSpPr>
              <a:spLocks noChangeAspect="1" noChangeArrowheads="1"/>
            </p:cNvSpPr>
            <p:nvPr/>
          </p:nvSpPr>
          <p:spPr bwMode="auto">
            <a:xfrm>
              <a:off x="709" y="2608"/>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59" name="Oval 147">
              <a:extLst>
                <a:ext uri="{FF2B5EF4-FFF2-40B4-BE49-F238E27FC236}">
                  <a16:creationId xmlns:a16="http://schemas.microsoft.com/office/drawing/2014/main" id="{6A611B88-A6C2-4A93-AA8A-B1D02EC59E13}"/>
                </a:ext>
              </a:extLst>
            </p:cNvPr>
            <p:cNvSpPr>
              <a:spLocks noChangeAspect="1" noChangeArrowheads="1"/>
            </p:cNvSpPr>
            <p:nvPr/>
          </p:nvSpPr>
          <p:spPr bwMode="auto">
            <a:xfrm>
              <a:off x="787" y="2660"/>
              <a:ext cx="21" cy="2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506" name="Group 148">
            <a:extLst>
              <a:ext uri="{FF2B5EF4-FFF2-40B4-BE49-F238E27FC236}">
                <a16:creationId xmlns:a16="http://schemas.microsoft.com/office/drawing/2014/main" id="{5129D46E-3D5B-4419-90F7-4DD1C35D5CB3}"/>
              </a:ext>
            </a:extLst>
          </p:cNvPr>
          <p:cNvGrpSpPr>
            <a:grpSpLocks/>
          </p:cNvGrpSpPr>
          <p:nvPr/>
        </p:nvGrpSpPr>
        <p:grpSpPr bwMode="auto">
          <a:xfrm>
            <a:off x="3932238" y="5218113"/>
            <a:ext cx="215900" cy="144462"/>
            <a:chOff x="709" y="2608"/>
            <a:chExt cx="181" cy="136"/>
          </a:xfrm>
        </p:grpSpPr>
        <p:sp>
          <p:nvSpPr>
            <p:cNvPr id="18556" name="Rectangle 149">
              <a:extLst>
                <a:ext uri="{FF2B5EF4-FFF2-40B4-BE49-F238E27FC236}">
                  <a16:creationId xmlns:a16="http://schemas.microsoft.com/office/drawing/2014/main" id="{B4BE9D4B-E674-4AFF-89A9-F73E13BB9569}"/>
                </a:ext>
              </a:extLst>
            </p:cNvPr>
            <p:cNvSpPr>
              <a:spLocks noChangeAspect="1" noChangeArrowheads="1"/>
            </p:cNvSpPr>
            <p:nvPr/>
          </p:nvSpPr>
          <p:spPr bwMode="auto">
            <a:xfrm>
              <a:off x="709" y="2608"/>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57" name="Oval 150">
              <a:extLst>
                <a:ext uri="{FF2B5EF4-FFF2-40B4-BE49-F238E27FC236}">
                  <a16:creationId xmlns:a16="http://schemas.microsoft.com/office/drawing/2014/main" id="{25020694-77D5-4A1C-8C18-E7BC262455DA}"/>
                </a:ext>
              </a:extLst>
            </p:cNvPr>
            <p:cNvSpPr>
              <a:spLocks noChangeAspect="1" noChangeArrowheads="1"/>
            </p:cNvSpPr>
            <p:nvPr/>
          </p:nvSpPr>
          <p:spPr bwMode="auto">
            <a:xfrm>
              <a:off x="787" y="2660"/>
              <a:ext cx="21" cy="2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507" name="Group 151">
            <a:extLst>
              <a:ext uri="{FF2B5EF4-FFF2-40B4-BE49-F238E27FC236}">
                <a16:creationId xmlns:a16="http://schemas.microsoft.com/office/drawing/2014/main" id="{BCA35BA3-5227-4454-AE73-4318F6A94D86}"/>
              </a:ext>
            </a:extLst>
          </p:cNvPr>
          <p:cNvGrpSpPr>
            <a:grpSpLocks/>
          </p:cNvGrpSpPr>
          <p:nvPr/>
        </p:nvGrpSpPr>
        <p:grpSpPr bwMode="auto">
          <a:xfrm>
            <a:off x="3932238" y="4930775"/>
            <a:ext cx="241300" cy="157163"/>
            <a:chOff x="1920" y="2352"/>
            <a:chExt cx="152" cy="99"/>
          </a:xfrm>
        </p:grpSpPr>
        <p:sp>
          <p:nvSpPr>
            <p:cNvPr id="18552" name="Rectangle 152">
              <a:extLst>
                <a:ext uri="{FF2B5EF4-FFF2-40B4-BE49-F238E27FC236}">
                  <a16:creationId xmlns:a16="http://schemas.microsoft.com/office/drawing/2014/main" id="{1CBD0210-BF06-4798-A119-AB1695A095B7}"/>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53" name="Oval 153">
              <a:extLst>
                <a:ext uri="{FF2B5EF4-FFF2-40B4-BE49-F238E27FC236}">
                  <a16:creationId xmlns:a16="http://schemas.microsoft.com/office/drawing/2014/main" id="{6A2AC408-DE3C-4FD3-B18D-A70A2446E17F}"/>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54" name="Line 154">
              <a:extLst>
                <a:ext uri="{FF2B5EF4-FFF2-40B4-BE49-F238E27FC236}">
                  <a16:creationId xmlns:a16="http://schemas.microsoft.com/office/drawing/2014/main" id="{734F3CE6-BC65-4390-8873-E111676AC400}"/>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55" name="Line 155">
              <a:extLst>
                <a:ext uri="{FF2B5EF4-FFF2-40B4-BE49-F238E27FC236}">
                  <a16:creationId xmlns:a16="http://schemas.microsoft.com/office/drawing/2014/main" id="{F552C0A9-F8D7-4D7B-B805-0015203D3D54}"/>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508" name="Text Box 156">
            <a:extLst>
              <a:ext uri="{FF2B5EF4-FFF2-40B4-BE49-F238E27FC236}">
                <a16:creationId xmlns:a16="http://schemas.microsoft.com/office/drawing/2014/main" id="{E8841898-CAA2-4466-BD62-C57B8C34DD20}"/>
              </a:ext>
            </a:extLst>
          </p:cNvPr>
          <p:cNvSpPr txBox="1">
            <a:spLocks noChangeArrowheads="1"/>
          </p:cNvSpPr>
          <p:nvPr/>
        </p:nvSpPr>
        <p:spPr bwMode="auto">
          <a:xfrm>
            <a:off x="3357563" y="5435600"/>
            <a:ext cx="3263900" cy="94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May replace Grizzly APC with:</a:t>
            </a:r>
          </a:p>
          <a:p>
            <a:pPr eaLnBrk="1" hangingPunct="1">
              <a:spcBef>
                <a:spcPct val="0"/>
              </a:spcBef>
              <a:buFontTx/>
              <a:buNone/>
            </a:pPr>
            <a:r>
              <a:rPr lang="en-GB" altLang="en-US" sz="800" b="1"/>
              <a:t>     </a:t>
            </a:r>
            <a:r>
              <a:rPr lang="en-GB" altLang="en-US" sz="800"/>
              <a:t>M151 MUTT                                                                   CWCA-08</a:t>
            </a:r>
          </a:p>
          <a:p>
            <a:pPr eaLnBrk="1" hangingPunct="1">
              <a:spcBef>
                <a:spcPct val="0"/>
              </a:spcBef>
              <a:buFontTx/>
              <a:buNone/>
            </a:pPr>
            <a:r>
              <a:rPr lang="en-GB" altLang="en-US" sz="800"/>
              <a:t>Or in the</a:t>
            </a:r>
            <a:r>
              <a:rPr lang="en-GB" altLang="en-US" sz="800" b="1"/>
              <a:t> </a:t>
            </a:r>
            <a:r>
              <a:rPr lang="en-GB" altLang="en-US" sz="800"/>
              <a:t>Late 1980s with:</a:t>
            </a:r>
          </a:p>
          <a:p>
            <a:pPr eaLnBrk="1" hangingPunct="1">
              <a:spcBef>
                <a:spcPct val="0"/>
              </a:spcBef>
              <a:buFontTx/>
              <a:buNone/>
            </a:pPr>
            <a:r>
              <a:rPr lang="en-GB" altLang="en-US" sz="800"/>
              <a:t>     Iltis Light Utility Vehicle                                                  CWCA-22</a:t>
            </a:r>
            <a:endParaRPr lang="en-GB" altLang="en-US" sz="800" b="1"/>
          </a:p>
          <a:p>
            <a:pPr eaLnBrk="1" hangingPunct="1">
              <a:spcBef>
                <a:spcPct val="0"/>
              </a:spcBef>
              <a:buFontTx/>
              <a:buNone/>
            </a:pPr>
            <a:endParaRPr lang="en-GB" altLang="en-US" sz="800"/>
          </a:p>
          <a:p>
            <a:pPr eaLnBrk="1" hangingPunct="1">
              <a:spcBef>
                <a:spcPct val="0"/>
              </a:spcBef>
              <a:buFontTx/>
              <a:buNone/>
            </a:pPr>
            <a:r>
              <a:rPr lang="en-GB" altLang="en-US" sz="800" b="1"/>
              <a:t>(b) </a:t>
            </a:r>
            <a:r>
              <a:rPr lang="en-GB" altLang="en-US" sz="800"/>
              <a:t>May replace 105mm Howitzers with:</a:t>
            </a:r>
          </a:p>
          <a:p>
            <a:pPr eaLnBrk="1" hangingPunct="1">
              <a:spcBef>
                <a:spcPct val="0"/>
              </a:spcBef>
              <a:buFontTx/>
              <a:buNone/>
            </a:pPr>
            <a:r>
              <a:rPr lang="en-GB" altLang="en-US" sz="800"/>
              <a:t>     M114 155mm Howitzer</a:t>
            </a:r>
          </a:p>
        </p:txBody>
      </p:sp>
      <p:sp>
        <p:nvSpPr>
          <p:cNvPr id="18509" name="Line 157">
            <a:extLst>
              <a:ext uri="{FF2B5EF4-FFF2-40B4-BE49-F238E27FC236}">
                <a16:creationId xmlns:a16="http://schemas.microsoft.com/office/drawing/2014/main" id="{8CE5DFCC-F62D-45CF-B9FB-D751344E45CC}"/>
              </a:ext>
            </a:extLst>
          </p:cNvPr>
          <p:cNvSpPr>
            <a:spLocks noChangeShapeType="1"/>
          </p:cNvSpPr>
          <p:nvPr/>
        </p:nvSpPr>
        <p:spPr bwMode="auto">
          <a:xfrm>
            <a:off x="3789363" y="7380288"/>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10" name="Line 158">
            <a:extLst>
              <a:ext uri="{FF2B5EF4-FFF2-40B4-BE49-F238E27FC236}">
                <a16:creationId xmlns:a16="http://schemas.microsoft.com/office/drawing/2014/main" id="{EABFA7F4-D164-43F1-BEC5-25FA11AAA402}"/>
              </a:ext>
            </a:extLst>
          </p:cNvPr>
          <p:cNvSpPr>
            <a:spLocks noChangeShapeType="1"/>
          </p:cNvSpPr>
          <p:nvPr/>
        </p:nvSpPr>
        <p:spPr bwMode="auto">
          <a:xfrm>
            <a:off x="3789363" y="8172450"/>
            <a:ext cx="2159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11" name="Line 159">
            <a:extLst>
              <a:ext uri="{FF2B5EF4-FFF2-40B4-BE49-F238E27FC236}">
                <a16:creationId xmlns:a16="http://schemas.microsoft.com/office/drawing/2014/main" id="{D16547E3-6C84-4CFC-8A78-8AAFB38AE8D7}"/>
              </a:ext>
            </a:extLst>
          </p:cNvPr>
          <p:cNvSpPr>
            <a:spLocks noChangeShapeType="1"/>
          </p:cNvSpPr>
          <p:nvPr/>
        </p:nvSpPr>
        <p:spPr bwMode="auto">
          <a:xfrm>
            <a:off x="3789363" y="759618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12" name="Line 160">
            <a:extLst>
              <a:ext uri="{FF2B5EF4-FFF2-40B4-BE49-F238E27FC236}">
                <a16:creationId xmlns:a16="http://schemas.microsoft.com/office/drawing/2014/main" id="{E0073345-50E6-4D0F-8E42-9984518223A5}"/>
              </a:ext>
            </a:extLst>
          </p:cNvPr>
          <p:cNvSpPr>
            <a:spLocks noChangeShapeType="1"/>
          </p:cNvSpPr>
          <p:nvPr/>
        </p:nvSpPr>
        <p:spPr bwMode="auto">
          <a:xfrm>
            <a:off x="4005263" y="76692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13" name="Line 161">
            <a:extLst>
              <a:ext uri="{FF2B5EF4-FFF2-40B4-BE49-F238E27FC236}">
                <a16:creationId xmlns:a16="http://schemas.microsoft.com/office/drawing/2014/main" id="{F850F4E4-9A49-4483-AC11-2DC36223D462}"/>
              </a:ext>
            </a:extLst>
          </p:cNvPr>
          <p:cNvSpPr>
            <a:spLocks noChangeShapeType="1"/>
          </p:cNvSpPr>
          <p:nvPr/>
        </p:nvSpPr>
        <p:spPr bwMode="auto">
          <a:xfrm>
            <a:off x="3502025" y="72374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14" name="Line 162">
            <a:extLst>
              <a:ext uri="{FF2B5EF4-FFF2-40B4-BE49-F238E27FC236}">
                <a16:creationId xmlns:a16="http://schemas.microsoft.com/office/drawing/2014/main" id="{D75086EB-B347-4BD7-9E23-B7224115902A}"/>
              </a:ext>
            </a:extLst>
          </p:cNvPr>
          <p:cNvSpPr>
            <a:spLocks noChangeShapeType="1"/>
          </p:cNvSpPr>
          <p:nvPr/>
        </p:nvSpPr>
        <p:spPr bwMode="auto">
          <a:xfrm>
            <a:off x="3502025" y="6948488"/>
            <a:ext cx="0" cy="2889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515" name="Group 163">
            <a:extLst>
              <a:ext uri="{FF2B5EF4-FFF2-40B4-BE49-F238E27FC236}">
                <a16:creationId xmlns:a16="http://schemas.microsoft.com/office/drawing/2014/main" id="{704BD1C0-5322-4F61-8249-01E3B7227EB0}"/>
              </a:ext>
            </a:extLst>
          </p:cNvPr>
          <p:cNvGrpSpPr>
            <a:grpSpLocks/>
          </p:cNvGrpSpPr>
          <p:nvPr/>
        </p:nvGrpSpPr>
        <p:grpSpPr bwMode="auto">
          <a:xfrm>
            <a:off x="3465513" y="6661150"/>
            <a:ext cx="76200" cy="63500"/>
            <a:chOff x="2443" y="447"/>
            <a:chExt cx="48" cy="40"/>
          </a:xfrm>
        </p:grpSpPr>
        <p:sp>
          <p:nvSpPr>
            <p:cNvPr id="18550" name="Line 164">
              <a:extLst>
                <a:ext uri="{FF2B5EF4-FFF2-40B4-BE49-F238E27FC236}">
                  <a16:creationId xmlns:a16="http://schemas.microsoft.com/office/drawing/2014/main" id="{8C8CF84A-128A-4B19-B9AD-79349599667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551" name="Line 165">
              <a:extLst>
                <a:ext uri="{FF2B5EF4-FFF2-40B4-BE49-F238E27FC236}">
                  <a16:creationId xmlns:a16="http://schemas.microsoft.com/office/drawing/2014/main" id="{0F379935-B2BC-4C46-9D3A-BE1FCFD15FD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8516" name="Text Box 166">
            <a:extLst>
              <a:ext uri="{FF2B5EF4-FFF2-40B4-BE49-F238E27FC236}">
                <a16:creationId xmlns:a16="http://schemas.microsoft.com/office/drawing/2014/main" id="{AFB3A9DA-04D0-4556-9111-16BBEBB2D11A}"/>
              </a:ext>
            </a:extLst>
          </p:cNvPr>
          <p:cNvSpPr txBox="1">
            <a:spLocks noChangeArrowheads="1"/>
          </p:cNvSpPr>
          <p:nvPr/>
        </p:nvSpPr>
        <p:spPr bwMode="auto">
          <a:xfrm>
            <a:off x="3644900" y="6588125"/>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FIRE SUPPORT ELEMENT CWCA-05</a:t>
            </a:r>
          </a:p>
          <a:p>
            <a:pPr eaLnBrk="1" hangingPunct="1">
              <a:spcBef>
                <a:spcPct val="0"/>
              </a:spcBef>
              <a:buFontTx/>
              <a:buNone/>
            </a:pPr>
            <a:r>
              <a:rPr lang="en-GB" altLang="en-US" sz="1000" b="1"/>
              <a:t>Light Field Artillery Regiment</a:t>
            </a:r>
          </a:p>
        </p:txBody>
      </p:sp>
      <p:sp>
        <p:nvSpPr>
          <p:cNvPr id="18517" name="Text Box 167">
            <a:extLst>
              <a:ext uri="{FF2B5EF4-FFF2-40B4-BE49-F238E27FC236}">
                <a16:creationId xmlns:a16="http://schemas.microsoft.com/office/drawing/2014/main" id="{3AADACE9-EC67-4BDD-BD10-D6DE4ACBFDB5}"/>
              </a:ext>
            </a:extLst>
          </p:cNvPr>
          <p:cNvSpPr txBox="1">
            <a:spLocks noChangeArrowheads="1"/>
          </p:cNvSpPr>
          <p:nvPr/>
        </p:nvSpPr>
        <p:spPr bwMode="auto">
          <a:xfrm>
            <a:off x="3933825" y="7019925"/>
            <a:ext cx="2360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FIRE SUPPORT ELEMENT CWCA-06</a:t>
            </a:r>
          </a:p>
          <a:p>
            <a:pPr eaLnBrk="1" hangingPunct="1">
              <a:spcBef>
                <a:spcPct val="0"/>
              </a:spcBef>
              <a:buFontTx/>
              <a:buNone/>
            </a:pPr>
            <a:r>
              <a:rPr lang="en-GB" altLang="en-US" sz="1000" b="1"/>
              <a:t>x4 Light Field Artillery Battery </a:t>
            </a:r>
            <a:r>
              <a:rPr lang="en-GB" altLang="en-US" sz="800" b="1"/>
              <a:t>(a)</a:t>
            </a:r>
            <a:endParaRPr lang="en-GB" altLang="en-US" sz="1000" b="1"/>
          </a:p>
        </p:txBody>
      </p:sp>
      <p:sp>
        <p:nvSpPr>
          <p:cNvPr id="18518" name="Line 168">
            <a:extLst>
              <a:ext uri="{FF2B5EF4-FFF2-40B4-BE49-F238E27FC236}">
                <a16:creationId xmlns:a16="http://schemas.microsoft.com/office/drawing/2014/main" id="{1CC63047-290D-415B-BFAB-981C2F75539F}"/>
              </a:ext>
            </a:extLst>
          </p:cNvPr>
          <p:cNvSpPr>
            <a:spLocks noChangeShapeType="1"/>
          </p:cNvSpPr>
          <p:nvPr/>
        </p:nvSpPr>
        <p:spPr bwMode="auto">
          <a:xfrm>
            <a:off x="3789363" y="7092950"/>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8519" name="Group 169">
            <a:extLst>
              <a:ext uri="{FF2B5EF4-FFF2-40B4-BE49-F238E27FC236}">
                <a16:creationId xmlns:a16="http://schemas.microsoft.com/office/drawing/2014/main" id="{777B72CF-3EF5-4611-B7EA-07A722BBA666}"/>
              </a:ext>
            </a:extLst>
          </p:cNvPr>
          <p:cNvGrpSpPr>
            <a:grpSpLocks/>
          </p:cNvGrpSpPr>
          <p:nvPr/>
        </p:nvGrpSpPr>
        <p:grpSpPr bwMode="auto">
          <a:xfrm>
            <a:off x="3932238" y="7524750"/>
            <a:ext cx="231775" cy="157163"/>
            <a:chOff x="2736" y="3312"/>
            <a:chExt cx="146" cy="99"/>
          </a:xfrm>
        </p:grpSpPr>
        <p:sp>
          <p:nvSpPr>
            <p:cNvPr id="18548" name="Rectangle 170">
              <a:extLst>
                <a:ext uri="{FF2B5EF4-FFF2-40B4-BE49-F238E27FC236}">
                  <a16:creationId xmlns:a16="http://schemas.microsoft.com/office/drawing/2014/main" id="{27D3A18A-28AA-403A-915F-79A75FDAFA4F}"/>
                </a:ext>
              </a:extLst>
            </p:cNvPr>
            <p:cNvSpPr>
              <a:spLocks noChangeAspect="1" noChangeArrowheads="1"/>
            </p:cNvSpPr>
            <p:nvPr/>
          </p:nvSpPr>
          <p:spPr bwMode="auto">
            <a:xfrm>
              <a:off x="2736" y="331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49" name="AutoShape 171">
              <a:extLst>
                <a:ext uri="{FF2B5EF4-FFF2-40B4-BE49-F238E27FC236}">
                  <a16:creationId xmlns:a16="http://schemas.microsoft.com/office/drawing/2014/main" id="{08CC966B-4497-4EC9-9AC2-733A46E11D42}"/>
                </a:ext>
              </a:extLst>
            </p:cNvPr>
            <p:cNvSpPr>
              <a:spLocks noChangeAspect="1" noChangeArrowheads="1"/>
            </p:cNvSpPr>
            <p:nvPr/>
          </p:nvSpPr>
          <p:spPr bwMode="auto">
            <a:xfrm>
              <a:off x="2788" y="3344"/>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520" name="Group 172">
            <a:extLst>
              <a:ext uri="{FF2B5EF4-FFF2-40B4-BE49-F238E27FC236}">
                <a16:creationId xmlns:a16="http://schemas.microsoft.com/office/drawing/2014/main" id="{4102362D-531F-403F-9A08-7D5FD9DBD52A}"/>
              </a:ext>
            </a:extLst>
          </p:cNvPr>
          <p:cNvGrpSpPr>
            <a:grpSpLocks/>
          </p:cNvGrpSpPr>
          <p:nvPr/>
        </p:nvGrpSpPr>
        <p:grpSpPr bwMode="auto">
          <a:xfrm>
            <a:off x="4005263" y="7453313"/>
            <a:ext cx="74612" cy="26987"/>
            <a:chOff x="2373" y="1404"/>
            <a:chExt cx="47" cy="17"/>
          </a:xfrm>
        </p:grpSpPr>
        <p:sp>
          <p:nvSpPr>
            <p:cNvPr id="18546" name="Oval 173">
              <a:extLst>
                <a:ext uri="{FF2B5EF4-FFF2-40B4-BE49-F238E27FC236}">
                  <a16:creationId xmlns:a16="http://schemas.microsoft.com/office/drawing/2014/main" id="{20953C7C-39BD-4189-9559-17768D48FAB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47" name="Oval 174">
              <a:extLst>
                <a:ext uri="{FF2B5EF4-FFF2-40B4-BE49-F238E27FC236}">
                  <a16:creationId xmlns:a16="http://schemas.microsoft.com/office/drawing/2014/main" id="{E1F547E3-7BA9-4FFF-B2D8-3281D2AA0D2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8521" name="Group 175">
            <a:extLst>
              <a:ext uri="{FF2B5EF4-FFF2-40B4-BE49-F238E27FC236}">
                <a16:creationId xmlns:a16="http://schemas.microsoft.com/office/drawing/2014/main" id="{A4401FAD-CC7A-4642-ABA2-D070E32454B4}"/>
              </a:ext>
            </a:extLst>
          </p:cNvPr>
          <p:cNvGrpSpPr>
            <a:grpSpLocks/>
          </p:cNvGrpSpPr>
          <p:nvPr/>
        </p:nvGrpSpPr>
        <p:grpSpPr bwMode="auto">
          <a:xfrm>
            <a:off x="4005263" y="7740650"/>
            <a:ext cx="74612" cy="26988"/>
            <a:chOff x="2373" y="1404"/>
            <a:chExt cx="47" cy="17"/>
          </a:xfrm>
        </p:grpSpPr>
        <p:sp>
          <p:nvSpPr>
            <p:cNvPr id="18544" name="Oval 176">
              <a:extLst>
                <a:ext uri="{FF2B5EF4-FFF2-40B4-BE49-F238E27FC236}">
                  <a16:creationId xmlns:a16="http://schemas.microsoft.com/office/drawing/2014/main" id="{620E727E-2F9C-44BC-B2F0-7CE777445F4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45" name="Oval 177">
              <a:extLst>
                <a:ext uri="{FF2B5EF4-FFF2-40B4-BE49-F238E27FC236}">
                  <a16:creationId xmlns:a16="http://schemas.microsoft.com/office/drawing/2014/main" id="{F0CC45D8-4CA8-4905-BC5C-08B6812AFFD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8522" name="Group 179">
            <a:extLst>
              <a:ext uri="{FF2B5EF4-FFF2-40B4-BE49-F238E27FC236}">
                <a16:creationId xmlns:a16="http://schemas.microsoft.com/office/drawing/2014/main" id="{6F49531E-5DD9-4878-8839-E695C91D2384}"/>
              </a:ext>
            </a:extLst>
          </p:cNvPr>
          <p:cNvGrpSpPr>
            <a:grpSpLocks/>
          </p:cNvGrpSpPr>
          <p:nvPr/>
        </p:nvGrpSpPr>
        <p:grpSpPr bwMode="auto">
          <a:xfrm>
            <a:off x="4005263" y="8029575"/>
            <a:ext cx="74612" cy="26988"/>
            <a:chOff x="2373" y="1404"/>
            <a:chExt cx="47" cy="17"/>
          </a:xfrm>
        </p:grpSpPr>
        <p:sp>
          <p:nvSpPr>
            <p:cNvPr id="18542" name="Oval 180">
              <a:extLst>
                <a:ext uri="{FF2B5EF4-FFF2-40B4-BE49-F238E27FC236}">
                  <a16:creationId xmlns:a16="http://schemas.microsoft.com/office/drawing/2014/main" id="{3CA26255-C772-4CA8-8D3F-3EBE41D20E5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43" name="Oval 181">
              <a:extLst>
                <a:ext uri="{FF2B5EF4-FFF2-40B4-BE49-F238E27FC236}">
                  <a16:creationId xmlns:a16="http://schemas.microsoft.com/office/drawing/2014/main" id="{3D825602-5CB3-489E-BDEF-5A7CF1FC467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523" name="Text Box 182">
            <a:extLst>
              <a:ext uri="{FF2B5EF4-FFF2-40B4-BE49-F238E27FC236}">
                <a16:creationId xmlns:a16="http://schemas.microsoft.com/office/drawing/2014/main" id="{42904775-0216-4D67-B807-3C820639506A}"/>
              </a:ext>
            </a:extLst>
          </p:cNvPr>
          <p:cNvSpPr txBox="1">
            <a:spLocks noChangeArrowheads="1"/>
          </p:cNvSpPr>
          <p:nvPr/>
        </p:nvSpPr>
        <p:spPr bwMode="auto">
          <a:xfrm>
            <a:off x="4149725" y="7380288"/>
            <a:ext cx="24622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On-Table Attachment</a:t>
            </a:r>
          </a:p>
          <a:p>
            <a:pPr eaLnBrk="1" hangingPunct="1">
              <a:spcBef>
                <a:spcPct val="0"/>
              </a:spcBef>
              <a:buFontTx/>
              <a:buNone/>
            </a:pPr>
            <a:r>
              <a:rPr lang="en-GB" altLang="en-US" sz="800" b="1"/>
              <a:t>x2 </a:t>
            </a:r>
            <a:r>
              <a:rPr lang="en-GB" altLang="en-US" sz="800"/>
              <a:t>Forward Observer                              CWCA-18</a:t>
            </a:r>
            <a:endParaRPr lang="en-GB" altLang="en-US" sz="800" b="1"/>
          </a:p>
        </p:txBody>
      </p:sp>
      <p:sp>
        <p:nvSpPr>
          <p:cNvPr id="18524" name="Text Box 183">
            <a:extLst>
              <a:ext uri="{FF2B5EF4-FFF2-40B4-BE49-F238E27FC236}">
                <a16:creationId xmlns:a16="http://schemas.microsoft.com/office/drawing/2014/main" id="{F831A527-AC43-4525-9ED3-8D53044C1485}"/>
              </a:ext>
            </a:extLst>
          </p:cNvPr>
          <p:cNvSpPr txBox="1">
            <a:spLocks noChangeArrowheads="1"/>
          </p:cNvSpPr>
          <p:nvPr/>
        </p:nvSpPr>
        <p:spPr bwMode="auto">
          <a:xfrm>
            <a:off x="4149725" y="7956550"/>
            <a:ext cx="24876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Fire Support</a:t>
            </a:r>
          </a:p>
          <a:p>
            <a:pPr eaLnBrk="1" hangingPunct="1">
              <a:spcBef>
                <a:spcPct val="0"/>
              </a:spcBef>
              <a:buFontTx/>
              <a:buNone/>
            </a:pPr>
            <a:r>
              <a:rPr lang="en-GB" altLang="en-US" sz="800" b="1"/>
              <a:t>x3 </a:t>
            </a:r>
            <a:r>
              <a:rPr lang="en-GB" altLang="en-US" sz="800"/>
              <a:t>M56 105mm Pack Howitzer                CWCA-36</a:t>
            </a:r>
            <a:endParaRPr lang="en-GB" altLang="en-US" sz="800" b="1"/>
          </a:p>
        </p:txBody>
      </p:sp>
      <p:grpSp>
        <p:nvGrpSpPr>
          <p:cNvPr id="18525" name="Group 184">
            <a:extLst>
              <a:ext uri="{FF2B5EF4-FFF2-40B4-BE49-F238E27FC236}">
                <a16:creationId xmlns:a16="http://schemas.microsoft.com/office/drawing/2014/main" id="{018D256C-1BB9-479F-8514-16178FE2931B}"/>
              </a:ext>
            </a:extLst>
          </p:cNvPr>
          <p:cNvGrpSpPr>
            <a:grpSpLocks/>
          </p:cNvGrpSpPr>
          <p:nvPr/>
        </p:nvGrpSpPr>
        <p:grpSpPr bwMode="auto">
          <a:xfrm>
            <a:off x="3357563" y="6732588"/>
            <a:ext cx="287337" cy="215900"/>
            <a:chOff x="709" y="2608"/>
            <a:chExt cx="181" cy="136"/>
          </a:xfrm>
        </p:grpSpPr>
        <p:sp>
          <p:nvSpPr>
            <p:cNvPr id="18540" name="Rectangle 185">
              <a:extLst>
                <a:ext uri="{FF2B5EF4-FFF2-40B4-BE49-F238E27FC236}">
                  <a16:creationId xmlns:a16="http://schemas.microsoft.com/office/drawing/2014/main" id="{FEC67311-B08B-4812-94EB-4F5F1C339D8A}"/>
                </a:ext>
              </a:extLst>
            </p:cNvPr>
            <p:cNvSpPr>
              <a:spLocks noChangeAspect="1" noChangeArrowheads="1"/>
            </p:cNvSpPr>
            <p:nvPr/>
          </p:nvSpPr>
          <p:spPr bwMode="auto">
            <a:xfrm>
              <a:off x="709" y="2608"/>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41" name="Oval 186">
              <a:extLst>
                <a:ext uri="{FF2B5EF4-FFF2-40B4-BE49-F238E27FC236}">
                  <a16:creationId xmlns:a16="http://schemas.microsoft.com/office/drawing/2014/main" id="{963B53A9-372A-4879-A695-9A1C2124A15D}"/>
                </a:ext>
              </a:extLst>
            </p:cNvPr>
            <p:cNvSpPr>
              <a:spLocks noChangeAspect="1" noChangeArrowheads="1"/>
            </p:cNvSpPr>
            <p:nvPr/>
          </p:nvSpPr>
          <p:spPr bwMode="auto">
            <a:xfrm>
              <a:off x="787" y="2660"/>
              <a:ext cx="21" cy="2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526" name="Group 187">
            <a:extLst>
              <a:ext uri="{FF2B5EF4-FFF2-40B4-BE49-F238E27FC236}">
                <a16:creationId xmlns:a16="http://schemas.microsoft.com/office/drawing/2014/main" id="{80422B5A-29C4-41A8-A4D0-91C38744CEFA}"/>
              </a:ext>
            </a:extLst>
          </p:cNvPr>
          <p:cNvGrpSpPr>
            <a:grpSpLocks/>
          </p:cNvGrpSpPr>
          <p:nvPr/>
        </p:nvGrpSpPr>
        <p:grpSpPr bwMode="auto">
          <a:xfrm>
            <a:off x="3644900" y="7164388"/>
            <a:ext cx="287338" cy="215900"/>
            <a:chOff x="709" y="2608"/>
            <a:chExt cx="181" cy="136"/>
          </a:xfrm>
        </p:grpSpPr>
        <p:sp>
          <p:nvSpPr>
            <p:cNvPr id="18538" name="Rectangle 188">
              <a:extLst>
                <a:ext uri="{FF2B5EF4-FFF2-40B4-BE49-F238E27FC236}">
                  <a16:creationId xmlns:a16="http://schemas.microsoft.com/office/drawing/2014/main" id="{FA9667EF-3D72-4776-AE3F-8503E370CEFD}"/>
                </a:ext>
              </a:extLst>
            </p:cNvPr>
            <p:cNvSpPr>
              <a:spLocks noChangeAspect="1" noChangeArrowheads="1"/>
            </p:cNvSpPr>
            <p:nvPr/>
          </p:nvSpPr>
          <p:spPr bwMode="auto">
            <a:xfrm>
              <a:off x="709" y="2608"/>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39" name="Oval 189">
              <a:extLst>
                <a:ext uri="{FF2B5EF4-FFF2-40B4-BE49-F238E27FC236}">
                  <a16:creationId xmlns:a16="http://schemas.microsoft.com/office/drawing/2014/main" id="{013B4E06-3688-463B-8002-BD464291A63E}"/>
                </a:ext>
              </a:extLst>
            </p:cNvPr>
            <p:cNvSpPr>
              <a:spLocks noChangeAspect="1" noChangeArrowheads="1"/>
            </p:cNvSpPr>
            <p:nvPr/>
          </p:nvSpPr>
          <p:spPr bwMode="auto">
            <a:xfrm>
              <a:off x="787" y="2660"/>
              <a:ext cx="21" cy="2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8527" name="Group 190">
            <a:extLst>
              <a:ext uri="{FF2B5EF4-FFF2-40B4-BE49-F238E27FC236}">
                <a16:creationId xmlns:a16="http://schemas.microsoft.com/office/drawing/2014/main" id="{C3ACDFFE-11A3-4C12-9F73-BA85713390CD}"/>
              </a:ext>
            </a:extLst>
          </p:cNvPr>
          <p:cNvGrpSpPr>
            <a:grpSpLocks/>
          </p:cNvGrpSpPr>
          <p:nvPr/>
        </p:nvGrpSpPr>
        <p:grpSpPr bwMode="auto">
          <a:xfrm>
            <a:off x="3932238" y="8099425"/>
            <a:ext cx="215900" cy="144463"/>
            <a:chOff x="709" y="2608"/>
            <a:chExt cx="181" cy="136"/>
          </a:xfrm>
        </p:grpSpPr>
        <p:sp>
          <p:nvSpPr>
            <p:cNvPr id="18536" name="Rectangle 191">
              <a:extLst>
                <a:ext uri="{FF2B5EF4-FFF2-40B4-BE49-F238E27FC236}">
                  <a16:creationId xmlns:a16="http://schemas.microsoft.com/office/drawing/2014/main" id="{2349EEF9-AF2C-43A4-A417-7847DC10C33F}"/>
                </a:ext>
              </a:extLst>
            </p:cNvPr>
            <p:cNvSpPr>
              <a:spLocks noChangeAspect="1" noChangeArrowheads="1"/>
            </p:cNvSpPr>
            <p:nvPr/>
          </p:nvSpPr>
          <p:spPr bwMode="auto">
            <a:xfrm>
              <a:off x="709" y="2608"/>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37" name="Oval 192">
              <a:extLst>
                <a:ext uri="{FF2B5EF4-FFF2-40B4-BE49-F238E27FC236}">
                  <a16:creationId xmlns:a16="http://schemas.microsoft.com/office/drawing/2014/main" id="{D85FD780-5744-4A29-A6F9-E97AC70C85E7}"/>
                </a:ext>
              </a:extLst>
            </p:cNvPr>
            <p:cNvSpPr>
              <a:spLocks noChangeAspect="1" noChangeArrowheads="1"/>
            </p:cNvSpPr>
            <p:nvPr/>
          </p:nvSpPr>
          <p:spPr bwMode="auto">
            <a:xfrm>
              <a:off x="787" y="2660"/>
              <a:ext cx="21" cy="2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pic>
        <p:nvPicPr>
          <p:cNvPr id="18528" name="Picture 199" descr=" photo 744d5048.jpg">
            <a:extLst>
              <a:ext uri="{FF2B5EF4-FFF2-40B4-BE49-F238E27FC236}">
                <a16:creationId xmlns:a16="http://schemas.microsoft.com/office/drawing/2014/main" id="{57936F23-77E9-4FAD-89D2-A21F5F39BD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7164388"/>
            <a:ext cx="3025775"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29" name="Picture 200" descr="form4-755">
            <a:extLst>
              <a:ext uri="{FF2B5EF4-FFF2-40B4-BE49-F238E27FC236}">
                <a16:creationId xmlns:a16="http://schemas.microsoft.com/office/drawing/2014/main" id="{210E5C1D-F51D-4F4A-B232-74A6FB04F4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4900" y="1908175"/>
            <a:ext cx="2663825" cy="17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530" name="Group 201">
            <a:extLst>
              <a:ext uri="{FF2B5EF4-FFF2-40B4-BE49-F238E27FC236}">
                <a16:creationId xmlns:a16="http://schemas.microsoft.com/office/drawing/2014/main" id="{6778F051-4A62-458D-A072-41DB4CE8C1B3}"/>
              </a:ext>
            </a:extLst>
          </p:cNvPr>
          <p:cNvGrpSpPr>
            <a:grpSpLocks/>
          </p:cNvGrpSpPr>
          <p:nvPr/>
        </p:nvGrpSpPr>
        <p:grpSpPr bwMode="auto">
          <a:xfrm>
            <a:off x="3933825" y="7812088"/>
            <a:ext cx="231775" cy="190500"/>
            <a:chOff x="2252" y="2304"/>
            <a:chExt cx="146" cy="120"/>
          </a:xfrm>
        </p:grpSpPr>
        <p:sp>
          <p:nvSpPr>
            <p:cNvPr id="18533" name="Rectangle 202">
              <a:extLst>
                <a:ext uri="{FF2B5EF4-FFF2-40B4-BE49-F238E27FC236}">
                  <a16:creationId xmlns:a16="http://schemas.microsoft.com/office/drawing/2014/main" id="{D015DB1E-DC13-4FFB-A369-ECC50A9A4E5D}"/>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8534" name="Oval 203">
              <a:extLst>
                <a:ext uri="{FF2B5EF4-FFF2-40B4-BE49-F238E27FC236}">
                  <a16:creationId xmlns:a16="http://schemas.microsoft.com/office/drawing/2014/main" id="{3FF4D7A1-8877-4CFE-8812-A539F9EC872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8535" name="Oval 204">
              <a:extLst>
                <a:ext uri="{FF2B5EF4-FFF2-40B4-BE49-F238E27FC236}">
                  <a16:creationId xmlns:a16="http://schemas.microsoft.com/office/drawing/2014/main" id="{9A63615F-6A76-4A20-B52C-A72FC626B7D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8531" name="Text Box 205">
            <a:extLst>
              <a:ext uri="{FF2B5EF4-FFF2-40B4-BE49-F238E27FC236}">
                <a16:creationId xmlns:a16="http://schemas.microsoft.com/office/drawing/2014/main" id="{AA3BF8A7-8E3E-45FF-BEC2-D6987DC1206D}"/>
              </a:ext>
            </a:extLst>
          </p:cNvPr>
          <p:cNvSpPr txBox="1">
            <a:spLocks noChangeArrowheads="1"/>
          </p:cNvSpPr>
          <p:nvPr/>
        </p:nvSpPr>
        <p:spPr bwMode="auto">
          <a:xfrm>
            <a:off x="4149725" y="7667625"/>
            <a:ext cx="2478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Transport/Recce</a:t>
            </a:r>
          </a:p>
          <a:p>
            <a:pPr eaLnBrk="1" hangingPunct="1">
              <a:spcBef>
                <a:spcPct val="0"/>
              </a:spcBef>
              <a:buFontTx/>
              <a:buNone/>
            </a:pPr>
            <a:r>
              <a:rPr lang="en-GB" altLang="en-US" sz="800" b="1"/>
              <a:t>x2 </a:t>
            </a:r>
            <a:r>
              <a:rPr lang="en-GB" altLang="en-US" sz="800"/>
              <a:t>M151 MUTT </a:t>
            </a:r>
            <a:r>
              <a:rPr lang="en-GB" altLang="en-US" sz="800" b="1"/>
              <a:t>(b)</a:t>
            </a:r>
            <a:r>
              <a:rPr lang="en-GB" altLang="en-US" sz="800"/>
              <a:t>                                  CWCA-08</a:t>
            </a:r>
          </a:p>
        </p:txBody>
      </p:sp>
      <p:sp>
        <p:nvSpPr>
          <p:cNvPr id="18532" name="Text Box 206">
            <a:extLst>
              <a:ext uri="{FF2B5EF4-FFF2-40B4-BE49-F238E27FC236}">
                <a16:creationId xmlns:a16="http://schemas.microsoft.com/office/drawing/2014/main" id="{7B01C886-8989-4FB4-952B-654A59DC01BF}"/>
              </a:ext>
            </a:extLst>
          </p:cNvPr>
          <p:cNvSpPr txBox="1">
            <a:spLocks noChangeArrowheads="1"/>
          </p:cNvSpPr>
          <p:nvPr/>
        </p:nvSpPr>
        <p:spPr bwMode="auto">
          <a:xfrm>
            <a:off x="3357563" y="8316913"/>
            <a:ext cx="3384550"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One Battery in the SSF was equipped and trained for parachute operations.</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Late 1980s: Replace M151 MUTT with:</a:t>
            </a:r>
          </a:p>
          <a:p>
            <a:pPr eaLnBrk="1" hangingPunct="1">
              <a:spcBef>
                <a:spcPct val="0"/>
              </a:spcBef>
              <a:buFontTx/>
              <a:buNone/>
            </a:pPr>
            <a:r>
              <a:rPr lang="en-GB" altLang="en-US" sz="800"/>
              <a:t>     Iltis Light Utility Vehicle                                                   CWCA-22</a:t>
            </a:r>
            <a:endParaRPr lang="en-GB" altLang="en-US" sz="800"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2" descr="Canadian_Air_Force_Low_Viz_Roundel">
            <a:extLst>
              <a:ext uri="{FF2B5EF4-FFF2-40B4-BE49-F238E27FC236}">
                <a16:creationId xmlns:a16="http://schemas.microsoft.com/office/drawing/2014/main" id="{5A06302E-001F-48D1-BA18-1CAD9CAC3C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3725" y="107950"/>
            <a:ext cx="10795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13">
            <a:extLst>
              <a:ext uri="{FF2B5EF4-FFF2-40B4-BE49-F238E27FC236}">
                <a16:creationId xmlns:a16="http://schemas.microsoft.com/office/drawing/2014/main" id="{E646EBB6-D8D1-4B9A-8B1A-8C1670211C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3725" y="1331913"/>
            <a:ext cx="10795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4" name="TextBox 5">
            <a:extLst>
              <a:ext uri="{FF2B5EF4-FFF2-40B4-BE49-F238E27FC236}">
                <a16:creationId xmlns:a16="http://schemas.microsoft.com/office/drawing/2014/main" id="{B3850483-7FC3-4177-A354-7DAA84B57FCB}"/>
              </a:ext>
            </a:extLst>
          </p:cNvPr>
          <p:cNvSpPr txBox="1">
            <a:spLocks noChangeArrowheads="1"/>
          </p:cNvSpPr>
          <p:nvPr/>
        </p:nvSpPr>
        <p:spPr bwMode="auto">
          <a:xfrm>
            <a:off x="195262" y="136525"/>
            <a:ext cx="5898034" cy="578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u="sng" dirty="0"/>
              <a:t>1 Canadian Air Division (4 ATAF, West Germany)</a:t>
            </a:r>
          </a:p>
          <a:p>
            <a:pPr eaLnBrk="1" hangingPunct="1">
              <a:spcBef>
                <a:spcPct val="0"/>
              </a:spcBef>
              <a:buFontTx/>
              <a:buNone/>
            </a:pPr>
            <a:endParaRPr lang="en-US" altLang="en-US" sz="1000" b="1" dirty="0"/>
          </a:p>
          <a:p>
            <a:pPr eaLnBrk="1" hangingPunct="1">
              <a:spcBef>
                <a:spcPct val="0"/>
              </a:spcBef>
              <a:buFontTx/>
              <a:buNone/>
            </a:pPr>
            <a:r>
              <a:rPr lang="en-US" altLang="en-US" sz="1200" b="1" u="sng" dirty="0"/>
              <a:t>3</a:t>
            </a:r>
            <a:r>
              <a:rPr lang="en-GB" altLang="en-US" sz="1200" b="1" u="sng" dirty="0"/>
              <a:t> Wing (CFB Lahr)</a:t>
            </a:r>
          </a:p>
          <a:p>
            <a:pPr eaLnBrk="1" hangingPunct="1">
              <a:spcBef>
                <a:spcPct val="0"/>
              </a:spcBef>
              <a:buFontTx/>
              <a:buNone/>
            </a:pPr>
            <a:r>
              <a:rPr lang="en-US" altLang="en-US" sz="1000" dirty="0"/>
              <a:t>3</a:t>
            </a:r>
            <a:r>
              <a:rPr lang="en-GB" altLang="en-US" sz="1000" dirty="0"/>
              <a:t> Wing would be formed during the build-up to war by the redeployment of two Canada-based </a:t>
            </a:r>
          </a:p>
          <a:p>
            <a:pPr eaLnBrk="1" hangingPunct="1">
              <a:spcBef>
                <a:spcPct val="0"/>
              </a:spcBef>
              <a:buFontTx/>
              <a:buNone/>
            </a:pPr>
            <a:r>
              <a:rPr lang="en-GB" altLang="en-US" sz="1000" dirty="0"/>
              <a:t>Tactical Fighter Squadrons – one from CFB Cold Lake and one from </a:t>
            </a:r>
            <a:r>
              <a:rPr lang="en-US" altLang="en-US" sz="1000" dirty="0"/>
              <a:t>C</a:t>
            </a:r>
            <a:r>
              <a:rPr lang="en-GB" altLang="en-US" sz="1000" dirty="0"/>
              <a:t>FB </a:t>
            </a:r>
            <a:r>
              <a:rPr lang="en-GB" altLang="en-US" sz="1000" dirty="0" err="1"/>
              <a:t>Bagotville</a:t>
            </a:r>
            <a:r>
              <a:rPr lang="en-GB" altLang="en-US" sz="1000" dirty="0"/>
              <a:t>.</a:t>
            </a:r>
          </a:p>
          <a:p>
            <a:pPr eaLnBrk="1" hangingPunct="1">
              <a:spcBef>
                <a:spcPct val="0"/>
              </a:spcBef>
              <a:buFontTx/>
              <a:buNone/>
            </a:pPr>
            <a:endParaRPr lang="en-US" altLang="en-US" sz="1000" dirty="0"/>
          </a:p>
          <a:p>
            <a:pPr eaLnBrk="1" hangingPunct="1">
              <a:spcBef>
                <a:spcPct val="0"/>
              </a:spcBef>
              <a:buFontTx/>
              <a:buNone/>
            </a:pPr>
            <a:r>
              <a:rPr lang="en-US" altLang="en-US" sz="1200" b="1" u="sng" dirty="0"/>
              <a:t>4 Wing (CFB Baden-</a:t>
            </a:r>
            <a:r>
              <a:rPr lang="en-US" altLang="en-US" sz="1200" b="1" u="sng" dirty="0" err="1"/>
              <a:t>Sölingen</a:t>
            </a:r>
            <a:r>
              <a:rPr lang="en-US" altLang="en-US" sz="1200" b="1" u="sng" dirty="0"/>
              <a:t>)</a:t>
            </a:r>
          </a:p>
          <a:p>
            <a:pPr eaLnBrk="1" hangingPunct="1">
              <a:spcBef>
                <a:spcPct val="0"/>
              </a:spcBef>
              <a:buFontTx/>
              <a:buNone/>
            </a:pPr>
            <a:r>
              <a:rPr lang="en-US" altLang="en-US" sz="1000" dirty="0"/>
              <a:t>409 Tactical Fighter Squadron (from 1985) </a:t>
            </a:r>
            <a:r>
              <a:rPr lang="en-US" altLang="en-US" sz="800" b="1" dirty="0"/>
              <a:t>(c)</a:t>
            </a:r>
            <a:r>
              <a:rPr lang="en-US" altLang="en-US" sz="1000" b="1" dirty="0"/>
              <a:t>    		</a:t>
            </a:r>
            <a:r>
              <a:rPr lang="en-US" altLang="en-US" sz="1000" dirty="0"/>
              <a:t>- </a:t>
            </a:r>
            <a:r>
              <a:rPr lang="en-US" altLang="en-US" sz="1000" b="1" dirty="0"/>
              <a:t>x9</a:t>
            </a:r>
            <a:r>
              <a:rPr lang="en-US" altLang="en-US" sz="1000" dirty="0"/>
              <a:t> CF-18 Hornet</a:t>
            </a:r>
          </a:p>
          <a:p>
            <a:pPr eaLnBrk="1" hangingPunct="1">
              <a:spcBef>
                <a:spcPct val="0"/>
              </a:spcBef>
              <a:buFontTx/>
              <a:buNone/>
            </a:pPr>
            <a:r>
              <a:rPr lang="en-US" altLang="en-US" sz="1000" dirty="0"/>
              <a:t>421 Tactical Fighter Squadron </a:t>
            </a:r>
            <a:r>
              <a:rPr lang="en-US" altLang="en-US" sz="800" b="1" dirty="0"/>
              <a:t>(a)</a:t>
            </a:r>
            <a:r>
              <a:rPr lang="en-US" altLang="en-US" sz="800" dirty="0"/>
              <a:t>       </a:t>
            </a:r>
            <a:r>
              <a:rPr lang="en-US" altLang="en-US" sz="1000" dirty="0"/>
              <a:t>		- </a:t>
            </a:r>
            <a:r>
              <a:rPr lang="en-US" altLang="en-US" sz="1000" b="1" dirty="0"/>
              <a:t>x9</a:t>
            </a:r>
            <a:r>
              <a:rPr lang="en-US" altLang="en-US" sz="1000" dirty="0"/>
              <a:t> CF-104 Starfighter (1984)</a:t>
            </a:r>
          </a:p>
          <a:p>
            <a:pPr eaLnBrk="1" hangingPunct="1">
              <a:spcBef>
                <a:spcPct val="0"/>
              </a:spcBef>
              <a:buFontTx/>
              <a:buNone/>
            </a:pPr>
            <a:r>
              <a:rPr lang="en-US" altLang="en-US" sz="1000" dirty="0"/>
              <a:t>439 Tactical Fighter Squadron </a:t>
            </a:r>
            <a:r>
              <a:rPr lang="en-US" altLang="en-US" sz="800" b="1" dirty="0"/>
              <a:t>(a)</a:t>
            </a:r>
            <a:r>
              <a:rPr lang="en-US" altLang="en-US" sz="800" dirty="0"/>
              <a:t>       </a:t>
            </a:r>
            <a:r>
              <a:rPr lang="en-US" altLang="en-US" sz="1000" dirty="0"/>
              <a:t>		- </a:t>
            </a:r>
            <a:r>
              <a:rPr lang="en-US" altLang="en-US" sz="1000" b="1" dirty="0"/>
              <a:t>x9</a:t>
            </a:r>
            <a:r>
              <a:rPr lang="en-US" altLang="en-US" sz="1000" dirty="0"/>
              <a:t> CF-104 Starfighter (1985)</a:t>
            </a:r>
          </a:p>
          <a:p>
            <a:pPr eaLnBrk="1" hangingPunct="1">
              <a:spcBef>
                <a:spcPct val="0"/>
              </a:spcBef>
              <a:buFontTx/>
              <a:buNone/>
            </a:pPr>
            <a:r>
              <a:rPr lang="en-US" altLang="en-US" sz="1000" dirty="0"/>
              <a:t>441 Tactical Fighter Squadron (until 1986) </a:t>
            </a:r>
            <a:r>
              <a:rPr lang="en-US" altLang="en-US" sz="800" b="1" dirty="0"/>
              <a:t>(ad)    </a:t>
            </a:r>
            <a:r>
              <a:rPr lang="en-US" altLang="en-US" sz="1000" b="1" dirty="0"/>
              <a:t>		</a:t>
            </a:r>
            <a:r>
              <a:rPr lang="en-US" altLang="en-US" sz="1000" dirty="0"/>
              <a:t>- </a:t>
            </a:r>
            <a:r>
              <a:rPr lang="en-US" altLang="en-US" sz="1000" b="1" dirty="0"/>
              <a:t>x9</a:t>
            </a:r>
            <a:r>
              <a:rPr lang="en-US" altLang="en-US" sz="1000" dirty="0"/>
              <a:t> CF-104 Starfighter (1986)</a:t>
            </a:r>
          </a:p>
          <a:p>
            <a:pPr eaLnBrk="1" hangingPunct="1">
              <a:spcBef>
                <a:spcPct val="0"/>
              </a:spcBef>
              <a:buFontTx/>
              <a:buNone/>
            </a:pPr>
            <a:endParaRPr lang="en-US" altLang="en-US" sz="1000" dirty="0"/>
          </a:p>
          <a:p>
            <a:pPr eaLnBrk="1" hangingPunct="1">
              <a:spcBef>
                <a:spcPct val="0"/>
              </a:spcBef>
              <a:buFontTx/>
              <a:buNone/>
            </a:pPr>
            <a:r>
              <a:rPr lang="en-US" altLang="en-US" sz="1200" b="1" u="sng" dirty="0"/>
              <a:t>Tactical Helicopters (CFB Lahr)</a:t>
            </a:r>
          </a:p>
          <a:p>
            <a:pPr eaLnBrk="1" hangingPunct="1">
              <a:spcBef>
                <a:spcPct val="0"/>
              </a:spcBef>
              <a:buFontTx/>
              <a:buNone/>
            </a:pPr>
            <a:r>
              <a:rPr lang="en-US" altLang="en-US" sz="1000" dirty="0"/>
              <a:t>444 Tactical Helicopter Squadron </a:t>
            </a:r>
            <a:r>
              <a:rPr lang="en-US" altLang="en-US" sz="800" b="1" dirty="0"/>
              <a:t>(g)</a:t>
            </a:r>
            <a:r>
              <a:rPr lang="en-US" altLang="en-US" sz="1000" dirty="0"/>
              <a:t>		- </a:t>
            </a:r>
            <a:r>
              <a:rPr lang="en-US" altLang="en-US" sz="1000" b="1" dirty="0"/>
              <a:t>x3 </a:t>
            </a:r>
            <a:r>
              <a:rPr lang="en-US" altLang="en-US" sz="1000" dirty="0"/>
              <a:t>CH-136 Kiowa</a:t>
            </a:r>
          </a:p>
          <a:p>
            <a:pPr eaLnBrk="1" hangingPunct="1">
              <a:spcBef>
                <a:spcPct val="0"/>
              </a:spcBef>
              <a:buFontTx/>
              <a:buNone/>
            </a:pPr>
            <a:r>
              <a:rPr lang="en-US" altLang="en-US" sz="1000" dirty="0"/>
              <a:t>				- </a:t>
            </a:r>
            <a:r>
              <a:rPr lang="en-US" altLang="en-US" sz="1000" b="1" dirty="0"/>
              <a:t>x3 </a:t>
            </a:r>
            <a:r>
              <a:rPr lang="en-US" altLang="en-US" sz="1000" dirty="0"/>
              <a:t>CH-135 Twin Huey</a:t>
            </a:r>
          </a:p>
          <a:p>
            <a:pPr eaLnBrk="1" hangingPunct="1">
              <a:spcBef>
                <a:spcPct val="0"/>
              </a:spcBef>
              <a:buFontTx/>
              <a:buNone/>
            </a:pPr>
            <a:endParaRPr lang="en-US" altLang="en-US" sz="1200" b="1" u="sng" dirty="0"/>
          </a:p>
          <a:p>
            <a:pPr eaLnBrk="1" hangingPunct="1">
              <a:spcBef>
                <a:spcPct val="0"/>
              </a:spcBef>
              <a:buFontTx/>
              <a:buNone/>
            </a:pPr>
            <a:r>
              <a:rPr lang="en-US" altLang="en-US" sz="1800" b="1" u="sng" dirty="0"/>
              <a:t>Canadian NORAD Region Fighter Group</a:t>
            </a:r>
          </a:p>
          <a:p>
            <a:pPr eaLnBrk="1" hangingPunct="1">
              <a:spcBef>
                <a:spcPct val="0"/>
              </a:spcBef>
              <a:buFontTx/>
              <a:buNone/>
            </a:pPr>
            <a:endParaRPr lang="en-US" altLang="en-US" sz="1000" b="1" u="sng" dirty="0"/>
          </a:p>
          <a:p>
            <a:pPr eaLnBrk="1" hangingPunct="1">
              <a:spcBef>
                <a:spcPct val="0"/>
              </a:spcBef>
              <a:buFontTx/>
              <a:buNone/>
            </a:pPr>
            <a:r>
              <a:rPr lang="en-US" altLang="en-US" sz="1200" b="1" u="sng" dirty="0"/>
              <a:t>CFB Cold Lake</a:t>
            </a:r>
          </a:p>
          <a:p>
            <a:pPr eaLnBrk="1" hangingPunct="1">
              <a:spcBef>
                <a:spcPct val="0"/>
              </a:spcBef>
              <a:buFontTx/>
              <a:buNone/>
            </a:pPr>
            <a:r>
              <a:rPr lang="en-US" altLang="en-US" sz="1000" dirty="0"/>
              <a:t>409 Tactical Fighter Squadron (until 1984) </a:t>
            </a:r>
            <a:r>
              <a:rPr lang="en-US" altLang="en-US" sz="800" b="1" dirty="0"/>
              <a:t>(</a:t>
            </a:r>
            <a:r>
              <a:rPr lang="en-US" altLang="en-US" sz="800" b="1" dirty="0" err="1"/>
              <a:t>abc</a:t>
            </a:r>
            <a:r>
              <a:rPr lang="en-US" altLang="en-US" sz="800" b="1" dirty="0"/>
              <a:t>)</a:t>
            </a:r>
            <a:r>
              <a:rPr lang="en-US" altLang="en-US" sz="800" dirty="0"/>
              <a:t>  </a:t>
            </a:r>
            <a:r>
              <a:rPr lang="en-US" altLang="en-US" sz="1000" dirty="0"/>
              <a:t>		- </a:t>
            </a:r>
            <a:r>
              <a:rPr lang="en-US" altLang="en-US" sz="1000" b="1" dirty="0"/>
              <a:t>x9</a:t>
            </a:r>
            <a:r>
              <a:rPr lang="en-US" altLang="en-US" sz="1000" dirty="0"/>
              <a:t> CF-101 Voodoo (1984)</a:t>
            </a:r>
          </a:p>
          <a:p>
            <a:pPr eaLnBrk="1" hangingPunct="1">
              <a:spcBef>
                <a:spcPct val="0"/>
              </a:spcBef>
              <a:buFontTx/>
              <a:buNone/>
            </a:pPr>
            <a:r>
              <a:rPr lang="en-US" altLang="en-US" sz="1000" dirty="0"/>
              <a:t>410 Tactical Fighter Training Squadron </a:t>
            </a:r>
            <a:r>
              <a:rPr lang="en-US" altLang="en-US" sz="800" b="1" dirty="0"/>
              <a:t>(b)</a:t>
            </a:r>
            <a:r>
              <a:rPr lang="en-US" altLang="en-US" sz="1000" dirty="0"/>
              <a:t>		- </a:t>
            </a:r>
            <a:r>
              <a:rPr lang="en-US" altLang="en-US" sz="1000" b="1" dirty="0"/>
              <a:t>x9 </a:t>
            </a:r>
            <a:r>
              <a:rPr lang="en-US" altLang="en-US" sz="1000" dirty="0"/>
              <a:t>CF-101 Voodoo (1982) </a:t>
            </a:r>
          </a:p>
          <a:p>
            <a:pPr eaLnBrk="1" hangingPunct="1">
              <a:spcBef>
                <a:spcPct val="0"/>
              </a:spcBef>
              <a:buFontTx/>
              <a:buNone/>
            </a:pPr>
            <a:r>
              <a:rPr lang="en-US" altLang="en-US" sz="1000" dirty="0"/>
              <a:t>416 Tactical Fighter Squadron </a:t>
            </a:r>
            <a:r>
              <a:rPr lang="en-US" altLang="en-US" sz="800" b="1" dirty="0"/>
              <a:t>(ab)</a:t>
            </a:r>
            <a:r>
              <a:rPr lang="en-US" altLang="en-US" sz="1000" dirty="0"/>
              <a:t>    		- </a:t>
            </a:r>
            <a:r>
              <a:rPr lang="en-US" altLang="en-US" sz="1000" b="1" dirty="0"/>
              <a:t>x9</a:t>
            </a:r>
            <a:r>
              <a:rPr lang="en-US" altLang="en-US" sz="1000" dirty="0"/>
              <a:t> CF-101 Voodoo (1984) </a:t>
            </a:r>
          </a:p>
          <a:p>
            <a:pPr eaLnBrk="1" hangingPunct="1">
              <a:spcBef>
                <a:spcPct val="0"/>
              </a:spcBef>
              <a:buFontTx/>
              <a:buNone/>
            </a:pPr>
            <a:r>
              <a:rPr lang="en-US" altLang="en-US" sz="1000" dirty="0"/>
              <a:t>417 Tactical Fighter Training Squadron (disbanded 1983) </a:t>
            </a:r>
            <a:r>
              <a:rPr lang="en-US" altLang="en-US" sz="800" b="1" dirty="0"/>
              <a:t>(e)</a:t>
            </a:r>
            <a:r>
              <a:rPr lang="en-US" altLang="en-US" sz="1000" dirty="0"/>
              <a:t>	- </a:t>
            </a:r>
            <a:r>
              <a:rPr lang="en-US" altLang="en-US" sz="1000" b="1" dirty="0"/>
              <a:t>x9 </a:t>
            </a:r>
            <a:r>
              <a:rPr lang="en-US" altLang="en-US" sz="1000" dirty="0"/>
              <a:t>CF-104 Starfighter</a:t>
            </a:r>
          </a:p>
          <a:p>
            <a:pPr eaLnBrk="1" hangingPunct="1">
              <a:spcBef>
                <a:spcPct val="0"/>
              </a:spcBef>
              <a:buFontTx/>
              <a:buNone/>
            </a:pPr>
            <a:r>
              <a:rPr lang="en-US" altLang="en-US" sz="1000" dirty="0"/>
              <a:t>419 Tactical Fighter Training Squadron		- </a:t>
            </a:r>
            <a:r>
              <a:rPr lang="en-US" altLang="en-US" sz="1000" b="1" dirty="0"/>
              <a:t>x9 </a:t>
            </a:r>
            <a:r>
              <a:rPr lang="en-US" altLang="en-US" sz="1000" dirty="0"/>
              <a:t>CF-116 Freedom Fighter</a:t>
            </a:r>
          </a:p>
          <a:p>
            <a:pPr eaLnBrk="1" hangingPunct="1">
              <a:spcBef>
                <a:spcPct val="0"/>
              </a:spcBef>
              <a:buFontTx/>
              <a:buNone/>
            </a:pPr>
            <a:r>
              <a:rPr lang="en-US" altLang="en-US" sz="1000" dirty="0"/>
              <a:t>434 Tactical Fighter Training Squadron (until 1982) </a:t>
            </a:r>
            <a:r>
              <a:rPr lang="en-US" altLang="en-US" sz="800" b="1" dirty="0"/>
              <a:t>(f)</a:t>
            </a:r>
            <a:r>
              <a:rPr lang="en-US" altLang="en-US" sz="1000" dirty="0"/>
              <a:t>	- </a:t>
            </a:r>
            <a:r>
              <a:rPr lang="en-US" altLang="en-US" sz="1000" b="1" dirty="0"/>
              <a:t>x9 </a:t>
            </a:r>
            <a:r>
              <a:rPr lang="en-US" altLang="en-US" sz="1000" dirty="0"/>
              <a:t>CF-116 Freedom Fighter </a:t>
            </a:r>
          </a:p>
          <a:p>
            <a:pPr eaLnBrk="1" hangingPunct="1">
              <a:spcBef>
                <a:spcPct val="0"/>
              </a:spcBef>
              <a:buFontTx/>
              <a:buNone/>
            </a:pPr>
            <a:r>
              <a:rPr lang="en-US" altLang="en-US" sz="1000" dirty="0"/>
              <a:t>441 Tactical Fighter Squadron (from 1986) </a:t>
            </a:r>
            <a:r>
              <a:rPr lang="en-US" altLang="en-US" sz="800" b="1" dirty="0"/>
              <a:t>(ad)	</a:t>
            </a:r>
            <a:r>
              <a:rPr lang="en-US" altLang="en-US" sz="1000" dirty="0"/>
              <a:t> </a:t>
            </a:r>
            <a:r>
              <a:rPr lang="en-US" altLang="en-US" sz="800" dirty="0"/>
              <a:t>   </a:t>
            </a:r>
            <a:r>
              <a:rPr lang="en-US" altLang="en-US" sz="1000" dirty="0"/>
              <a:t>	- </a:t>
            </a:r>
            <a:r>
              <a:rPr lang="en-US" altLang="en-US" sz="1000" b="1" dirty="0"/>
              <a:t>x9</a:t>
            </a:r>
            <a:r>
              <a:rPr lang="en-US" altLang="en-US" sz="1000" dirty="0"/>
              <a:t> CF-18 Hornet</a:t>
            </a:r>
          </a:p>
          <a:p>
            <a:pPr eaLnBrk="1" hangingPunct="1">
              <a:spcBef>
                <a:spcPct val="0"/>
              </a:spcBef>
              <a:buFontTx/>
              <a:buNone/>
            </a:pPr>
            <a:endParaRPr lang="en-US" altLang="en-US" sz="1000" dirty="0"/>
          </a:p>
          <a:p>
            <a:pPr eaLnBrk="1" hangingPunct="1">
              <a:spcBef>
                <a:spcPct val="0"/>
              </a:spcBef>
              <a:buFontTx/>
              <a:buNone/>
            </a:pPr>
            <a:r>
              <a:rPr lang="en-US" altLang="en-US" sz="1200" b="1" u="sng" dirty="0"/>
              <a:t>CFB </a:t>
            </a:r>
            <a:r>
              <a:rPr lang="en-US" altLang="en-US" sz="1200" b="1" u="sng" dirty="0" err="1"/>
              <a:t>Bagotville</a:t>
            </a:r>
            <a:endParaRPr lang="en-US" altLang="en-US" sz="1200" b="1" u="sng" dirty="0"/>
          </a:p>
          <a:p>
            <a:pPr eaLnBrk="1" hangingPunct="1">
              <a:spcBef>
                <a:spcPct val="0"/>
              </a:spcBef>
              <a:buFontTx/>
              <a:buNone/>
            </a:pPr>
            <a:r>
              <a:rPr lang="en-US" altLang="en-US" sz="1000" dirty="0"/>
              <a:t>425 Tactical Fighter Squadron </a:t>
            </a:r>
            <a:r>
              <a:rPr lang="en-US" altLang="en-US" sz="800" b="1" dirty="0"/>
              <a:t>(ab)</a:t>
            </a:r>
            <a:r>
              <a:rPr lang="en-US" altLang="en-US" sz="1000" b="1" dirty="0"/>
              <a:t> </a:t>
            </a:r>
            <a:r>
              <a:rPr lang="en-US" altLang="en-US" sz="1000" dirty="0"/>
              <a:t>   		- </a:t>
            </a:r>
            <a:r>
              <a:rPr lang="en-US" altLang="en-US" sz="1000" b="1" dirty="0"/>
              <a:t>x9</a:t>
            </a:r>
            <a:r>
              <a:rPr lang="en-US" altLang="en-US" sz="1000" dirty="0"/>
              <a:t> CF-101 Voodoo (1985)</a:t>
            </a:r>
          </a:p>
          <a:p>
            <a:pPr eaLnBrk="1" hangingPunct="1">
              <a:spcBef>
                <a:spcPct val="0"/>
              </a:spcBef>
              <a:buFontTx/>
              <a:buNone/>
            </a:pPr>
            <a:r>
              <a:rPr lang="en-US" altLang="en-US" sz="1000" dirty="0"/>
              <a:t>433 Tactical Fighter Squadron </a:t>
            </a:r>
            <a:r>
              <a:rPr lang="en-US" altLang="en-US" sz="800" b="1" dirty="0"/>
              <a:t>(a)</a:t>
            </a:r>
            <a:r>
              <a:rPr lang="en-US" altLang="en-US" sz="1000" b="1" dirty="0"/>
              <a:t> </a:t>
            </a:r>
            <a:r>
              <a:rPr lang="en-US" altLang="en-US" sz="1000" dirty="0"/>
              <a:t>   		- </a:t>
            </a:r>
            <a:r>
              <a:rPr lang="en-US" altLang="en-US" sz="1000" b="1" dirty="0"/>
              <a:t>x9</a:t>
            </a:r>
            <a:r>
              <a:rPr lang="en-US" altLang="en-US" sz="1000" dirty="0"/>
              <a:t> CF-116 Freedom Fighter (1984)</a:t>
            </a:r>
          </a:p>
          <a:p>
            <a:pPr eaLnBrk="1" hangingPunct="1">
              <a:spcBef>
                <a:spcPct val="0"/>
              </a:spcBef>
              <a:buFontTx/>
              <a:buNone/>
            </a:pPr>
            <a:r>
              <a:rPr lang="en-US" altLang="en-US" sz="1000" dirty="0"/>
              <a:t>434 Tactical Fighter Squadron (1982 to 1985) </a:t>
            </a:r>
            <a:r>
              <a:rPr lang="en-US" altLang="en-US" sz="800" b="1" dirty="0"/>
              <a:t>(f)</a:t>
            </a:r>
            <a:r>
              <a:rPr lang="en-US" altLang="en-US" sz="1000" dirty="0"/>
              <a:t>		- </a:t>
            </a:r>
            <a:r>
              <a:rPr lang="en-US" altLang="en-US" sz="1000" b="1" dirty="0"/>
              <a:t>x9 </a:t>
            </a:r>
            <a:r>
              <a:rPr lang="en-US" altLang="en-US" sz="1000" dirty="0"/>
              <a:t>CF-116 Freedom Fighter</a:t>
            </a:r>
            <a:endParaRPr lang="en-US" altLang="en-US" sz="1000" b="1" dirty="0"/>
          </a:p>
          <a:p>
            <a:pPr eaLnBrk="1" hangingPunct="1">
              <a:spcBef>
                <a:spcPct val="0"/>
              </a:spcBef>
              <a:buFontTx/>
              <a:buNone/>
            </a:pPr>
            <a:endParaRPr lang="en-US" altLang="en-US" sz="1000" b="1" u="sng" dirty="0"/>
          </a:p>
          <a:p>
            <a:pPr eaLnBrk="1" hangingPunct="1">
              <a:spcBef>
                <a:spcPct val="0"/>
              </a:spcBef>
              <a:buFontTx/>
              <a:buNone/>
            </a:pPr>
            <a:r>
              <a:rPr lang="en-US" altLang="en-US" sz="1200" b="1" u="sng" dirty="0"/>
              <a:t>CFB Chatham</a:t>
            </a:r>
          </a:p>
          <a:p>
            <a:pPr eaLnBrk="1" hangingPunct="1">
              <a:spcBef>
                <a:spcPct val="0"/>
              </a:spcBef>
              <a:buFontTx/>
              <a:buNone/>
            </a:pPr>
            <a:r>
              <a:rPr lang="en-US" altLang="en-US" sz="1000" dirty="0"/>
              <a:t>434 Tactical Fighter Squadron (from 1985) </a:t>
            </a:r>
            <a:r>
              <a:rPr lang="en-US" altLang="en-US" sz="800" b="1" dirty="0"/>
              <a:t>(f)	</a:t>
            </a:r>
            <a:r>
              <a:rPr lang="en-US" altLang="en-US" sz="1000" dirty="0"/>
              <a:t>	- </a:t>
            </a:r>
            <a:r>
              <a:rPr lang="en-US" altLang="en-US" sz="1000" b="1" dirty="0"/>
              <a:t>x9 </a:t>
            </a:r>
            <a:r>
              <a:rPr lang="en-US" altLang="en-US" sz="1000" dirty="0"/>
              <a:t>CF-116 Freedom Fighter</a:t>
            </a:r>
          </a:p>
        </p:txBody>
      </p:sp>
      <p:sp>
        <p:nvSpPr>
          <p:cNvPr id="20485" name="TextBox 6">
            <a:extLst>
              <a:ext uri="{FF2B5EF4-FFF2-40B4-BE49-F238E27FC236}">
                <a16:creationId xmlns:a16="http://schemas.microsoft.com/office/drawing/2014/main" id="{A32490A5-3A71-41E3-AB5E-04EEB7F82AAA}"/>
              </a:ext>
            </a:extLst>
          </p:cNvPr>
          <p:cNvSpPr txBox="1">
            <a:spLocks noChangeArrowheads="1"/>
          </p:cNvSpPr>
          <p:nvPr/>
        </p:nvSpPr>
        <p:spPr bwMode="auto">
          <a:xfrm>
            <a:off x="195262" y="5951299"/>
            <a:ext cx="6119812"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800" b="1" dirty="0"/>
              <a:t>(a) </a:t>
            </a:r>
            <a:r>
              <a:rPr lang="en-US" altLang="en-US" sz="800" dirty="0"/>
              <a:t>These squadrons re-equipped with CF-18 Hornet during the year shown in parentheses.</a:t>
            </a:r>
          </a:p>
          <a:p>
            <a:pPr eaLnBrk="1" hangingPunct="1">
              <a:spcBef>
                <a:spcPct val="0"/>
              </a:spcBef>
              <a:buFontTx/>
              <a:buNone/>
            </a:pPr>
            <a:endParaRPr lang="en-US" altLang="en-US" sz="800" b="1" dirty="0"/>
          </a:p>
          <a:p>
            <a:pPr eaLnBrk="1" hangingPunct="1">
              <a:spcBef>
                <a:spcPct val="0"/>
              </a:spcBef>
              <a:buFontTx/>
              <a:buNone/>
            </a:pPr>
            <a:r>
              <a:rPr lang="en-US" altLang="en-US" sz="800" b="1" dirty="0"/>
              <a:t>(b) </a:t>
            </a:r>
            <a:r>
              <a:rPr lang="en-US" altLang="en-US" sz="800" dirty="0"/>
              <a:t>The CF-101 Voodoo was a pure air-to-air interceptor, with no air-to-ground capability whatsoever.</a:t>
            </a:r>
            <a:endParaRPr lang="en-US" altLang="en-US" sz="800" b="1" dirty="0"/>
          </a:p>
          <a:p>
            <a:pPr eaLnBrk="1" hangingPunct="1">
              <a:spcBef>
                <a:spcPct val="0"/>
              </a:spcBef>
              <a:buFontTx/>
              <a:buNone/>
            </a:pPr>
            <a:endParaRPr lang="en-US" altLang="en-US" sz="800" b="1" dirty="0"/>
          </a:p>
          <a:p>
            <a:pPr eaLnBrk="1" hangingPunct="1">
              <a:spcBef>
                <a:spcPct val="0"/>
              </a:spcBef>
              <a:buFontTx/>
              <a:buNone/>
            </a:pPr>
            <a:r>
              <a:rPr lang="en-US" altLang="en-US" sz="800" b="1" dirty="0"/>
              <a:t>(</a:t>
            </a:r>
            <a:r>
              <a:rPr lang="en-GB" altLang="en-US" sz="800" b="1" dirty="0"/>
              <a:t>c) </a:t>
            </a:r>
            <a:r>
              <a:rPr lang="en-GB" altLang="en-US" sz="800" dirty="0"/>
              <a:t>409 Tactical Fighter Squadron was initially equipped with F101 Voodoo and based in Canada.  In 1984 it was re-equipped with CF-18 Hornet and re-deployed to Germany soon afterwards, replacing 441 Tactical Fighter Squadron in 4 Wing.</a:t>
            </a:r>
            <a:endParaRPr lang="en-GB" altLang="en-US" sz="800" b="1" dirty="0"/>
          </a:p>
          <a:p>
            <a:pPr eaLnBrk="1" hangingPunct="1">
              <a:spcBef>
                <a:spcPct val="0"/>
              </a:spcBef>
              <a:buFontTx/>
              <a:buNone/>
            </a:pPr>
            <a:endParaRPr lang="en-GB" altLang="en-US" sz="800" b="1" dirty="0"/>
          </a:p>
          <a:p>
            <a:pPr eaLnBrk="1" hangingPunct="1">
              <a:spcBef>
                <a:spcPct val="0"/>
              </a:spcBef>
              <a:buFontTx/>
              <a:buNone/>
            </a:pPr>
            <a:r>
              <a:rPr lang="en-GB" altLang="en-US" sz="800" b="1" dirty="0"/>
              <a:t>(d) </a:t>
            </a:r>
            <a:r>
              <a:rPr lang="en-GB" altLang="en-US" sz="800" dirty="0"/>
              <a:t>441 Tactical Fighter Squadron was based with 4 Wing in Germany until 1986, when it was withdrawn to Canada, re-equipped with the CF-18 Hornet and was then re-assigned to 3 Wing.</a:t>
            </a:r>
          </a:p>
          <a:p>
            <a:pPr eaLnBrk="1" hangingPunct="1">
              <a:spcBef>
                <a:spcPct val="0"/>
              </a:spcBef>
              <a:buFontTx/>
              <a:buNone/>
            </a:pPr>
            <a:endParaRPr lang="en-US" altLang="en-US" sz="800" b="1" dirty="0"/>
          </a:p>
          <a:p>
            <a:pPr eaLnBrk="1" hangingPunct="1">
              <a:spcBef>
                <a:spcPct val="0"/>
              </a:spcBef>
              <a:buFontTx/>
              <a:buNone/>
            </a:pPr>
            <a:r>
              <a:rPr lang="en-US" altLang="en-US" sz="800" b="1" dirty="0"/>
              <a:t>(e) </a:t>
            </a:r>
            <a:r>
              <a:rPr lang="en-US" altLang="en-US" sz="800" dirty="0"/>
              <a:t>417 Tactical Fighter Training Squadron was disbanded in 1983, as the CF-18 Hornet began replacing the CF-104 Starfighter.</a:t>
            </a:r>
          </a:p>
          <a:p>
            <a:pPr eaLnBrk="1" hangingPunct="1">
              <a:spcBef>
                <a:spcPct val="0"/>
              </a:spcBef>
              <a:buFontTx/>
              <a:buNone/>
            </a:pPr>
            <a:endParaRPr lang="en-US" altLang="en-US" sz="800" b="1" dirty="0"/>
          </a:p>
          <a:p>
            <a:pPr eaLnBrk="1" hangingPunct="1">
              <a:spcBef>
                <a:spcPct val="0"/>
              </a:spcBef>
              <a:buFontTx/>
              <a:buNone/>
            </a:pPr>
            <a:r>
              <a:rPr lang="en-US" altLang="en-US" sz="800" b="1" dirty="0"/>
              <a:t>(</a:t>
            </a:r>
            <a:r>
              <a:rPr lang="en-GB" altLang="en-US" sz="800" b="1" dirty="0"/>
              <a:t>f) </a:t>
            </a:r>
            <a:r>
              <a:rPr lang="en-GB" altLang="en-US" sz="800" dirty="0"/>
              <a:t>434 Tactical Fighter Squadron was initially a training unit based at CFB Cold Lake, was then transferred in 1982 to </a:t>
            </a:r>
            <a:r>
              <a:rPr lang="en-GB" altLang="en-US" sz="800" dirty="0" err="1"/>
              <a:t>Bagotville</a:t>
            </a:r>
            <a:r>
              <a:rPr lang="en-GB" altLang="en-US" sz="800" dirty="0"/>
              <a:t> as a front-line Tactical Fighter Squadron and was then transferred again in 1985 to CFB Chatham.</a:t>
            </a:r>
          </a:p>
          <a:p>
            <a:pPr eaLnBrk="1" hangingPunct="1">
              <a:spcBef>
                <a:spcPct val="0"/>
              </a:spcBef>
              <a:buFontTx/>
              <a:buNone/>
            </a:pPr>
            <a:endParaRPr lang="en-US" altLang="en-US" sz="800" b="1" dirty="0"/>
          </a:p>
          <a:p>
            <a:pPr eaLnBrk="1" hangingPunct="1">
              <a:spcBef>
                <a:spcPct val="0"/>
              </a:spcBef>
              <a:buFontTx/>
              <a:buNone/>
            </a:pPr>
            <a:r>
              <a:rPr lang="en-US" altLang="en-US" sz="800" b="1" dirty="0"/>
              <a:t>(</a:t>
            </a:r>
            <a:r>
              <a:rPr lang="en-GB" altLang="en-US" sz="800" b="1" dirty="0"/>
              <a:t>g) </a:t>
            </a:r>
            <a:r>
              <a:rPr lang="en-GB" altLang="en-US" sz="800" dirty="0"/>
              <a:t>The Kiowas of 444 Tactical Helicopter Squadron were directly tasked with supporting 4 CMBG.</a:t>
            </a:r>
            <a:endParaRPr lang="en-GB" altLang="en-US" sz="8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descr="Canadian_Air_Force_Low_Viz_Roundel">
            <a:extLst>
              <a:ext uri="{FF2B5EF4-FFF2-40B4-BE49-F238E27FC236}">
                <a16:creationId xmlns:a16="http://schemas.microsoft.com/office/drawing/2014/main" id="{13738B9D-D5D9-4096-AD7A-2BDE4160D6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3725" y="107950"/>
            <a:ext cx="10795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3">
            <a:extLst>
              <a:ext uri="{FF2B5EF4-FFF2-40B4-BE49-F238E27FC236}">
                <a16:creationId xmlns:a16="http://schemas.microsoft.com/office/drawing/2014/main" id="{0E3D4423-9D02-4E35-BD90-92494A8E87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3725" y="1331913"/>
            <a:ext cx="10795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2F712C48-DFE6-4B57-A923-3EAC2EBB8F5D}"/>
              </a:ext>
            </a:extLst>
          </p:cNvPr>
          <p:cNvSpPr txBox="1"/>
          <p:nvPr/>
        </p:nvSpPr>
        <p:spPr>
          <a:xfrm>
            <a:off x="188640" y="118294"/>
            <a:ext cx="5616624" cy="5293757"/>
          </a:xfrm>
          <a:prstGeom prst="rect">
            <a:avLst/>
          </a:prstGeom>
          <a:noFill/>
        </p:spPr>
        <p:txBody>
          <a:bodyPr wrap="square" rtlCol="0">
            <a:spAutoFit/>
          </a:bodyPr>
          <a:lstStyle/>
          <a:p>
            <a:r>
              <a:rPr lang="en-US" sz="1800" b="1" u="sng" dirty="0"/>
              <a:t>10 Tactical Air Group</a:t>
            </a:r>
          </a:p>
          <a:p>
            <a:endParaRPr lang="en-US" sz="1000" b="1" u="sng" dirty="0"/>
          </a:p>
          <a:p>
            <a:r>
              <a:rPr lang="en-US" sz="1200" b="1" u="sng" dirty="0"/>
              <a:t>CFB Toronto</a:t>
            </a:r>
          </a:p>
          <a:p>
            <a:r>
              <a:rPr lang="en-US" sz="1000" dirty="0"/>
              <a:t>400 Tactical Helicopter &amp; Training Squadron (Reserve)	</a:t>
            </a:r>
            <a:r>
              <a:rPr lang="en-US" sz="1000" b="1" dirty="0"/>
              <a:t>x3 </a:t>
            </a:r>
            <a:r>
              <a:rPr lang="en-US" sz="1000" dirty="0"/>
              <a:t>CH-136 Kiowa</a:t>
            </a:r>
          </a:p>
          <a:p>
            <a:r>
              <a:rPr lang="en-US" sz="1000" dirty="0"/>
              <a:t>411 Tactical Helicopter Squadron (Reserve)		</a:t>
            </a:r>
            <a:r>
              <a:rPr lang="en-US" sz="1000" b="1" dirty="0"/>
              <a:t>x3 </a:t>
            </a:r>
            <a:r>
              <a:rPr lang="en-US" sz="1000" dirty="0"/>
              <a:t>CH-136 Kiowa</a:t>
            </a:r>
          </a:p>
          <a:p>
            <a:endParaRPr lang="en-US" sz="1000" dirty="0"/>
          </a:p>
          <a:p>
            <a:r>
              <a:rPr lang="en-US" sz="1200" b="1" u="sng" dirty="0"/>
              <a:t>CFB St Hubert</a:t>
            </a:r>
          </a:p>
          <a:p>
            <a:r>
              <a:rPr lang="en-US" sz="1000" dirty="0"/>
              <a:t>401 Tactical Helicopter Squadron (Reserve)		</a:t>
            </a:r>
            <a:r>
              <a:rPr lang="en-US" sz="1000" b="1" dirty="0"/>
              <a:t>x3 </a:t>
            </a:r>
            <a:r>
              <a:rPr lang="en-US" sz="1000" dirty="0"/>
              <a:t>CH-136 Kiowa</a:t>
            </a:r>
          </a:p>
          <a:p>
            <a:r>
              <a:rPr lang="en-US" sz="1000" dirty="0"/>
              <a:t>430 Tactical Helicopter Squadron </a:t>
            </a:r>
            <a:r>
              <a:rPr lang="en-US" b="1" dirty="0"/>
              <a:t>(a)</a:t>
            </a:r>
            <a:r>
              <a:rPr lang="en-US" sz="1000" dirty="0"/>
              <a:t>		</a:t>
            </a:r>
            <a:r>
              <a:rPr lang="en-US" sz="1000" b="1" dirty="0"/>
              <a:t>x3 </a:t>
            </a:r>
            <a:r>
              <a:rPr lang="en-US" sz="1000" dirty="0"/>
              <a:t>CH-136 Kiowa</a:t>
            </a:r>
          </a:p>
          <a:p>
            <a:r>
              <a:rPr lang="en-US" sz="1000" dirty="0"/>
              <a:t>				</a:t>
            </a:r>
            <a:r>
              <a:rPr lang="en-US" sz="1000" b="1" dirty="0"/>
              <a:t>x3 </a:t>
            </a:r>
            <a:r>
              <a:rPr lang="en-US" sz="1000" dirty="0"/>
              <a:t>CH-135 Twin Huey</a:t>
            </a:r>
          </a:p>
          <a:p>
            <a:r>
              <a:rPr lang="en-US" sz="1000" dirty="0"/>
              <a:t>438 Tactical Helicopter Squadron (Reserve)		</a:t>
            </a:r>
            <a:r>
              <a:rPr lang="en-US" sz="1000" b="1" dirty="0"/>
              <a:t>x3 </a:t>
            </a:r>
            <a:r>
              <a:rPr lang="en-US" sz="1000" dirty="0"/>
              <a:t>CH-136 Kiowa</a:t>
            </a:r>
          </a:p>
          <a:p>
            <a:endParaRPr lang="en-US" sz="1000" dirty="0"/>
          </a:p>
          <a:p>
            <a:r>
              <a:rPr lang="en-US" sz="1200" b="1" u="sng" dirty="0"/>
              <a:t>CFB Gagetown</a:t>
            </a:r>
          </a:p>
          <a:p>
            <a:r>
              <a:rPr lang="en-US" sz="1000" dirty="0"/>
              <a:t>403 Helicopter Operational Training Squadron		</a:t>
            </a:r>
            <a:r>
              <a:rPr lang="en-US" sz="1000" b="1" dirty="0"/>
              <a:t>x3 </a:t>
            </a:r>
            <a:r>
              <a:rPr lang="en-US" sz="1000" dirty="0"/>
              <a:t>CH-118 Iroquois</a:t>
            </a:r>
          </a:p>
          <a:p>
            <a:r>
              <a:rPr lang="en-US" sz="1000" dirty="0"/>
              <a:t>				</a:t>
            </a:r>
            <a:r>
              <a:rPr lang="en-US" sz="1000" b="1" dirty="0"/>
              <a:t>x3 </a:t>
            </a:r>
            <a:r>
              <a:rPr lang="en-US" sz="1000" dirty="0"/>
              <a:t>CH-135 Twin Huey</a:t>
            </a:r>
          </a:p>
          <a:p>
            <a:r>
              <a:rPr lang="en-US" sz="1000" dirty="0"/>
              <a:t>				</a:t>
            </a:r>
            <a:r>
              <a:rPr lang="en-US" sz="1000" b="1" dirty="0"/>
              <a:t>x3 </a:t>
            </a:r>
            <a:r>
              <a:rPr lang="en-US" sz="1000" dirty="0"/>
              <a:t>CH-136 Kiowa</a:t>
            </a:r>
          </a:p>
          <a:p>
            <a:r>
              <a:rPr lang="en-US" sz="1000" dirty="0"/>
              <a:t>427 Tactical Helicopter Squadron </a:t>
            </a:r>
            <a:r>
              <a:rPr lang="en-US" b="1" dirty="0"/>
              <a:t>(b)</a:t>
            </a:r>
            <a:r>
              <a:rPr lang="en-US" dirty="0"/>
              <a:t>		</a:t>
            </a:r>
            <a:r>
              <a:rPr lang="en-US" sz="1000" b="1" dirty="0"/>
              <a:t>x3 </a:t>
            </a:r>
            <a:r>
              <a:rPr lang="en-US" sz="1000" dirty="0"/>
              <a:t>CH-136 Kiowa</a:t>
            </a:r>
          </a:p>
          <a:p>
            <a:r>
              <a:rPr lang="en-US" sz="1000" dirty="0"/>
              <a:t>				</a:t>
            </a:r>
            <a:r>
              <a:rPr lang="en-US" sz="1000" b="1" dirty="0"/>
              <a:t>x3 </a:t>
            </a:r>
            <a:r>
              <a:rPr lang="en-US" sz="1000" dirty="0"/>
              <a:t>CH-135 Twin Huey</a:t>
            </a:r>
          </a:p>
          <a:p>
            <a:endParaRPr lang="en-US" sz="1000" dirty="0"/>
          </a:p>
          <a:p>
            <a:r>
              <a:rPr lang="en-US" sz="1200" b="1" u="sng" dirty="0"/>
              <a:t>CFB Ottawa</a:t>
            </a:r>
          </a:p>
          <a:p>
            <a:r>
              <a:rPr lang="en-US" sz="1000" dirty="0"/>
              <a:t>450 Transport Helicopter Squadron		</a:t>
            </a:r>
            <a:r>
              <a:rPr lang="en-US" sz="1000" b="1" dirty="0"/>
              <a:t>x2 </a:t>
            </a:r>
            <a:r>
              <a:rPr lang="en-US" sz="1000" dirty="0"/>
              <a:t>CH-147 Chinook</a:t>
            </a:r>
          </a:p>
          <a:p>
            <a:r>
              <a:rPr lang="en-US" sz="1000" dirty="0"/>
              <a:t>				</a:t>
            </a:r>
            <a:r>
              <a:rPr lang="en-US" sz="1000" b="1" dirty="0"/>
              <a:t>x3 </a:t>
            </a:r>
            <a:r>
              <a:rPr lang="en-US" sz="1000" dirty="0"/>
              <a:t>CH-135 Twin Huey</a:t>
            </a:r>
          </a:p>
          <a:p>
            <a:endParaRPr lang="en-US" sz="1000" dirty="0"/>
          </a:p>
          <a:p>
            <a:r>
              <a:rPr lang="en-US" sz="1200" b="1" u="sng" dirty="0"/>
              <a:t>CFB Edmonton</a:t>
            </a:r>
          </a:p>
          <a:p>
            <a:r>
              <a:rPr lang="en-US" sz="1000" dirty="0"/>
              <a:t>408 Tactical Helicopter Squadron </a:t>
            </a:r>
            <a:r>
              <a:rPr lang="en-US" b="1" dirty="0"/>
              <a:t>(c)</a:t>
            </a:r>
            <a:r>
              <a:rPr lang="en-US" sz="1000" dirty="0"/>
              <a:t>		</a:t>
            </a:r>
            <a:r>
              <a:rPr lang="en-US" sz="1000" b="1" dirty="0"/>
              <a:t>x3 </a:t>
            </a:r>
            <a:r>
              <a:rPr lang="en-US" sz="1000" dirty="0"/>
              <a:t>CH-135 Kiowa</a:t>
            </a:r>
          </a:p>
          <a:p>
            <a:r>
              <a:rPr lang="en-US" sz="1000" dirty="0"/>
              <a:t>				</a:t>
            </a:r>
            <a:r>
              <a:rPr lang="en-US" sz="1000" b="1" dirty="0"/>
              <a:t>x3 </a:t>
            </a:r>
            <a:r>
              <a:rPr lang="en-US" sz="1000" dirty="0"/>
              <a:t>CH-136 Twin Huey</a:t>
            </a:r>
          </a:p>
          <a:p>
            <a:r>
              <a:rPr lang="en-US" sz="1000" dirty="0"/>
              <a:t>447 Transport Helicopter Squadron		</a:t>
            </a:r>
            <a:r>
              <a:rPr lang="en-US" sz="1000" b="1" dirty="0"/>
              <a:t>x2 </a:t>
            </a:r>
            <a:r>
              <a:rPr lang="en-US" sz="1000" dirty="0"/>
              <a:t>CH-147 Chinook</a:t>
            </a:r>
          </a:p>
          <a:p>
            <a:endParaRPr lang="en-US" sz="1000" dirty="0"/>
          </a:p>
          <a:p>
            <a:r>
              <a:rPr lang="en-US" b="1" dirty="0"/>
              <a:t>(</a:t>
            </a:r>
            <a:r>
              <a:rPr lang="en-GB" b="1" dirty="0"/>
              <a:t>a) </a:t>
            </a:r>
            <a:r>
              <a:rPr lang="en-GB" dirty="0"/>
              <a:t>430 Tactical Helicopter Squadron was tasked with supporting 5 GBC.</a:t>
            </a:r>
          </a:p>
          <a:p>
            <a:endParaRPr lang="en-US" b="1" dirty="0"/>
          </a:p>
          <a:p>
            <a:r>
              <a:rPr lang="en-US" b="1" dirty="0"/>
              <a:t>(</a:t>
            </a:r>
            <a:r>
              <a:rPr lang="en-GB" b="1" dirty="0"/>
              <a:t>b) </a:t>
            </a:r>
            <a:r>
              <a:rPr lang="en-GB" dirty="0"/>
              <a:t>427 Tactical Helicopter Squadron was tasked with supporting the Special Service Force.</a:t>
            </a:r>
          </a:p>
          <a:p>
            <a:endParaRPr lang="en-US" b="1" dirty="0"/>
          </a:p>
          <a:p>
            <a:r>
              <a:rPr lang="en-US" b="1" dirty="0"/>
              <a:t>(</a:t>
            </a:r>
            <a:r>
              <a:rPr lang="en-GB" b="1" dirty="0"/>
              <a:t>c)</a:t>
            </a:r>
            <a:r>
              <a:rPr lang="en-GB" dirty="0"/>
              <a:t> 408 Tactical Helicopter Squadron was tasked with supporting 1 CBG.</a:t>
            </a:r>
            <a:endParaRPr lang="en-GB" b="1" dirty="0"/>
          </a:p>
        </p:txBody>
      </p:sp>
      <p:pic>
        <p:nvPicPr>
          <p:cNvPr id="5" name="Picture 14" descr="Canadian Kiowa 1">
            <a:extLst>
              <a:ext uri="{FF2B5EF4-FFF2-40B4-BE49-F238E27FC236}">
                <a16:creationId xmlns:a16="http://schemas.microsoft.com/office/drawing/2014/main" id="{A1BF18C0-7C35-47B2-A1E2-016C58EE64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6912" y="7083043"/>
            <a:ext cx="2585020" cy="193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anadian Huey &amp; Kiowa">
            <a:extLst>
              <a:ext uri="{FF2B5EF4-FFF2-40B4-BE49-F238E27FC236}">
                <a16:creationId xmlns:a16="http://schemas.microsoft.com/office/drawing/2014/main" id="{D8EB533E-8FC5-41C2-B4E1-8045B49AAF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8117" y="5412051"/>
            <a:ext cx="2581243" cy="193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F53pack">
            <a:extLst>
              <a:ext uri="{FF2B5EF4-FFF2-40B4-BE49-F238E27FC236}">
                <a16:creationId xmlns:a16="http://schemas.microsoft.com/office/drawing/2014/main" id="{AF40EEF9-7E66-49F8-B676-458C7B1850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000" y="6086375"/>
            <a:ext cx="2592288" cy="194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a:extLst>
              <a:ext uri="{FF2B5EF4-FFF2-40B4-BE49-F238E27FC236}">
                <a16:creationId xmlns:a16="http://schemas.microsoft.com/office/drawing/2014/main" id="{46CD4FD0-4DF4-47CE-BB54-C2FA861D6FB2}"/>
              </a:ext>
            </a:extLst>
          </p:cNvPr>
          <p:cNvSpPr txBox="1">
            <a:spLocks noChangeArrowheads="1"/>
          </p:cNvSpPr>
          <p:nvPr/>
        </p:nvSpPr>
        <p:spPr bwMode="auto">
          <a:xfrm>
            <a:off x="115888" y="107950"/>
            <a:ext cx="6427787" cy="568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b="1" u="sng"/>
              <a:t>Canadian Card List</a:t>
            </a:r>
          </a:p>
          <a:p>
            <a:pPr eaLnBrk="1" hangingPunct="1">
              <a:spcBef>
                <a:spcPct val="0"/>
              </a:spcBef>
              <a:buFontTx/>
              <a:buNone/>
            </a:pPr>
            <a:endParaRPr lang="en-GB" altLang="en-US" sz="1200"/>
          </a:p>
          <a:p>
            <a:pPr eaLnBrk="1" hangingPunct="1">
              <a:spcBef>
                <a:spcPct val="0"/>
              </a:spcBef>
              <a:buFontTx/>
              <a:buNone/>
            </a:pPr>
            <a:r>
              <a:rPr lang="en-GB" altLang="en-US" sz="800"/>
              <a:t>(Model availability: SOG=Skytrex/Old Glory, OG = Old Glory only, QRF=Quick Reaction Force/LKM Direct, PP=Peter Pig, QC=Quality Castings/Old Glory 15s, RMM = Roskopf Mititar Modele, FoW = Flames of War, PSC = Plastic Soldier Company, BPM = Butler’s Printed Models, AiM = Armaments in Miniature)</a:t>
            </a:r>
          </a:p>
          <a:p>
            <a:pPr eaLnBrk="1" hangingPunct="1">
              <a:spcBef>
                <a:spcPct val="0"/>
              </a:spcBef>
              <a:buFontTx/>
              <a:buNone/>
            </a:pPr>
            <a:endParaRPr lang="en-GB" altLang="en-US" sz="800"/>
          </a:p>
          <a:p>
            <a:pPr eaLnBrk="1" hangingPunct="1">
              <a:spcBef>
                <a:spcPct val="0"/>
              </a:spcBef>
              <a:buFontTx/>
              <a:buNone/>
            </a:pPr>
            <a:r>
              <a:rPr lang="en-GB" altLang="en-US" sz="800" b="1"/>
              <a:t>CWCA-01 – </a:t>
            </a:r>
            <a:r>
              <a:rPr lang="en-GB" altLang="en-US" sz="800"/>
              <a:t>Leopard C1 105mm Main Battle Tank		QRF, RMM, FoW, PSC, BPM (Leopard 1A3)</a:t>
            </a:r>
          </a:p>
          <a:p>
            <a:pPr eaLnBrk="1" hangingPunct="1">
              <a:spcBef>
                <a:spcPct val="0"/>
              </a:spcBef>
              <a:buFontTx/>
              <a:buNone/>
            </a:pPr>
            <a:r>
              <a:rPr lang="en-GB" altLang="en-US" sz="800" b="1"/>
              <a:t>CWCA-02</a:t>
            </a:r>
            <a:r>
              <a:rPr lang="en-GB" altLang="en-US" sz="800"/>
              <a:t> – M113 C&amp;R Lynx Reconnaissance Vehicle		QRF, PSC, FoW, BPM</a:t>
            </a:r>
          </a:p>
          <a:p>
            <a:pPr eaLnBrk="1" hangingPunct="1">
              <a:spcBef>
                <a:spcPct val="0"/>
              </a:spcBef>
              <a:buFontTx/>
              <a:buNone/>
            </a:pPr>
            <a:r>
              <a:rPr lang="en-GB" altLang="en-US" sz="800" b="1"/>
              <a:t>CWCA-03 </a:t>
            </a:r>
            <a:r>
              <a:rPr lang="en-GB" altLang="en-US" sz="800"/>
              <a:t>– M113 Armoured Personnel Carrier		QRF, SOG, PP, QC, RMM, FoW, PSC, BPM</a:t>
            </a:r>
          </a:p>
          <a:p>
            <a:pPr eaLnBrk="1" hangingPunct="1">
              <a:spcBef>
                <a:spcPct val="0"/>
              </a:spcBef>
              <a:buFontTx/>
              <a:buNone/>
            </a:pPr>
            <a:r>
              <a:rPr lang="en-GB" altLang="en-US" sz="800" b="1"/>
              <a:t>CWCA-04</a:t>
            </a:r>
            <a:r>
              <a:rPr lang="en-GB" altLang="en-US" sz="800"/>
              <a:t> – M113 TUA (M220A2 TOW2 ‘TOW Under Armour’)	</a:t>
            </a:r>
          </a:p>
          <a:p>
            <a:pPr eaLnBrk="1" hangingPunct="1">
              <a:spcBef>
                <a:spcPct val="0"/>
              </a:spcBef>
              <a:buFontTx/>
              <a:buNone/>
            </a:pPr>
            <a:r>
              <a:rPr lang="en-GB" altLang="en-US" sz="800" b="1"/>
              <a:t>CWCA-05</a:t>
            </a:r>
            <a:r>
              <a:rPr lang="en-GB" altLang="en-US" sz="800"/>
              <a:t> – M150 ATGM Vehicle (M220 TOW)		QRF, SOG, PSC, FoW, BPM</a:t>
            </a:r>
          </a:p>
          <a:p>
            <a:pPr eaLnBrk="1" hangingPunct="1">
              <a:spcBef>
                <a:spcPct val="0"/>
              </a:spcBef>
              <a:buFontTx/>
              <a:buNone/>
            </a:pPr>
            <a:r>
              <a:rPr lang="en-GB" altLang="en-US" sz="800" b="1"/>
              <a:t>CWCA-06</a:t>
            </a:r>
            <a:r>
              <a:rPr lang="en-GB" altLang="en-US" sz="800"/>
              <a:t> – M577 Command Vehicle			QRF, SOG, PP, PSC, FoW, RMM, BPM</a:t>
            </a:r>
          </a:p>
          <a:p>
            <a:pPr eaLnBrk="1" hangingPunct="1">
              <a:spcBef>
                <a:spcPct val="0"/>
              </a:spcBef>
              <a:buFontTx/>
              <a:buNone/>
            </a:pPr>
            <a:r>
              <a:rPr lang="en-GB" altLang="en-US" sz="800" b="1"/>
              <a:t>CWCA-07</a:t>
            </a:r>
            <a:r>
              <a:rPr lang="en-GB" altLang="en-US" sz="800"/>
              <a:t> – Beaver AVLB			(Biber) RMM</a:t>
            </a:r>
          </a:p>
          <a:p>
            <a:pPr eaLnBrk="1" hangingPunct="1">
              <a:spcBef>
                <a:spcPct val="0"/>
              </a:spcBef>
              <a:buFontTx/>
              <a:buNone/>
            </a:pPr>
            <a:r>
              <a:rPr lang="en-GB" altLang="en-US" sz="800" b="1"/>
              <a:t>CWCA-08</a:t>
            </a:r>
            <a:r>
              <a:rPr lang="en-GB" altLang="en-US" sz="800"/>
              <a:t> – M151 MUTT Light Utility Vehicle		QRF, SOG</a:t>
            </a:r>
          </a:p>
          <a:p>
            <a:pPr eaLnBrk="1" hangingPunct="1">
              <a:spcBef>
                <a:spcPct val="0"/>
              </a:spcBef>
              <a:buFontTx/>
              <a:buNone/>
            </a:pPr>
            <a:r>
              <a:rPr lang="en-GB" altLang="en-US" sz="800" b="1"/>
              <a:t>CWCA-09</a:t>
            </a:r>
            <a:r>
              <a:rPr lang="en-GB" altLang="en-US" sz="800"/>
              <a:t> – M35 2</a:t>
            </a:r>
            <a:r>
              <a:rPr lang="en-US" altLang="en-US" sz="800">
                <a:cs typeface="Arial" panose="020B0604020202020204" pitchFamily="34" charset="0"/>
              </a:rPr>
              <a:t>½</a:t>
            </a:r>
            <a:r>
              <a:rPr lang="en-GB" altLang="en-US" sz="800"/>
              <a:t>-ton Truck			QRF, SOG, FoW</a:t>
            </a:r>
          </a:p>
          <a:p>
            <a:pPr eaLnBrk="1" hangingPunct="1">
              <a:spcBef>
                <a:spcPct val="0"/>
              </a:spcBef>
              <a:buFontTx/>
              <a:buNone/>
            </a:pPr>
            <a:r>
              <a:rPr lang="en-GB" altLang="en-US" sz="800" b="1"/>
              <a:t>CWCA-10</a:t>
            </a:r>
            <a:r>
              <a:rPr lang="en-GB" altLang="en-US" sz="800"/>
              <a:t> – Commander			PSC, QRF, FoW</a:t>
            </a:r>
          </a:p>
          <a:p>
            <a:pPr eaLnBrk="1" hangingPunct="1">
              <a:spcBef>
                <a:spcPct val="0"/>
              </a:spcBef>
              <a:buFontTx/>
              <a:buNone/>
            </a:pPr>
            <a:r>
              <a:rPr lang="en-GB" altLang="en-US" sz="800" b="1"/>
              <a:t>CWCA-11</a:t>
            </a:r>
            <a:r>
              <a:rPr lang="en-GB" altLang="en-US" sz="800"/>
              <a:t> – Infantry (M72 66mm LAW &amp; 84mm Carl-Gustav MAW)	PSC, QRF, FoW</a:t>
            </a:r>
          </a:p>
          <a:p>
            <a:pPr eaLnBrk="1" hangingPunct="1">
              <a:spcBef>
                <a:spcPct val="0"/>
              </a:spcBef>
              <a:buFontTx/>
              <a:buNone/>
            </a:pPr>
            <a:r>
              <a:rPr lang="en-GB" altLang="en-US" sz="800" b="1"/>
              <a:t>CWCA-12</a:t>
            </a:r>
            <a:r>
              <a:rPr lang="en-GB" altLang="en-US" sz="800"/>
              <a:t> – Browning C5 General Purpose Machine Gun		PSC, QRF, FoW</a:t>
            </a:r>
          </a:p>
          <a:p>
            <a:pPr eaLnBrk="1" hangingPunct="1">
              <a:spcBef>
                <a:spcPct val="0"/>
              </a:spcBef>
              <a:buFontTx/>
              <a:buNone/>
            </a:pPr>
            <a:r>
              <a:rPr lang="en-GB" altLang="en-US" sz="800" b="1"/>
              <a:t>CWCA-13</a:t>
            </a:r>
            <a:r>
              <a:rPr lang="en-GB" altLang="en-US" sz="800"/>
              <a:t> – FN C6 General Purpose Machine Gun		QRF</a:t>
            </a:r>
          </a:p>
          <a:p>
            <a:pPr eaLnBrk="1" hangingPunct="1">
              <a:spcBef>
                <a:spcPct val="0"/>
              </a:spcBef>
              <a:buFontTx/>
              <a:buNone/>
            </a:pPr>
            <a:r>
              <a:rPr lang="en-GB" altLang="en-US" sz="800" b="1"/>
              <a:t>CWCA-14</a:t>
            </a:r>
            <a:r>
              <a:rPr lang="en-GB" altLang="en-US" sz="800"/>
              <a:t> – C3 81mm Mortar			PSC, QRF</a:t>
            </a:r>
          </a:p>
          <a:p>
            <a:pPr eaLnBrk="1" hangingPunct="1">
              <a:spcBef>
                <a:spcPct val="0"/>
              </a:spcBef>
              <a:buFontTx/>
              <a:buNone/>
            </a:pPr>
            <a:r>
              <a:rPr lang="en-GB" altLang="en-US" sz="800" b="1"/>
              <a:t>CWCA-15</a:t>
            </a:r>
            <a:r>
              <a:rPr lang="en-GB" altLang="en-US" sz="800"/>
              <a:t> – M220 TOW ATGM Team			PSC, QRF</a:t>
            </a:r>
          </a:p>
          <a:p>
            <a:pPr eaLnBrk="1" hangingPunct="1">
              <a:spcBef>
                <a:spcPct val="0"/>
              </a:spcBef>
              <a:buFontTx/>
              <a:buNone/>
            </a:pPr>
            <a:r>
              <a:rPr lang="en-GB" altLang="en-US" sz="800" b="1"/>
              <a:t>CWCA-16</a:t>
            </a:r>
            <a:r>
              <a:rPr lang="en-GB" altLang="en-US" sz="800"/>
              <a:t> – Blowpipe SAM Team			PSC, QRF, FoW</a:t>
            </a:r>
          </a:p>
          <a:p>
            <a:pPr eaLnBrk="1" hangingPunct="1">
              <a:spcBef>
                <a:spcPct val="0"/>
              </a:spcBef>
              <a:buFontTx/>
              <a:buNone/>
            </a:pPr>
            <a:r>
              <a:rPr lang="en-GB" altLang="en-US" sz="800" b="1"/>
              <a:t>CWCA-17</a:t>
            </a:r>
            <a:r>
              <a:rPr lang="en-GB" altLang="en-US" sz="800"/>
              <a:t> – Assault Pioneer (M72 66mm LAW)		PSC, QRF</a:t>
            </a:r>
          </a:p>
          <a:p>
            <a:pPr eaLnBrk="1" hangingPunct="1">
              <a:spcBef>
                <a:spcPct val="0"/>
              </a:spcBef>
              <a:buFontTx/>
              <a:buNone/>
            </a:pPr>
            <a:r>
              <a:rPr lang="en-GB" altLang="en-US" sz="800" b="1"/>
              <a:t>CWCA-18</a:t>
            </a:r>
            <a:r>
              <a:rPr lang="en-GB" altLang="en-US" sz="800"/>
              <a:t> – Forward Observer			PSC, QRF</a:t>
            </a:r>
          </a:p>
          <a:p>
            <a:pPr eaLnBrk="1" hangingPunct="1">
              <a:spcBef>
                <a:spcPct val="0"/>
              </a:spcBef>
              <a:buFontTx/>
              <a:buNone/>
            </a:pPr>
            <a:r>
              <a:rPr lang="en-GB" altLang="en-US" sz="800" b="1"/>
              <a:t>CWCA-19</a:t>
            </a:r>
            <a:r>
              <a:rPr lang="en-GB" altLang="en-US" sz="800"/>
              <a:t> – CH-136 Kiowa Light Observation Helicopter		Pocket Pak</a:t>
            </a:r>
          </a:p>
          <a:p>
            <a:pPr eaLnBrk="1" hangingPunct="1">
              <a:spcBef>
                <a:spcPct val="0"/>
              </a:spcBef>
              <a:buFontTx/>
              <a:buNone/>
            </a:pPr>
            <a:r>
              <a:rPr lang="en-GB" altLang="en-US" sz="800" b="1"/>
              <a:t>CWCA-20</a:t>
            </a:r>
            <a:r>
              <a:rPr lang="en-GB" altLang="en-US" sz="800"/>
              <a:t> – CF-18 Hornet Fighter-Bomber		Italeri</a:t>
            </a:r>
          </a:p>
          <a:p>
            <a:pPr eaLnBrk="1" hangingPunct="1">
              <a:spcBef>
                <a:spcPct val="0"/>
              </a:spcBef>
              <a:buFontTx/>
              <a:buNone/>
            </a:pPr>
            <a:r>
              <a:rPr lang="en-GB" altLang="en-US" sz="800" b="1"/>
              <a:t>CWCA-21</a:t>
            </a:r>
            <a:r>
              <a:rPr lang="en-GB" altLang="en-US" sz="800"/>
              <a:t> – Browning M2 .50 Cal HMG			PSC, QRF</a:t>
            </a:r>
          </a:p>
          <a:p>
            <a:pPr eaLnBrk="1" hangingPunct="1">
              <a:spcBef>
                <a:spcPct val="0"/>
              </a:spcBef>
              <a:buFontTx/>
              <a:buNone/>
            </a:pPr>
            <a:r>
              <a:rPr lang="en-GB" altLang="en-US" sz="800" b="1"/>
              <a:t>CWCA-22</a:t>
            </a:r>
            <a:r>
              <a:rPr lang="en-GB" altLang="en-US" sz="800"/>
              <a:t> – M19 60mm Mortar			PSC, QRF, FoW</a:t>
            </a:r>
          </a:p>
          <a:p>
            <a:pPr eaLnBrk="1" hangingPunct="1">
              <a:spcBef>
                <a:spcPct val="0"/>
              </a:spcBef>
              <a:buFontTx/>
              <a:buNone/>
            </a:pPr>
            <a:r>
              <a:rPr lang="en-GB" altLang="en-US" sz="800" b="1"/>
              <a:t>CWCA-23</a:t>
            </a:r>
            <a:r>
              <a:rPr lang="en-GB" altLang="en-US" sz="800"/>
              <a:t> – AVGP Grizzly Armoured Personnel Carrier		QRF</a:t>
            </a:r>
          </a:p>
          <a:p>
            <a:pPr eaLnBrk="1" hangingPunct="1">
              <a:spcBef>
                <a:spcPct val="0"/>
              </a:spcBef>
              <a:buFontTx/>
              <a:buNone/>
            </a:pPr>
            <a:r>
              <a:rPr lang="en-GB" altLang="en-US" sz="800" b="1"/>
              <a:t>CWCA-24</a:t>
            </a:r>
            <a:r>
              <a:rPr lang="en-GB" altLang="en-US" sz="800"/>
              <a:t> – AVGP Cougar 76mm Fire Support Vehicle		QRF</a:t>
            </a:r>
          </a:p>
          <a:p>
            <a:pPr eaLnBrk="1" hangingPunct="1">
              <a:spcBef>
                <a:spcPct val="0"/>
              </a:spcBef>
              <a:buFontTx/>
              <a:buNone/>
            </a:pPr>
            <a:r>
              <a:rPr lang="en-GB" altLang="en-US" sz="800" b="1"/>
              <a:t>CWCA-25</a:t>
            </a:r>
            <a:r>
              <a:rPr lang="en-GB" altLang="en-US" sz="800"/>
              <a:t> – CH-118 Iroquois Utility Helicopter (UH-1B)		Revell, Corgi, QRF, FoW, OG, RMM, BPM</a:t>
            </a:r>
            <a:endParaRPr lang="en-GB" altLang="en-US" sz="800" b="1"/>
          </a:p>
          <a:p>
            <a:pPr eaLnBrk="1" hangingPunct="1">
              <a:spcBef>
                <a:spcPct val="0"/>
              </a:spcBef>
              <a:buFontTx/>
              <a:buNone/>
            </a:pPr>
            <a:r>
              <a:rPr lang="en-GB" altLang="en-US" sz="800" b="1"/>
              <a:t>CWCA-26 </a:t>
            </a:r>
            <a:r>
              <a:rPr lang="en-GB" altLang="en-US" sz="800"/>
              <a:t>– CH-147 Chinook Heavy Transport Helicopter		QRF, OG, AiM</a:t>
            </a:r>
          </a:p>
          <a:p>
            <a:pPr eaLnBrk="1" hangingPunct="1">
              <a:spcBef>
                <a:spcPct val="0"/>
              </a:spcBef>
              <a:buFontTx/>
              <a:buNone/>
            </a:pPr>
            <a:r>
              <a:rPr lang="en-GB" altLang="en-US" sz="800" b="1"/>
              <a:t>CWCA-27 – </a:t>
            </a:r>
            <a:r>
              <a:rPr lang="en-GB" altLang="en-US" sz="800"/>
              <a:t>CF-116 Fighter-Bomber (CF-5A Freedom-Fighter)	Italeri, Revell</a:t>
            </a:r>
          </a:p>
          <a:p>
            <a:pPr eaLnBrk="1" hangingPunct="1">
              <a:spcBef>
                <a:spcPct val="0"/>
              </a:spcBef>
              <a:buFontTx/>
              <a:buNone/>
            </a:pPr>
            <a:r>
              <a:rPr lang="en-GB" altLang="en-US" sz="800" b="1"/>
              <a:t>CWCA-28</a:t>
            </a:r>
            <a:r>
              <a:rPr lang="en-GB" altLang="en-US" sz="800"/>
              <a:t> – H</a:t>
            </a:r>
            <a:r>
              <a:rPr lang="en-US" altLang="en-US" sz="800">
                <a:cs typeface="Arial" panose="020B0604020202020204" pitchFamily="34" charset="0"/>
              </a:rPr>
              <a:t>ägglunds Bv-206 Arctic Warfare Tracked Carrier	QRF (coming soon)</a:t>
            </a:r>
          </a:p>
          <a:p>
            <a:pPr eaLnBrk="1" hangingPunct="1">
              <a:spcBef>
                <a:spcPct val="0"/>
              </a:spcBef>
              <a:buFontTx/>
              <a:buNone/>
            </a:pPr>
            <a:r>
              <a:rPr lang="en-US" altLang="en-US" sz="800" b="1">
                <a:cs typeface="Arial" panose="020B0604020202020204" pitchFamily="34" charset="0"/>
              </a:rPr>
              <a:t>CWCA-29</a:t>
            </a:r>
            <a:r>
              <a:rPr lang="en-US" altLang="en-US" sz="800">
                <a:cs typeface="Arial" panose="020B0604020202020204" pitchFamily="34" charset="0"/>
              </a:rPr>
              <a:t> – Javelin SAM Team			PSC, QRF, FoW</a:t>
            </a:r>
          </a:p>
          <a:p>
            <a:pPr eaLnBrk="1" hangingPunct="1">
              <a:spcBef>
                <a:spcPct val="0"/>
              </a:spcBef>
              <a:buFontTx/>
              <a:buNone/>
            </a:pPr>
            <a:r>
              <a:rPr lang="en-US" altLang="en-US" sz="800" b="1">
                <a:cs typeface="Arial" panose="020B0604020202020204" pitchFamily="34" charset="0"/>
              </a:rPr>
              <a:t>CWCA-30</a:t>
            </a:r>
            <a:r>
              <a:rPr lang="en-US" altLang="en-US" sz="800">
                <a:cs typeface="Arial" panose="020B0604020202020204" pitchFamily="34" charset="0"/>
              </a:rPr>
              <a:t> – Airborne Infantry			PSC, QRF, FoW</a:t>
            </a:r>
          </a:p>
          <a:p>
            <a:pPr eaLnBrk="1" hangingPunct="1">
              <a:spcBef>
                <a:spcPct val="0"/>
              </a:spcBef>
              <a:buFontTx/>
              <a:buNone/>
            </a:pPr>
            <a:r>
              <a:rPr lang="en-US" altLang="en-US" sz="800" b="1">
                <a:cs typeface="Arial" panose="020B0604020202020204" pitchFamily="34" charset="0"/>
              </a:rPr>
              <a:t>CWCA-31</a:t>
            </a:r>
            <a:r>
              <a:rPr lang="en-US" altLang="en-US" sz="800">
                <a:cs typeface="Arial" panose="020B0604020202020204" pitchFamily="34" charset="0"/>
              </a:rPr>
              <a:t> – Infantry (Late)			QRF (coming soon)</a:t>
            </a:r>
          </a:p>
          <a:p>
            <a:pPr eaLnBrk="1" hangingPunct="1">
              <a:spcBef>
                <a:spcPct val="0"/>
              </a:spcBef>
              <a:buFontTx/>
              <a:buNone/>
            </a:pPr>
            <a:r>
              <a:rPr lang="en-US" altLang="en-US" sz="800" b="1">
                <a:cs typeface="Arial" panose="020B0604020202020204" pitchFamily="34" charset="0"/>
              </a:rPr>
              <a:t>CWCA-32</a:t>
            </a:r>
            <a:r>
              <a:rPr lang="en-US" altLang="en-US" sz="800">
                <a:cs typeface="Arial" panose="020B0604020202020204" pitchFamily="34" charset="0"/>
              </a:rPr>
              <a:t> – Airborne Infantry (Late)			QRF (coming soon)</a:t>
            </a:r>
          </a:p>
          <a:p>
            <a:pPr eaLnBrk="1" hangingPunct="1">
              <a:spcBef>
                <a:spcPct val="0"/>
              </a:spcBef>
              <a:buFontTx/>
              <a:buNone/>
            </a:pPr>
            <a:r>
              <a:rPr lang="en-US" altLang="en-US" sz="800" b="1">
                <a:cs typeface="Arial" panose="020B0604020202020204" pitchFamily="34" charset="0"/>
              </a:rPr>
              <a:t>CWCA-33</a:t>
            </a:r>
            <a:r>
              <a:rPr lang="en-US" altLang="en-US" sz="800">
                <a:cs typeface="Arial" panose="020B0604020202020204" pitchFamily="34" charset="0"/>
              </a:rPr>
              <a:t> – M113 ADATS Air Defence/Anti-Tank System		FoW, BPM</a:t>
            </a:r>
          </a:p>
          <a:p>
            <a:pPr eaLnBrk="1" hangingPunct="1">
              <a:spcBef>
                <a:spcPct val="0"/>
              </a:spcBef>
              <a:buFontTx/>
              <a:buNone/>
            </a:pPr>
            <a:r>
              <a:rPr lang="en-US" altLang="en-US" sz="800" b="1">
                <a:cs typeface="Arial" panose="020B0604020202020204" pitchFamily="34" charset="0"/>
              </a:rPr>
              <a:t>CWCA-34</a:t>
            </a:r>
            <a:r>
              <a:rPr lang="en-US" altLang="en-US" sz="800">
                <a:cs typeface="Arial" panose="020B0604020202020204" pitchFamily="34" charset="0"/>
              </a:rPr>
              <a:t> – Oerlikon GDF-005 Twin 35mm Anti-Aircraft Gun</a:t>
            </a:r>
            <a:endParaRPr lang="en-US" altLang="en-US" sz="800" b="1">
              <a:cs typeface="Arial" panose="020B0604020202020204" pitchFamily="34" charset="0"/>
            </a:endParaRPr>
          </a:p>
          <a:p>
            <a:pPr eaLnBrk="1" hangingPunct="1">
              <a:spcBef>
                <a:spcPct val="0"/>
              </a:spcBef>
              <a:buFontTx/>
              <a:buNone/>
            </a:pPr>
            <a:r>
              <a:rPr lang="en-GB" altLang="en-US" sz="800" b="1"/>
              <a:t>CWCA-35</a:t>
            </a:r>
            <a:r>
              <a:rPr lang="en-GB" altLang="en-US" sz="800"/>
              <a:t> – CF-104 Starfighter			Italeri, Tamiya, Heller, RMM</a:t>
            </a:r>
          </a:p>
          <a:p>
            <a:pPr eaLnBrk="1" hangingPunct="1">
              <a:spcBef>
                <a:spcPct val="0"/>
              </a:spcBef>
              <a:buFontTx/>
              <a:buNone/>
            </a:pPr>
            <a:r>
              <a:rPr lang="en-GB" altLang="en-US" sz="800" b="1"/>
              <a:t>CWCA-36</a:t>
            </a:r>
            <a:r>
              <a:rPr lang="en-GB" altLang="en-US" sz="800"/>
              <a:t> – M56 105mm Pack Howitzer			QRF</a:t>
            </a:r>
          </a:p>
          <a:p>
            <a:pPr eaLnBrk="1" hangingPunct="1">
              <a:spcBef>
                <a:spcPct val="0"/>
              </a:spcBef>
              <a:buFontTx/>
              <a:buNone/>
            </a:pPr>
            <a:r>
              <a:rPr lang="en-GB" altLang="en-US" sz="800" b="1"/>
              <a:t>CWCA-37</a:t>
            </a:r>
            <a:r>
              <a:rPr lang="en-GB" altLang="en-US" sz="800"/>
              <a:t> – CH-135 Twin Huey Utility Helicopter (UH-1N)		Italeri, BPM</a:t>
            </a:r>
          </a:p>
          <a:p>
            <a:pPr eaLnBrk="1" hangingPunct="1">
              <a:spcBef>
                <a:spcPct val="0"/>
              </a:spcBef>
              <a:buFontTx/>
              <a:buNone/>
            </a:pPr>
            <a:r>
              <a:rPr lang="en-GB" altLang="en-US" sz="800" b="1"/>
              <a:t>CWCA-38</a:t>
            </a:r>
            <a:r>
              <a:rPr lang="en-GB" altLang="en-US" sz="800"/>
              <a:t> – Iltis Light Utility Vehicle			RMM</a:t>
            </a:r>
          </a:p>
          <a:p>
            <a:pPr eaLnBrk="1" hangingPunct="1">
              <a:spcBef>
                <a:spcPct val="0"/>
              </a:spcBef>
              <a:buFontTx/>
              <a:buNone/>
            </a:pPr>
            <a:r>
              <a:rPr lang="en-GB" altLang="en-US" sz="800" b="1"/>
              <a:t>CWCA-39</a:t>
            </a:r>
            <a:r>
              <a:rPr lang="en-GB" altLang="en-US" sz="800"/>
              <a:t> – GMC Pickup Truck			PP</a:t>
            </a:r>
            <a:endParaRPr lang="en-GB" altLang="en-US" sz="800" b="1"/>
          </a:p>
        </p:txBody>
      </p:sp>
      <p:pic>
        <p:nvPicPr>
          <p:cNvPr id="21508" name="Picture 9" descr="CWCA-19 CH-136 Kiowa 2">
            <a:extLst>
              <a:ext uri="{FF2B5EF4-FFF2-40B4-BE49-F238E27FC236}">
                <a16:creationId xmlns:a16="http://schemas.microsoft.com/office/drawing/2014/main" id="{3AAC1271-8BB6-4C62-AAF4-772714D9C0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6415132"/>
            <a:ext cx="3169096" cy="2516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Hornet6">
            <a:extLst>
              <a:ext uri="{FF2B5EF4-FFF2-40B4-BE49-F238E27FC236}">
                <a16:creationId xmlns:a16="http://schemas.microsoft.com/office/drawing/2014/main" id="{4EBF2D9C-5CC0-4FBA-9824-A28B99369F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2845" y="6415132"/>
            <a:ext cx="3354859" cy="2516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Line 4">
            <a:extLst>
              <a:ext uri="{FF2B5EF4-FFF2-40B4-BE49-F238E27FC236}">
                <a16:creationId xmlns:a16="http://schemas.microsoft.com/office/drawing/2014/main" id="{22A6F226-D549-42B5-8940-F1AAC1E88C8E}"/>
              </a:ext>
            </a:extLst>
          </p:cNvPr>
          <p:cNvSpPr>
            <a:spLocks noChangeShapeType="1"/>
          </p:cNvSpPr>
          <p:nvPr/>
        </p:nvSpPr>
        <p:spPr bwMode="auto">
          <a:xfrm>
            <a:off x="547688" y="16192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3" name="Line 5">
            <a:extLst>
              <a:ext uri="{FF2B5EF4-FFF2-40B4-BE49-F238E27FC236}">
                <a16:creationId xmlns:a16="http://schemas.microsoft.com/office/drawing/2014/main" id="{2EF0C2A9-9BFF-48EA-8896-1F49D31EA22D}"/>
              </a:ext>
            </a:extLst>
          </p:cNvPr>
          <p:cNvSpPr>
            <a:spLocks noChangeShapeType="1"/>
          </p:cNvSpPr>
          <p:nvPr/>
        </p:nvSpPr>
        <p:spPr bwMode="auto">
          <a:xfrm flipH="1" flipV="1">
            <a:off x="333372" y="539749"/>
            <a:ext cx="6508" cy="384261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4" name="Line 6">
            <a:extLst>
              <a:ext uri="{FF2B5EF4-FFF2-40B4-BE49-F238E27FC236}">
                <a16:creationId xmlns:a16="http://schemas.microsoft.com/office/drawing/2014/main" id="{06EDC2D2-6BED-4ABD-BFD2-46E931D23AE8}"/>
              </a:ext>
            </a:extLst>
          </p:cNvPr>
          <p:cNvSpPr>
            <a:spLocks noChangeShapeType="1"/>
          </p:cNvSpPr>
          <p:nvPr/>
        </p:nvSpPr>
        <p:spPr bwMode="auto">
          <a:xfrm>
            <a:off x="341312" y="5682554"/>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5" name="Line 7">
            <a:extLst>
              <a:ext uri="{FF2B5EF4-FFF2-40B4-BE49-F238E27FC236}">
                <a16:creationId xmlns:a16="http://schemas.microsoft.com/office/drawing/2014/main" id="{BD7D14DA-A422-47AC-A652-7F284B011338}"/>
              </a:ext>
            </a:extLst>
          </p:cNvPr>
          <p:cNvSpPr>
            <a:spLocks noChangeShapeType="1"/>
          </p:cNvSpPr>
          <p:nvPr/>
        </p:nvSpPr>
        <p:spPr bwMode="auto">
          <a:xfrm>
            <a:off x="557212" y="5753991"/>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6" name="Line 8">
            <a:extLst>
              <a:ext uri="{FF2B5EF4-FFF2-40B4-BE49-F238E27FC236}">
                <a16:creationId xmlns:a16="http://schemas.microsoft.com/office/drawing/2014/main" id="{50A42677-55C5-4BC4-A530-29419A5B683F}"/>
              </a:ext>
            </a:extLst>
          </p:cNvPr>
          <p:cNvSpPr>
            <a:spLocks noChangeShapeType="1"/>
          </p:cNvSpPr>
          <p:nvPr/>
        </p:nvSpPr>
        <p:spPr bwMode="auto">
          <a:xfrm>
            <a:off x="341312" y="6542979"/>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7" name="Line 9">
            <a:extLst>
              <a:ext uri="{FF2B5EF4-FFF2-40B4-BE49-F238E27FC236}">
                <a16:creationId xmlns:a16="http://schemas.microsoft.com/office/drawing/2014/main" id="{B138E826-7F39-48F6-B4BF-CDC36D90C7D4}"/>
              </a:ext>
            </a:extLst>
          </p:cNvPr>
          <p:cNvSpPr>
            <a:spLocks noChangeShapeType="1"/>
          </p:cNvSpPr>
          <p:nvPr/>
        </p:nvSpPr>
        <p:spPr bwMode="auto">
          <a:xfrm>
            <a:off x="341312" y="5104704"/>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8" name="Line 10">
            <a:extLst>
              <a:ext uri="{FF2B5EF4-FFF2-40B4-BE49-F238E27FC236}">
                <a16:creationId xmlns:a16="http://schemas.microsoft.com/office/drawing/2014/main" id="{7F65D4ED-30FF-4C5D-A79A-C28D03D4F7F9}"/>
              </a:ext>
            </a:extLst>
          </p:cNvPr>
          <p:cNvSpPr>
            <a:spLocks noChangeShapeType="1"/>
          </p:cNvSpPr>
          <p:nvPr/>
        </p:nvSpPr>
        <p:spPr bwMode="auto">
          <a:xfrm>
            <a:off x="341312" y="3952179"/>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29" name="Line 11">
            <a:extLst>
              <a:ext uri="{FF2B5EF4-FFF2-40B4-BE49-F238E27FC236}">
                <a16:creationId xmlns:a16="http://schemas.microsoft.com/office/drawing/2014/main" id="{14E3BB92-B29A-467E-98F4-3D4E560DA8BB}"/>
              </a:ext>
            </a:extLst>
          </p:cNvPr>
          <p:cNvSpPr>
            <a:spLocks noChangeShapeType="1"/>
          </p:cNvSpPr>
          <p:nvPr/>
        </p:nvSpPr>
        <p:spPr bwMode="auto">
          <a:xfrm>
            <a:off x="341312" y="3233041"/>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30" name="Line 12">
            <a:extLst>
              <a:ext uri="{FF2B5EF4-FFF2-40B4-BE49-F238E27FC236}">
                <a16:creationId xmlns:a16="http://schemas.microsoft.com/office/drawing/2014/main" id="{A03D0B81-A01F-4E17-AA28-5BA4B038C5DF}"/>
              </a:ext>
            </a:extLst>
          </p:cNvPr>
          <p:cNvSpPr>
            <a:spLocks noChangeShapeType="1"/>
          </p:cNvSpPr>
          <p:nvPr/>
        </p:nvSpPr>
        <p:spPr bwMode="auto">
          <a:xfrm>
            <a:off x="331788" y="24114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31" name="Line 13">
            <a:extLst>
              <a:ext uri="{FF2B5EF4-FFF2-40B4-BE49-F238E27FC236}">
                <a16:creationId xmlns:a16="http://schemas.microsoft.com/office/drawing/2014/main" id="{8D86CB0C-D6AE-4D23-9990-D15E3DB7838C}"/>
              </a:ext>
            </a:extLst>
          </p:cNvPr>
          <p:cNvSpPr>
            <a:spLocks noChangeShapeType="1"/>
          </p:cNvSpPr>
          <p:nvPr/>
        </p:nvSpPr>
        <p:spPr bwMode="auto">
          <a:xfrm>
            <a:off x="331788"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32" name="Line 14">
            <a:extLst>
              <a:ext uri="{FF2B5EF4-FFF2-40B4-BE49-F238E27FC236}">
                <a16:creationId xmlns:a16="http://schemas.microsoft.com/office/drawing/2014/main" id="{C08348BF-5810-41A3-9FF0-37F82E2C8FC7}"/>
              </a:ext>
            </a:extLst>
          </p:cNvPr>
          <p:cNvSpPr>
            <a:spLocks noChangeShapeType="1"/>
          </p:cNvSpPr>
          <p:nvPr/>
        </p:nvSpPr>
        <p:spPr bwMode="auto">
          <a:xfrm>
            <a:off x="547688" y="10429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133" name="Group 15">
            <a:extLst>
              <a:ext uri="{FF2B5EF4-FFF2-40B4-BE49-F238E27FC236}">
                <a16:creationId xmlns:a16="http://schemas.microsoft.com/office/drawing/2014/main" id="{70154F36-AA6E-405D-987F-EBC6F6B34C2A}"/>
              </a:ext>
            </a:extLst>
          </p:cNvPr>
          <p:cNvGrpSpPr>
            <a:grpSpLocks/>
          </p:cNvGrpSpPr>
          <p:nvPr/>
        </p:nvGrpSpPr>
        <p:grpSpPr bwMode="auto">
          <a:xfrm>
            <a:off x="293688" y="252413"/>
            <a:ext cx="76200" cy="63500"/>
            <a:chOff x="2539" y="543"/>
            <a:chExt cx="48" cy="40"/>
          </a:xfrm>
        </p:grpSpPr>
        <p:sp>
          <p:nvSpPr>
            <p:cNvPr id="5254" name="Line 16">
              <a:extLst>
                <a:ext uri="{FF2B5EF4-FFF2-40B4-BE49-F238E27FC236}">
                  <a16:creationId xmlns:a16="http://schemas.microsoft.com/office/drawing/2014/main" id="{0CE0F20F-2FCA-424B-9B0E-C03DC5674AA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5" name="Line 17">
              <a:extLst>
                <a:ext uri="{FF2B5EF4-FFF2-40B4-BE49-F238E27FC236}">
                  <a16:creationId xmlns:a16="http://schemas.microsoft.com/office/drawing/2014/main" id="{A93172F5-9068-48C4-9845-C9B2217FEFC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134" name="Group 18">
            <a:extLst>
              <a:ext uri="{FF2B5EF4-FFF2-40B4-BE49-F238E27FC236}">
                <a16:creationId xmlns:a16="http://schemas.microsoft.com/office/drawing/2014/main" id="{67F13B48-EFDB-42F3-A3F3-6C5C7381DBCF}"/>
              </a:ext>
            </a:extLst>
          </p:cNvPr>
          <p:cNvGrpSpPr>
            <a:grpSpLocks/>
          </p:cNvGrpSpPr>
          <p:nvPr/>
        </p:nvGrpSpPr>
        <p:grpSpPr bwMode="auto">
          <a:xfrm>
            <a:off x="187325" y="323850"/>
            <a:ext cx="288925" cy="215900"/>
            <a:chOff x="1920" y="2352"/>
            <a:chExt cx="152" cy="99"/>
          </a:xfrm>
        </p:grpSpPr>
        <p:sp>
          <p:nvSpPr>
            <p:cNvPr id="5250" name="Rectangle 19">
              <a:extLst>
                <a:ext uri="{FF2B5EF4-FFF2-40B4-BE49-F238E27FC236}">
                  <a16:creationId xmlns:a16="http://schemas.microsoft.com/office/drawing/2014/main" id="{FE9CB579-1663-4E9E-9DE3-FD6D0685D4F0}"/>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51" name="Oval 20">
              <a:extLst>
                <a:ext uri="{FF2B5EF4-FFF2-40B4-BE49-F238E27FC236}">
                  <a16:creationId xmlns:a16="http://schemas.microsoft.com/office/drawing/2014/main" id="{743DCC6E-BCD3-4284-A595-2DD7530FF6E1}"/>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52" name="Line 21">
              <a:extLst>
                <a:ext uri="{FF2B5EF4-FFF2-40B4-BE49-F238E27FC236}">
                  <a16:creationId xmlns:a16="http://schemas.microsoft.com/office/drawing/2014/main" id="{6780D7BF-C902-4E0D-8879-016E571F61C9}"/>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53" name="Line 22">
              <a:extLst>
                <a:ext uri="{FF2B5EF4-FFF2-40B4-BE49-F238E27FC236}">
                  <a16:creationId xmlns:a16="http://schemas.microsoft.com/office/drawing/2014/main" id="{9BE848A9-C195-4001-BBD3-A1C93A09D179}"/>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135" name="Text Box 23">
            <a:extLst>
              <a:ext uri="{FF2B5EF4-FFF2-40B4-BE49-F238E27FC236}">
                <a16:creationId xmlns:a16="http://schemas.microsoft.com/office/drawing/2014/main" id="{F0A8D22E-A568-491B-9C07-ED279B2E60E5}"/>
              </a:ext>
            </a:extLst>
          </p:cNvPr>
          <p:cNvSpPr txBox="1">
            <a:spLocks noChangeArrowheads="1"/>
          </p:cNvSpPr>
          <p:nvPr/>
        </p:nvSpPr>
        <p:spPr bwMode="auto">
          <a:xfrm>
            <a:off x="476250" y="179388"/>
            <a:ext cx="35560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 CWCA-01</a:t>
            </a:r>
          </a:p>
          <a:p>
            <a:pPr eaLnBrk="1" hangingPunct="1">
              <a:spcBef>
                <a:spcPct val="0"/>
              </a:spcBef>
              <a:buFontTx/>
              <a:buNone/>
            </a:pPr>
            <a:r>
              <a:rPr lang="en-GB" altLang="en-US" sz="1200" b="1"/>
              <a:t>Canadian Mechanised Brigade Group 1980s </a:t>
            </a:r>
            <a:r>
              <a:rPr lang="en-GB" altLang="en-US" sz="800" b="1"/>
              <a:t>(a)</a:t>
            </a:r>
          </a:p>
          <a:p>
            <a:pPr eaLnBrk="1" hangingPunct="1">
              <a:spcBef>
                <a:spcPct val="0"/>
              </a:spcBef>
              <a:buFontTx/>
              <a:buNone/>
            </a:pPr>
            <a:r>
              <a:rPr lang="en-GB" altLang="en-US" sz="800"/>
              <a:t>(1st Canadian Brigade Group &amp; 4th Canadian Mechanised Brigade Group)</a:t>
            </a:r>
          </a:p>
        </p:txBody>
      </p:sp>
      <p:grpSp>
        <p:nvGrpSpPr>
          <p:cNvPr id="5136" name="Group 24">
            <a:extLst>
              <a:ext uri="{FF2B5EF4-FFF2-40B4-BE49-F238E27FC236}">
                <a16:creationId xmlns:a16="http://schemas.microsoft.com/office/drawing/2014/main" id="{3C143C91-C53B-49C7-9342-843E3BDD37AC}"/>
              </a:ext>
            </a:extLst>
          </p:cNvPr>
          <p:cNvGrpSpPr>
            <a:grpSpLocks/>
          </p:cNvGrpSpPr>
          <p:nvPr/>
        </p:nvGrpSpPr>
        <p:grpSpPr bwMode="auto">
          <a:xfrm>
            <a:off x="476250" y="898525"/>
            <a:ext cx="231775" cy="157163"/>
            <a:chOff x="933" y="149"/>
            <a:chExt cx="146" cy="99"/>
          </a:xfrm>
        </p:grpSpPr>
        <p:sp>
          <p:nvSpPr>
            <p:cNvPr id="5248" name="Rectangle 25">
              <a:extLst>
                <a:ext uri="{FF2B5EF4-FFF2-40B4-BE49-F238E27FC236}">
                  <a16:creationId xmlns:a16="http://schemas.microsoft.com/office/drawing/2014/main" id="{80CF5D03-08F2-4B9B-9651-2E5DCB84C883}"/>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49" name="Text Box 26">
              <a:extLst>
                <a:ext uri="{FF2B5EF4-FFF2-40B4-BE49-F238E27FC236}">
                  <a16:creationId xmlns:a16="http://schemas.microsoft.com/office/drawing/2014/main" id="{770A1CCD-BB21-48B9-A8D2-96BD9C2AC22D}"/>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5137" name="Group 27">
            <a:extLst>
              <a:ext uri="{FF2B5EF4-FFF2-40B4-BE49-F238E27FC236}">
                <a16:creationId xmlns:a16="http://schemas.microsoft.com/office/drawing/2014/main" id="{284F5716-B8AF-4E9D-A652-5E9117D04264}"/>
              </a:ext>
            </a:extLst>
          </p:cNvPr>
          <p:cNvGrpSpPr>
            <a:grpSpLocks/>
          </p:cNvGrpSpPr>
          <p:nvPr/>
        </p:nvGrpSpPr>
        <p:grpSpPr bwMode="auto">
          <a:xfrm>
            <a:off x="547688" y="827088"/>
            <a:ext cx="74612" cy="26987"/>
            <a:chOff x="2373" y="1404"/>
            <a:chExt cx="47" cy="17"/>
          </a:xfrm>
        </p:grpSpPr>
        <p:sp>
          <p:nvSpPr>
            <p:cNvPr id="5246" name="Oval 28">
              <a:extLst>
                <a:ext uri="{FF2B5EF4-FFF2-40B4-BE49-F238E27FC236}">
                  <a16:creationId xmlns:a16="http://schemas.microsoft.com/office/drawing/2014/main" id="{BA6838B0-ADE6-49EB-BA61-C712D323504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5247" name="Oval 29">
              <a:extLst>
                <a:ext uri="{FF2B5EF4-FFF2-40B4-BE49-F238E27FC236}">
                  <a16:creationId xmlns:a16="http://schemas.microsoft.com/office/drawing/2014/main" id="{B561ED20-3C41-4B2C-A04D-CDFFA0DBB20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5138" name="Group 30">
            <a:extLst>
              <a:ext uri="{FF2B5EF4-FFF2-40B4-BE49-F238E27FC236}">
                <a16:creationId xmlns:a16="http://schemas.microsoft.com/office/drawing/2014/main" id="{80F7D99D-10A7-43F5-89BD-639B0AEBB48E}"/>
              </a:ext>
            </a:extLst>
          </p:cNvPr>
          <p:cNvGrpSpPr>
            <a:grpSpLocks/>
          </p:cNvGrpSpPr>
          <p:nvPr/>
        </p:nvGrpSpPr>
        <p:grpSpPr bwMode="auto">
          <a:xfrm>
            <a:off x="476250" y="1187450"/>
            <a:ext cx="241300" cy="157163"/>
            <a:chOff x="1920" y="2352"/>
            <a:chExt cx="152" cy="99"/>
          </a:xfrm>
        </p:grpSpPr>
        <p:sp>
          <p:nvSpPr>
            <p:cNvPr id="5242" name="Rectangle 31">
              <a:extLst>
                <a:ext uri="{FF2B5EF4-FFF2-40B4-BE49-F238E27FC236}">
                  <a16:creationId xmlns:a16="http://schemas.microsoft.com/office/drawing/2014/main" id="{14E4F6A6-BDE6-4B46-AD4F-B2C43BD42A9D}"/>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43" name="Oval 32">
              <a:extLst>
                <a:ext uri="{FF2B5EF4-FFF2-40B4-BE49-F238E27FC236}">
                  <a16:creationId xmlns:a16="http://schemas.microsoft.com/office/drawing/2014/main" id="{7942552D-7F6E-4FB6-8DF7-26E6006ECD9A}"/>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44" name="Line 33">
              <a:extLst>
                <a:ext uri="{FF2B5EF4-FFF2-40B4-BE49-F238E27FC236}">
                  <a16:creationId xmlns:a16="http://schemas.microsoft.com/office/drawing/2014/main" id="{2717F08C-D166-4D96-B466-AE537011CAF7}"/>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45" name="Line 34">
              <a:extLst>
                <a:ext uri="{FF2B5EF4-FFF2-40B4-BE49-F238E27FC236}">
                  <a16:creationId xmlns:a16="http://schemas.microsoft.com/office/drawing/2014/main" id="{AF51D607-2FF7-4DEF-A604-90918583B370}"/>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139" name="Group 35">
            <a:extLst>
              <a:ext uri="{FF2B5EF4-FFF2-40B4-BE49-F238E27FC236}">
                <a16:creationId xmlns:a16="http://schemas.microsoft.com/office/drawing/2014/main" id="{3768D5EA-5699-4219-BF8F-F3B16A221528}"/>
              </a:ext>
            </a:extLst>
          </p:cNvPr>
          <p:cNvGrpSpPr>
            <a:grpSpLocks/>
          </p:cNvGrpSpPr>
          <p:nvPr/>
        </p:nvGrpSpPr>
        <p:grpSpPr bwMode="auto">
          <a:xfrm>
            <a:off x="547688" y="1114425"/>
            <a:ext cx="74612" cy="26988"/>
            <a:chOff x="2373" y="1404"/>
            <a:chExt cx="47" cy="17"/>
          </a:xfrm>
        </p:grpSpPr>
        <p:sp>
          <p:nvSpPr>
            <p:cNvPr id="5240" name="Oval 36">
              <a:extLst>
                <a:ext uri="{FF2B5EF4-FFF2-40B4-BE49-F238E27FC236}">
                  <a16:creationId xmlns:a16="http://schemas.microsoft.com/office/drawing/2014/main" id="{FB4590F2-370B-4AD4-A7E5-EBB52C46457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5241" name="Oval 37">
              <a:extLst>
                <a:ext uri="{FF2B5EF4-FFF2-40B4-BE49-F238E27FC236}">
                  <a16:creationId xmlns:a16="http://schemas.microsoft.com/office/drawing/2014/main" id="{0D662E27-3A2F-4CFF-8039-337F7AEB78C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5140" name="Text Box 38">
            <a:extLst>
              <a:ext uri="{FF2B5EF4-FFF2-40B4-BE49-F238E27FC236}">
                <a16:creationId xmlns:a16="http://schemas.microsoft.com/office/drawing/2014/main" id="{64D5634E-C735-49DE-AE4E-97F975018C5A}"/>
              </a:ext>
            </a:extLst>
          </p:cNvPr>
          <p:cNvSpPr txBox="1">
            <a:spLocks noChangeArrowheads="1"/>
          </p:cNvSpPr>
          <p:nvPr/>
        </p:nvSpPr>
        <p:spPr bwMode="auto">
          <a:xfrm>
            <a:off x="692150" y="755650"/>
            <a:ext cx="28019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sp>
        <p:nvSpPr>
          <p:cNvPr id="5141" name="Text Box 39">
            <a:extLst>
              <a:ext uri="{FF2B5EF4-FFF2-40B4-BE49-F238E27FC236}">
                <a16:creationId xmlns:a16="http://schemas.microsoft.com/office/drawing/2014/main" id="{8C9165E0-A2CE-4DB1-8A5E-4E9A07DEE963}"/>
              </a:ext>
            </a:extLst>
          </p:cNvPr>
          <p:cNvSpPr txBox="1">
            <a:spLocks noChangeArrowheads="1"/>
          </p:cNvSpPr>
          <p:nvPr/>
        </p:nvSpPr>
        <p:spPr bwMode="auto">
          <a:xfrm>
            <a:off x="692150" y="1042988"/>
            <a:ext cx="2816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M577 Command Vehicle                                CWCA-06</a:t>
            </a:r>
            <a:endParaRPr lang="en-GB" altLang="en-US" sz="800" b="1"/>
          </a:p>
        </p:txBody>
      </p:sp>
      <p:sp>
        <p:nvSpPr>
          <p:cNvPr id="5142" name="Text Box 40">
            <a:extLst>
              <a:ext uri="{FF2B5EF4-FFF2-40B4-BE49-F238E27FC236}">
                <a16:creationId xmlns:a16="http://schemas.microsoft.com/office/drawing/2014/main" id="{DAB138AC-ABD6-496C-83EF-25EB5B1A1F77}"/>
              </a:ext>
            </a:extLst>
          </p:cNvPr>
          <p:cNvSpPr txBox="1">
            <a:spLocks noChangeArrowheads="1"/>
          </p:cNvSpPr>
          <p:nvPr/>
        </p:nvSpPr>
        <p:spPr bwMode="auto">
          <a:xfrm>
            <a:off x="763588" y="1979613"/>
            <a:ext cx="1211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BATTLEGROUPS</a:t>
            </a:r>
          </a:p>
        </p:txBody>
      </p:sp>
      <p:grpSp>
        <p:nvGrpSpPr>
          <p:cNvPr id="5143" name="Group 41">
            <a:extLst>
              <a:ext uri="{FF2B5EF4-FFF2-40B4-BE49-F238E27FC236}">
                <a16:creationId xmlns:a16="http://schemas.microsoft.com/office/drawing/2014/main" id="{79B4144B-6EA1-495C-A9C9-DAEEBB84CD72}"/>
              </a:ext>
            </a:extLst>
          </p:cNvPr>
          <p:cNvGrpSpPr>
            <a:grpSpLocks/>
          </p:cNvGrpSpPr>
          <p:nvPr/>
        </p:nvGrpSpPr>
        <p:grpSpPr bwMode="auto">
          <a:xfrm>
            <a:off x="476250" y="2339975"/>
            <a:ext cx="287338" cy="215900"/>
            <a:chOff x="1584" y="1968"/>
            <a:chExt cx="146" cy="99"/>
          </a:xfrm>
        </p:grpSpPr>
        <p:sp>
          <p:nvSpPr>
            <p:cNvPr id="5238" name="Rectangle 42">
              <a:extLst>
                <a:ext uri="{FF2B5EF4-FFF2-40B4-BE49-F238E27FC236}">
                  <a16:creationId xmlns:a16="http://schemas.microsoft.com/office/drawing/2014/main" id="{059D387E-0B7D-4762-B385-F633F6E49784}"/>
                </a:ext>
              </a:extLst>
            </p:cNvPr>
            <p:cNvSpPr>
              <a:spLocks noChangeAspect="1" noChangeArrowheads="1"/>
            </p:cNvSpPr>
            <p:nvPr/>
          </p:nvSpPr>
          <p:spPr bwMode="auto">
            <a:xfrm>
              <a:off x="1584" y="1968"/>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39" name="Oval 43">
              <a:extLst>
                <a:ext uri="{FF2B5EF4-FFF2-40B4-BE49-F238E27FC236}">
                  <a16:creationId xmlns:a16="http://schemas.microsoft.com/office/drawing/2014/main" id="{FA15EDB8-71E4-4FC4-994D-DBCFA6300EA4}"/>
                </a:ext>
              </a:extLst>
            </p:cNvPr>
            <p:cNvSpPr>
              <a:spLocks noChangeAspect="1" noChangeArrowheads="1"/>
            </p:cNvSpPr>
            <p:nvPr/>
          </p:nvSpPr>
          <p:spPr bwMode="auto">
            <a:xfrm>
              <a:off x="1611" y="1993"/>
              <a:ext cx="94"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5144" name="Group 44">
            <a:extLst>
              <a:ext uri="{FF2B5EF4-FFF2-40B4-BE49-F238E27FC236}">
                <a16:creationId xmlns:a16="http://schemas.microsoft.com/office/drawing/2014/main" id="{2A40DB0D-4A7D-417D-B25F-455F6C837C76}"/>
              </a:ext>
            </a:extLst>
          </p:cNvPr>
          <p:cNvGrpSpPr>
            <a:grpSpLocks/>
          </p:cNvGrpSpPr>
          <p:nvPr/>
        </p:nvGrpSpPr>
        <p:grpSpPr bwMode="auto">
          <a:xfrm>
            <a:off x="581025" y="2268538"/>
            <a:ext cx="76200" cy="63500"/>
            <a:chOff x="2443" y="447"/>
            <a:chExt cx="48" cy="40"/>
          </a:xfrm>
        </p:grpSpPr>
        <p:sp>
          <p:nvSpPr>
            <p:cNvPr id="5236" name="Line 45">
              <a:extLst>
                <a:ext uri="{FF2B5EF4-FFF2-40B4-BE49-F238E27FC236}">
                  <a16:creationId xmlns:a16="http://schemas.microsoft.com/office/drawing/2014/main" id="{59FE3333-ADD2-4B4D-BEC6-1CE34D7B1CC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37" name="Line 46">
              <a:extLst>
                <a:ext uri="{FF2B5EF4-FFF2-40B4-BE49-F238E27FC236}">
                  <a16:creationId xmlns:a16="http://schemas.microsoft.com/office/drawing/2014/main" id="{0130B328-3CCD-4DEF-BD27-44F330E3977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145" name="Text Box 47">
            <a:extLst>
              <a:ext uri="{FF2B5EF4-FFF2-40B4-BE49-F238E27FC236}">
                <a16:creationId xmlns:a16="http://schemas.microsoft.com/office/drawing/2014/main" id="{DFF6B489-8E8B-4223-B6A4-94B4400BFEFF}"/>
              </a:ext>
            </a:extLst>
          </p:cNvPr>
          <p:cNvSpPr txBox="1">
            <a:spLocks noChangeArrowheads="1"/>
          </p:cNvSpPr>
          <p:nvPr/>
        </p:nvSpPr>
        <p:spPr bwMode="auto">
          <a:xfrm>
            <a:off x="763588" y="2195513"/>
            <a:ext cx="18557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BG CWCA-03</a:t>
            </a:r>
          </a:p>
          <a:p>
            <a:pPr eaLnBrk="1" hangingPunct="1">
              <a:spcBef>
                <a:spcPct val="0"/>
              </a:spcBef>
              <a:buFontTx/>
              <a:buNone/>
            </a:pPr>
            <a:r>
              <a:rPr lang="en-GB" altLang="en-US" sz="1000" b="1"/>
              <a:t>x1 Armoured Regiment </a:t>
            </a:r>
            <a:r>
              <a:rPr lang="en-GB" altLang="en-US" sz="800" b="1"/>
              <a:t>(bck)</a:t>
            </a:r>
          </a:p>
        </p:txBody>
      </p:sp>
      <p:grpSp>
        <p:nvGrpSpPr>
          <p:cNvPr id="5146" name="Group 48">
            <a:extLst>
              <a:ext uri="{FF2B5EF4-FFF2-40B4-BE49-F238E27FC236}">
                <a16:creationId xmlns:a16="http://schemas.microsoft.com/office/drawing/2014/main" id="{9E944B41-A19B-4731-B37B-A4D3C20B92D4}"/>
              </a:ext>
            </a:extLst>
          </p:cNvPr>
          <p:cNvGrpSpPr>
            <a:grpSpLocks/>
          </p:cNvGrpSpPr>
          <p:nvPr/>
        </p:nvGrpSpPr>
        <p:grpSpPr bwMode="auto">
          <a:xfrm>
            <a:off x="485774" y="3160016"/>
            <a:ext cx="287338" cy="215900"/>
            <a:chOff x="1920" y="2352"/>
            <a:chExt cx="152" cy="99"/>
          </a:xfrm>
        </p:grpSpPr>
        <p:sp>
          <p:nvSpPr>
            <p:cNvPr id="5232" name="Rectangle 49">
              <a:extLst>
                <a:ext uri="{FF2B5EF4-FFF2-40B4-BE49-F238E27FC236}">
                  <a16:creationId xmlns:a16="http://schemas.microsoft.com/office/drawing/2014/main" id="{B99EFF48-0F01-4BAE-A579-31F5747694B3}"/>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33" name="Oval 50">
              <a:extLst>
                <a:ext uri="{FF2B5EF4-FFF2-40B4-BE49-F238E27FC236}">
                  <a16:creationId xmlns:a16="http://schemas.microsoft.com/office/drawing/2014/main" id="{E5C0E00A-70C2-4767-88D2-6B531611522A}"/>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34" name="Line 51">
              <a:extLst>
                <a:ext uri="{FF2B5EF4-FFF2-40B4-BE49-F238E27FC236}">
                  <a16:creationId xmlns:a16="http://schemas.microsoft.com/office/drawing/2014/main" id="{8867C0AA-A37D-4FEE-9DE6-DEA12413FA5B}"/>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35" name="Line 52">
              <a:extLst>
                <a:ext uri="{FF2B5EF4-FFF2-40B4-BE49-F238E27FC236}">
                  <a16:creationId xmlns:a16="http://schemas.microsoft.com/office/drawing/2014/main" id="{BAE72620-1D4E-42F1-93FF-98C9773105E1}"/>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147" name="Group 53">
            <a:extLst>
              <a:ext uri="{FF2B5EF4-FFF2-40B4-BE49-F238E27FC236}">
                <a16:creationId xmlns:a16="http://schemas.microsoft.com/office/drawing/2014/main" id="{A4F9B673-03DC-4ECB-9944-2F6EE58259E8}"/>
              </a:ext>
            </a:extLst>
          </p:cNvPr>
          <p:cNvGrpSpPr>
            <a:grpSpLocks/>
          </p:cNvGrpSpPr>
          <p:nvPr/>
        </p:nvGrpSpPr>
        <p:grpSpPr bwMode="auto">
          <a:xfrm>
            <a:off x="590549" y="3088579"/>
            <a:ext cx="76200" cy="63500"/>
            <a:chOff x="2443" y="447"/>
            <a:chExt cx="48" cy="40"/>
          </a:xfrm>
        </p:grpSpPr>
        <p:sp>
          <p:nvSpPr>
            <p:cNvPr id="5230" name="Line 54">
              <a:extLst>
                <a:ext uri="{FF2B5EF4-FFF2-40B4-BE49-F238E27FC236}">
                  <a16:creationId xmlns:a16="http://schemas.microsoft.com/office/drawing/2014/main" id="{15AE8C34-CF12-4911-8904-8FD8245EAEC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31" name="Line 55">
              <a:extLst>
                <a:ext uri="{FF2B5EF4-FFF2-40B4-BE49-F238E27FC236}">
                  <a16:creationId xmlns:a16="http://schemas.microsoft.com/office/drawing/2014/main" id="{83EC7AEC-B8A9-4D2E-894C-D4B960F9AB8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148" name="Text Box 56">
            <a:extLst>
              <a:ext uri="{FF2B5EF4-FFF2-40B4-BE49-F238E27FC236}">
                <a16:creationId xmlns:a16="http://schemas.microsoft.com/office/drawing/2014/main" id="{ABFC75BD-0A41-4C15-BF25-7D1917C1C221}"/>
              </a:ext>
            </a:extLst>
          </p:cNvPr>
          <p:cNvSpPr txBox="1">
            <a:spLocks noChangeArrowheads="1"/>
          </p:cNvSpPr>
          <p:nvPr/>
        </p:nvSpPr>
        <p:spPr bwMode="auto">
          <a:xfrm>
            <a:off x="773112" y="3015554"/>
            <a:ext cx="2324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BG CWCA-04</a:t>
            </a:r>
          </a:p>
          <a:p>
            <a:pPr eaLnBrk="1" hangingPunct="1">
              <a:spcBef>
                <a:spcPct val="0"/>
              </a:spcBef>
              <a:buFontTx/>
              <a:buNone/>
            </a:pPr>
            <a:r>
              <a:rPr lang="en-GB" altLang="en-US" sz="1000" b="1"/>
              <a:t>x2 Mechanised Infantry Battalion </a:t>
            </a:r>
            <a:r>
              <a:rPr lang="en-GB" altLang="en-US" sz="800" b="1"/>
              <a:t>(b)</a:t>
            </a:r>
            <a:endParaRPr lang="en-GB" altLang="en-US" sz="1000" b="1"/>
          </a:p>
        </p:txBody>
      </p:sp>
      <p:sp>
        <p:nvSpPr>
          <p:cNvPr id="5149" name="Text Box 57">
            <a:extLst>
              <a:ext uri="{FF2B5EF4-FFF2-40B4-BE49-F238E27FC236}">
                <a16:creationId xmlns:a16="http://schemas.microsoft.com/office/drawing/2014/main" id="{CC99369C-58A2-419B-BF9C-A13FCEAE122E}"/>
              </a:ext>
            </a:extLst>
          </p:cNvPr>
          <p:cNvSpPr txBox="1">
            <a:spLocks noChangeArrowheads="1"/>
          </p:cNvSpPr>
          <p:nvPr/>
        </p:nvSpPr>
        <p:spPr bwMode="auto">
          <a:xfrm>
            <a:off x="773112" y="3520379"/>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ELEMENTS</a:t>
            </a:r>
          </a:p>
        </p:txBody>
      </p:sp>
      <p:grpSp>
        <p:nvGrpSpPr>
          <p:cNvPr id="5150" name="Group 58">
            <a:extLst>
              <a:ext uri="{FF2B5EF4-FFF2-40B4-BE49-F238E27FC236}">
                <a16:creationId xmlns:a16="http://schemas.microsoft.com/office/drawing/2014/main" id="{5653CFC3-920D-4015-8A13-A12145E43516}"/>
              </a:ext>
            </a:extLst>
          </p:cNvPr>
          <p:cNvGrpSpPr>
            <a:grpSpLocks/>
          </p:cNvGrpSpPr>
          <p:nvPr/>
        </p:nvGrpSpPr>
        <p:grpSpPr bwMode="auto">
          <a:xfrm>
            <a:off x="485774" y="3880741"/>
            <a:ext cx="288925" cy="215900"/>
            <a:chOff x="436" y="2744"/>
            <a:chExt cx="182" cy="136"/>
          </a:xfrm>
        </p:grpSpPr>
        <p:sp>
          <p:nvSpPr>
            <p:cNvPr id="5224" name="Rectangle 59">
              <a:extLst>
                <a:ext uri="{FF2B5EF4-FFF2-40B4-BE49-F238E27FC236}">
                  <a16:creationId xmlns:a16="http://schemas.microsoft.com/office/drawing/2014/main" id="{CBF2E418-F2D7-4A41-A997-4B0FEC75D40F}"/>
                </a:ext>
              </a:extLst>
            </p:cNvPr>
            <p:cNvSpPr>
              <a:spLocks noChangeAspect="1" noChangeArrowheads="1"/>
            </p:cNvSpPr>
            <p:nvPr/>
          </p:nvSpPr>
          <p:spPr bwMode="auto">
            <a:xfrm>
              <a:off x="436" y="2744"/>
              <a:ext cx="182"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25" name="Oval 60">
              <a:extLst>
                <a:ext uri="{FF2B5EF4-FFF2-40B4-BE49-F238E27FC236}">
                  <a16:creationId xmlns:a16="http://schemas.microsoft.com/office/drawing/2014/main" id="{5CF6C31C-8FFF-4585-83BA-ED1AA53213E2}"/>
                </a:ext>
              </a:extLst>
            </p:cNvPr>
            <p:cNvSpPr>
              <a:spLocks noChangeAspect="1" noChangeArrowheads="1"/>
            </p:cNvSpPr>
            <p:nvPr/>
          </p:nvSpPr>
          <p:spPr bwMode="auto">
            <a:xfrm>
              <a:off x="470" y="2778"/>
              <a:ext cx="116" cy="65"/>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26" name="Line 61">
              <a:extLst>
                <a:ext uri="{FF2B5EF4-FFF2-40B4-BE49-F238E27FC236}">
                  <a16:creationId xmlns:a16="http://schemas.microsoft.com/office/drawing/2014/main" id="{E4E790CA-BA72-43D9-A089-1DE2EE74CEAE}"/>
                </a:ext>
              </a:extLst>
            </p:cNvPr>
            <p:cNvSpPr>
              <a:spLocks noChangeAspect="1" noChangeShapeType="1"/>
            </p:cNvSpPr>
            <p:nvPr/>
          </p:nvSpPr>
          <p:spPr bwMode="auto">
            <a:xfrm>
              <a:off x="496" y="2792"/>
              <a:ext cx="0" cy="44"/>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27" name="Line 62">
              <a:extLst>
                <a:ext uri="{FF2B5EF4-FFF2-40B4-BE49-F238E27FC236}">
                  <a16:creationId xmlns:a16="http://schemas.microsoft.com/office/drawing/2014/main" id="{887443EC-029E-4919-8CBA-41D9791CABF2}"/>
                </a:ext>
              </a:extLst>
            </p:cNvPr>
            <p:cNvSpPr>
              <a:spLocks noChangeAspect="1" noChangeShapeType="1"/>
            </p:cNvSpPr>
            <p:nvPr/>
          </p:nvSpPr>
          <p:spPr bwMode="auto">
            <a:xfrm>
              <a:off x="528" y="2795"/>
              <a:ext cx="0" cy="41"/>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28" name="Line 63">
              <a:extLst>
                <a:ext uri="{FF2B5EF4-FFF2-40B4-BE49-F238E27FC236}">
                  <a16:creationId xmlns:a16="http://schemas.microsoft.com/office/drawing/2014/main" id="{349E9E6F-5A00-4D0A-B39D-A0525F402E14}"/>
                </a:ext>
              </a:extLst>
            </p:cNvPr>
            <p:cNvSpPr>
              <a:spLocks noChangeAspect="1" noChangeShapeType="1"/>
            </p:cNvSpPr>
            <p:nvPr/>
          </p:nvSpPr>
          <p:spPr bwMode="auto">
            <a:xfrm>
              <a:off x="561" y="2795"/>
              <a:ext cx="0" cy="41"/>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29" name="Line 64">
              <a:extLst>
                <a:ext uri="{FF2B5EF4-FFF2-40B4-BE49-F238E27FC236}">
                  <a16:creationId xmlns:a16="http://schemas.microsoft.com/office/drawing/2014/main" id="{22C06C1C-187C-4E7C-A83E-4E4E065396F1}"/>
                </a:ext>
              </a:extLst>
            </p:cNvPr>
            <p:cNvSpPr>
              <a:spLocks noChangeAspect="1" noChangeShapeType="1"/>
            </p:cNvSpPr>
            <p:nvPr/>
          </p:nvSpPr>
          <p:spPr bwMode="auto">
            <a:xfrm>
              <a:off x="492" y="2795"/>
              <a:ext cx="74"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151" name="Line 65">
            <a:extLst>
              <a:ext uri="{FF2B5EF4-FFF2-40B4-BE49-F238E27FC236}">
                <a16:creationId xmlns:a16="http://schemas.microsoft.com/office/drawing/2014/main" id="{96EF709D-A630-4738-A15E-82FDDC656428}"/>
              </a:ext>
            </a:extLst>
          </p:cNvPr>
          <p:cNvSpPr>
            <a:spLocks noChangeShapeType="1"/>
          </p:cNvSpPr>
          <p:nvPr/>
        </p:nvSpPr>
        <p:spPr bwMode="auto">
          <a:xfrm>
            <a:off x="630237" y="3807716"/>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52" name="Text Box 66">
            <a:extLst>
              <a:ext uri="{FF2B5EF4-FFF2-40B4-BE49-F238E27FC236}">
                <a16:creationId xmlns:a16="http://schemas.microsoft.com/office/drawing/2014/main" id="{1078D726-A89E-4470-8B4F-1A6C11AA89FE}"/>
              </a:ext>
            </a:extLst>
          </p:cNvPr>
          <p:cNvSpPr txBox="1">
            <a:spLocks noChangeArrowheads="1"/>
          </p:cNvSpPr>
          <p:nvPr/>
        </p:nvSpPr>
        <p:spPr bwMode="auto">
          <a:xfrm>
            <a:off x="774699" y="3807716"/>
            <a:ext cx="2146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CWCA-07</a:t>
            </a:r>
          </a:p>
          <a:p>
            <a:pPr eaLnBrk="1" hangingPunct="1">
              <a:spcBef>
                <a:spcPct val="0"/>
              </a:spcBef>
              <a:buFontTx/>
              <a:buNone/>
            </a:pPr>
            <a:r>
              <a:rPr lang="en-GB" altLang="en-US" sz="800" b="1"/>
              <a:t>x1 Mechanised Engineer Field Squadron</a:t>
            </a:r>
          </a:p>
        </p:txBody>
      </p:sp>
      <p:sp>
        <p:nvSpPr>
          <p:cNvPr id="5153" name="Text Box 67">
            <a:extLst>
              <a:ext uri="{FF2B5EF4-FFF2-40B4-BE49-F238E27FC236}">
                <a16:creationId xmlns:a16="http://schemas.microsoft.com/office/drawing/2014/main" id="{EAA8F457-AF53-4A60-9B65-179A44588D94}"/>
              </a:ext>
            </a:extLst>
          </p:cNvPr>
          <p:cNvSpPr txBox="1">
            <a:spLocks noChangeArrowheads="1"/>
          </p:cNvSpPr>
          <p:nvPr/>
        </p:nvSpPr>
        <p:spPr bwMode="auto">
          <a:xfrm>
            <a:off x="773112" y="4674491"/>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FIRE SUPPORT ELEMENTS</a:t>
            </a:r>
          </a:p>
        </p:txBody>
      </p:sp>
      <p:grpSp>
        <p:nvGrpSpPr>
          <p:cNvPr id="5154" name="Group 68">
            <a:extLst>
              <a:ext uri="{FF2B5EF4-FFF2-40B4-BE49-F238E27FC236}">
                <a16:creationId xmlns:a16="http://schemas.microsoft.com/office/drawing/2014/main" id="{3982DBA8-FD1E-4937-B0EB-2DE692179FC2}"/>
              </a:ext>
            </a:extLst>
          </p:cNvPr>
          <p:cNvGrpSpPr>
            <a:grpSpLocks/>
          </p:cNvGrpSpPr>
          <p:nvPr/>
        </p:nvGrpSpPr>
        <p:grpSpPr bwMode="auto">
          <a:xfrm>
            <a:off x="485774" y="5033266"/>
            <a:ext cx="287338" cy="215900"/>
            <a:chOff x="1920" y="3072"/>
            <a:chExt cx="151" cy="99"/>
          </a:xfrm>
        </p:grpSpPr>
        <p:sp>
          <p:nvSpPr>
            <p:cNvPr id="5221" name="Rectangle 69">
              <a:extLst>
                <a:ext uri="{FF2B5EF4-FFF2-40B4-BE49-F238E27FC236}">
                  <a16:creationId xmlns:a16="http://schemas.microsoft.com/office/drawing/2014/main" id="{82B6BD39-2829-47A2-AC54-54DC745906EF}"/>
                </a:ext>
              </a:extLst>
            </p:cNvPr>
            <p:cNvSpPr>
              <a:spLocks noChangeAspect="1" noChangeArrowheads="1"/>
            </p:cNvSpPr>
            <p:nvPr/>
          </p:nvSpPr>
          <p:spPr bwMode="auto">
            <a:xfrm>
              <a:off x="1920" y="307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22" name="Oval 70">
              <a:extLst>
                <a:ext uri="{FF2B5EF4-FFF2-40B4-BE49-F238E27FC236}">
                  <a16:creationId xmlns:a16="http://schemas.microsoft.com/office/drawing/2014/main" id="{0D3ECC1F-CBC8-4F3B-B2DA-4AF5080C80C7}"/>
                </a:ext>
              </a:extLst>
            </p:cNvPr>
            <p:cNvSpPr>
              <a:spLocks noChangeAspect="1" noChangeArrowheads="1"/>
            </p:cNvSpPr>
            <p:nvPr/>
          </p:nvSpPr>
          <p:spPr bwMode="auto">
            <a:xfrm>
              <a:off x="1946" y="3097"/>
              <a:ext cx="9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23" name="Oval 71">
              <a:extLst>
                <a:ext uri="{FF2B5EF4-FFF2-40B4-BE49-F238E27FC236}">
                  <a16:creationId xmlns:a16="http://schemas.microsoft.com/office/drawing/2014/main" id="{54CAD3FB-2CD5-4476-B6FD-24E7F5978527}"/>
                </a:ext>
              </a:extLst>
            </p:cNvPr>
            <p:cNvSpPr>
              <a:spLocks noChangeAspect="1" noChangeArrowheads="1"/>
            </p:cNvSpPr>
            <p:nvPr/>
          </p:nvSpPr>
          <p:spPr bwMode="auto">
            <a:xfrm>
              <a:off x="1985" y="3110"/>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5155" name="Group 72">
            <a:extLst>
              <a:ext uri="{FF2B5EF4-FFF2-40B4-BE49-F238E27FC236}">
                <a16:creationId xmlns:a16="http://schemas.microsoft.com/office/drawing/2014/main" id="{D82497A2-9B44-410B-B943-798E1DC21E71}"/>
              </a:ext>
            </a:extLst>
          </p:cNvPr>
          <p:cNvGrpSpPr>
            <a:grpSpLocks/>
          </p:cNvGrpSpPr>
          <p:nvPr/>
        </p:nvGrpSpPr>
        <p:grpSpPr bwMode="auto">
          <a:xfrm>
            <a:off x="592137" y="4961829"/>
            <a:ext cx="76200" cy="63500"/>
            <a:chOff x="2443" y="447"/>
            <a:chExt cx="48" cy="40"/>
          </a:xfrm>
        </p:grpSpPr>
        <p:sp>
          <p:nvSpPr>
            <p:cNvPr id="5219" name="Line 73">
              <a:extLst>
                <a:ext uri="{FF2B5EF4-FFF2-40B4-BE49-F238E27FC236}">
                  <a16:creationId xmlns:a16="http://schemas.microsoft.com/office/drawing/2014/main" id="{14CF5E23-9743-405B-8AC0-AFDDB583405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20" name="Line 74">
              <a:extLst>
                <a:ext uri="{FF2B5EF4-FFF2-40B4-BE49-F238E27FC236}">
                  <a16:creationId xmlns:a16="http://schemas.microsoft.com/office/drawing/2014/main" id="{636858FE-54EE-4462-9093-31412E448726}"/>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156" name="Text Box 75">
            <a:extLst>
              <a:ext uri="{FF2B5EF4-FFF2-40B4-BE49-F238E27FC236}">
                <a16:creationId xmlns:a16="http://schemas.microsoft.com/office/drawing/2014/main" id="{070A8257-EB0B-4A32-941F-AFDCB4520D63}"/>
              </a:ext>
            </a:extLst>
          </p:cNvPr>
          <p:cNvSpPr txBox="1">
            <a:spLocks noChangeArrowheads="1"/>
          </p:cNvSpPr>
          <p:nvPr/>
        </p:nvSpPr>
        <p:spPr bwMode="auto">
          <a:xfrm>
            <a:off x="773112" y="4890391"/>
            <a:ext cx="27955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FSE CWCA-01</a:t>
            </a:r>
          </a:p>
          <a:p>
            <a:pPr eaLnBrk="1" hangingPunct="1">
              <a:spcBef>
                <a:spcPct val="0"/>
              </a:spcBef>
              <a:buFontTx/>
              <a:buNone/>
            </a:pPr>
            <a:r>
              <a:rPr lang="en-GB" altLang="en-US" sz="1000" b="1"/>
              <a:t>x1 Self-Propelled Field Artillery Regiment </a:t>
            </a:r>
            <a:r>
              <a:rPr lang="en-GB" altLang="en-US" sz="800" b="1"/>
              <a:t>(j)</a:t>
            </a:r>
            <a:endParaRPr lang="en-GB" altLang="en-US" sz="1000" b="1"/>
          </a:p>
        </p:txBody>
      </p:sp>
      <p:sp>
        <p:nvSpPr>
          <p:cNvPr id="5157" name="Text Box 76">
            <a:extLst>
              <a:ext uri="{FF2B5EF4-FFF2-40B4-BE49-F238E27FC236}">
                <a16:creationId xmlns:a16="http://schemas.microsoft.com/office/drawing/2014/main" id="{98E3F22C-C995-4DB4-9A25-51F49B4F6BFC}"/>
              </a:ext>
            </a:extLst>
          </p:cNvPr>
          <p:cNvSpPr txBox="1">
            <a:spLocks noChangeArrowheads="1"/>
          </p:cNvSpPr>
          <p:nvPr/>
        </p:nvSpPr>
        <p:spPr bwMode="auto">
          <a:xfrm>
            <a:off x="773112" y="5322191"/>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ATTACHMENTS</a:t>
            </a:r>
          </a:p>
        </p:txBody>
      </p:sp>
      <p:grpSp>
        <p:nvGrpSpPr>
          <p:cNvPr id="5158" name="Group 77">
            <a:extLst>
              <a:ext uri="{FF2B5EF4-FFF2-40B4-BE49-F238E27FC236}">
                <a16:creationId xmlns:a16="http://schemas.microsoft.com/office/drawing/2014/main" id="{08F0496A-64B2-4AF3-AD7E-D96925AD2C47}"/>
              </a:ext>
            </a:extLst>
          </p:cNvPr>
          <p:cNvGrpSpPr>
            <a:grpSpLocks/>
          </p:cNvGrpSpPr>
          <p:nvPr/>
        </p:nvGrpSpPr>
        <p:grpSpPr bwMode="auto">
          <a:xfrm>
            <a:off x="485774" y="6471541"/>
            <a:ext cx="244475" cy="158750"/>
            <a:chOff x="3294" y="2154"/>
            <a:chExt cx="154" cy="100"/>
          </a:xfrm>
        </p:grpSpPr>
        <p:sp>
          <p:nvSpPr>
            <p:cNvPr id="5213" name="Rectangle 78">
              <a:extLst>
                <a:ext uri="{FF2B5EF4-FFF2-40B4-BE49-F238E27FC236}">
                  <a16:creationId xmlns:a16="http://schemas.microsoft.com/office/drawing/2014/main" id="{1B3B4599-4144-414B-9A3E-6BA7E4C8ED0C}"/>
                </a:ext>
              </a:extLst>
            </p:cNvPr>
            <p:cNvSpPr>
              <a:spLocks noChangeAspect="1" noChangeArrowheads="1"/>
            </p:cNvSpPr>
            <p:nvPr/>
          </p:nvSpPr>
          <p:spPr bwMode="auto">
            <a:xfrm>
              <a:off x="3294" y="2154"/>
              <a:ext cx="154" cy="1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nvGrpSpPr>
            <p:cNvPr id="5214" name="Group 79">
              <a:extLst>
                <a:ext uri="{FF2B5EF4-FFF2-40B4-BE49-F238E27FC236}">
                  <a16:creationId xmlns:a16="http://schemas.microsoft.com/office/drawing/2014/main" id="{65DB2354-57E9-491A-A6BE-C80F260B6A30}"/>
                </a:ext>
              </a:extLst>
            </p:cNvPr>
            <p:cNvGrpSpPr>
              <a:grpSpLocks/>
            </p:cNvGrpSpPr>
            <p:nvPr/>
          </p:nvGrpSpPr>
          <p:grpSpPr bwMode="auto">
            <a:xfrm>
              <a:off x="3316" y="2171"/>
              <a:ext cx="110" cy="63"/>
              <a:chOff x="691" y="3359"/>
              <a:chExt cx="136" cy="90"/>
            </a:xfrm>
          </p:grpSpPr>
          <p:sp>
            <p:nvSpPr>
              <p:cNvPr id="5215" name="Line 80">
                <a:extLst>
                  <a:ext uri="{FF2B5EF4-FFF2-40B4-BE49-F238E27FC236}">
                    <a16:creationId xmlns:a16="http://schemas.microsoft.com/office/drawing/2014/main" id="{63EA6B38-662B-457E-8FBD-48E35387348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16" name="Line 81">
                <a:extLst>
                  <a:ext uri="{FF2B5EF4-FFF2-40B4-BE49-F238E27FC236}">
                    <a16:creationId xmlns:a16="http://schemas.microsoft.com/office/drawing/2014/main" id="{2530DBC8-EA44-414A-B6FC-5C20450A385B}"/>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17" name="Line 82">
                <a:extLst>
                  <a:ext uri="{FF2B5EF4-FFF2-40B4-BE49-F238E27FC236}">
                    <a16:creationId xmlns:a16="http://schemas.microsoft.com/office/drawing/2014/main" id="{0F7F8AA4-DEA5-47E0-A012-55925A2DC21D}"/>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18" name="Line 83">
                <a:extLst>
                  <a:ext uri="{FF2B5EF4-FFF2-40B4-BE49-F238E27FC236}">
                    <a16:creationId xmlns:a16="http://schemas.microsoft.com/office/drawing/2014/main" id="{733601D5-5472-4C61-BE36-C22C5659AF73}"/>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159" name="Group 84">
            <a:extLst>
              <a:ext uri="{FF2B5EF4-FFF2-40B4-BE49-F238E27FC236}">
                <a16:creationId xmlns:a16="http://schemas.microsoft.com/office/drawing/2014/main" id="{B4EBD603-F42D-4BE3-9B7B-C33E95E83710}"/>
              </a:ext>
            </a:extLst>
          </p:cNvPr>
          <p:cNvGrpSpPr>
            <a:grpSpLocks/>
          </p:cNvGrpSpPr>
          <p:nvPr/>
        </p:nvGrpSpPr>
        <p:grpSpPr bwMode="auto">
          <a:xfrm>
            <a:off x="557212" y="6398516"/>
            <a:ext cx="74612" cy="26988"/>
            <a:chOff x="2373" y="1404"/>
            <a:chExt cx="47" cy="17"/>
          </a:xfrm>
        </p:grpSpPr>
        <p:sp>
          <p:nvSpPr>
            <p:cNvPr id="5211" name="Oval 85">
              <a:extLst>
                <a:ext uri="{FF2B5EF4-FFF2-40B4-BE49-F238E27FC236}">
                  <a16:creationId xmlns:a16="http://schemas.microsoft.com/office/drawing/2014/main" id="{508A0493-F5EB-4DDF-8372-0BEF0D924B1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5212" name="Oval 86">
              <a:extLst>
                <a:ext uri="{FF2B5EF4-FFF2-40B4-BE49-F238E27FC236}">
                  <a16:creationId xmlns:a16="http://schemas.microsoft.com/office/drawing/2014/main" id="{B6FC82FB-FC27-4AEA-BBD1-E5678EBE360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5160" name="Text Box 87">
            <a:extLst>
              <a:ext uri="{FF2B5EF4-FFF2-40B4-BE49-F238E27FC236}">
                <a16:creationId xmlns:a16="http://schemas.microsoft.com/office/drawing/2014/main" id="{173F0C79-09C9-4CC9-9E7C-B81BE89DCFBF}"/>
              </a:ext>
            </a:extLst>
          </p:cNvPr>
          <p:cNvSpPr txBox="1">
            <a:spLocks noChangeArrowheads="1"/>
          </p:cNvSpPr>
          <p:nvPr/>
        </p:nvSpPr>
        <p:spPr bwMode="auto">
          <a:xfrm>
            <a:off x="701674" y="6398516"/>
            <a:ext cx="27368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dirty="0"/>
              <a:t>x3 </a:t>
            </a:r>
            <a:r>
              <a:rPr lang="en-GB" altLang="en-US" sz="800" dirty="0"/>
              <a:t>CH-136 Kiowa Observation Helicopter        CWCA-19</a:t>
            </a:r>
            <a:endParaRPr lang="en-GB" altLang="en-US" sz="800" b="1" dirty="0"/>
          </a:p>
        </p:txBody>
      </p:sp>
      <p:grpSp>
        <p:nvGrpSpPr>
          <p:cNvPr id="5161" name="Group 88">
            <a:extLst>
              <a:ext uri="{FF2B5EF4-FFF2-40B4-BE49-F238E27FC236}">
                <a16:creationId xmlns:a16="http://schemas.microsoft.com/office/drawing/2014/main" id="{CC474EC7-BFFC-40A0-94B0-A85B7CB806EC}"/>
              </a:ext>
            </a:extLst>
          </p:cNvPr>
          <p:cNvGrpSpPr>
            <a:grpSpLocks/>
          </p:cNvGrpSpPr>
          <p:nvPr/>
        </p:nvGrpSpPr>
        <p:grpSpPr bwMode="auto">
          <a:xfrm>
            <a:off x="485774" y="5607941"/>
            <a:ext cx="241300" cy="157163"/>
            <a:chOff x="1400" y="2850"/>
            <a:chExt cx="152" cy="99"/>
          </a:xfrm>
        </p:grpSpPr>
        <p:sp>
          <p:nvSpPr>
            <p:cNvPr id="5207" name="Rectangle 89">
              <a:extLst>
                <a:ext uri="{FF2B5EF4-FFF2-40B4-BE49-F238E27FC236}">
                  <a16:creationId xmlns:a16="http://schemas.microsoft.com/office/drawing/2014/main" id="{65037759-D61C-4C2F-B151-5EC968DE2B4B}"/>
                </a:ext>
              </a:extLst>
            </p:cNvPr>
            <p:cNvSpPr>
              <a:spLocks noChangeAspect="1" noChangeArrowheads="1"/>
            </p:cNvSpPr>
            <p:nvPr/>
          </p:nvSpPr>
          <p:spPr bwMode="auto">
            <a:xfrm>
              <a:off x="1401" y="2850"/>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08" name="Line 90">
              <a:extLst>
                <a:ext uri="{FF2B5EF4-FFF2-40B4-BE49-F238E27FC236}">
                  <a16:creationId xmlns:a16="http://schemas.microsoft.com/office/drawing/2014/main" id="{4DAB84A1-B8A5-4532-980C-52DB71137514}"/>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09" name="Line 91">
              <a:extLst>
                <a:ext uri="{FF2B5EF4-FFF2-40B4-BE49-F238E27FC236}">
                  <a16:creationId xmlns:a16="http://schemas.microsoft.com/office/drawing/2014/main" id="{9ED09900-A16A-498D-B925-F2CECA3F327F}"/>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210" name="Line 92">
              <a:extLst>
                <a:ext uri="{FF2B5EF4-FFF2-40B4-BE49-F238E27FC236}">
                  <a16:creationId xmlns:a16="http://schemas.microsoft.com/office/drawing/2014/main" id="{48037CF7-8967-4C96-99D2-C9568E7D9AD8}"/>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162" name="Group 93">
            <a:extLst>
              <a:ext uri="{FF2B5EF4-FFF2-40B4-BE49-F238E27FC236}">
                <a16:creationId xmlns:a16="http://schemas.microsoft.com/office/drawing/2014/main" id="{2C2EFCC3-6969-41B3-84CB-5DE20D66E55B}"/>
              </a:ext>
            </a:extLst>
          </p:cNvPr>
          <p:cNvGrpSpPr>
            <a:grpSpLocks/>
          </p:cNvGrpSpPr>
          <p:nvPr/>
        </p:nvGrpSpPr>
        <p:grpSpPr bwMode="auto">
          <a:xfrm>
            <a:off x="485774" y="5896866"/>
            <a:ext cx="231775" cy="190500"/>
            <a:chOff x="2252" y="2304"/>
            <a:chExt cx="146" cy="120"/>
          </a:xfrm>
        </p:grpSpPr>
        <p:sp>
          <p:nvSpPr>
            <p:cNvPr id="5204" name="Rectangle 94">
              <a:extLst>
                <a:ext uri="{FF2B5EF4-FFF2-40B4-BE49-F238E27FC236}">
                  <a16:creationId xmlns:a16="http://schemas.microsoft.com/office/drawing/2014/main" id="{766BC95E-C9F5-4ED5-8084-F32900B781DC}"/>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205" name="Oval 95">
              <a:extLst>
                <a:ext uri="{FF2B5EF4-FFF2-40B4-BE49-F238E27FC236}">
                  <a16:creationId xmlns:a16="http://schemas.microsoft.com/office/drawing/2014/main" id="{27AF5815-E9F0-474F-895E-F041895FBB56}"/>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5206" name="Oval 96">
              <a:extLst>
                <a:ext uri="{FF2B5EF4-FFF2-40B4-BE49-F238E27FC236}">
                  <a16:creationId xmlns:a16="http://schemas.microsoft.com/office/drawing/2014/main" id="{60C0B372-A097-43FC-AB41-3A88F3B2BA3F}"/>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5163" name="Group 97">
            <a:extLst>
              <a:ext uri="{FF2B5EF4-FFF2-40B4-BE49-F238E27FC236}">
                <a16:creationId xmlns:a16="http://schemas.microsoft.com/office/drawing/2014/main" id="{108D299A-134F-4C51-B5F4-0C26034592D5}"/>
              </a:ext>
            </a:extLst>
          </p:cNvPr>
          <p:cNvGrpSpPr>
            <a:grpSpLocks/>
          </p:cNvGrpSpPr>
          <p:nvPr/>
        </p:nvGrpSpPr>
        <p:grpSpPr bwMode="auto">
          <a:xfrm>
            <a:off x="557212" y="5538091"/>
            <a:ext cx="74612" cy="26988"/>
            <a:chOff x="2373" y="1404"/>
            <a:chExt cx="47" cy="17"/>
          </a:xfrm>
        </p:grpSpPr>
        <p:sp>
          <p:nvSpPr>
            <p:cNvPr id="5202" name="Oval 98">
              <a:extLst>
                <a:ext uri="{FF2B5EF4-FFF2-40B4-BE49-F238E27FC236}">
                  <a16:creationId xmlns:a16="http://schemas.microsoft.com/office/drawing/2014/main" id="{B28CAC12-B92D-41A7-AAE3-7C2A2099016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5203" name="Oval 99">
              <a:extLst>
                <a:ext uri="{FF2B5EF4-FFF2-40B4-BE49-F238E27FC236}">
                  <a16:creationId xmlns:a16="http://schemas.microsoft.com/office/drawing/2014/main" id="{5A1D0700-77CB-4AAA-80C9-549DEA44DCF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5164" name="Group 100">
            <a:extLst>
              <a:ext uri="{FF2B5EF4-FFF2-40B4-BE49-F238E27FC236}">
                <a16:creationId xmlns:a16="http://schemas.microsoft.com/office/drawing/2014/main" id="{D578BEFC-0A93-4750-93A1-077F527CAAA6}"/>
              </a:ext>
            </a:extLst>
          </p:cNvPr>
          <p:cNvGrpSpPr>
            <a:grpSpLocks/>
          </p:cNvGrpSpPr>
          <p:nvPr/>
        </p:nvGrpSpPr>
        <p:grpSpPr bwMode="auto">
          <a:xfrm>
            <a:off x="557212" y="5825429"/>
            <a:ext cx="74612" cy="26987"/>
            <a:chOff x="2373" y="1404"/>
            <a:chExt cx="47" cy="17"/>
          </a:xfrm>
        </p:grpSpPr>
        <p:sp>
          <p:nvSpPr>
            <p:cNvPr id="5200" name="Oval 101">
              <a:extLst>
                <a:ext uri="{FF2B5EF4-FFF2-40B4-BE49-F238E27FC236}">
                  <a16:creationId xmlns:a16="http://schemas.microsoft.com/office/drawing/2014/main" id="{9CF28DF0-7A01-4ADA-A54E-50EC269FE15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5201" name="Oval 102">
              <a:extLst>
                <a:ext uri="{FF2B5EF4-FFF2-40B4-BE49-F238E27FC236}">
                  <a16:creationId xmlns:a16="http://schemas.microsoft.com/office/drawing/2014/main" id="{6713C50E-0680-4ABB-9A8B-735A40A3677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5165" name="Line 103">
            <a:extLst>
              <a:ext uri="{FF2B5EF4-FFF2-40B4-BE49-F238E27FC236}">
                <a16:creationId xmlns:a16="http://schemas.microsoft.com/office/drawing/2014/main" id="{737F3639-E800-4354-BFBF-7D7422EC3C07}"/>
              </a:ext>
            </a:extLst>
          </p:cNvPr>
          <p:cNvSpPr>
            <a:spLocks noChangeShapeType="1"/>
          </p:cNvSpPr>
          <p:nvPr/>
        </p:nvSpPr>
        <p:spPr bwMode="auto">
          <a:xfrm flipH="1">
            <a:off x="332425" y="4382366"/>
            <a:ext cx="1585" cy="2436801"/>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66" name="Text Box 104">
            <a:extLst>
              <a:ext uri="{FF2B5EF4-FFF2-40B4-BE49-F238E27FC236}">
                <a16:creationId xmlns:a16="http://schemas.microsoft.com/office/drawing/2014/main" id="{7DC14672-7A59-483F-A378-F2F8DCADCD0E}"/>
              </a:ext>
            </a:extLst>
          </p:cNvPr>
          <p:cNvSpPr txBox="1">
            <a:spLocks noChangeArrowheads="1"/>
          </p:cNvSpPr>
          <p:nvPr/>
        </p:nvSpPr>
        <p:spPr bwMode="auto">
          <a:xfrm>
            <a:off x="701674" y="6182616"/>
            <a:ext cx="243207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dirty="0"/>
              <a:t>TACTICAL HELICOPTER SQUADRON</a:t>
            </a:r>
          </a:p>
        </p:txBody>
      </p:sp>
      <p:sp>
        <p:nvSpPr>
          <p:cNvPr id="5167" name="Text Box 105">
            <a:extLst>
              <a:ext uri="{FF2B5EF4-FFF2-40B4-BE49-F238E27FC236}">
                <a16:creationId xmlns:a16="http://schemas.microsoft.com/office/drawing/2014/main" id="{13958BBF-B974-47C2-8A11-5A5A68CE9B82}"/>
              </a:ext>
            </a:extLst>
          </p:cNvPr>
          <p:cNvSpPr txBox="1">
            <a:spLocks noChangeArrowheads="1"/>
          </p:cNvSpPr>
          <p:nvPr/>
        </p:nvSpPr>
        <p:spPr bwMode="auto">
          <a:xfrm>
            <a:off x="701674" y="5536504"/>
            <a:ext cx="27273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x6 </a:t>
            </a:r>
            <a:r>
              <a:rPr lang="en-GB" altLang="en-US" sz="800"/>
              <a:t>Blowpipe SAM Team </a:t>
            </a:r>
            <a:r>
              <a:rPr lang="en-GB" altLang="en-US" sz="800" b="1"/>
              <a:t>(egh)</a:t>
            </a:r>
            <a:r>
              <a:rPr lang="en-GB" altLang="en-US" sz="800"/>
              <a:t>                         CWCA-16</a:t>
            </a:r>
            <a:endParaRPr lang="en-GB" altLang="en-US" sz="800" b="1"/>
          </a:p>
        </p:txBody>
      </p:sp>
      <p:sp>
        <p:nvSpPr>
          <p:cNvPr id="5168" name="Text Box 106">
            <a:extLst>
              <a:ext uri="{FF2B5EF4-FFF2-40B4-BE49-F238E27FC236}">
                <a16:creationId xmlns:a16="http://schemas.microsoft.com/office/drawing/2014/main" id="{33791157-D2D8-4AD0-9EE6-4DA2EEC7646A}"/>
              </a:ext>
            </a:extLst>
          </p:cNvPr>
          <p:cNvSpPr txBox="1">
            <a:spLocks noChangeArrowheads="1"/>
          </p:cNvSpPr>
          <p:nvPr/>
        </p:nvSpPr>
        <p:spPr bwMode="auto">
          <a:xfrm>
            <a:off x="701674" y="5753991"/>
            <a:ext cx="2740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x6 </a:t>
            </a:r>
            <a:r>
              <a:rPr lang="en-GB" altLang="en-US" sz="800"/>
              <a:t>M151 MUTT </a:t>
            </a:r>
            <a:r>
              <a:rPr lang="en-GB" altLang="en-US" sz="800" b="1"/>
              <a:t>(dh)</a:t>
            </a:r>
            <a:r>
              <a:rPr lang="en-GB" altLang="en-US" sz="800"/>
              <a:t>                                         CWCA-08</a:t>
            </a:r>
            <a:endParaRPr lang="en-GB" altLang="en-US" sz="800" b="1"/>
          </a:p>
        </p:txBody>
      </p:sp>
      <p:sp>
        <p:nvSpPr>
          <p:cNvPr id="5169" name="Text Box 107">
            <a:extLst>
              <a:ext uri="{FF2B5EF4-FFF2-40B4-BE49-F238E27FC236}">
                <a16:creationId xmlns:a16="http://schemas.microsoft.com/office/drawing/2014/main" id="{C207BD8C-5593-4798-83B2-79F8D93A4986}"/>
              </a:ext>
            </a:extLst>
          </p:cNvPr>
          <p:cNvSpPr txBox="1">
            <a:spLocks noChangeArrowheads="1"/>
          </p:cNvSpPr>
          <p:nvPr/>
        </p:nvSpPr>
        <p:spPr bwMode="auto">
          <a:xfrm>
            <a:off x="3644900" y="1547813"/>
            <a:ext cx="3068638" cy="7548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The 4th Canadian Mechanised Brigade Group (4 CMBG) was Canada’s contribution to NATO’s Central Army Group (CENTAG) in (South) West Germany throughout the Cold War.  Based at CFB Lahr in the Black Forest, 4 CMBG was assigned to US VII Corps and could expect to find itself fighting alongside US, West German or French forces in the event of World War 3 breaking out.  US VII Corps assets would be allocated to the Brigade and in exercises these usually took the form of AH-1 Cobra attack helicopters and additional artillery, AA and engineering assets.  4 CMBG was the subject of one of the ‘Cold War Military Literary Classics’ – ‘First Clash’ by Kenneth Macksey.  In his book, Macksey took the events of an actual NATO exercise and described it in real terms.  The book was written as a guide for junior officers and NCOs and was only published more widely due to its popularity.  Consequently, the book is packed with excellent maps and useful information for the wargamer and is a fully-formed wargames campaign in itself.  </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In the field and in common with other professional NATO armies such as the UK and USA, the three distinct battalions of the brigade would be rearranged into three combined arms infantry-armour battlegroups.</a:t>
            </a:r>
          </a:p>
          <a:p>
            <a:pPr eaLnBrk="1" hangingPunct="1">
              <a:spcBef>
                <a:spcPct val="0"/>
              </a:spcBef>
              <a:buFontTx/>
              <a:buNone/>
            </a:pPr>
            <a:endParaRPr lang="en-GB" altLang="en-US" sz="800"/>
          </a:p>
          <a:p>
            <a:pPr eaLnBrk="1" hangingPunct="1">
              <a:spcBef>
                <a:spcPct val="0"/>
              </a:spcBef>
              <a:buFontTx/>
              <a:buNone/>
            </a:pPr>
            <a:r>
              <a:rPr lang="en-GB" altLang="en-US" sz="800" b="1"/>
              <a:t>(c) </a:t>
            </a:r>
            <a:r>
              <a:rPr lang="en-GB" altLang="en-US" sz="800"/>
              <a:t>1 CBG, although not designated as ‘Mechanised’, was organised very similarly to 4 CMBG, though had a </a:t>
            </a:r>
            <a:r>
              <a:rPr lang="en-GB" altLang="en-US" sz="800" b="1"/>
              <a:t>Light Armoured Regiment (BG CWCA-05)</a:t>
            </a:r>
            <a:r>
              <a:rPr lang="en-GB" altLang="en-US" sz="800"/>
              <a:t> instead of an Armoured Regiment.  1 CBG’s Mechanised Infantry Battalions were also rather weaker than those of 4 CMBG.</a:t>
            </a:r>
          </a:p>
          <a:p>
            <a:pPr eaLnBrk="1" hangingPunct="1">
              <a:spcBef>
                <a:spcPct val="0"/>
              </a:spcBef>
              <a:buFontTx/>
              <a:buNone/>
            </a:pPr>
            <a:endParaRPr lang="en-GB" altLang="en-US" sz="800"/>
          </a:p>
          <a:p>
            <a:pPr eaLnBrk="1" hangingPunct="1">
              <a:spcBef>
                <a:spcPct val="0"/>
              </a:spcBef>
              <a:buFontTx/>
              <a:buNone/>
            </a:pPr>
            <a:r>
              <a:rPr lang="en-GB" altLang="en-US" sz="800" b="1"/>
              <a:t>(d) </a:t>
            </a:r>
            <a:r>
              <a:rPr lang="en-GB" altLang="en-US" sz="800"/>
              <a:t>In 4 CMBG: May replace M151 MUTTs with:</a:t>
            </a:r>
          </a:p>
          <a:p>
            <a:pPr eaLnBrk="1" hangingPunct="1">
              <a:spcBef>
                <a:spcPct val="0"/>
              </a:spcBef>
              <a:buFontTx/>
              <a:buNone/>
            </a:pPr>
            <a:r>
              <a:rPr lang="en-GB" altLang="en-US" sz="800"/>
              <a:t>     M113 Armoured Personnel Carrier                      CWCA-03</a:t>
            </a:r>
          </a:p>
          <a:p>
            <a:pPr eaLnBrk="1" hangingPunct="1">
              <a:spcBef>
                <a:spcPct val="0"/>
              </a:spcBef>
              <a:buFontTx/>
              <a:buNone/>
            </a:pPr>
            <a:r>
              <a:rPr lang="en-GB" altLang="en-US" sz="800"/>
              <a:t>Or in 1 CBG with:</a:t>
            </a:r>
          </a:p>
          <a:p>
            <a:pPr eaLnBrk="1" hangingPunct="1">
              <a:spcBef>
                <a:spcPct val="0"/>
              </a:spcBef>
              <a:buFontTx/>
              <a:buNone/>
            </a:pPr>
            <a:r>
              <a:rPr lang="en-GB" altLang="en-US" sz="800"/>
              <a:t>     Iltis Light Utility Vehicle                                        CWCA-22</a:t>
            </a:r>
          </a:p>
          <a:p>
            <a:pPr eaLnBrk="1" hangingPunct="1">
              <a:spcBef>
                <a:spcPct val="0"/>
              </a:spcBef>
              <a:buFontTx/>
              <a:buNone/>
            </a:pPr>
            <a:endParaRPr lang="en-GB" altLang="en-US" sz="800"/>
          </a:p>
          <a:p>
            <a:pPr eaLnBrk="1" hangingPunct="1">
              <a:spcBef>
                <a:spcPct val="0"/>
              </a:spcBef>
              <a:buFontTx/>
              <a:buNone/>
            </a:pPr>
            <a:r>
              <a:rPr lang="en-GB" altLang="en-US" sz="800" b="1"/>
              <a:t>(e) </a:t>
            </a:r>
            <a:r>
              <a:rPr lang="en-GB" altLang="en-US" sz="800"/>
              <a:t>4 CMBG’s air defences were normally boosted quite considerably by M48 Chaparral SAMs and M163 Vulcan 20mm AA from US VII Corps.</a:t>
            </a:r>
          </a:p>
          <a:p>
            <a:pPr eaLnBrk="1" hangingPunct="1">
              <a:spcBef>
                <a:spcPct val="0"/>
              </a:spcBef>
              <a:buFontTx/>
              <a:buNone/>
            </a:pPr>
            <a:endParaRPr lang="en-GB" altLang="en-US" sz="800"/>
          </a:p>
          <a:p>
            <a:pPr eaLnBrk="1" hangingPunct="1">
              <a:spcBef>
                <a:spcPct val="0"/>
              </a:spcBef>
              <a:buFontTx/>
              <a:buNone/>
            </a:pPr>
            <a:r>
              <a:rPr lang="en-GB" altLang="en-US" sz="800" b="1"/>
              <a:t>(f) </a:t>
            </a:r>
            <a:r>
              <a:rPr lang="en-GB" altLang="en-US" sz="800"/>
              <a:t>The SHORAD Battery was added in 1988 with the creation of a Brigade Air Defence Regiment.  The Blowpipe/Javelin MANPADS, which had previously belonged to the Field Artillery Regiment, were brought under the command of the Air Defence Regiment.  4 CMBG’s Air Defence Regiment also had two AAA Batteries (ME CWCA-13), though these were purely intended for the defence of the airfield at CFB Lahr.</a:t>
            </a:r>
          </a:p>
          <a:p>
            <a:pPr eaLnBrk="1" hangingPunct="1">
              <a:spcBef>
                <a:spcPct val="0"/>
              </a:spcBef>
              <a:buFontTx/>
              <a:buNone/>
            </a:pPr>
            <a:endParaRPr lang="en-GB" altLang="en-US" sz="800"/>
          </a:p>
          <a:p>
            <a:pPr eaLnBrk="1" hangingPunct="1">
              <a:spcBef>
                <a:spcPct val="0"/>
              </a:spcBef>
              <a:buFontTx/>
              <a:buNone/>
            </a:pPr>
            <a:r>
              <a:rPr lang="en-GB" altLang="en-US" sz="800" b="1"/>
              <a:t>(g) </a:t>
            </a:r>
            <a:r>
              <a:rPr lang="en-GB" altLang="en-US" sz="800"/>
              <a:t>From 1988 in 4 CMBG only: May replace Blowpipe SAM Teams with:</a:t>
            </a:r>
          </a:p>
          <a:p>
            <a:pPr eaLnBrk="1" hangingPunct="1">
              <a:spcBef>
                <a:spcPct val="0"/>
              </a:spcBef>
              <a:buFontTx/>
              <a:buNone/>
            </a:pPr>
            <a:r>
              <a:rPr lang="en-GB" altLang="en-US" sz="800"/>
              <a:t>     Javelin SAM Team                                               CWCA-29</a:t>
            </a:r>
          </a:p>
          <a:p>
            <a:pPr eaLnBrk="1" hangingPunct="1">
              <a:spcBef>
                <a:spcPct val="0"/>
              </a:spcBef>
              <a:buFontTx/>
              <a:buNone/>
            </a:pPr>
            <a:endParaRPr lang="en-GB" altLang="en-US" sz="800"/>
          </a:p>
          <a:p>
            <a:pPr eaLnBrk="1" hangingPunct="1">
              <a:spcBef>
                <a:spcPct val="0"/>
              </a:spcBef>
              <a:buFontTx/>
              <a:buNone/>
            </a:pPr>
            <a:r>
              <a:rPr lang="en-GB" altLang="en-US" sz="800" b="1"/>
              <a:t>(h) </a:t>
            </a:r>
            <a:r>
              <a:rPr lang="en-GB" altLang="en-US" sz="800"/>
              <a:t>In 1 CBG: Reduce to </a:t>
            </a:r>
            <a:r>
              <a:rPr lang="en-GB" altLang="en-US" sz="800" b="1"/>
              <a:t>x3 </a:t>
            </a:r>
            <a:r>
              <a:rPr lang="en-GB" altLang="en-US" sz="800"/>
              <a:t>Blowpipe</a:t>
            </a:r>
            <a:r>
              <a:rPr lang="en-GB" altLang="en-US" sz="800" b="1"/>
              <a:t> </a:t>
            </a:r>
            <a:r>
              <a:rPr lang="en-GB" altLang="en-US" sz="800"/>
              <a:t>SAM Teams.</a:t>
            </a:r>
          </a:p>
          <a:p>
            <a:pPr eaLnBrk="1" hangingPunct="1">
              <a:spcBef>
                <a:spcPct val="0"/>
              </a:spcBef>
              <a:buFontTx/>
              <a:buNone/>
            </a:pPr>
            <a:endParaRPr lang="en-GB" altLang="en-US" sz="800"/>
          </a:p>
          <a:p>
            <a:pPr eaLnBrk="1" hangingPunct="1">
              <a:spcBef>
                <a:spcPct val="0"/>
              </a:spcBef>
              <a:buFontTx/>
              <a:buNone/>
            </a:pPr>
            <a:r>
              <a:rPr lang="en-GB" altLang="en-US" sz="800" b="1"/>
              <a:t>(i) </a:t>
            </a:r>
            <a:r>
              <a:rPr lang="en-GB" altLang="en-US" sz="800"/>
              <a:t>From 1988: May replace Infantry with:</a:t>
            </a:r>
          </a:p>
          <a:p>
            <a:pPr eaLnBrk="1" hangingPunct="1">
              <a:spcBef>
                <a:spcPct val="0"/>
              </a:spcBef>
              <a:buFontTx/>
              <a:buNone/>
            </a:pPr>
            <a:r>
              <a:rPr lang="en-GB" altLang="en-US" sz="800" b="1"/>
              <a:t>     </a:t>
            </a:r>
            <a:r>
              <a:rPr lang="en-GB" altLang="en-US" sz="800"/>
              <a:t>Infantry (Late)                                                      CWCA-31</a:t>
            </a:r>
          </a:p>
          <a:p>
            <a:pPr eaLnBrk="1" hangingPunct="1">
              <a:spcBef>
                <a:spcPct val="0"/>
              </a:spcBef>
              <a:buFontTx/>
              <a:buNone/>
            </a:pPr>
            <a:endParaRPr lang="en-GB" altLang="en-US" sz="800"/>
          </a:p>
          <a:p>
            <a:pPr eaLnBrk="1" hangingPunct="1">
              <a:spcBef>
                <a:spcPct val="0"/>
              </a:spcBef>
              <a:buFontTx/>
              <a:buNone/>
            </a:pPr>
            <a:r>
              <a:rPr lang="en-GB" altLang="en-US" sz="800" b="1"/>
              <a:t>(j) </a:t>
            </a:r>
            <a:r>
              <a:rPr lang="en-GB" altLang="en-US" sz="800"/>
              <a:t>1 CMBG’s artillery element did not have M109 SP howitzers until the late 1980s.  In which case replace with FSE CWCA-03.</a:t>
            </a:r>
          </a:p>
          <a:p>
            <a:pPr eaLnBrk="1" hangingPunct="1">
              <a:spcBef>
                <a:spcPct val="0"/>
              </a:spcBef>
              <a:buFontTx/>
              <a:buNone/>
            </a:pPr>
            <a:endParaRPr lang="en-GB" altLang="en-US" sz="800"/>
          </a:p>
          <a:p>
            <a:pPr eaLnBrk="1" hangingPunct="1">
              <a:spcBef>
                <a:spcPct val="0"/>
              </a:spcBef>
              <a:buFontTx/>
              <a:buNone/>
            </a:pPr>
            <a:r>
              <a:rPr lang="en-GB" altLang="en-US" sz="800" b="1"/>
              <a:t>(k) </a:t>
            </a:r>
            <a:r>
              <a:rPr lang="en-GB" altLang="en-US" sz="800"/>
              <a:t>In wartime, the Armoured Regiment’s Reconnaissance Squadron would become a brigade asset.</a:t>
            </a:r>
            <a:endParaRPr lang="en-GB" altLang="en-US" sz="800" b="1"/>
          </a:p>
        </p:txBody>
      </p:sp>
      <p:sp>
        <p:nvSpPr>
          <p:cNvPr id="5170" name="Line 120">
            <a:extLst>
              <a:ext uri="{FF2B5EF4-FFF2-40B4-BE49-F238E27FC236}">
                <a16:creationId xmlns:a16="http://schemas.microsoft.com/office/drawing/2014/main" id="{950AC75D-BE81-4071-8CCB-79445C2566AD}"/>
              </a:ext>
            </a:extLst>
          </p:cNvPr>
          <p:cNvSpPr>
            <a:spLocks noChangeShapeType="1"/>
          </p:cNvSpPr>
          <p:nvPr/>
        </p:nvSpPr>
        <p:spPr bwMode="auto">
          <a:xfrm>
            <a:off x="331788" y="15478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171" name="Group 121">
            <a:extLst>
              <a:ext uri="{FF2B5EF4-FFF2-40B4-BE49-F238E27FC236}">
                <a16:creationId xmlns:a16="http://schemas.microsoft.com/office/drawing/2014/main" id="{9394835F-65F1-45C1-A820-C3509C21D2B5}"/>
              </a:ext>
            </a:extLst>
          </p:cNvPr>
          <p:cNvGrpSpPr>
            <a:grpSpLocks/>
          </p:cNvGrpSpPr>
          <p:nvPr/>
        </p:nvGrpSpPr>
        <p:grpSpPr bwMode="auto">
          <a:xfrm>
            <a:off x="476250" y="1763713"/>
            <a:ext cx="241300" cy="157162"/>
            <a:chOff x="1920" y="2352"/>
            <a:chExt cx="152" cy="99"/>
          </a:xfrm>
        </p:grpSpPr>
        <p:sp>
          <p:nvSpPr>
            <p:cNvPr id="5196" name="Rectangle 122">
              <a:extLst>
                <a:ext uri="{FF2B5EF4-FFF2-40B4-BE49-F238E27FC236}">
                  <a16:creationId xmlns:a16="http://schemas.microsoft.com/office/drawing/2014/main" id="{EC34B7E2-260B-421A-A6A2-1147D98ABD1B}"/>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197" name="Oval 123">
              <a:extLst>
                <a:ext uri="{FF2B5EF4-FFF2-40B4-BE49-F238E27FC236}">
                  <a16:creationId xmlns:a16="http://schemas.microsoft.com/office/drawing/2014/main" id="{B318BD52-1544-4959-9841-9CB8ED57083E}"/>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198" name="Line 124">
              <a:extLst>
                <a:ext uri="{FF2B5EF4-FFF2-40B4-BE49-F238E27FC236}">
                  <a16:creationId xmlns:a16="http://schemas.microsoft.com/office/drawing/2014/main" id="{AF34626A-8328-4CAB-A851-191A7858DD86}"/>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99" name="Line 125">
              <a:extLst>
                <a:ext uri="{FF2B5EF4-FFF2-40B4-BE49-F238E27FC236}">
                  <a16:creationId xmlns:a16="http://schemas.microsoft.com/office/drawing/2014/main" id="{DFBCD466-94B0-4C0C-AF89-BF178234D9BC}"/>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172" name="Group 126">
            <a:extLst>
              <a:ext uri="{FF2B5EF4-FFF2-40B4-BE49-F238E27FC236}">
                <a16:creationId xmlns:a16="http://schemas.microsoft.com/office/drawing/2014/main" id="{5B9DA3D5-56A4-4825-BF06-B1D980122827}"/>
              </a:ext>
            </a:extLst>
          </p:cNvPr>
          <p:cNvGrpSpPr>
            <a:grpSpLocks/>
          </p:cNvGrpSpPr>
          <p:nvPr/>
        </p:nvGrpSpPr>
        <p:grpSpPr bwMode="auto">
          <a:xfrm>
            <a:off x="547688" y="1692275"/>
            <a:ext cx="74612" cy="26988"/>
            <a:chOff x="2373" y="1404"/>
            <a:chExt cx="47" cy="17"/>
          </a:xfrm>
        </p:grpSpPr>
        <p:sp>
          <p:nvSpPr>
            <p:cNvPr id="5194" name="Oval 127">
              <a:extLst>
                <a:ext uri="{FF2B5EF4-FFF2-40B4-BE49-F238E27FC236}">
                  <a16:creationId xmlns:a16="http://schemas.microsoft.com/office/drawing/2014/main" id="{88BC4ACA-0DA1-4319-9FBE-1A86D3117BD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5195" name="Oval 128">
              <a:extLst>
                <a:ext uri="{FF2B5EF4-FFF2-40B4-BE49-F238E27FC236}">
                  <a16:creationId xmlns:a16="http://schemas.microsoft.com/office/drawing/2014/main" id="{B076E103-5D6A-4723-8130-EF35D165A68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5173" name="Text Box 129">
            <a:extLst>
              <a:ext uri="{FF2B5EF4-FFF2-40B4-BE49-F238E27FC236}">
                <a16:creationId xmlns:a16="http://schemas.microsoft.com/office/drawing/2014/main" id="{B3C1CA8C-5CE3-4A9E-BA1C-6F566EBFDED9}"/>
              </a:ext>
            </a:extLst>
          </p:cNvPr>
          <p:cNvSpPr txBox="1">
            <a:spLocks noChangeArrowheads="1"/>
          </p:cNvSpPr>
          <p:nvPr/>
        </p:nvSpPr>
        <p:spPr bwMode="auto">
          <a:xfrm>
            <a:off x="692150" y="1620838"/>
            <a:ext cx="2828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M113 Armoured Personnel Carrier                 CWCA-03</a:t>
            </a:r>
            <a:endParaRPr lang="en-GB" altLang="en-US" sz="800" b="1"/>
          </a:p>
        </p:txBody>
      </p:sp>
      <p:grpSp>
        <p:nvGrpSpPr>
          <p:cNvPr id="5174" name="Group 130">
            <a:extLst>
              <a:ext uri="{FF2B5EF4-FFF2-40B4-BE49-F238E27FC236}">
                <a16:creationId xmlns:a16="http://schemas.microsoft.com/office/drawing/2014/main" id="{A4DF4D87-8FB9-479D-9458-BE0F370DD529}"/>
              </a:ext>
            </a:extLst>
          </p:cNvPr>
          <p:cNvGrpSpPr>
            <a:grpSpLocks/>
          </p:cNvGrpSpPr>
          <p:nvPr/>
        </p:nvGrpSpPr>
        <p:grpSpPr bwMode="auto">
          <a:xfrm>
            <a:off x="476250" y="1476375"/>
            <a:ext cx="231775" cy="157163"/>
            <a:chOff x="2736" y="2592"/>
            <a:chExt cx="146" cy="99"/>
          </a:xfrm>
        </p:grpSpPr>
        <p:sp>
          <p:nvSpPr>
            <p:cNvPr id="5191" name="Rectangle 131">
              <a:extLst>
                <a:ext uri="{FF2B5EF4-FFF2-40B4-BE49-F238E27FC236}">
                  <a16:creationId xmlns:a16="http://schemas.microsoft.com/office/drawing/2014/main" id="{AE23241B-6755-4DDF-8129-ADD44953D4B7}"/>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192" name="Line 132">
              <a:extLst>
                <a:ext uri="{FF2B5EF4-FFF2-40B4-BE49-F238E27FC236}">
                  <a16:creationId xmlns:a16="http://schemas.microsoft.com/office/drawing/2014/main" id="{E691B9C1-C08D-464B-8B6B-911B2F573D4E}"/>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93" name="Line 133">
              <a:extLst>
                <a:ext uri="{FF2B5EF4-FFF2-40B4-BE49-F238E27FC236}">
                  <a16:creationId xmlns:a16="http://schemas.microsoft.com/office/drawing/2014/main" id="{1FD80482-9D02-4510-8BA0-DCED94BC7F29}"/>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175" name="Group 134">
            <a:extLst>
              <a:ext uri="{FF2B5EF4-FFF2-40B4-BE49-F238E27FC236}">
                <a16:creationId xmlns:a16="http://schemas.microsoft.com/office/drawing/2014/main" id="{C28C6633-3E5A-48D1-8A56-1297F35B6B88}"/>
              </a:ext>
            </a:extLst>
          </p:cNvPr>
          <p:cNvGrpSpPr>
            <a:grpSpLocks/>
          </p:cNvGrpSpPr>
          <p:nvPr/>
        </p:nvGrpSpPr>
        <p:grpSpPr bwMode="auto">
          <a:xfrm>
            <a:off x="547688" y="1403350"/>
            <a:ext cx="74612" cy="26988"/>
            <a:chOff x="2373" y="1404"/>
            <a:chExt cx="47" cy="17"/>
          </a:xfrm>
        </p:grpSpPr>
        <p:sp>
          <p:nvSpPr>
            <p:cNvPr id="5189" name="Oval 135">
              <a:extLst>
                <a:ext uri="{FF2B5EF4-FFF2-40B4-BE49-F238E27FC236}">
                  <a16:creationId xmlns:a16="http://schemas.microsoft.com/office/drawing/2014/main" id="{4B32837C-266C-495D-A0F1-5B16CD2891B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5190" name="Oval 136">
              <a:extLst>
                <a:ext uri="{FF2B5EF4-FFF2-40B4-BE49-F238E27FC236}">
                  <a16:creationId xmlns:a16="http://schemas.microsoft.com/office/drawing/2014/main" id="{92098761-DE5F-4F5F-9FE1-5BBC01335B0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5176" name="Text Box 137">
            <a:extLst>
              <a:ext uri="{FF2B5EF4-FFF2-40B4-BE49-F238E27FC236}">
                <a16:creationId xmlns:a16="http://schemas.microsoft.com/office/drawing/2014/main" id="{8042CF5F-AA2F-444C-BE33-B4A517C214FC}"/>
              </a:ext>
            </a:extLst>
          </p:cNvPr>
          <p:cNvSpPr txBox="1">
            <a:spLocks noChangeArrowheads="1"/>
          </p:cNvSpPr>
          <p:nvPr/>
        </p:nvSpPr>
        <p:spPr bwMode="auto">
          <a:xfrm>
            <a:off x="692150" y="1403350"/>
            <a:ext cx="280193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x3 </a:t>
            </a:r>
            <a:r>
              <a:rPr lang="en-GB" altLang="en-US" sz="800"/>
              <a:t>Infantry (1 with MAW) </a:t>
            </a:r>
            <a:r>
              <a:rPr lang="en-GB" altLang="en-US" sz="800" b="1"/>
              <a:t>(i)</a:t>
            </a:r>
            <a:r>
              <a:rPr lang="en-GB" altLang="en-US" sz="800"/>
              <a:t>                                CWCA-11</a:t>
            </a:r>
            <a:endParaRPr lang="en-GB" altLang="en-US" sz="800" b="1"/>
          </a:p>
        </p:txBody>
      </p:sp>
      <p:pic>
        <p:nvPicPr>
          <p:cNvPr id="5177" name="Picture 139" descr="CA-4CMBG">
            <a:extLst>
              <a:ext uri="{FF2B5EF4-FFF2-40B4-BE49-F238E27FC236}">
                <a16:creationId xmlns:a16="http://schemas.microsoft.com/office/drawing/2014/main" id="{D9AE168D-9A2B-4EC5-9621-1B76FD798D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5125" y="107950"/>
            <a:ext cx="1309688"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78" name="Picture 140" descr="20100528 - CA-06 - M577">
            <a:extLst>
              <a:ext uri="{FF2B5EF4-FFF2-40B4-BE49-F238E27FC236}">
                <a16:creationId xmlns:a16="http://schemas.microsoft.com/office/drawing/2014/main" id="{F70B10A4-3601-42AF-A1C2-46943C1978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388" y="7116763"/>
            <a:ext cx="2221526" cy="1939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79" name="Group 141">
            <a:extLst>
              <a:ext uri="{FF2B5EF4-FFF2-40B4-BE49-F238E27FC236}">
                <a16:creationId xmlns:a16="http://schemas.microsoft.com/office/drawing/2014/main" id="{E095C8B1-8732-4D08-B7BB-6AD5DFCAA6B6}"/>
              </a:ext>
            </a:extLst>
          </p:cNvPr>
          <p:cNvGrpSpPr>
            <a:grpSpLocks noChangeAspect="1"/>
          </p:cNvGrpSpPr>
          <p:nvPr/>
        </p:nvGrpSpPr>
        <p:grpSpPr bwMode="auto">
          <a:xfrm>
            <a:off x="485774" y="4310954"/>
            <a:ext cx="288925" cy="215900"/>
            <a:chOff x="144" y="1920"/>
            <a:chExt cx="202" cy="132"/>
          </a:xfrm>
        </p:grpSpPr>
        <p:sp>
          <p:nvSpPr>
            <p:cNvPr id="5184" name="Rectangle 142">
              <a:extLst>
                <a:ext uri="{FF2B5EF4-FFF2-40B4-BE49-F238E27FC236}">
                  <a16:creationId xmlns:a16="http://schemas.microsoft.com/office/drawing/2014/main" id="{443CA459-CE23-47BD-8EA8-AA9FB8BCAB36}"/>
                </a:ext>
              </a:extLst>
            </p:cNvPr>
            <p:cNvSpPr>
              <a:spLocks noChangeAspect="1" noChangeArrowheads="1"/>
            </p:cNvSpPr>
            <p:nvPr/>
          </p:nvSpPr>
          <p:spPr bwMode="auto">
            <a:xfrm>
              <a:off x="145" y="1920"/>
              <a:ext cx="201"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185" name="Oval 143">
              <a:extLst>
                <a:ext uri="{FF2B5EF4-FFF2-40B4-BE49-F238E27FC236}">
                  <a16:creationId xmlns:a16="http://schemas.microsoft.com/office/drawing/2014/main" id="{F8402D74-79E9-4418-B672-244130BB268C}"/>
                </a:ext>
              </a:extLst>
            </p:cNvPr>
            <p:cNvSpPr>
              <a:spLocks noChangeAspect="1" noChangeArrowheads="1"/>
            </p:cNvSpPr>
            <p:nvPr/>
          </p:nvSpPr>
          <p:spPr bwMode="auto">
            <a:xfrm>
              <a:off x="170" y="1949"/>
              <a:ext cx="144" cy="63"/>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5186" name="Line 144">
              <a:extLst>
                <a:ext uri="{FF2B5EF4-FFF2-40B4-BE49-F238E27FC236}">
                  <a16:creationId xmlns:a16="http://schemas.microsoft.com/office/drawing/2014/main" id="{EF5B7DFC-5801-4B78-A205-E94A471604F1}"/>
                </a:ext>
              </a:extLst>
            </p:cNvPr>
            <p:cNvSpPr>
              <a:spLocks noChangeAspect="1" noChangeShapeType="1"/>
            </p:cNvSpPr>
            <p:nvPr/>
          </p:nvSpPr>
          <p:spPr bwMode="auto">
            <a:xfrm flipV="1">
              <a:off x="144" y="1921"/>
              <a:ext cx="97" cy="1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87" name="Line 145">
              <a:extLst>
                <a:ext uri="{FF2B5EF4-FFF2-40B4-BE49-F238E27FC236}">
                  <a16:creationId xmlns:a16="http://schemas.microsoft.com/office/drawing/2014/main" id="{9F6C6257-B00A-428F-A3D9-BEDEBDC3EB02}"/>
                </a:ext>
              </a:extLst>
            </p:cNvPr>
            <p:cNvSpPr>
              <a:spLocks noChangeAspect="1" noChangeShapeType="1"/>
            </p:cNvSpPr>
            <p:nvPr/>
          </p:nvSpPr>
          <p:spPr bwMode="auto">
            <a:xfrm>
              <a:off x="241" y="1920"/>
              <a:ext cx="104" cy="131"/>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88" name="Line 146">
              <a:extLst>
                <a:ext uri="{FF2B5EF4-FFF2-40B4-BE49-F238E27FC236}">
                  <a16:creationId xmlns:a16="http://schemas.microsoft.com/office/drawing/2014/main" id="{E5E6D8F3-5C0F-4F35-A638-A811CACB5221}"/>
                </a:ext>
              </a:extLst>
            </p:cNvPr>
            <p:cNvSpPr>
              <a:spLocks noChangeAspect="1" noChangeShapeType="1"/>
            </p:cNvSpPr>
            <p:nvPr/>
          </p:nvSpPr>
          <p:spPr bwMode="auto">
            <a:xfrm>
              <a:off x="200" y="1976"/>
              <a:ext cx="82"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180" name="Line 147">
            <a:extLst>
              <a:ext uri="{FF2B5EF4-FFF2-40B4-BE49-F238E27FC236}">
                <a16:creationId xmlns:a16="http://schemas.microsoft.com/office/drawing/2014/main" id="{684B6711-4277-414F-BDC1-84864D1AA9E3}"/>
              </a:ext>
            </a:extLst>
          </p:cNvPr>
          <p:cNvSpPr>
            <a:spLocks noChangeShapeType="1"/>
          </p:cNvSpPr>
          <p:nvPr/>
        </p:nvSpPr>
        <p:spPr bwMode="auto">
          <a:xfrm>
            <a:off x="630237" y="4239516"/>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181" name="Text Box 148">
            <a:extLst>
              <a:ext uri="{FF2B5EF4-FFF2-40B4-BE49-F238E27FC236}">
                <a16:creationId xmlns:a16="http://schemas.microsoft.com/office/drawing/2014/main" id="{334B5EAE-5BF6-48D9-8D7B-FE31F24D7E77}"/>
              </a:ext>
            </a:extLst>
          </p:cNvPr>
          <p:cNvSpPr txBox="1">
            <a:spLocks noChangeArrowheads="1"/>
          </p:cNvSpPr>
          <p:nvPr/>
        </p:nvSpPr>
        <p:spPr bwMode="auto">
          <a:xfrm>
            <a:off x="774699" y="4239516"/>
            <a:ext cx="2327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CWCA-12</a:t>
            </a:r>
          </a:p>
          <a:p>
            <a:pPr eaLnBrk="1" hangingPunct="1">
              <a:spcBef>
                <a:spcPct val="0"/>
              </a:spcBef>
              <a:buFontTx/>
              <a:buNone/>
            </a:pPr>
            <a:r>
              <a:rPr lang="en-GB" altLang="en-US" sz="800" b="1"/>
              <a:t>Up to x1 Short-Range Air Defence Battery (f)</a:t>
            </a:r>
          </a:p>
        </p:txBody>
      </p:sp>
      <p:sp>
        <p:nvSpPr>
          <p:cNvPr id="5182" name="Line 149">
            <a:extLst>
              <a:ext uri="{FF2B5EF4-FFF2-40B4-BE49-F238E27FC236}">
                <a16:creationId xmlns:a16="http://schemas.microsoft.com/office/drawing/2014/main" id="{51A182F9-FB3B-487E-A92F-DE8C636D0C3B}"/>
              </a:ext>
            </a:extLst>
          </p:cNvPr>
          <p:cNvSpPr>
            <a:spLocks noChangeShapeType="1"/>
          </p:cNvSpPr>
          <p:nvPr/>
        </p:nvSpPr>
        <p:spPr bwMode="auto">
          <a:xfrm>
            <a:off x="342899" y="4382391"/>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5183" name="Picture 155" descr="20340-2">
            <a:extLst>
              <a:ext uri="{FF2B5EF4-FFF2-40B4-BE49-F238E27FC236}">
                <a16:creationId xmlns:a16="http://schemas.microsoft.com/office/drawing/2014/main" id="{1298C549-2FFB-4B39-9454-150155E479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6700" y="107950"/>
            <a:ext cx="114935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 name="Line 8">
            <a:extLst>
              <a:ext uri="{FF2B5EF4-FFF2-40B4-BE49-F238E27FC236}">
                <a16:creationId xmlns:a16="http://schemas.microsoft.com/office/drawing/2014/main" id="{CC6CAE7D-122E-4A4D-B9F0-C3A404CDD773}"/>
              </a:ext>
            </a:extLst>
          </p:cNvPr>
          <p:cNvSpPr>
            <a:spLocks noChangeShapeType="1"/>
          </p:cNvSpPr>
          <p:nvPr/>
        </p:nvSpPr>
        <p:spPr bwMode="auto">
          <a:xfrm>
            <a:off x="341312" y="6819204"/>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7" name="Group 77">
            <a:extLst>
              <a:ext uri="{FF2B5EF4-FFF2-40B4-BE49-F238E27FC236}">
                <a16:creationId xmlns:a16="http://schemas.microsoft.com/office/drawing/2014/main" id="{4471A4D2-956B-42B6-8429-E52E636B362B}"/>
              </a:ext>
            </a:extLst>
          </p:cNvPr>
          <p:cNvGrpSpPr>
            <a:grpSpLocks/>
          </p:cNvGrpSpPr>
          <p:nvPr/>
        </p:nvGrpSpPr>
        <p:grpSpPr bwMode="auto">
          <a:xfrm>
            <a:off x="485774" y="6747766"/>
            <a:ext cx="244475" cy="158750"/>
            <a:chOff x="3294" y="2154"/>
            <a:chExt cx="154" cy="100"/>
          </a:xfrm>
        </p:grpSpPr>
        <p:sp>
          <p:nvSpPr>
            <p:cNvPr id="138" name="Rectangle 78">
              <a:extLst>
                <a:ext uri="{FF2B5EF4-FFF2-40B4-BE49-F238E27FC236}">
                  <a16:creationId xmlns:a16="http://schemas.microsoft.com/office/drawing/2014/main" id="{6639D956-35F7-4FC7-9F22-36DD55E531BD}"/>
                </a:ext>
              </a:extLst>
            </p:cNvPr>
            <p:cNvSpPr>
              <a:spLocks noChangeAspect="1" noChangeArrowheads="1"/>
            </p:cNvSpPr>
            <p:nvPr/>
          </p:nvSpPr>
          <p:spPr bwMode="auto">
            <a:xfrm>
              <a:off x="3294" y="2154"/>
              <a:ext cx="154" cy="1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nvGrpSpPr>
            <p:cNvPr id="139" name="Group 79">
              <a:extLst>
                <a:ext uri="{FF2B5EF4-FFF2-40B4-BE49-F238E27FC236}">
                  <a16:creationId xmlns:a16="http://schemas.microsoft.com/office/drawing/2014/main" id="{272E2DC5-BF90-4AF0-9CF4-86B34ABE4FD6}"/>
                </a:ext>
              </a:extLst>
            </p:cNvPr>
            <p:cNvGrpSpPr>
              <a:grpSpLocks/>
            </p:cNvGrpSpPr>
            <p:nvPr/>
          </p:nvGrpSpPr>
          <p:grpSpPr bwMode="auto">
            <a:xfrm>
              <a:off x="3316" y="2171"/>
              <a:ext cx="110" cy="63"/>
              <a:chOff x="691" y="3359"/>
              <a:chExt cx="136" cy="90"/>
            </a:xfrm>
          </p:grpSpPr>
          <p:sp>
            <p:nvSpPr>
              <p:cNvPr id="140" name="Line 80">
                <a:extLst>
                  <a:ext uri="{FF2B5EF4-FFF2-40B4-BE49-F238E27FC236}">
                    <a16:creationId xmlns:a16="http://schemas.microsoft.com/office/drawing/2014/main" id="{2740E7C0-9196-4AF5-863E-B25A2CDA98E6}"/>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1" name="Line 81">
                <a:extLst>
                  <a:ext uri="{FF2B5EF4-FFF2-40B4-BE49-F238E27FC236}">
                    <a16:creationId xmlns:a16="http://schemas.microsoft.com/office/drawing/2014/main" id="{5C15CF30-D7E8-4411-84D0-24A57CB6EE10}"/>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2" name="Line 82">
                <a:extLst>
                  <a:ext uri="{FF2B5EF4-FFF2-40B4-BE49-F238E27FC236}">
                    <a16:creationId xmlns:a16="http://schemas.microsoft.com/office/drawing/2014/main" id="{C7322AD1-63C2-4B1A-96BB-F8AB1463B0A0}"/>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 name="Line 83">
                <a:extLst>
                  <a:ext uri="{FF2B5EF4-FFF2-40B4-BE49-F238E27FC236}">
                    <a16:creationId xmlns:a16="http://schemas.microsoft.com/office/drawing/2014/main" id="{87DEFB3B-B57E-4A3B-B2C2-2D6C3C003F6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44" name="Group 84">
            <a:extLst>
              <a:ext uri="{FF2B5EF4-FFF2-40B4-BE49-F238E27FC236}">
                <a16:creationId xmlns:a16="http://schemas.microsoft.com/office/drawing/2014/main" id="{7FA7084F-BDE1-4104-B485-E67A4CC968BC}"/>
              </a:ext>
            </a:extLst>
          </p:cNvPr>
          <p:cNvGrpSpPr>
            <a:grpSpLocks/>
          </p:cNvGrpSpPr>
          <p:nvPr/>
        </p:nvGrpSpPr>
        <p:grpSpPr bwMode="auto">
          <a:xfrm>
            <a:off x="557212" y="6674741"/>
            <a:ext cx="74612" cy="26988"/>
            <a:chOff x="2373" y="1404"/>
            <a:chExt cx="47" cy="17"/>
          </a:xfrm>
        </p:grpSpPr>
        <p:sp>
          <p:nvSpPr>
            <p:cNvPr id="145" name="Oval 85">
              <a:extLst>
                <a:ext uri="{FF2B5EF4-FFF2-40B4-BE49-F238E27FC236}">
                  <a16:creationId xmlns:a16="http://schemas.microsoft.com/office/drawing/2014/main" id="{B7F926C6-3B02-44FC-8A95-48490F48B3B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6" name="Oval 86">
              <a:extLst>
                <a:ext uri="{FF2B5EF4-FFF2-40B4-BE49-F238E27FC236}">
                  <a16:creationId xmlns:a16="http://schemas.microsoft.com/office/drawing/2014/main" id="{49C2D944-65B6-4DEB-9E1E-427B337E831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7" name="Text Box 87">
            <a:extLst>
              <a:ext uri="{FF2B5EF4-FFF2-40B4-BE49-F238E27FC236}">
                <a16:creationId xmlns:a16="http://schemas.microsoft.com/office/drawing/2014/main" id="{347E6050-953F-42F5-9428-C16AEFC67611}"/>
              </a:ext>
            </a:extLst>
          </p:cNvPr>
          <p:cNvSpPr txBox="1">
            <a:spLocks noChangeArrowheads="1"/>
          </p:cNvSpPr>
          <p:nvPr/>
        </p:nvSpPr>
        <p:spPr bwMode="auto">
          <a:xfrm>
            <a:off x="701674" y="6674741"/>
            <a:ext cx="27767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dirty="0"/>
              <a:t>x3 </a:t>
            </a:r>
            <a:r>
              <a:rPr lang="en-GB" altLang="en-US" sz="800" dirty="0"/>
              <a:t>CH-135 Twin Huey Utility Helicopter            CWCA-37</a:t>
            </a:r>
            <a:endParaRPr lang="en-GB" altLang="en-US" sz="800" b="1" dirty="0"/>
          </a:p>
        </p:txBody>
      </p:sp>
      <p:sp>
        <p:nvSpPr>
          <p:cNvPr id="157" name="Line 12">
            <a:extLst>
              <a:ext uri="{FF2B5EF4-FFF2-40B4-BE49-F238E27FC236}">
                <a16:creationId xmlns:a16="http://schemas.microsoft.com/office/drawing/2014/main" id="{E3CA142A-A2CB-4BD2-A37E-8A3B96CE75F4}"/>
              </a:ext>
            </a:extLst>
          </p:cNvPr>
          <p:cNvSpPr>
            <a:spLocks noChangeShapeType="1"/>
          </p:cNvSpPr>
          <p:nvPr/>
        </p:nvSpPr>
        <p:spPr bwMode="auto">
          <a:xfrm>
            <a:off x="341312" y="2819746"/>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8" name="Group 44">
            <a:extLst>
              <a:ext uri="{FF2B5EF4-FFF2-40B4-BE49-F238E27FC236}">
                <a16:creationId xmlns:a16="http://schemas.microsoft.com/office/drawing/2014/main" id="{AB83D3D6-2E2C-4B34-986E-3B372A52E594}"/>
              </a:ext>
            </a:extLst>
          </p:cNvPr>
          <p:cNvGrpSpPr>
            <a:grpSpLocks/>
          </p:cNvGrpSpPr>
          <p:nvPr/>
        </p:nvGrpSpPr>
        <p:grpSpPr bwMode="auto">
          <a:xfrm>
            <a:off x="590550" y="2676871"/>
            <a:ext cx="76200" cy="63500"/>
            <a:chOff x="2443" y="447"/>
            <a:chExt cx="48" cy="40"/>
          </a:xfrm>
        </p:grpSpPr>
        <p:sp>
          <p:nvSpPr>
            <p:cNvPr id="159" name="Line 45">
              <a:extLst>
                <a:ext uri="{FF2B5EF4-FFF2-40B4-BE49-F238E27FC236}">
                  <a16:creationId xmlns:a16="http://schemas.microsoft.com/office/drawing/2014/main" id="{53FF0C74-4FA3-48D9-981A-C8D9989A85A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 name="Line 46">
              <a:extLst>
                <a:ext uri="{FF2B5EF4-FFF2-40B4-BE49-F238E27FC236}">
                  <a16:creationId xmlns:a16="http://schemas.microsoft.com/office/drawing/2014/main" id="{F86F4240-E48D-4506-8256-8109DDA634E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61" name="Text Box 47">
            <a:extLst>
              <a:ext uri="{FF2B5EF4-FFF2-40B4-BE49-F238E27FC236}">
                <a16:creationId xmlns:a16="http://schemas.microsoft.com/office/drawing/2014/main" id="{B630A9CD-AED5-4A66-B46E-6318333D801F}"/>
              </a:ext>
            </a:extLst>
          </p:cNvPr>
          <p:cNvSpPr txBox="1">
            <a:spLocks noChangeArrowheads="1"/>
          </p:cNvSpPr>
          <p:nvPr/>
        </p:nvSpPr>
        <p:spPr bwMode="auto">
          <a:xfrm>
            <a:off x="763588" y="2489615"/>
            <a:ext cx="2222083"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dirty="0"/>
              <a:t>Alternative:</a:t>
            </a:r>
          </a:p>
          <a:p>
            <a:pPr eaLnBrk="1" hangingPunct="1">
              <a:spcBef>
                <a:spcPct val="0"/>
              </a:spcBef>
              <a:buFontTx/>
              <a:buNone/>
            </a:pPr>
            <a:r>
              <a:rPr lang="en-GB" altLang="en-US" sz="800" dirty="0"/>
              <a:t>BG CWCA-05</a:t>
            </a:r>
          </a:p>
          <a:p>
            <a:pPr eaLnBrk="1" hangingPunct="1">
              <a:spcBef>
                <a:spcPct val="0"/>
              </a:spcBef>
              <a:buFontTx/>
              <a:buNone/>
            </a:pPr>
            <a:r>
              <a:rPr lang="en-GB" altLang="en-US" sz="1000" b="1" dirty="0"/>
              <a:t>x1 Light Armoured Regiment </a:t>
            </a:r>
            <a:r>
              <a:rPr lang="en-GB" altLang="en-US" sz="800" b="1" dirty="0"/>
              <a:t>(</a:t>
            </a:r>
            <a:r>
              <a:rPr lang="en-GB" altLang="en-US" sz="800" b="1" dirty="0" err="1"/>
              <a:t>bck</a:t>
            </a:r>
            <a:r>
              <a:rPr lang="en-GB" altLang="en-US" sz="800" b="1" dirty="0"/>
              <a:t>)</a:t>
            </a:r>
          </a:p>
        </p:txBody>
      </p:sp>
      <p:grpSp>
        <p:nvGrpSpPr>
          <p:cNvPr id="162" name="Group 137">
            <a:extLst>
              <a:ext uri="{FF2B5EF4-FFF2-40B4-BE49-F238E27FC236}">
                <a16:creationId xmlns:a16="http://schemas.microsoft.com/office/drawing/2014/main" id="{384ABB4C-1112-4A32-A9D0-CB0853D75C8F}"/>
              </a:ext>
            </a:extLst>
          </p:cNvPr>
          <p:cNvGrpSpPr>
            <a:grpSpLocks/>
          </p:cNvGrpSpPr>
          <p:nvPr/>
        </p:nvGrpSpPr>
        <p:grpSpPr bwMode="auto">
          <a:xfrm>
            <a:off x="485775" y="2748309"/>
            <a:ext cx="287337" cy="215900"/>
            <a:chOff x="1920" y="2112"/>
            <a:chExt cx="151" cy="99"/>
          </a:xfrm>
        </p:grpSpPr>
        <p:sp>
          <p:nvSpPr>
            <p:cNvPr id="163" name="Rectangle 138">
              <a:extLst>
                <a:ext uri="{FF2B5EF4-FFF2-40B4-BE49-F238E27FC236}">
                  <a16:creationId xmlns:a16="http://schemas.microsoft.com/office/drawing/2014/main" id="{89E38D84-52DA-4856-BE5D-D9748ADB7239}"/>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64" name="Oval 139">
              <a:extLst>
                <a:ext uri="{FF2B5EF4-FFF2-40B4-BE49-F238E27FC236}">
                  <a16:creationId xmlns:a16="http://schemas.microsoft.com/office/drawing/2014/main" id="{1A9D255E-F257-4CA3-A86A-6D07F9099CB1}"/>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65" name="Line 140">
              <a:extLst>
                <a:ext uri="{FF2B5EF4-FFF2-40B4-BE49-F238E27FC236}">
                  <a16:creationId xmlns:a16="http://schemas.microsoft.com/office/drawing/2014/main" id="{6941F3C4-1AFE-4A13-A43F-773B98019C8C}"/>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cxnSp>
        <p:nvCxnSpPr>
          <p:cNvPr id="3" name="Straight Connector 2">
            <a:extLst>
              <a:ext uri="{FF2B5EF4-FFF2-40B4-BE49-F238E27FC236}">
                <a16:creationId xmlns:a16="http://schemas.microsoft.com/office/drawing/2014/main" id="{7236FCE6-1671-4416-8BCF-B52B422F582E}"/>
              </a:ext>
            </a:extLst>
          </p:cNvPr>
          <p:cNvCxnSpPr>
            <a:cxnSpLocks/>
          </p:cNvCxnSpPr>
          <p:nvPr/>
        </p:nvCxnSpPr>
        <p:spPr>
          <a:xfrm flipH="1">
            <a:off x="424783" y="2221805"/>
            <a:ext cx="7390" cy="7937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CB2A7BB-9668-4C77-B745-8B4E3177EDA2}"/>
              </a:ext>
            </a:extLst>
          </p:cNvPr>
          <p:cNvCxnSpPr/>
          <p:nvPr/>
        </p:nvCxnSpPr>
        <p:spPr>
          <a:xfrm>
            <a:off x="432173" y="2221805"/>
            <a:ext cx="1229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F8C4E26-089E-4FA4-8133-BA162C7D7179}"/>
              </a:ext>
            </a:extLst>
          </p:cNvPr>
          <p:cNvCxnSpPr/>
          <p:nvPr/>
        </p:nvCxnSpPr>
        <p:spPr>
          <a:xfrm>
            <a:off x="432173" y="3015554"/>
            <a:ext cx="1229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Line 4">
            <a:extLst>
              <a:ext uri="{FF2B5EF4-FFF2-40B4-BE49-F238E27FC236}">
                <a16:creationId xmlns:a16="http://schemas.microsoft.com/office/drawing/2014/main" id="{3E0D37D8-85DC-4D02-B34D-1E9FE9041BEB}"/>
              </a:ext>
            </a:extLst>
          </p:cNvPr>
          <p:cNvSpPr>
            <a:spLocks noChangeShapeType="1"/>
          </p:cNvSpPr>
          <p:nvPr/>
        </p:nvSpPr>
        <p:spPr bwMode="auto">
          <a:xfrm>
            <a:off x="476250" y="14747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7" name="Line 5">
            <a:extLst>
              <a:ext uri="{FF2B5EF4-FFF2-40B4-BE49-F238E27FC236}">
                <a16:creationId xmlns:a16="http://schemas.microsoft.com/office/drawing/2014/main" id="{25A079A7-89AF-4F41-BCCA-36422037956A}"/>
              </a:ext>
            </a:extLst>
          </p:cNvPr>
          <p:cNvSpPr>
            <a:spLocks noChangeShapeType="1"/>
          </p:cNvSpPr>
          <p:nvPr/>
        </p:nvSpPr>
        <p:spPr bwMode="auto">
          <a:xfrm flipV="1">
            <a:off x="260350" y="468313"/>
            <a:ext cx="0" cy="31686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8" name="Line 6">
            <a:extLst>
              <a:ext uri="{FF2B5EF4-FFF2-40B4-BE49-F238E27FC236}">
                <a16:creationId xmlns:a16="http://schemas.microsoft.com/office/drawing/2014/main" id="{A8BAB0B0-938B-44A9-84A4-84172B8AB7AE}"/>
              </a:ext>
            </a:extLst>
          </p:cNvPr>
          <p:cNvSpPr>
            <a:spLocks noChangeShapeType="1"/>
          </p:cNvSpPr>
          <p:nvPr/>
        </p:nvSpPr>
        <p:spPr bwMode="auto">
          <a:xfrm>
            <a:off x="260350" y="471646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9" name="Line 7">
            <a:extLst>
              <a:ext uri="{FF2B5EF4-FFF2-40B4-BE49-F238E27FC236}">
                <a16:creationId xmlns:a16="http://schemas.microsoft.com/office/drawing/2014/main" id="{E4F39282-3325-47D2-8091-EB1F00712790}"/>
              </a:ext>
            </a:extLst>
          </p:cNvPr>
          <p:cNvSpPr>
            <a:spLocks noChangeShapeType="1"/>
          </p:cNvSpPr>
          <p:nvPr/>
        </p:nvSpPr>
        <p:spPr bwMode="auto">
          <a:xfrm>
            <a:off x="476250" y="47879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50" name="Line 8">
            <a:extLst>
              <a:ext uri="{FF2B5EF4-FFF2-40B4-BE49-F238E27FC236}">
                <a16:creationId xmlns:a16="http://schemas.microsoft.com/office/drawing/2014/main" id="{3B1BDFC6-B238-4A68-B7A6-ADD6C89E8E64}"/>
              </a:ext>
            </a:extLst>
          </p:cNvPr>
          <p:cNvSpPr>
            <a:spLocks noChangeShapeType="1"/>
          </p:cNvSpPr>
          <p:nvPr/>
        </p:nvSpPr>
        <p:spPr bwMode="auto">
          <a:xfrm>
            <a:off x="260350" y="550703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51" name="Line 9">
            <a:extLst>
              <a:ext uri="{FF2B5EF4-FFF2-40B4-BE49-F238E27FC236}">
                <a16:creationId xmlns:a16="http://schemas.microsoft.com/office/drawing/2014/main" id="{469BF859-C015-4D88-8B30-97048D589E8C}"/>
              </a:ext>
            </a:extLst>
          </p:cNvPr>
          <p:cNvSpPr>
            <a:spLocks noChangeShapeType="1"/>
          </p:cNvSpPr>
          <p:nvPr/>
        </p:nvSpPr>
        <p:spPr bwMode="auto">
          <a:xfrm>
            <a:off x="260350" y="413861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52" name="Line 10">
            <a:extLst>
              <a:ext uri="{FF2B5EF4-FFF2-40B4-BE49-F238E27FC236}">
                <a16:creationId xmlns:a16="http://schemas.microsoft.com/office/drawing/2014/main" id="{0D7E4782-EEC9-4DA2-9085-901D9D0D1E98}"/>
              </a:ext>
            </a:extLst>
          </p:cNvPr>
          <p:cNvSpPr>
            <a:spLocks noChangeShapeType="1"/>
          </p:cNvSpPr>
          <p:nvPr/>
        </p:nvSpPr>
        <p:spPr bwMode="auto">
          <a:xfrm>
            <a:off x="260350" y="34194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53" name="Line 11">
            <a:extLst>
              <a:ext uri="{FF2B5EF4-FFF2-40B4-BE49-F238E27FC236}">
                <a16:creationId xmlns:a16="http://schemas.microsoft.com/office/drawing/2014/main" id="{72C8A947-C6BF-4EE1-B395-2FF675931B8F}"/>
              </a:ext>
            </a:extLst>
          </p:cNvPr>
          <p:cNvSpPr>
            <a:spLocks noChangeShapeType="1"/>
          </p:cNvSpPr>
          <p:nvPr/>
        </p:nvSpPr>
        <p:spPr bwMode="auto">
          <a:xfrm>
            <a:off x="260350" y="2700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54" name="Line 12">
            <a:extLst>
              <a:ext uri="{FF2B5EF4-FFF2-40B4-BE49-F238E27FC236}">
                <a16:creationId xmlns:a16="http://schemas.microsoft.com/office/drawing/2014/main" id="{0E5FB26F-1358-49B4-A070-826F07C9D61D}"/>
              </a:ext>
            </a:extLst>
          </p:cNvPr>
          <p:cNvSpPr>
            <a:spLocks noChangeShapeType="1"/>
          </p:cNvSpPr>
          <p:nvPr/>
        </p:nvSpPr>
        <p:spPr bwMode="auto">
          <a:xfrm>
            <a:off x="260350" y="22669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55" name="Line 13">
            <a:extLst>
              <a:ext uri="{FF2B5EF4-FFF2-40B4-BE49-F238E27FC236}">
                <a16:creationId xmlns:a16="http://schemas.microsoft.com/office/drawing/2014/main" id="{CFCBE249-5E9B-40A6-97BE-92594751BF2A}"/>
              </a:ext>
            </a:extLst>
          </p:cNvPr>
          <p:cNvSpPr>
            <a:spLocks noChangeShapeType="1"/>
          </p:cNvSpPr>
          <p:nvPr/>
        </p:nvSpPr>
        <p:spPr bwMode="auto">
          <a:xfrm>
            <a:off x="260350" y="8270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56" name="Line 14">
            <a:extLst>
              <a:ext uri="{FF2B5EF4-FFF2-40B4-BE49-F238E27FC236}">
                <a16:creationId xmlns:a16="http://schemas.microsoft.com/office/drawing/2014/main" id="{6E9405ED-F3FC-4DA1-AD36-55D9467E62D3}"/>
              </a:ext>
            </a:extLst>
          </p:cNvPr>
          <p:cNvSpPr>
            <a:spLocks noChangeShapeType="1"/>
          </p:cNvSpPr>
          <p:nvPr/>
        </p:nvSpPr>
        <p:spPr bwMode="auto">
          <a:xfrm>
            <a:off x="476250" y="8985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157" name="Group 15">
            <a:extLst>
              <a:ext uri="{FF2B5EF4-FFF2-40B4-BE49-F238E27FC236}">
                <a16:creationId xmlns:a16="http://schemas.microsoft.com/office/drawing/2014/main" id="{A65AA14B-926B-4964-961F-70014595C8A0}"/>
              </a:ext>
            </a:extLst>
          </p:cNvPr>
          <p:cNvGrpSpPr>
            <a:grpSpLocks/>
          </p:cNvGrpSpPr>
          <p:nvPr/>
        </p:nvGrpSpPr>
        <p:grpSpPr bwMode="auto">
          <a:xfrm>
            <a:off x="222250" y="180975"/>
            <a:ext cx="76200" cy="63500"/>
            <a:chOff x="2539" y="543"/>
            <a:chExt cx="48" cy="40"/>
          </a:xfrm>
        </p:grpSpPr>
        <p:sp>
          <p:nvSpPr>
            <p:cNvPr id="6291" name="Line 16">
              <a:extLst>
                <a:ext uri="{FF2B5EF4-FFF2-40B4-BE49-F238E27FC236}">
                  <a16:creationId xmlns:a16="http://schemas.microsoft.com/office/drawing/2014/main" id="{C8D95BB5-90B9-4291-BAC7-5270E3D09DEB}"/>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92" name="Line 17">
              <a:extLst>
                <a:ext uri="{FF2B5EF4-FFF2-40B4-BE49-F238E27FC236}">
                  <a16:creationId xmlns:a16="http://schemas.microsoft.com/office/drawing/2014/main" id="{4B1BB8AE-1ABB-4333-8C10-1FDA04BAB859}"/>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158" name="Group 18">
            <a:extLst>
              <a:ext uri="{FF2B5EF4-FFF2-40B4-BE49-F238E27FC236}">
                <a16:creationId xmlns:a16="http://schemas.microsoft.com/office/drawing/2014/main" id="{9A5214FA-234C-474D-9D8E-3AB93E4DE202}"/>
              </a:ext>
            </a:extLst>
          </p:cNvPr>
          <p:cNvGrpSpPr>
            <a:grpSpLocks/>
          </p:cNvGrpSpPr>
          <p:nvPr/>
        </p:nvGrpSpPr>
        <p:grpSpPr bwMode="auto">
          <a:xfrm>
            <a:off x="115888" y="252413"/>
            <a:ext cx="288925" cy="215900"/>
            <a:chOff x="1920" y="2352"/>
            <a:chExt cx="152" cy="99"/>
          </a:xfrm>
        </p:grpSpPr>
        <p:sp>
          <p:nvSpPr>
            <p:cNvPr id="6287" name="Rectangle 19">
              <a:extLst>
                <a:ext uri="{FF2B5EF4-FFF2-40B4-BE49-F238E27FC236}">
                  <a16:creationId xmlns:a16="http://schemas.microsoft.com/office/drawing/2014/main" id="{21C982F6-DB24-4280-912B-F98FE8B8E330}"/>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88" name="Oval 20">
              <a:extLst>
                <a:ext uri="{FF2B5EF4-FFF2-40B4-BE49-F238E27FC236}">
                  <a16:creationId xmlns:a16="http://schemas.microsoft.com/office/drawing/2014/main" id="{D323B2F9-2159-4FFE-A5C8-DF95C973F8CC}"/>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89" name="Line 21">
              <a:extLst>
                <a:ext uri="{FF2B5EF4-FFF2-40B4-BE49-F238E27FC236}">
                  <a16:creationId xmlns:a16="http://schemas.microsoft.com/office/drawing/2014/main" id="{529B27D8-49BE-4220-8E2C-3C236B420DD0}"/>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90" name="Line 22">
              <a:extLst>
                <a:ext uri="{FF2B5EF4-FFF2-40B4-BE49-F238E27FC236}">
                  <a16:creationId xmlns:a16="http://schemas.microsoft.com/office/drawing/2014/main" id="{E7AD1900-96D9-4F28-B581-EAAE97CAE24C}"/>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159" name="Text Box 23">
            <a:extLst>
              <a:ext uri="{FF2B5EF4-FFF2-40B4-BE49-F238E27FC236}">
                <a16:creationId xmlns:a16="http://schemas.microsoft.com/office/drawing/2014/main" id="{23FC3355-BA2C-4790-86FC-E44A45246451}"/>
              </a:ext>
            </a:extLst>
          </p:cNvPr>
          <p:cNvSpPr txBox="1">
            <a:spLocks noChangeArrowheads="1"/>
          </p:cNvSpPr>
          <p:nvPr/>
        </p:nvSpPr>
        <p:spPr bwMode="auto">
          <a:xfrm>
            <a:off x="404813" y="107950"/>
            <a:ext cx="42449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 CWCA-02</a:t>
            </a:r>
          </a:p>
          <a:p>
            <a:pPr eaLnBrk="1" hangingPunct="1">
              <a:spcBef>
                <a:spcPct val="0"/>
              </a:spcBef>
              <a:buFontTx/>
              <a:buNone/>
            </a:pPr>
            <a:r>
              <a:rPr lang="en-GB" altLang="en-US" sz="1200" b="1"/>
              <a:t>Canadian Air-Sea Transportable Brigade Group 1980s </a:t>
            </a:r>
            <a:r>
              <a:rPr lang="en-GB" altLang="en-US" sz="800" b="1"/>
              <a:t>(a)</a:t>
            </a:r>
          </a:p>
          <a:p>
            <a:pPr eaLnBrk="1" hangingPunct="1">
              <a:spcBef>
                <a:spcPct val="0"/>
              </a:spcBef>
              <a:buFontTx/>
              <a:buNone/>
            </a:pPr>
            <a:r>
              <a:rPr lang="en-GB" altLang="en-US" sz="800"/>
              <a:t>(5e Groupe-Brigade du Canada)</a:t>
            </a:r>
          </a:p>
        </p:txBody>
      </p:sp>
      <p:grpSp>
        <p:nvGrpSpPr>
          <p:cNvPr id="6160" name="Group 24">
            <a:extLst>
              <a:ext uri="{FF2B5EF4-FFF2-40B4-BE49-F238E27FC236}">
                <a16:creationId xmlns:a16="http://schemas.microsoft.com/office/drawing/2014/main" id="{D0937698-1EA8-4801-83BE-7DA42E550B68}"/>
              </a:ext>
            </a:extLst>
          </p:cNvPr>
          <p:cNvGrpSpPr>
            <a:grpSpLocks/>
          </p:cNvGrpSpPr>
          <p:nvPr/>
        </p:nvGrpSpPr>
        <p:grpSpPr bwMode="auto">
          <a:xfrm>
            <a:off x="404813" y="754063"/>
            <a:ext cx="231775" cy="157162"/>
            <a:chOff x="933" y="149"/>
            <a:chExt cx="146" cy="99"/>
          </a:xfrm>
        </p:grpSpPr>
        <p:sp>
          <p:nvSpPr>
            <p:cNvPr id="6285" name="Rectangle 25">
              <a:extLst>
                <a:ext uri="{FF2B5EF4-FFF2-40B4-BE49-F238E27FC236}">
                  <a16:creationId xmlns:a16="http://schemas.microsoft.com/office/drawing/2014/main" id="{FE897635-464D-4EFD-A7C9-B9D6EE6E5D7F}"/>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86" name="Text Box 26">
              <a:extLst>
                <a:ext uri="{FF2B5EF4-FFF2-40B4-BE49-F238E27FC236}">
                  <a16:creationId xmlns:a16="http://schemas.microsoft.com/office/drawing/2014/main" id="{B0E32941-64DA-4A78-8809-E98824998C05}"/>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6161" name="Group 27">
            <a:extLst>
              <a:ext uri="{FF2B5EF4-FFF2-40B4-BE49-F238E27FC236}">
                <a16:creationId xmlns:a16="http://schemas.microsoft.com/office/drawing/2014/main" id="{3D90C861-7763-4C8D-9E42-4F67AD23B8BE}"/>
              </a:ext>
            </a:extLst>
          </p:cNvPr>
          <p:cNvGrpSpPr>
            <a:grpSpLocks/>
          </p:cNvGrpSpPr>
          <p:nvPr/>
        </p:nvGrpSpPr>
        <p:grpSpPr bwMode="auto">
          <a:xfrm>
            <a:off x="476250" y="682625"/>
            <a:ext cx="74613" cy="26988"/>
            <a:chOff x="2373" y="1404"/>
            <a:chExt cx="47" cy="17"/>
          </a:xfrm>
        </p:grpSpPr>
        <p:sp>
          <p:nvSpPr>
            <p:cNvPr id="6283" name="Oval 28">
              <a:extLst>
                <a:ext uri="{FF2B5EF4-FFF2-40B4-BE49-F238E27FC236}">
                  <a16:creationId xmlns:a16="http://schemas.microsoft.com/office/drawing/2014/main" id="{D99A963D-2D83-4822-BD84-EB167A1A9F5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6284" name="Oval 29">
              <a:extLst>
                <a:ext uri="{FF2B5EF4-FFF2-40B4-BE49-F238E27FC236}">
                  <a16:creationId xmlns:a16="http://schemas.microsoft.com/office/drawing/2014/main" id="{49B40877-0ADC-487A-B066-E5F7105E6AC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6162" name="Group 30">
            <a:extLst>
              <a:ext uri="{FF2B5EF4-FFF2-40B4-BE49-F238E27FC236}">
                <a16:creationId xmlns:a16="http://schemas.microsoft.com/office/drawing/2014/main" id="{BC457826-CBCD-4A43-9BA9-4AF58E66F796}"/>
              </a:ext>
            </a:extLst>
          </p:cNvPr>
          <p:cNvGrpSpPr>
            <a:grpSpLocks/>
          </p:cNvGrpSpPr>
          <p:nvPr/>
        </p:nvGrpSpPr>
        <p:grpSpPr bwMode="auto">
          <a:xfrm>
            <a:off x="404813" y="1042988"/>
            <a:ext cx="241300" cy="157162"/>
            <a:chOff x="1920" y="2352"/>
            <a:chExt cx="152" cy="99"/>
          </a:xfrm>
        </p:grpSpPr>
        <p:sp>
          <p:nvSpPr>
            <p:cNvPr id="6279" name="Rectangle 31">
              <a:extLst>
                <a:ext uri="{FF2B5EF4-FFF2-40B4-BE49-F238E27FC236}">
                  <a16:creationId xmlns:a16="http://schemas.microsoft.com/office/drawing/2014/main" id="{919BAD42-2D6D-4385-AB1D-33D01974A28C}"/>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80" name="Oval 32">
              <a:extLst>
                <a:ext uri="{FF2B5EF4-FFF2-40B4-BE49-F238E27FC236}">
                  <a16:creationId xmlns:a16="http://schemas.microsoft.com/office/drawing/2014/main" id="{9E0027B9-5BE6-4CA5-AE13-A65FA3543E32}"/>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81" name="Line 33">
              <a:extLst>
                <a:ext uri="{FF2B5EF4-FFF2-40B4-BE49-F238E27FC236}">
                  <a16:creationId xmlns:a16="http://schemas.microsoft.com/office/drawing/2014/main" id="{C363CF66-A4B5-4C46-B8FC-6A64D12B1A8C}"/>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2" name="Line 34">
              <a:extLst>
                <a:ext uri="{FF2B5EF4-FFF2-40B4-BE49-F238E27FC236}">
                  <a16:creationId xmlns:a16="http://schemas.microsoft.com/office/drawing/2014/main" id="{A3FCD0F4-AB97-4D96-A96B-038C7B021718}"/>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163" name="Group 35">
            <a:extLst>
              <a:ext uri="{FF2B5EF4-FFF2-40B4-BE49-F238E27FC236}">
                <a16:creationId xmlns:a16="http://schemas.microsoft.com/office/drawing/2014/main" id="{75F663D1-1FA6-4788-BB88-1AE494E0ABE7}"/>
              </a:ext>
            </a:extLst>
          </p:cNvPr>
          <p:cNvGrpSpPr>
            <a:grpSpLocks/>
          </p:cNvGrpSpPr>
          <p:nvPr/>
        </p:nvGrpSpPr>
        <p:grpSpPr bwMode="auto">
          <a:xfrm>
            <a:off x="476250" y="969963"/>
            <a:ext cx="74613" cy="26987"/>
            <a:chOff x="2373" y="1404"/>
            <a:chExt cx="47" cy="17"/>
          </a:xfrm>
        </p:grpSpPr>
        <p:sp>
          <p:nvSpPr>
            <p:cNvPr id="6277" name="Oval 36">
              <a:extLst>
                <a:ext uri="{FF2B5EF4-FFF2-40B4-BE49-F238E27FC236}">
                  <a16:creationId xmlns:a16="http://schemas.microsoft.com/office/drawing/2014/main" id="{3DCEBFC5-012B-4893-8FCD-D055249A438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6278" name="Oval 37">
              <a:extLst>
                <a:ext uri="{FF2B5EF4-FFF2-40B4-BE49-F238E27FC236}">
                  <a16:creationId xmlns:a16="http://schemas.microsoft.com/office/drawing/2014/main" id="{D29B63D1-B7EC-417E-A673-D623F6DB799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6164" name="Text Box 38">
            <a:extLst>
              <a:ext uri="{FF2B5EF4-FFF2-40B4-BE49-F238E27FC236}">
                <a16:creationId xmlns:a16="http://schemas.microsoft.com/office/drawing/2014/main" id="{73A0F86A-85A9-46AE-921E-D9A4D4673D9A}"/>
              </a:ext>
            </a:extLst>
          </p:cNvPr>
          <p:cNvSpPr txBox="1">
            <a:spLocks noChangeArrowheads="1"/>
          </p:cNvSpPr>
          <p:nvPr/>
        </p:nvSpPr>
        <p:spPr bwMode="auto">
          <a:xfrm>
            <a:off x="620713" y="611188"/>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sp>
        <p:nvSpPr>
          <p:cNvPr id="6165" name="Text Box 40">
            <a:extLst>
              <a:ext uri="{FF2B5EF4-FFF2-40B4-BE49-F238E27FC236}">
                <a16:creationId xmlns:a16="http://schemas.microsoft.com/office/drawing/2014/main" id="{26D0DB3C-AD40-4030-B68A-3CEF8B6843D6}"/>
              </a:ext>
            </a:extLst>
          </p:cNvPr>
          <p:cNvSpPr txBox="1">
            <a:spLocks noChangeArrowheads="1"/>
          </p:cNvSpPr>
          <p:nvPr/>
        </p:nvSpPr>
        <p:spPr bwMode="auto">
          <a:xfrm>
            <a:off x="692150" y="1835150"/>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BATTLEGROUPS</a:t>
            </a:r>
          </a:p>
        </p:txBody>
      </p:sp>
      <p:grpSp>
        <p:nvGrpSpPr>
          <p:cNvPr id="6166" name="Group 44">
            <a:extLst>
              <a:ext uri="{FF2B5EF4-FFF2-40B4-BE49-F238E27FC236}">
                <a16:creationId xmlns:a16="http://schemas.microsoft.com/office/drawing/2014/main" id="{AEA2BBAC-FF0B-420B-8783-813C3F195926}"/>
              </a:ext>
            </a:extLst>
          </p:cNvPr>
          <p:cNvGrpSpPr>
            <a:grpSpLocks/>
          </p:cNvGrpSpPr>
          <p:nvPr/>
        </p:nvGrpSpPr>
        <p:grpSpPr bwMode="auto">
          <a:xfrm>
            <a:off x="509588" y="2124075"/>
            <a:ext cx="76200" cy="63500"/>
            <a:chOff x="2443" y="447"/>
            <a:chExt cx="48" cy="40"/>
          </a:xfrm>
        </p:grpSpPr>
        <p:sp>
          <p:nvSpPr>
            <p:cNvPr id="6275" name="Line 45">
              <a:extLst>
                <a:ext uri="{FF2B5EF4-FFF2-40B4-BE49-F238E27FC236}">
                  <a16:creationId xmlns:a16="http://schemas.microsoft.com/office/drawing/2014/main" id="{4964B34C-65BA-4530-8DCE-F4BDD305741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6" name="Line 46">
              <a:extLst>
                <a:ext uri="{FF2B5EF4-FFF2-40B4-BE49-F238E27FC236}">
                  <a16:creationId xmlns:a16="http://schemas.microsoft.com/office/drawing/2014/main" id="{70FAFC78-4FF4-4142-84D6-9350BBFFDE0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167" name="Text Box 47">
            <a:extLst>
              <a:ext uri="{FF2B5EF4-FFF2-40B4-BE49-F238E27FC236}">
                <a16:creationId xmlns:a16="http://schemas.microsoft.com/office/drawing/2014/main" id="{5DF1F4DF-1CEA-4C54-B9A0-93FEC790386B}"/>
              </a:ext>
            </a:extLst>
          </p:cNvPr>
          <p:cNvSpPr txBox="1">
            <a:spLocks noChangeArrowheads="1"/>
          </p:cNvSpPr>
          <p:nvPr/>
        </p:nvSpPr>
        <p:spPr bwMode="auto">
          <a:xfrm>
            <a:off x="692150" y="2051050"/>
            <a:ext cx="2120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BG CWCA-05</a:t>
            </a:r>
          </a:p>
          <a:p>
            <a:pPr eaLnBrk="1" hangingPunct="1">
              <a:spcBef>
                <a:spcPct val="0"/>
              </a:spcBef>
              <a:buFontTx/>
              <a:buNone/>
            </a:pPr>
            <a:r>
              <a:rPr lang="en-GB" altLang="en-US" sz="1000" b="1"/>
              <a:t>x1 Light Armoured Regiment </a:t>
            </a:r>
            <a:r>
              <a:rPr lang="en-GB" altLang="en-US" sz="800" b="1"/>
              <a:t>(bf)</a:t>
            </a:r>
          </a:p>
        </p:txBody>
      </p:sp>
      <p:grpSp>
        <p:nvGrpSpPr>
          <p:cNvPr id="6168" name="Group 48">
            <a:extLst>
              <a:ext uri="{FF2B5EF4-FFF2-40B4-BE49-F238E27FC236}">
                <a16:creationId xmlns:a16="http://schemas.microsoft.com/office/drawing/2014/main" id="{77F0FC79-8796-4659-8A39-DE3E2B233B7A}"/>
              </a:ext>
            </a:extLst>
          </p:cNvPr>
          <p:cNvGrpSpPr>
            <a:grpSpLocks/>
          </p:cNvGrpSpPr>
          <p:nvPr/>
        </p:nvGrpSpPr>
        <p:grpSpPr bwMode="auto">
          <a:xfrm>
            <a:off x="404813" y="2627313"/>
            <a:ext cx="287337" cy="215900"/>
            <a:chOff x="1920" y="2352"/>
            <a:chExt cx="152" cy="99"/>
          </a:xfrm>
        </p:grpSpPr>
        <p:sp>
          <p:nvSpPr>
            <p:cNvPr id="6271" name="Rectangle 49">
              <a:extLst>
                <a:ext uri="{FF2B5EF4-FFF2-40B4-BE49-F238E27FC236}">
                  <a16:creationId xmlns:a16="http://schemas.microsoft.com/office/drawing/2014/main" id="{A9C6F195-3F07-4870-8B83-A9EEA1D261A8}"/>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72" name="Oval 50">
              <a:extLst>
                <a:ext uri="{FF2B5EF4-FFF2-40B4-BE49-F238E27FC236}">
                  <a16:creationId xmlns:a16="http://schemas.microsoft.com/office/drawing/2014/main" id="{9166C437-2D85-47F8-851D-FDC14C77EC73}"/>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73" name="Line 51">
              <a:extLst>
                <a:ext uri="{FF2B5EF4-FFF2-40B4-BE49-F238E27FC236}">
                  <a16:creationId xmlns:a16="http://schemas.microsoft.com/office/drawing/2014/main" id="{D12363BC-A3CD-4F01-A681-F3273E522359}"/>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4" name="Line 52">
              <a:extLst>
                <a:ext uri="{FF2B5EF4-FFF2-40B4-BE49-F238E27FC236}">
                  <a16:creationId xmlns:a16="http://schemas.microsoft.com/office/drawing/2014/main" id="{D57FDB88-48D0-4294-B858-F9D46E283657}"/>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169" name="Group 53">
            <a:extLst>
              <a:ext uri="{FF2B5EF4-FFF2-40B4-BE49-F238E27FC236}">
                <a16:creationId xmlns:a16="http://schemas.microsoft.com/office/drawing/2014/main" id="{67499E6A-EA6A-41AF-83FF-C1E9783E2B16}"/>
              </a:ext>
            </a:extLst>
          </p:cNvPr>
          <p:cNvGrpSpPr>
            <a:grpSpLocks/>
          </p:cNvGrpSpPr>
          <p:nvPr/>
        </p:nvGrpSpPr>
        <p:grpSpPr bwMode="auto">
          <a:xfrm>
            <a:off x="509588" y="2555875"/>
            <a:ext cx="76200" cy="63500"/>
            <a:chOff x="2443" y="447"/>
            <a:chExt cx="48" cy="40"/>
          </a:xfrm>
        </p:grpSpPr>
        <p:sp>
          <p:nvSpPr>
            <p:cNvPr id="6269" name="Line 54">
              <a:extLst>
                <a:ext uri="{FF2B5EF4-FFF2-40B4-BE49-F238E27FC236}">
                  <a16:creationId xmlns:a16="http://schemas.microsoft.com/office/drawing/2014/main" id="{0440F052-2A25-4CE1-9E13-9A465CDF9137}"/>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0" name="Line 55">
              <a:extLst>
                <a:ext uri="{FF2B5EF4-FFF2-40B4-BE49-F238E27FC236}">
                  <a16:creationId xmlns:a16="http://schemas.microsoft.com/office/drawing/2014/main" id="{8481EC26-B777-4AE7-9B4E-235A9589801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170" name="Text Box 56">
            <a:extLst>
              <a:ext uri="{FF2B5EF4-FFF2-40B4-BE49-F238E27FC236}">
                <a16:creationId xmlns:a16="http://schemas.microsoft.com/office/drawing/2014/main" id="{20B9E6A2-B9AF-46C6-928A-EF25DC3FCA6D}"/>
              </a:ext>
            </a:extLst>
          </p:cNvPr>
          <p:cNvSpPr txBox="1">
            <a:spLocks noChangeArrowheads="1"/>
          </p:cNvSpPr>
          <p:nvPr/>
        </p:nvSpPr>
        <p:spPr bwMode="auto">
          <a:xfrm>
            <a:off x="692150" y="2482850"/>
            <a:ext cx="2670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BG CWCA-06</a:t>
            </a:r>
          </a:p>
          <a:p>
            <a:pPr eaLnBrk="1" hangingPunct="1">
              <a:spcBef>
                <a:spcPct val="0"/>
              </a:spcBef>
              <a:buFontTx/>
              <a:buNone/>
            </a:pPr>
            <a:r>
              <a:rPr lang="en-GB" altLang="en-US" sz="1000" b="1"/>
              <a:t>x3 Light Mechanised Infantry Battalion </a:t>
            </a:r>
            <a:r>
              <a:rPr lang="en-GB" altLang="en-US" sz="800" b="1"/>
              <a:t>(b)</a:t>
            </a:r>
            <a:endParaRPr lang="en-GB" altLang="en-US" sz="1000" b="1"/>
          </a:p>
        </p:txBody>
      </p:sp>
      <p:sp>
        <p:nvSpPr>
          <p:cNvPr id="6171" name="Text Box 57">
            <a:extLst>
              <a:ext uri="{FF2B5EF4-FFF2-40B4-BE49-F238E27FC236}">
                <a16:creationId xmlns:a16="http://schemas.microsoft.com/office/drawing/2014/main" id="{EBC55CEA-0504-4456-B6D5-FDA769EFB57D}"/>
              </a:ext>
            </a:extLst>
          </p:cNvPr>
          <p:cNvSpPr txBox="1">
            <a:spLocks noChangeArrowheads="1"/>
          </p:cNvSpPr>
          <p:nvPr/>
        </p:nvSpPr>
        <p:spPr bwMode="auto">
          <a:xfrm>
            <a:off x="692150" y="298767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ELEMENTS</a:t>
            </a:r>
          </a:p>
        </p:txBody>
      </p:sp>
      <p:sp>
        <p:nvSpPr>
          <p:cNvPr id="6172" name="Line 65">
            <a:extLst>
              <a:ext uri="{FF2B5EF4-FFF2-40B4-BE49-F238E27FC236}">
                <a16:creationId xmlns:a16="http://schemas.microsoft.com/office/drawing/2014/main" id="{E1574666-56D4-4618-9A24-3484A6446C2A}"/>
              </a:ext>
            </a:extLst>
          </p:cNvPr>
          <p:cNvSpPr>
            <a:spLocks noChangeShapeType="1"/>
          </p:cNvSpPr>
          <p:nvPr/>
        </p:nvSpPr>
        <p:spPr bwMode="auto">
          <a:xfrm>
            <a:off x="547688" y="3275013"/>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73" name="Text Box 66">
            <a:extLst>
              <a:ext uri="{FF2B5EF4-FFF2-40B4-BE49-F238E27FC236}">
                <a16:creationId xmlns:a16="http://schemas.microsoft.com/office/drawing/2014/main" id="{F9E7EE51-DD92-436E-8ABA-1386A012AB67}"/>
              </a:ext>
            </a:extLst>
          </p:cNvPr>
          <p:cNvSpPr txBox="1">
            <a:spLocks noChangeArrowheads="1"/>
          </p:cNvSpPr>
          <p:nvPr/>
        </p:nvSpPr>
        <p:spPr bwMode="auto">
          <a:xfrm>
            <a:off x="692150" y="3275013"/>
            <a:ext cx="1533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CWCA-08</a:t>
            </a:r>
          </a:p>
          <a:p>
            <a:pPr eaLnBrk="1" hangingPunct="1">
              <a:spcBef>
                <a:spcPct val="0"/>
              </a:spcBef>
              <a:buFontTx/>
              <a:buNone/>
            </a:pPr>
            <a:r>
              <a:rPr lang="en-GB" altLang="en-US" sz="800" b="1"/>
              <a:t>x1 Engineer Field Squadron</a:t>
            </a:r>
          </a:p>
        </p:txBody>
      </p:sp>
      <p:sp>
        <p:nvSpPr>
          <p:cNvPr id="6174" name="Text Box 67">
            <a:extLst>
              <a:ext uri="{FF2B5EF4-FFF2-40B4-BE49-F238E27FC236}">
                <a16:creationId xmlns:a16="http://schemas.microsoft.com/office/drawing/2014/main" id="{674FF2A5-D044-4A6B-A055-C320A5E13EC1}"/>
              </a:ext>
            </a:extLst>
          </p:cNvPr>
          <p:cNvSpPr txBox="1">
            <a:spLocks noChangeArrowheads="1"/>
          </p:cNvSpPr>
          <p:nvPr/>
        </p:nvSpPr>
        <p:spPr bwMode="auto">
          <a:xfrm>
            <a:off x="692150" y="3708400"/>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FIRE SUPPORT ELEMENTS</a:t>
            </a:r>
          </a:p>
        </p:txBody>
      </p:sp>
      <p:grpSp>
        <p:nvGrpSpPr>
          <p:cNvPr id="6175" name="Group 147">
            <a:extLst>
              <a:ext uri="{FF2B5EF4-FFF2-40B4-BE49-F238E27FC236}">
                <a16:creationId xmlns:a16="http://schemas.microsoft.com/office/drawing/2014/main" id="{3E14B564-0FAE-4A8A-88CD-42890DC18DB6}"/>
              </a:ext>
            </a:extLst>
          </p:cNvPr>
          <p:cNvGrpSpPr>
            <a:grpSpLocks/>
          </p:cNvGrpSpPr>
          <p:nvPr/>
        </p:nvGrpSpPr>
        <p:grpSpPr bwMode="auto">
          <a:xfrm>
            <a:off x="404813" y="4067175"/>
            <a:ext cx="287337" cy="215900"/>
            <a:chOff x="709" y="2608"/>
            <a:chExt cx="181" cy="136"/>
          </a:xfrm>
        </p:grpSpPr>
        <p:sp>
          <p:nvSpPr>
            <p:cNvPr id="6267" name="Rectangle 69">
              <a:extLst>
                <a:ext uri="{FF2B5EF4-FFF2-40B4-BE49-F238E27FC236}">
                  <a16:creationId xmlns:a16="http://schemas.microsoft.com/office/drawing/2014/main" id="{96B5BC83-4604-44AB-AA49-D351D3B1B8A3}"/>
                </a:ext>
              </a:extLst>
            </p:cNvPr>
            <p:cNvSpPr>
              <a:spLocks noChangeAspect="1" noChangeArrowheads="1"/>
            </p:cNvSpPr>
            <p:nvPr/>
          </p:nvSpPr>
          <p:spPr bwMode="auto">
            <a:xfrm>
              <a:off x="709" y="2608"/>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68" name="Oval 71">
              <a:extLst>
                <a:ext uri="{FF2B5EF4-FFF2-40B4-BE49-F238E27FC236}">
                  <a16:creationId xmlns:a16="http://schemas.microsoft.com/office/drawing/2014/main" id="{992E2812-1D2B-4AC6-924E-6478597B2D8A}"/>
                </a:ext>
              </a:extLst>
            </p:cNvPr>
            <p:cNvSpPr>
              <a:spLocks noChangeAspect="1" noChangeArrowheads="1"/>
            </p:cNvSpPr>
            <p:nvPr/>
          </p:nvSpPr>
          <p:spPr bwMode="auto">
            <a:xfrm>
              <a:off x="787" y="2660"/>
              <a:ext cx="21" cy="2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6176" name="Group 72">
            <a:extLst>
              <a:ext uri="{FF2B5EF4-FFF2-40B4-BE49-F238E27FC236}">
                <a16:creationId xmlns:a16="http://schemas.microsoft.com/office/drawing/2014/main" id="{00BA3171-520C-4CF1-BFD1-54C6F83BEBE0}"/>
              </a:ext>
            </a:extLst>
          </p:cNvPr>
          <p:cNvGrpSpPr>
            <a:grpSpLocks/>
          </p:cNvGrpSpPr>
          <p:nvPr/>
        </p:nvGrpSpPr>
        <p:grpSpPr bwMode="auto">
          <a:xfrm>
            <a:off x="511175" y="3995738"/>
            <a:ext cx="76200" cy="63500"/>
            <a:chOff x="2443" y="447"/>
            <a:chExt cx="48" cy="40"/>
          </a:xfrm>
        </p:grpSpPr>
        <p:sp>
          <p:nvSpPr>
            <p:cNvPr id="6265" name="Line 73">
              <a:extLst>
                <a:ext uri="{FF2B5EF4-FFF2-40B4-BE49-F238E27FC236}">
                  <a16:creationId xmlns:a16="http://schemas.microsoft.com/office/drawing/2014/main" id="{3EBD3E49-EF29-400C-83A4-C30BCD585E1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6" name="Line 74">
              <a:extLst>
                <a:ext uri="{FF2B5EF4-FFF2-40B4-BE49-F238E27FC236}">
                  <a16:creationId xmlns:a16="http://schemas.microsoft.com/office/drawing/2014/main" id="{EECA477D-9BE8-4402-B8EB-C5C31721D5E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177" name="Text Box 75">
            <a:extLst>
              <a:ext uri="{FF2B5EF4-FFF2-40B4-BE49-F238E27FC236}">
                <a16:creationId xmlns:a16="http://schemas.microsoft.com/office/drawing/2014/main" id="{C4419CC3-2759-4A62-8DDC-ED2AF8F873AC}"/>
              </a:ext>
            </a:extLst>
          </p:cNvPr>
          <p:cNvSpPr txBox="1">
            <a:spLocks noChangeArrowheads="1"/>
          </p:cNvSpPr>
          <p:nvPr/>
        </p:nvSpPr>
        <p:spPr bwMode="auto">
          <a:xfrm>
            <a:off x="692150" y="3924300"/>
            <a:ext cx="1938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FSE CWCA-03</a:t>
            </a:r>
          </a:p>
          <a:p>
            <a:pPr eaLnBrk="1" hangingPunct="1">
              <a:spcBef>
                <a:spcPct val="0"/>
              </a:spcBef>
              <a:buFontTx/>
              <a:buNone/>
            </a:pPr>
            <a:r>
              <a:rPr lang="en-GB" altLang="en-US" sz="1000" b="1"/>
              <a:t>x1 Field Artillery Regiment </a:t>
            </a:r>
            <a:r>
              <a:rPr lang="en-GB" altLang="en-US" sz="800" b="1"/>
              <a:t>(c)</a:t>
            </a:r>
            <a:endParaRPr lang="en-GB" altLang="en-US" sz="1000" b="1"/>
          </a:p>
        </p:txBody>
      </p:sp>
      <p:sp>
        <p:nvSpPr>
          <p:cNvPr id="6178" name="Text Box 76">
            <a:extLst>
              <a:ext uri="{FF2B5EF4-FFF2-40B4-BE49-F238E27FC236}">
                <a16:creationId xmlns:a16="http://schemas.microsoft.com/office/drawing/2014/main" id="{AE0D532A-C228-41DD-89CE-6266D438AE2A}"/>
              </a:ext>
            </a:extLst>
          </p:cNvPr>
          <p:cNvSpPr txBox="1">
            <a:spLocks noChangeArrowheads="1"/>
          </p:cNvSpPr>
          <p:nvPr/>
        </p:nvSpPr>
        <p:spPr bwMode="auto">
          <a:xfrm>
            <a:off x="692150" y="4356100"/>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ATTACHMENTS</a:t>
            </a:r>
          </a:p>
        </p:txBody>
      </p:sp>
      <p:grpSp>
        <p:nvGrpSpPr>
          <p:cNvPr id="6179" name="Group 77">
            <a:extLst>
              <a:ext uri="{FF2B5EF4-FFF2-40B4-BE49-F238E27FC236}">
                <a16:creationId xmlns:a16="http://schemas.microsoft.com/office/drawing/2014/main" id="{B79577F6-95A1-4385-B036-DBBC650CF883}"/>
              </a:ext>
            </a:extLst>
          </p:cNvPr>
          <p:cNvGrpSpPr>
            <a:grpSpLocks/>
          </p:cNvGrpSpPr>
          <p:nvPr/>
        </p:nvGrpSpPr>
        <p:grpSpPr bwMode="auto">
          <a:xfrm>
            <a:off x="404813" y="5435600"/>
            <a:ext cx="244475" cy="158750"/>
            <a:chOff x="3294" y="2154"/>
            <a:chExt cx="154" cy="100"/>
          </a:xfrm>
        </p:grpSpPr>
        <p:sp>
          <p:nvSpPr>
            <p:cNvPr id="6259" name="Rectangle 78">
              <a:extLst>
                <a:ext uri="{FF2B5EF4-FFF2-40B4-BE49-F238E27FC236}">
                  <a16:creationId xmlns:a16="http://schemas.microsoft.com/office/drawing/2014/main" id="{B8FF1E53-7B54-4C7F-84AA-BBC00BE39690}"/>
                </a:ext>
              </a:extLst>
            </p:cNvPr>
            <p:cNvSpPr>
              <a:spLocks noChangeAspect="1" noChangeArrowheads="1"/>
            </p:cNvSpPr>
            <p:nvPr/>
          </p:nvSpPr>
          <p:spPr bwMode="auto">
            <a:xfrm>
              <a:off x="3294" y="2154"/>
              <a:ext cx="154" cy="1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nvGrpSpPr>
            <p:cNvPr id="6260" name="Group 79">
              <a:extLst>
                <a:ext uri="{FF2B5EF4-FFF2-40B4-BE49-F238E27FC236}">
                  <a16:creationId xmlns:a16="http://schemas.microsoft.com/office/drawing/2014/main" id="{3866863D-C499-42F0-8AEA-831757DECC90}"/>
                </a:ext>
              </a:extLst>
            </p:cNvPr>
            <p:cNvGrpSpPr>
              <a:grpSpLocks/>
            </p:cNvGrpSpPr>
            <p:nvPr/>
          </p:nvGrpSpPr>
          <p:grpSpPr bwMode="auto">
            <a:xfrm>
              <a:off x="3316" y="2171"/>
              <a:ext cx="110" cy="63"/>
              <a:chOff x="691" y="3359"/>
              <a:chExt cx="136" cy="90"/>
            </a:xfrm>
          </p:grpSpPr>
          <p:sp>
            <p:nvSpPr>
              <p:cNvPr id="6261" name="Line 80">
                <a:extLst>
                  <a:ext uri="{FF2B5EF4-FFF2-40B4-BE49-F238E27FC236}">
                    <a16:creationId xmlns:a16="http://schemas.microsoft.com/office/drawing/2014/main" id="{24E0EFB7-733C-4FD5-B100-267C63BA61BF}"/>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2" name="Line 81">
                <a:extLst>
                  <a:ext uri="{FF2B5EF4-FFF2-40B4-BE49-F238E27FC236}">
                    <a16:creationId xmlns:a16="http://schemas.microsoft.com/office/drawing/2014/main" id="{67FE6646-0736-4D51-9DC4-BC17A80BA5C7}"/>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3" name="Line 82">
                <a:extLst>
                  <a:ext uri="{FF2B5EF4-FFF2-40B4-BE49-F238E27FC236}">
                    <a16:creationId xmlns:a16="http://schemas.microsoft.com/office/drawing/2014/main" id="{AE9F1AE4-F06C-4FF3-B98B-661213ED1CF6}"/>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4" name="Line 83">
                <a:extLst>
                  <a:ext uri="{FF2B5EF4-FFF2-40B4-BE49-F238E27FC236}">
                    <a16:creationId xmlns:a16="http://schemas.microsoft.com/office/drawing/2014/main" id="{859D4461-2222-4762-82B9-A3F0877617AA}"/>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6180" name="Group 84">
            <a:extLst>
              <a:ext uri="{FF2B5EF4-FFF2-40B4-BE49-F238E27FC236}">
                <a16:creationId xmlns:a16="http://schemas.microsoft.com/office/drawing/2014/main" id="{5AB79DE1-F173-44A7-BDED-1B33FC5D4715}"/>
              </a:ext>
            </a:extLst>
          </p:cNvPr>
          <p:cNvGrpSpPr>
            <a:grpSpLocks/>
          </p:cNvGrpSpPr>
          <p:nvPr/>
        </p:nvGrpSpPr>
        <p:grpSpPr bwMode="auto">
          <a:xfrm>
            <a:off x="476250" y="5362575"/>
            <a:ext cx="74613" cy="26988"/>
            <a:chOff x="2373" y="1404"/>
            <a:chExt cx="47" cy="17"/>
          </a:xfrm>
        </p:grpSpPr>
        <p:sp>
          <p:nvSpPr>
            <p:cNvPr id="6257" name="Oval 85">
              <a:extLst>
                <a:ext uri="{FF2B5EF4-FFF2-40B4-BE49-F238E27FC236}">
                  <a16:creationId xmlns:a16="http://schemas.microsoft.com/office/drawing/2014/main" id="{ED9A2DD0-86AE-487D-9F3F-E301613CD6A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6258" name="Oval 86">
              <a:extLst>
                <a:ext uri="{FF2B5EF4-FFF2-40B4-BE49-F238E27FC236}">
                  <a16:creationId xmlns:a16="http://schemas.microsoft.com/office/drawing/2014/main" id="{5867F0F0-9F73-494D-8048-C190BD387CD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6181" name="Text Box 87">
            <a:extLst>
              <a:ext uri="{FF2B5EF4-FFF2-40B4-BE49-F238E27FC236}">
                <a16:creationId xmlns:a16="http://schemas.microsoft.com/office/drawing/2014/main" id="{F19D8273-2AAF-4759-91BD-0E27CA4FD7F3}"/>
              </a:ext>
            </a:extLst>
          </p:cNvPr>
          <p:cNvSpPr txBox="1">
            <a:spLocks noChangeArrowheads="1"/>
          </p:cNvSpPr>
          <p:nvPr/>
        </p:nvSpPr>
        <p:spPr bwMode="auto">
          <a:xfrm>
            <a:off x="620713" y="5362575"/>
            <a:ext cx="27654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dirty="0"/>
              <a:t>x3 </a:t>
            </a:r>
            <a:r>
              <a:rPr lang="en-GB" altLang="en-US" sz="800" dirty="0"/>
              <a:t>CH-136 Kiowa Observation Helicopter         CWCA-19</a:t>
            </a:r>
            <a:endParaRPr lang="en-GB" altLang="en-US" sz="800" b="1" dirty="0"/>
          </a:p>
        </p:txBody>
      </p:sp>
      <p:grpSp>
        <p:nvGrpSpPr>
          <p:cNvPr id="6182" name="Group 88">
            <a:extLst>
              <a:ext uri="{FF2B5EF4-FFF2-40B4-BE49-F238E27FC236}">
                <a16:creationId xmlns:a16="http://schemas.microsoft.com/office/drawing/2014/main" id="{3EF8A280-E8AB-4CD4-9996-062F5B1FA368}"/>
              </a:ext>
            </a:extLst>
          </p:cNvPr>
          <p:cNvGrpSpPr>
            <a:grpSpLocks/>
          </p:cNvGrpSpPr>
          <p:nvPr/>
        </p:nvGrpSpPr>
        <p:grpSpPr bwMode="auto">
          <a:xfrm>
            <a:off x="404813" y="4643438"/>
            <a:ext cx="241300" cy="157162"/>
            <a:chOff x="1400" y="2850"/>
            <a:chExt cx="152" cy="99"/>
          </a:xfrm>
        </p:grpSpPr>
        <p:sp>
          <p:nvSpPr>
            <p:cNvPr id="6253" name="Rectangle 89">
              <a:extLst>
                <a:ext uri="{FF2B5EF4-FFF2-40B4-BE49-F238E27FC236}">
                  <a16:creationId xmlns:a16="http://schemas.microsoft.com/office/drawing/2014/main" id="{88D5869B-2B75-41FE-AEE0-7CD8E3C9137B}"/>
                </a:ext>
              </a:extLst>
            </p:cNvPr>
            <p:cNvSpPr>
              <a:spLocks noChangeAspect="1" noChangeArrowheads="1"/>
            </p:cNvSpPr>
            <p:nvPr/>
          </p:nvSpPr>
          <p:spPr bwMode="auto">
            <a:xfrm>
              <a:off x="1401" y="2850"/>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54" name="Line 90">
              <a:extLst>
                <a:ext uri="{FF2B5EF4-FFF2-40B4-BE49-F238E27FC236}">
                  <a16:creationId xmlns:a16="http://schemas.microsoft.com/office/drawing/2014/main" id="{F9C07B1C-F6F1-4C2F-8CCC-EBC1F2C97F06}"/>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5" name="Line 91">
              <a:extLst>
                <a:ext uri="{FF2B5EF4-FFF2-40B4-BE49-F238E27FC236}">
                  <a16:creationId xmlns:a16="http://schemas.microsoft.com/office/drawing/2014/main" id="{5F488AD0-EEEF-4625-852E-6B51CA65BD91}"/>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56" name="Line 92">
              <a:extLst>
                <a:ext uri="{FF2B5EF4-FFF2-40B4-BE49-F238E27FC236}">
                  <a16:creationId xmlns:a16="http://schemas.microsoft.com/office/drawing/2014/main" id="{2D538FE0-AC8F-4C6F-AA2A-C9DB12D83096}"/>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183" name="Group 93">
            <a:extLst>
              <a:ext uri="{FF2B5EF4-FFF2-40B4-BE49-F238E27FC236}">
                <a16:creationId xmlns:a16="http://schemas.microsoft.com/office/drawing/2014/main" id="{7726C946-2AD2-4D34-B8BF-24803EF134A5}"/>
              </a:ext>
            </a:extLst>
          </p:cNvPr>
          <p:cNvGrpSpPr>
            <a:grpSpLocks/>
          </p:cNvGrpSpPr>
          <p:nvPr/>
        </p:nvGrpSpPr>
        <p:grpSpPr bwMode="auto">
          <a:xfrm>
            <a:off x="404813" y="4932363"/>
            <a:ext cx="231775" cy="190500"/>
            <a:chOff x="2252" y="2304"/>
            <a:chExt cx="146" cy="120"/>
          </a:xfrm>
        </p:grpSpPr>
        <p:sp>
          <p:nvSpPr>
            <p:cNvPr id="6250" name="Rectangle 94">
              <a:extLst>
                <a:ext uri="{FF2B5EF4-FFF2-40B4-BE49-F238E27FC236}">
                  <a16:creationId xmlns:a16="http://schemas.microsoft.com/office/drawing/2014/main" id="{E581D20C-1982-4877-99AF-FD66F3A3910D}"/>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51" name="Oval 95">
              <a:extLst>
                <a:ext uri="{FF2B5EF4-FFF2-40B4-BE49-F238E27FC236}">
                  <a16:creationId xmlns:a16="http://schemas.microsoft.com/office/drawing/2014/main" id="{6E87FA8F-52CB-49FF-ADF4-E5A1A111EBBD}"/>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6252" name="Oval 96">
              <a:extLst>
                <a:ext uri="{FF2B5EF4-FFF2-40B4-BE49-F238E27FC236}">
                  <a16:creationId xmlns:a16="http://schemas.microsoft.com/office/drawing/2014/main" id="{02F69D79-9345-4D02-8475-76F8FAD695D7}"/>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6184" name="Group 97">
            <a:extLst>
              <a:ext uri="{FF2B5EF4-FFF2-40B4-BE49-F238E27FC236}">
                <a16:creationId xmlns:a16="http://schemas.microsoft.com/office/drawing/2014/main" id="{8EEE6342-699C-4D20-9A24-30401CB3AB0E}"/>
              </a:ext>
            </a:extLst>
          </p:cNvPr>
          <p:cNvGrpSpPr>
            <a:grpSpLocks/>
          </p:cNvGrpSpPr>
          <p:nvPr/>
        </p:nvGrpSpPr>
        <p:grpSpPr bwMode="auto">
          <a:xfrm>
            <a:off x="476250" y="4572000"/>
            <a:ext cx="74613" cy="26988"/>
            <a:chOff x="2373" y="1404"/>
            <a:chExt cx="47" cy="17"/>
          </a:xfrm>
        </p:grpSpPr>
        <p:sp>
          <p:nvSpPr>
            <p:cNvPr id="6248" name="Oval 98">
              <a:extLst>
                <a:ext uri="{FF2B5EF4-FFF2-40B4-BE49-F238E27FC236}">
                  <a16:creationId xmlns:a16="http://schemas.microsoft.com/office/drawing/2014/main" id="{E390162B-E449-4274-A235-4F36C6B2FCD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6249" name="Oval 99">
              <a:extLst>
                <a:ext uri="{FF2B5EF4-FFF2-40B4-BE49-F238E27FC236}">
                  <a16:creationId xmlns:a16="http://schemas.microsoft.com/office/drawing/2014/main" id="{EF7FF6F7-C0C4-442F-99C2-DE30B119456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6185" name="Group 100">
            <a:extLst>
              <a:ext uri="{FF2B5EF4-FFF2-40B4-BE49-F238E27FC236}">
                <a16:creationId xmlns:a16="http://schemas.microsoft.com/office/drawing/2014/main" id="{BB02B076-EDAA-4ECB-BA02-226547283688}"/>
              </a:ext>
            </a:extLst>
          </p:cNvPr>
          <p:cNvGrpSpPr>
            <a:grpSpLocks/>
          </p:cNvGrpSpPr>
          <p:nvPr/>
        </p:nvGrpSpPr>
        <p:grpSpPr bwMode="auto">
          <a:xfrm>
            <a:off x="476250" y="4859338"/>
            <a:ext cx="74613" cy="26987"/>
            <a:chOff x="2373" y="1404"/>
            <a:chExt cx="47" cy="17"/>
          </a:xfrm>
        </p:grpSpPr>
        <p:sp>
          <p:nvSpPr>
            <p:cNvPr id="6246" name="Oval 101">
              <a:extLst>
                <a:ext uri="{FF2B5EF4-FFF2-40B4-BE49-F238E27FC236}">
                  <a16:creationId xmlns:a16="http://schemas.microsoft.com/office/drawing/2014/main" id="{A00AF2D3-0CD1-47D7-8A05-F534ABCFA36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6247" name="Oval 102">
              <a:extLst>
                <a:ext uri="{FF2B5EF4-FFF2-40B4-BE49-F238E27FC236}">
                  <a16:creationId xmlns:a16="http://schemas.microsoft.com/office/drawing/2014/main" id="{0600EFB7-D5F9-429C-9033-4014EB289EE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6186" name="Line 103">
            <a:extLst>
              <a:ext uri="{FF2B5EF4-FFF2-40B4-BE49-F238E27FC236}">
                <a16:creationId xmlns:a16="http://schemas.microsoft.com/office/drawing/2014/main" id="{7C0A0D72-6B47-4B38-A92C-5AC2AA98D61B}"/>
              </a:ext>
            </a:extLst>
          </p:cNvPr>
          <p:cNvSpPr>
            <a:spLocks noChangeShapeType="1"/>
          </p:cNvSpPr>
          <p:nvPr/>
        </p:nvSpPr>
        <p:spPr bwMode="auto">
          <a:xfrm flipH="1">
            <a:off x="255588" y="3635376"/>
            <a:ext cx="4762" cy="2157414"/>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87" name="Text Box 104">
            <a:extLst>
              <a:ext uri="{FF2B5EF4-FFF2-40B4-BE49-F238E27FC236}">
                <a16:creationId xmlns:a16="http://schemas.microsoft.com/office/drawing/2014/main" id="{756C68BE-D054-4E42-9955-5055EEB46FBE}"/>
              </a:ext>
            </a:extLst>
          </p:cNvPr>
          <p:cNvSpPr txBox="1">
            <a:spLocks noChangeArrowheads="1"/>
          </p:cNvSpPr>
          <p:nvPr/>
        </p:nvSpPr>
        <p:spPr bwMode="auto">
          <a:xfrm>
            <a:off x="620713" y="5146675"/>
            <a:ext cx="243207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000" dirty="0"/>
              <a:t>T</a:t>
            </a:r>
            <a:r>
              <a:rPr lang="en-GB" altLang="en-US" sz="1000" dirty="0"/>
              <a:t>ACTICAL HELICOPTER SQUADRON</a:t>
            </a:r>
          </a:p>
        </p:txBody>
      </p:sp>
      <p:sp>
        <p:nvSpPr>
          <p:cNvPr id="6188" name="Text Box 105">
            <a:extLst>
              <a:ext uri="{FF2B5EF4-FFF2-40B4-BE49-F238E27FC236}">
                <a16:creationId xmlns:a16="http://schemas.microsoft.com/office/drawing/2014/main" id="{6C3A5BFD-8900-4FA4-88E9-44EBDD637001}"/>
              </a:ext>
            </a:extLst>
          </p:cNvPr>
          <p:cNvSpPr txBox="1">
            <a:spLocks noChangeArrowheads="1"/>
          </p:cNvSpPr>
          <p:nvPr/>
        </p:nvSpPr>
        <p:spPr bwMode="auto">
          <a:xfrm>
            <a:off x="620713" y="4570413"/>
            <a:ext cx="27368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x6 </a:t>
            </a:r>
            <a:r>
              <a:rPr lang="en-GB" altLang="en-US" sz="800"/>
              <a:t>Blowpipe SAM Team </a:t>
            </a:r>
            <a:r>
              <a:rPr lang="en-GB" altLang="en-US" sz="800" b="1"/>
              <a:t>     </a:t>
            </a:r>
            <a:r>
              <a:rPr lang="en-GB" altLang="en-US" sz="800"/>
              <a:t>                             CWCA-16</a:t>
            </a:r>
            <a:endParaRPr lang="en-GB" altLang="en-US" sz="800" b="1"/>
          </a:p>
        </p:txBody>
      </p:sp>
      <p:sp>
        <p:nvSpPr>
          <p:cNvPr id="6189" name="Text Box 106">
            <a:extLst>
              <a:ext uri="{FF2B5EF4-FFF2-40B4-BE49-F238E27FC236}">
                <a16:creationId xmlns:a16="http://schemas.microsoft.com/office/drawing/2014/main" id="{80470AF1-0669-495B-95DB-2C922FA00C48}"/>
              </a:ext>
            </a:extLst>
          </p:cNvPr>
          <p:cNvSpPr txBox="1">
            <a:spLocks noChangeArrowheads="1"/>
          </p:cNvSpPr>
          <p:nvPr/>
        </p:nvSpPr>
        <p:spPr bwMode="auto">
          <a:xfrm>
            <a:off x="620713" y="4786313"/>
            <a:ext cx="2730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x6 </a:t>
            </a:r>
            <a:r>
              <a:rPr lang="en-GB" altLang="en-US" sz="800"/>
              <a:t>M151 MUTT </a:t>
            </a:r>
            <a:r>
              <a:rPr lang="en-GB" altLang="en-US" sz="800" b="1"/>
              <a:t>(e)</a:t>
            </a:r>
            <a:r>
              <a:rPr lang="en-GB" altLang="en-US" sz="800"/>
              <a:t>                                           CWCA-08</a:t>
            </a:r>
            <a:endParaRPr lang="en-GB" altLang="en-US" sz="800" b="1"/>
          </a:p>
        </p:txBody>
      </p:sp>
      <p:sp>
        <p:nvSpPr>
          <p:cNvPr id="6190" name="Line 119">
            <a:extLst>
              <a:ext uri="{FF2B5EF4-FFF2-40B4-BE49-F238E27FC236}">
                <a16:creationId xmlns:a16="http://schemas.microsoft.com/office/drawing/2014/main" id="{109C5B39-CDE8-4242-ADE6-D1E5BC79B9FF}"/>
              </a:ext>
            </a:extLst>
          </p:cNvPr>
          <p:cNvSpPr>
            <a:spLocks noChangeShapeType="1"/>
          </p:cNvSpPr>
          <p:nvPr/>
        </p:nvSpPr>
        <p:spPr bwMode="auto">
          <a:xfrm>
            <a:off x="260350" y="14033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191" name="Group 120">
            <a:extLst>
              <a:ext uri="{FF2B5EF4-FFF2-40B4-BE49-F238E27FC236}">
                <a16:creationId xmlns:a16="http://schemas.microsoft.com/office/drawing/2014/main" id="{22092F59-62B0-42F7-A2F9-679447E5932B}"/>
              </a:ext>
            </a:extLst>
          </p:cNvPr>
          <p:cNvGrpSpPr>
            <a:grpSpLocks/>
          </p:cNvGrpSpPr>
          <p:nvPr/>
        </p:nvGrpSpPr>
        <p:grpSpPr bwMode="auto">
          <a:xfrm>
            <a:off x="404813" y="1619250"/>
            <a:ext cx="241300" cy="157163"/>
            <a:chOff x="1920" y="2352"/>
            <a:chExt cx="152" cy="99"/>
          </a:xfrm>
        </p:grpSpPr>
        <p:sp>
          <p:nvSpPr>
            <p:cNvPr id="6242" name="Rectangle 121">
              <a:extLst>
                <a:ext uri="{FF2B5EF4-FFF2-40B4-BE49-F238E27FC236}">
                  <a16:creationId xmlns:a16="http://schemas.microsoft.com/office/drawing/2014/main" id="{D3F07A96-DE2B-44F2-8992-21AD9C479701}"/>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43" name="Oval 122">
              <a:extLst>
                <a:ext uri="{FF2B5EF4-FFF2-40B4-BE49-F238E27FC236}">
                  <a16:creationId xmlns:a16="http://schemas.microsoft.com/office/drawing/2014/main" id="{E75CEFF3-9E90-4DC2-A8F3-7327AFEBBE91}"/>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44" name="Line 123">
              <a:extLst>
                <a:ext uri="{FF2B5EF4-FFF2-40B4-BE49-F238E27FC236}">
                  <a16:creationId xmlns:a16="http://schemas.microsoft.com/office/drawing/2014/main" id="{55985A00-D993-4928-A3C7-3E05F5D7C586}"/>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45" name="Line 124">
              <a:extLst>
                <a:ext uri="{FF2B5EF4-FFF2-40B4-BE49-F238E27FC236}">
                  <a16:creationId xmlns:a16="http://schemas.microsoft.com/office/drawing/2014/main" id="{132EBB93-849B-4413-88E6-603EA9A4AAEB}"/>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192" name="Group 125">
            <a:extLst>
              <a:ext uri="{FF2B5EF4-FFF2-40B4-BE49-F238E27FC236}">
                <a16:creationId xmlns:a16="http://schemas.microsoft.com/office/drawing/2014/main" id="{C52575BB-0EAF-4C5E-BB5A-71398BC4E022}"/>
              </a:ext>
            </a:extLst>
          </p:cNvPr>
          <p:cNvGrpSpPr>
            <a:grpSpLocks/>
          </p:cNvGrpSpPr>
          <p:nvPr/>
        </p:nvGrpSpPr>
        <p:grpSpPr bwMode="auto">
          <a:xfrm>
            <a:off x="476250" y="1547813"/>
            <a:ext cx="74613" cy="26987"/>
            <a:chOff x="2373" y="1404"/>
            <a:chExt cx="47" cy="17"/>
          </a:xfrm>
        </p:grpSpPr>
        <p:sp>
          <p:nvSpPr>
            <p:cNvPr id="6240" name="Oval 126">
              <a:extLst>
                <a:ext uri="{FF2B5EF4-FFF2-40B4-BE49-F238E27FC236}">
                  <a16:creationId xmlns:a16="http://schemas.microsoft.com/office/drawing/2014/main" id="{D34A8D82-F039-4676-AB10-DB12B377F60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6241" name="Oval 127">
              <a:extLst>
                <a:ext uri="{FF2B5EF4-FFF2-40B4-BE49-F238E27FC236}">
                  <a16:creationId xmlns:a16="http://schemas.microsoft.com/office/drawing/2014/main" id="{5B69E08F-23BD-4132-9965-975554F41C3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6193" name="Text Box 128">
            <a:extLst>
              <a:ext uri="{FF2B5EF4-FFF2-40B4-BE49-F238E27FC236}">
                <a16:creationId xmlns:a16="http://schemas.microsoft.com/office/drawing/2014/main" id="{7FB2A670-1C8C-479D-AC41-6156812E1DEB}"/>
              </a:ext>
            </a:extLst>
          </p:cNvPr>
          <p:cNvSpPr txBox="1">
            <a:spLocks noChangeArrowheads="1"/>
          </p:cNvSpPr>
          <p:nvPr/>
        </p:nvSpPr>
        <p:spPr bwMode="auto">
          <a:xfrm>
            <a:off x="620713" y="1476375"/>
            <a:ext cx="27781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Grizzly Armoured Personnel Carrier </a:t>
            </a:r>
            <a:r>
              <a:rPr lang="en-GB" altLang="en-US" sz="800" b="1"/>
              <a:t>(e)</a:t>
            </a:r>
            <a:r>
              <a:rPr lang="en-GB" altLang="en-US" sz="800"/>
              <a:t>        CWCA-23</a:t>
            </a:r>
            <a:endParaRPr lang="en-GB" altLang="en-US" sz="800" b="1"/>
          </a:p>
        </p:txBody>
      </p:sp>
      <p:grpSp>
        <p:nvGrpSpPr>
          <p:cNvPr id="6194" name="Group 129">
            <a:extLst>
              <a:ext uri="{FF2B5EF4-FFF2-40B4-BE49-F238E27FC236}">
                <a16:creationId xmlns:a16="http://schemas.microsoft.com/office/drawing/2014/main" id="{F11E946C-63B6-4157-A680-39C25B96CB4C}"/>
              </a:ext>
            </a:extLst>
          </p:cNvPr>
          <p:cNvGrpSpPr>
            <a:grpSpLocks/>
          </p:cNvGrpSpPr>
          <p:nvPr/>
        </p:nvGrpSpPr>
        <p:grpSpPr bwMode="auto">
          <a:xfrm>
            <a:off x="404813" y="1331913"/>
            <a:ext cx="231775" cy="157162"/>
            <a:chOff x="2736" y="2592"/>
            <a:chExt cx="146" cy="99"/>
          </a:xfrm>
        </p:grpSpPr>
        <p:sp>
          <p:nvSpPr>
            <p:cNvPr id="6237" name="Rectangle 130">
              <a:extLst>
                <a:ext uri="{FF2B5EF4-FFF2-40B4-BE49-F238E27FC236}">
                  <a16:creationId xmlns:a16="http://schemas.microsoft.com/office/drawing/2014/main" id="{B9656F44-59A7-4EAC-A32A-3113ADB2B17C}"/>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38" name="Line 131">
              <a:extLst>
                <a:ext uri="{FF2B5EF4-FFF2-40B4-BE49-F238E27FC236}">
                  <a16:creationId xmlns:a16="http://schemas.microsoft.com/office/drawing/2014/main" id="{0C4F5008-8D43-4498-B5D6-10A2DC1C61A5}"/>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39" name="Line 132">
              <a:extLst>
                <a:ext uri="{FF2B5EF4-FFF2-40B4-BE49-F238E27FC236}">
                  <a16:creationId xmlns:a16="http://schemas.microsoft.com/office/drawing/2014/main" id="{F83E6E7E-3244-4B09-86FA-3FFD732E7050}"/>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195" name="Group 133">
            <a:extLst>
              <a:ext uri="{FF2B5EF4-FFF2-40B4-BE49-F238E27FC236}">
                <a16:creationId xmlns:a16="http://schemas.microsoft.com/office/drawing/2014/main" id="{6F0686C3-E45C-4675-B248-2C225E997578}"/>
              </a:ext>
            </a:extLst>
          </p:cNvPr>
          <p:cNvGrpSpPr>
            <a:grpSpLocks/>
          </p:cNvGrpSpPr>
          <p:nvPr/>
        </p:nvGrpSpPr>
        <p:grpSpPr bwMode="auto">
          <a:xfrm>
            <a:off x="476250" y="1258888"/>
            <a:ext cx="74613" cy="26987"/>
            <a:chOff x="2373" y="1404"/>
            <a:chExt cx="47" cy="17"/>
          </a:xfrm>
        </p:grpSpPr>
        <p:sp>
          <p:nvSpPr>
            <p:cNvPr id="6235" name="Oval 134">
              <a:extLst>
                <a:ext uri="{FF2B5EF4-FFF2-40B4-BE49-F238E27FC236}">
                  <a16:creationId xmlns:a16="http://schemas.microsoft.com/office/drawing/2014/main" id="{AAF76C96-9004-4D11-90FB-82E2A703FA4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6236" name="Oval 135">
              <a:extLst>
                <a:ext uri="{FF2B5EF4-FFF2-40B4-BE49-F238E27FC236}">
                  <a16:creationId xmlns:a16="http://schemas.microsoft.com/office/drawing/2014/main" id="{FD6EEADE-78E3-47BC-A36E-FAC3C6DAC97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6196" name="Text Box 136">
            <a:extLst>
              <a:ext uri="{FF2B5EF4-FFF2-40B4-BE49-F238E27FC236}">
                <a16:creationId xmlns:a16="http://schemas.microsoft.com/office/drawing/2014/main" id="{8A79C31F-40B3-40F1-B303-82C980FC3713}"/>
              </a:ext>
            </a:extLst>
          </p:cNvPr>
          <p:cNvSpPr txBox="1">
            <a:spLocks noChangeArrowheads="1"/>
          </p:cNvSpPr>
          <p:nvPr/>
        </p:nvSpPr>
        <p:spPr bwMode="auto">
          <a:xfrm>
            <a:off x="620713" y="1258888"/>
            <a:ext cx="27781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x3 </a:t>
            </a:r>
            <a:r>
              <a:rPr lang="en-GB" altLang="en-US" sz="800"/>
              <a:t>Infantry (1 with MAW) </a:t>
            </a:r>
            <a:r>
              <a:rPr lang="en-GB" altLang="en-US" sz="800" b="1"/>
              <a:t>(d)</a:t>
            </a:r>
            <a:r>
              <a:rPr lang="en-GB" altLang="en-US" sz="800"/>
              <a:t>                              CWCA-11</a:t>
            </a:r>
            <a:endParaRPr lang="en-GB" altLang="en-US" sz="800" b="1"/>
          </a:p>
        </p:txBody>
      </p:sp>
      <p:grpSp>
        <p:nvGrpSpPr>
          <p:cNvPr id="6197" name="Group 137">
            <a:extLst>
              <a:ext uri="{FF2B5EF4-FFF2-40B4-BE49-F238E27FC236}">
                <a16:creationId xmlns:a16="http://schemas.microsoft.com/office/drawing/2014/main" id="{B2DC2183-2AE2-4416-92AE-40809D067BB0}"/>
              </a:ext>
            </a:extLst>
          </p:cNvPr>
          <p:cNvGrpSpPr>
            <a:grpSpLocks/>
          </p:cNvGrpSpPr>
          <p:nvPr/>
        </p:nvGrpSpPr>
        <p:grpSpPr bwMode="auto">
          <a:xfrm>
            <a:off x="404813" y="2195513"/>
            <a:ext cx="287337" cy="215900"/>
            <a:chOff x="1920" y="2112"/>
            <a:chExt cx="151" cy="99"/>
          </a:xfrm>
        </p:grpSpPr>
        <p:sp>
          <p:nvSpPr>
            <p:cNvPr id="6232" name="Rectangle 138">
              <a:extLst>
                <a:ext uri="{FF2B5EF4-FFF2-40B4-BE49-F238E27FC236}">
                  <a16:creationId xmlns:a16="http://schemas.microsoft.com/office/drawing/2014/main" id="{62F5AF7B-F6F5-4520-9D1A-B68888217F94}"/>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33" name="Oval 139">
              <a:extLst>
                <a:ext uri="{FF2B5EF4-FFF2-40B4-BE49-F238E27FC236}">
                  <a16:creationId xmlns:a16="http://schemas.microsoft.com/office/drawing/2014/main" id="{AB766A00-518A-47CE-9BE8-9EBC13C1F244}"/>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34" name="Line 140">
              <a:extLst>
                <a:ext uri="{FF2B5EF4-FFF2-40B4-BE49-F238E27FC236}">
                  <a16:creationId xmlns:a16="http://schemas.microsoft.com/office/drawing/2014/main" id="{6D9C3409-3541-4B91-9213-660460223490}"/>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198" name="Group 141">
            <a:extLst>
              <a:ext uri="{FF2B5EF4-FFF2-40B4-BE49-F238E27FC236}">
                <a16:creationId xmlns:a16="http://schemas.microsoft.com/office/drawing/2014/main" id="{3BC05B8B-A804-4C7C-A1DB-6C3AEF7F32D1}"/>
              </a:ext>
            </a:extLst>
          </p:cNvPr>
          <p:cNvGrpSpPr>
            <a:grpSpLocks/>
          </p:cNvGrpSpPr>
          <p:nvPr/>
        </p:nvGrpSpPr>
        <p:grpSpPr bwMode="auto">
          <a:xfrm>
            <a:off x="404813" y="3346450"/>
            <a:ext cx="287337" cy="215900"/>
            <a:chOff x="2736" y="2352"/>
            <a:chExt cx="146" cy="99"/>
          </a:xfrm>
        </p:grpSpPr>
        <p:sp>
          <p:nvSpPr>
            <p:cNvPr id="6227" name="Rectangle 142">
              <a:extLst>
                <a:ext uri="{FF2B5EF4-FFF2-40B4-BE49-F238E27FC236}">
                  <a16:creationId xmlns:a16="http://schemas.microsoft.com/office/drawing/2014/main" id="{CC378DFC-4133-437B-8952-D4342DADCC4A}"/>
                </a:ext>
              </a:extLst>
            </p:cNvPr>
            <p:cNvSpPr>
              <a:spLocks noChangeAspect="1" noChangeArrowheads="1"/>
            </p:cNvSpPr>
            <p:nvPr/>
          </p:nvSpPr>
          <p:spPr bwMode="auto">
            <a:xfrm>
              <a:off x="2736" y="235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6228" name="Line 143">
              <a:extLst>
                <a:ext uri="{FF2B5EF4-FFF2-40B4-BE49-F238E27FC236}">
                  <a16:creationId xmlns:a16="http://schemas.microsoft.com/office/drawing/2014/main" id="{5846AE51-FCA3-4B90-B412-35DE3C29596B}"/>
                </a:ext>
              </a:extLst>
            </p:cNvPr>
            <p:cNvSpPr>
              <a:spLocks noChangeAspect="1" noChangeShapeType="1"/>
            </p:cNvSpPr>
            <p:nvPr/>
          </p:nvSpPr>
          <p:spPr bwMode="auto">
            <a:xfrm>
              <a:off x="2781" y="2382"/>
              <a:ext cx="0" cy="32"/>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29" name="Line 144">
              <a:extLst>
                <a:ext uri="{FF2B5EF4-FFF2-40B4-BE49-F238E27FC236}">
                  <a16:creationId xmlns:a16="http://schemas.microsoft.com/office/drawing/2014/main" id="{DF07F2B5-EF0C-41BF-B327-FDD5F36ABED7}"/>
                </a:ext>
              </a:extLst>
            </p:cNvPr>
            <p:cNvSpPr>
              <a:spLocks noChangeAspect="1" noChangeShapeType="1"/>
            </p:cNvSpPr>
            <p:nvPr/>
          </p:nvSpPr>
          <p:spPr bwMode="auto">
            <a:xfrm>
              <a:off x="2807"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30" name="Line 145">
              <a:extLst>
                <a:ext uri="{FF2B5EF4-FFF2-40B4-BE49-F238E27FC236}">
                  <a16:creationId xmlns:a16="http://schemas.microsoft.com/office/drawing/2014/main" id="{F9A1AE00-4EA8-4521-9AFA-2B2CC5CF80CD}"/>
                </a:ext>
              </a:extLst>
            </p:cNvPr>
            <p:cNvSpPr>
              <a:spLocks noChangeAspect="1" noChangeShapeType="1"/>
            </p:cNvSpPr>
            <p:nvPr/>
          </p:nvSpPr>
          <p:spPr bwMode="auto">
            <a:xfrm>
              <a:off x="2833"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31" name="Line 146">
              <a:extLst>
                <a:ext uri="{FF2B5EF4-FFF2-40B4-BE49-F238E27FC236}">
                  <a16:creationId xmlns:a16="http://schemas.microsoft.com/office/drawing/2014/main" id="{9D8B6D0C-2016-4318-8081-96B7CAD735B0}"/>
                </a:ext>
              </a:extLst>
            </p:cNvPr>
            <p:cNvSpPr>
              <a:spLocks noChangeAspect="1" noChangeShapeType="1"/>
            </p:cNvSpPr>
            <p:nvPr/>
          </p:nvSpPr>
          <p:spPr bwMode="auto">
            <a:xfrm>
              <a:off x="2778" y="2384"/>
              <a:ext cx="59"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199" name="Text Box 148">
            <a:extLst>
              <a:ext uri="{FF2B5EF4-FFF2-40B4-BE49-F238E27FC236}">
                <a16:creationId xmlns:a16="http://schemas.microsoft.com/office/drawing/2014/main" id="{26E2D3FC-5749-4CBF-8AC7-7B0A226AD1D1}"/>
              </a:ext>
            </a:extLst>
          </p:cNvPr>
          <p:cNvSpPr txBox="1">
            <a:spLocks noChangeArrowheads="1"/>
          </p:cNvSpPr>
          <p:nvPr/>
        </p:nvSpPr>
        <p:spPr bwMode="auto">
          <a:xfrm>
            <a:off x="3573463" y="2268538"/>
            <a:ext cx="3140075"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5 CBG was based in Quebec, in Eastern Canada.  Its primary role was that of being the CAST Brigade reinforcement element to NATO’s Northern Flank and to that end had stocks of Grizzly APCs and Bv-206 Arctic Warfare Vehicles pre-positioned in Norway.  However, this role was abandoned and in 1988 the brigade was therefore re-designated as a Mechanised Brigade and allocated to the re-formed 1st Canadian Infantry Division.  5 CMBG, along with the divisional headquarters element, was intended to reinforce 4 CMBG in West Germany as part of NATO’s REFORGER build-up.  There was talk of pre-positioning M113s and Leopards in West Germany for the use of 5CMBG, but nothing came of it before the end of the Cold War.</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In the field and in common with most other professional NATO armies such as UK and USA, the four distinct battalions of the brigade would be rearranged into four combined arms infantry-armour battlegroups.</a:t>
            </a:r>
          </a:p>
          <a:p>
            <a:pPr eaLnBrk="1" hangingPunct="1">
              <a:spcBef>
                <a:spcPct val="0"/>
              </a:spcBef>
              <a:buFontTx/>
              <a:buNone/>
            </a:pPr>
            <a:endParaRPr lang="en-GB" altLang="en-US" sz="800"/>
          </a:p>
          <a:p>
            <a:pPr eaLnBrk="1" hangingPunct="1">
              <a:spcBef>
                <a:spcPct val="0"/>
              </a:spcBef>
              <a:buFontTx/>
              <a:buNone/>
            </a:pPr>
            <a:r>
              <a:rPr lang="en-GB" altLang="en-US" sz="800" b="1"/>
              <a:t>(c) </a:t>
            </a:r>
            <a:r>
              <a:rPr lang="en-GB" altLang="en-US" sz="800"/>
              <a:t>With the reassignment and re-designation of 5 CMBG in 1988, it was intended that the Field Artillery Regiment would be re-equipped with M109 self-propelled howitzers.  However, it does not appear that this reorganisation was completed before the end of the Cold War.</a:t>
            </a:r>
          </a:p>
          <a:p>
            <a:pPr eaLnBrk="1" hangingPunct="1">
              <a:spcBef>
                <a:spcPct val="0"/>
              </a:spcBef>
              <a:buFontTx/>
              <a:buNone/>
            </a:pPr>
            <a:endParaRPr lang="en-GB" altLang="en-US" sz="800"/>
          </a:p>
          <a:p>
            <a:pPr eaLnBrk="1" hangingPunct="1">
              <a:spcBef>
                <a:spcPct val="0"/>
              </a:spcBef>
              <a:buFontTx/>
              <a:buNone/>
            </a:pPr>
            <a:r>
              <a:rPr lang="en-GB" altLang="en-US" sz="800" b="1"/>
              <a:t>(d) </a:t>
            </a:r>
            <a:r>
              <a:rPr lang="en-GB" altLang="en-US" sz="800"/>
              <a:t>From 1988: May replace Infantry with:</a:t>
            </a:r>
          </a:p>
          <a:p>
            <a:pPr eaLnBrk="1" hangingPunct="1">
              <a:spcBef>
                <a:spcPct val="0"/>
              </a:spcBef>
              <a:buFontTx/>
              <a:buNone/>
            </a:pPr>
            <a:r>
              <a:rPr lang="en-GB" altLang="en-US" sz="800" b="1"/>
              <a:t>     </a:t>
            </a:r>
            <a:r>
              <a:rPr lang="en-GB" altLang="en-US" sz="800"/>
              <a:t>Infantry (Late)                                                      CWCA-31</a:t>
            </a:r>
            <a:endParaRPr lang="en-GB" altLang="en-US" sz="800" b="1"/>
          </a:p>
          <a:p>
            <a:pPr eaLnBrk="1" hangingPunct="1">
              <a:spcBef>
                <a:spcPct val="0"/>
              </a:spcBef>
              <a:buFontTx/>
              <a:buNone/>
            </a:pPr>
            <a:endParaRPr lang="en-GB" altLang="en-US" sz="800"/>
          </a:p>
          <a:p>
            <a:pPr eaLnBrk="1" hangingPunct="1">
              <a:spcBef>
                <a:spcPct val="0"/>
              </a:spcBef>
              <a:buFontTx/>
              <a:buNone/>
            </a:pPr>
            <a:r>
              <a:rPr lang="en-GB" altLang="en-US" sz="800" b="1"/>
              <a:t>(e) </a:t>
            </a:r>
            <a:r>
              <a:rPr lang="en-GB" altLang="en-US" sz="800"/>
              <a:t>May replace transport with:</a:t>
            </a:r>
          </a:p>
          <a:p>
            <a:pPr eaLnBrk="1" hangingPunct="1">
              <a:spcBef>
                <a:spcPct val="0"/>
              </a:spcBef>
              <a:buFontTx/>
              <a:buNone/>
            </a:pPr>
            <a:r>
              <a:rPr lang="en-GB" altLang="en-US" sz="800"/>
              <a:t>     H</a:t>
            </a:r>
            <a:r>
              <a:rPr lang="en-GB" altLang="en-US" sz="800">
                <a:cs typeface="Arial" panose="020B0604020202020204" pitchFamily="34" charset="0"/>
              </a:rPr>
              <a:t>ägglunds Bv-206 Arctic Warfare Vehicle           CWCA-28</a:t>
            </a:r>
          </a:p>
          <a:p>
            <a:pPr eaLnBrk="1" hangingPunct="1">
              <a:spcBef>
                <a:spcPct val="0"/>
              </a:spcBef>
              <a:buFontTx/>
              <a:buNone/>
            </a:pPr>
            <a:r>
              <a:rPr lang="en-GB" altLang="en-US" sz="800">
                <a:cs typeface="Arial" panose="020B0604020202020204" pitchFamily="34" charset="0"/>
              </a:rPr>
              <a:t>Or in late 1980s with:</a:t>
            </a:r>
          </a:p>
          <a:p>
            <a:pPr eaLnBrk="1" hangingPunct="1">
              <a:spcBef>
                <a:spcPct val="0"/>
              </a:spcBef>
              <a:buFontTx/>
              <a:buNone/>
            </a:pPr>
            <a:r>
              <a:rPr lang="en-GB" altLang="en-US" sz="800"/>
              <a:t>     Iltis Light Utility Vehicle                                         CWCA-22</a:t>
            </a:r>
          </a:p>
          <a:p>
            <a:pPr eaLnBrk="1" hangingPunct="1">
              <a:spcBef>
                <a:spcPct val="0"/>
              </a:spcBef>
              <a:buFontTx/>
              <a:buNone/>
            </a:pPr>
            <a:endParaRPr lang="en-GB" altLang="en-US" sz="800"/>
          </a:p>
          <a:p>
            <a:pPr eaLnBrk="1" hangingPunct="1">
              <a:spcBef>
                <a:spcPct val="0"/>
              </a:spcBef>
              <a:buFontTx/>
              <a:buNone/>
            </a:pPr>
            <a:r>
              <a:rPr lang="en-GB" altLang="en-US" sz="800" b="1"/>
              <a:t>(f) </a:t>
            </a:r>
            <a:r>
              <a:rPr lang="en-GB" altLang="en-US" sz="800"/>
              <a:t>In wartime, the Light Armoured Regiment’s Reconnaissance Squadron would become a brigade asset.</a:t>
            </a:r>
            <a:endParaRPr lang="en-GB" altLang="en-US" sz="800" b="1">
              <a:cs typeface="Arial" panose="020B0604020202020204" pitchFamily="34" charset="0"/>
            </a:endParaRPr>
          </a:p>
        </p:txBody>
      </p:sp>
      <p:pic>
        <p:nvPicPr>
          <p:cNvPr id="6200" name="Picture 152" descr="Soldiers from the Loyal Edmonton Regiment (4 PPCLI) dismount and go into an attack with fixed bayonets as their Grizzly covers them with the turret mounted weapons (DND Photo)">
            <a:extLst>
              <a:ext uri="{FF2B5EF4-FFF2-40B4-BE49-F238E27FC236}">
                <a16:creationId xmlns:a16="http://schemas.microsoft.com/office/drawing/2014/main" id="{CC44527A-81A7-41E1-9F24-E1E4785C33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6613" y="6538913"/>
            <a:ext cx="5113337" cy="251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09" name="Text Box 178">
            <a:extLst>
              <a:ext uri="{FF2B5EF4-FFF2-40B4-BE49-F238E27FC236}">
                <a16:creationId xmlns:a16="http://schemas.microsoft.com/office/drawing/2014/main" id="{C8CB766D-BC7C-4DEB-96A5-E61594CF6EA4}"/>
              </a:ext>
            </a:extLst>
          </p:cNvPr>
          <p:cNvSpPr txBox="1">
            <a:spLocks noChangeArrowheads="1"/>
          </p:cNvSpPr>
          <p:nvPr/>
        </p:nvSpPr>
        <p:spPr bwMode="auto">
          <a:xfrm>
            <a:off x="620713" y="900113"/>
            <a:ext cx="276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M577 Command Vehicle </a:t>
            </a:r>
            <a:r>
              <a:rPr lang="en-GB" altLang="en-US" sz="800" b="1"/>
              <a:t>(e)</a:t>
            </a:r>
            <a:r>
              <a:rPr lang="en-GB" altLang="en-US" sz="800"/>
              <a:t>                         CWCA-06</a:t>
            </a:r>
            <a:endParaRPr lang="en-GB" altLang="en-US" sz="800" b="1"/>
          </a:p>
        </p:txBody>
      </p:sp>
      <p:pic>
        <p:nvPicPr>
          <p:cNvPr id="6210" name="Picture 184" descr="m2a-52LySKr5SmXMuRwVL3w">
            <a:extLst>
              <a:ext uri="{FF2B5EF4-FFF2-40B4-BE49-F238E27FC236}">
                <a16:creationId xmlns:a16="http://schemas.microsoft.com/office/drawing/2014/main" id="{FF639669-38AB-4337-9A8D-1BD2223863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7425" y="107950"/>
            <a:ext cx="178117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 name="Line 8">
            <a:extLst>
              <a:ext uri="{FF2B5EF4-FFF2-40B4-BE49-F238E27FC236}">
                <a16:creationId xmlns:a16="http://schemas.microsoft.com/office/drawing/2014/main" id="{7DB99E73-8855-4577-870A-E525B00CF026}"/>
              </a:ext>
            </a:extLst>
          </p:cNvPr>
          <p:cNvSpPr>
            <a:spLocks noChangeShapeType="1"/>
          </p:cNvSpPr>
          <p:nvPr/>
        </p:nvSpPr>
        <p:spPr bwMode="auto">
          <a:xfrm>
            <a:off x="265114" y="5792789"/>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0" name="Group 77">
            <a:extLst>
              <a:ext uri="{FF2B5EF4-FFF2-40B4-BE49-F238E27FC236}">
                <a16:creationId xmlns:a16="http://schemas.microsoft.com/office/drawing/2014/main" id="{B811DA51-5733-41CF-B547-376B2AC7AA40}"/>
              </a:ext>
            </a:extLst>
          </p:cNvPr>
          <p:cNvGrpSpPr>
            <a:grpSpLocks/>
          </p:cNvGrpSpPr>
          <p:nvPr/>
        </p:nvGrpSpPr>
        <p:grpSpPr bwMode="auto">
          <a:xfrm>
            <a:off x="409576" y="5721351"/>
            <a:ext cx="244475" cy="158750"/>
            <a:chOff x="3294" y="2154"/>
            <a:chExt cx="154" cy="100"/>
          </a:xfrm>
        </p:grpSpPr>
        <p:sp>
          <p:nvSpPr>
            <p:cNvPr id="151" name="Rectangle 78">
              <a:extLst>
                <a:ext uri="{FF2B5EF4-FFF2-40B4-BE49-F238E27FC236}">
                  <a16:creationId xmlns:a16="http://schemas.microsoft.com/office/drawing/2014/main" id="{EC7DE663-6389-4E1A-AA79-F9B813935EFD}"/>
                </a:ext>
              </a:extLst>
            </p:cNvPr>
            <p:cNvSpPr>
              <a:spLocks noChangeAspect="1" noChangeArrowheads="1"/>
            </p:cNvSpPr>
            <p:nvPr/>
          </p:nvSpPr>
          <p:spPr bwMode="auto">
            <a:xfrm>
              <a:off x="3294" y="2154"/>
              <a:ext cx="154" cy="1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nvGrpSpPr>
            <p:cNvPr id="152" name="Group 79">
              <a:extLst>
                <a:ext uri="{FF2B5EF4-FFF2-40B4-BE49-F238E27FC236}">
                  <a16:creationId xmlns:a16="http://schemas.microsoft.com/office/drawing/2014/main" id="{FFF464C2-9BCF-49D4-88A2-690E911A0161}"/>
                </a:ext>
              </a:extLst>
            </p:cNvPr>
            <p:cNvGrpSpPr>
              <a:grpSpLocks/>
            </p:cNvGrpSpPr>
            <p:nvPr/>
          </p:nvGrpSpPr>
          <p:grpSpPr bwMode="auto">
            <a:xfrm>
              <a:off x="3316" y="2171"/>
              <a:ext cx="110" cy="63"/>
              <a:chOff x="691" y="3359"/>
              <a:chExt cx="136" cy="90"/>
            </a:xfrm>
          </p:grpSpPr>
          <p:sp>
            <p:nvSpPr>
              <p:cNvPr id="153" name="Line 80">
                <a:extLst>
                  <a:ext uri="{FF2B5EF4-FFF2-40B4-BE49-F238E27FC236}">
                    <a16:creationId xmlns:a16="http://schemas.microsoft.com/office/drawing/2014/main" id="{CF3804A4-D7A1-445B-8F1F-CF619332C586}"/>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 name="Line 81">
                <a:extLst>
                  <a:ext uri="{FF2B5EF4-FFF2-40B4-BE49-F238E27FC236}">
                    <a16:creationId xmlns:a16="http://schemas.microsoft.com/office/drawing/2014/main" id="{D0610177-641B-4AA9-8912-BE2F0D9A23DE}"/>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 name="Line 82">
                <a:extLst>
                  <a:ext uri="{FF2B5EF4-FFF2-40B4-BE49-F238E27FC236}">
                    <a16:creationId xmlns:a16="http://schemas.microsoft.com/office/drawing/2014/main" id="{EFDEA64D-235C-440E-BDF0-C3C13111F019}"/>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6" name="Line 83">
                <a:extLst>
                  <a:ext uri="{FF2B5EF4-FFF2-40B4-BE49-F238E27FC236}">
                    <a16:creationId xmlns:a16="http://schemas.microsoft.com/office/drawing/2014/main" id="{1487BC49-5614-4E22-A868-605FEED8F2F4}"/>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57" name="Group 84">
            <a:extLst>
              <a:ext uri="{FF2B5EF4-FFF2-40B4-BE49-F238E27FC236}">
                <a16:creationId xmlns:a16="http://schemas.microsoft.com/office/drawing/2014/main" id="{6DA758DF-E2F7-44D8-8AFD-A2B40F693A50}"/>
              </a:ext>
            </a:extLst>
          </p:cNvPr>
          <p:cNvGrpSpPr>
            <a:grpSpLocks/>
          </p:cNvGrpSpPr>
          <p:nvPr/>
        </p:nvGrpSpPr>
        <p:grpSpPr bwMode="auto">
          <a:xfrm>
            <a:off x="481014" y="5648326"/>
            <a:ext cx="74612" cy="26988"/>
            <a:chOff x="2373" y="1404"/>
            <a:chExt cx="47" cy="17"/>
          </a:xfrm>
        </p:grpSpPr>
        <p:sp>
          <p:nvSpPr>
            <p:cNvPr id="158" name="Oval 85">
              <a:extLst>
                <a:ext uri="{FF2B5EF4-FFF2-40B4-BE49-F238E27FC236}">
                  <a16:creationId xmlns:a16="http://schemas.microsoft.com/office/drawing/2014/main" id="{54A5669A-4A31-423C-81AB-9FE2967EEE1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9" name="Oval 86">
              <a:extLst>
                <a:ext uri="{FF2B5EF4-FFF2-40B4-BE49-F238E27FC236}">
                  <a16:creationId xmlns:a16="http://schemas.microsoft.com/office/drawing/2014/main" id="{E92DBAD9-5270-43A5-9073-AB4EFCE025F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60" name="Text Box 87">
            <a:extLst>
              <a:ext uri="{FF2B5EF4-FFF2-40B4-BE49-F238E27FC236}">
                <a16:creationId xmlns:a16="http://schemas.microsoft.com/office/drawing/2014/main" id="{EAA6C887-E052-440B-AB25-3F5FCC26E3E1}"/>
              </a:ext>
            </a:extLst>
          </p:cNvPr>
          <p:cNvSpPr txBox="1">
            <a:spLocks noChangeArrowheads="1"/>
          </p:cNvSpPr>
          <p:nvPr/>
        </p:nvSpPr>
        <p:spPr bwMode="auto">
          <a:xfrm>
            <a:off x="625476" y="5648326"/>
            <a:ext cx="27767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dirty="0"/>
              <a:t>x3 </a:t>
            </a:r>
            <a:r>
              <a:rPr lang="en-GB" altLang="en-US" sz="800" dirty="0"/>
              <a:t>CH-135 Twin Huey Utility Helicopter            CWCA-37</a:t>
            </a:r>
            <a:endParaRPr lang="en-GB" altLang="en-US" sz="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140">
            <a:extLst>
              <a:ext uri="{FF2B5EF4-FFF2-40B4-BE49-F238E27FC236}">
                <a16:creationId xmlns:a16="http://schemas.microsoft.com/office/drawing/2014/main" id="{01D4D699-077D-4142-8FC5-38B10D1F04FD}"/>
              </a:ext>
            </a:extLst>
          </p:cNvPr>
          <p:cNvSpPr>
            <a:spLocks noChangeShapeType="1"/>
          </p:cNvSpPr>
          <p:nvPr/>
        </p:nvSpPr>
        <p:spPr bwMode="auto">
          <a:xfrm>
            <a:off x="476250" y="13303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195" name="Line 141">
            <a:extLst>
              <a:ext uri="{FF2B5EF4-FFF2-40B4-BE49-F238E27FC236}">
                <a16:creationId xmlns:a16="http://schemas.microsoft.com/office/drawing/2014/main" id="{D0A641EE-6CBB-4E2B-BC22-620D6050AD33}"/>
              </a:ext>
            </a:extLst>
          </p:cNvPr>
          <p:cNvSpPr>
            <a:spLocks noChangeShapeType="1"/>
          </p:cNvSpPr>
          <p:nvPr/>
        </p:nvSpPr>
        <p:spPr bwMode="auto">
          <a:xfrm flipV="1">
            <a:off x="260350" y="323850"/>
            <a:ext cx="0" cy="3311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196" name="Line 142">
            <a:extLst>
              <a:ext uri="{FF2B5EF4-FFF2-40B4-BE49-F238E27FC236}">
                <a16:creationId xmlns:a16="http://schemas.microsoft.com/office/drawing/2014/main" id="{65E494B1-D1C3-42D3-A41A-B7EE8317FC14}"/>
              </a:ext>
            </a:extLst>
          </p:cNvPr>
          <p:cNvSpPr>
            <a:spLocks noChangeShapeType="1"/>
          </p:cNvSpPr>
          <p:nvPr/>
        </p:nvSpPr>
        <p:spPr bwMode="auto">
          <a:xfrm>
            <a:off x="260350" y="493236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197" name="Line 143">
            <a:extLst>
              <a:ext uri="{FF2B5EF4-FFF2-40B4-BE49-F238E27FC236}">
                <a16:creationId xmlns:a16="http://schemas.microsoft.com/office/drawing/2014/main" id="{65D72947-4CBD-4D9D-87C3-1FF999B5C94F}"/>
              </a:ext>
            </a:extLst>
          </p:cNvPr>
          <p:cNvSpPr>
            <a:spLocks noChangeShapeType="1"/>
          </p:cNvSpPr>
          <p:nvPr/>
        </p:nvSpPr>
        <p:spPr bwMode="auto">
          <a:xfrm>
            <a:off x="476250" y="50038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199" name="Line 145">
            <a:extLst>
              <a:ext uri="{FF2B5EF4-FFF2-40B4-BE49-F238E27FC236}">
                <a16:creationId xmlns:a16="http://schemas.microsoft.com/office/drawing/2014/main" id="{9D25C7B3-0644-4CFD-AE23-F7810E55DC3E}"/>
              </a:ext>
            </a:extLst>
          </p:cNvPr>
          <p:cNvSpPr>
            <a:spLocks noChangeShapeType="1"/>
          </p:cNvSpPr>
          <p:nvPr/>
        </p:nvSpPr>
        <p:spPr bwMode="auto">
          <a:xfrm>
            <a:off x="260350" y="435451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0" name="Line 146">
            <a:extLst>
              <a:ext uri="{FF2B5EF4-FFF2-40B4-BE49-F238E27FC236}">
                <a16:creationId xmlns:a16="http://schemas.microsoft.com/office/drawing/2014/main" id="{5FCB5346-3004-402C-A43F-0544B47A463D}"/>
              </a:ext>
            </a:extLst>
          </p:cNvPr>
          <p:cNvSpPr>
            <a:spLocks noChangeShapeType="1"/>
          </p:cNvSpPr>
          <p:nvPr/>
        </p:nvSpPr>
        <p:spPr bwMode="auto">
          <a:xfrm>
            <a:off x="260350" y="36353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1" name="Line 147">
            <a:extLst>
              <a:ext uri="{FF2B5EF4-FFF2-40B4-BE49-F238E27FC236}">
                <a16:creationId xmlns:a16="http://schemas.microsoft.com/office/drawing/2014/main" id="{4AC40334-6683-4545-B420-9A4329A085F5}"/>
              </a:ext>
            </a:extLst>
          </p:cNvPr>
          <p:cNvSpPr>
            <a:spLocks noChangeShapeType="1"/>
          </p:cNvSpPr>
          <p:nvPr/>
        </p:nvSpPr>
        <p:spPr bwMode="auto">
          <a:xfrm>
            <a:off x="260350" y="25558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2" name="Line 148">
            <a:extLst>
              <a:ext uri="{FF2B5EF4-FFF2-40B4-BE49-F238E27FC236}">
                <a16:creationId xmlns:a16="http://schemas.microsoft.com/office/drawing/2014/main" id="{EA6ACF8E-4376-4A20-8CB8-38F0FE08BA65}"/>
              </a:ext>
            </a:extLst>
          </p:cNvPr>
          <p:cNvSpPr>
            <a:spLocks noChangeShapeType="1"/>
          </p:cNvSpPr>
          <p:nvPr/>
        </p:nvSpPr>
        <p:spPr bwMode="auto">
          <a:xfrm>
            <a:off x="260350" y="21224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3" name="Line 149">
            <a:extLst>
              <a:ext uri="{FF2B5EF4-FFF2-40B4-BE49-F238E27FC236}">
                <a16:creationId xmlns:a16="http://schemas.microsoft.com/office/drawing/2014/main" id="{5760E69B-2AFF-48AD-BEDD-D430F706C4A4}"/>
              </a:ext>
            </a:extLst>
          </p:cNvPr>
          <p:cNvSpPr>
            <a:spLocks noChangeShapeType="1"/>
          </p:cNvSpPr>
          <p:nvPr/>
        </p:nvSpPr>
        <p:spPr bwMode="auto">
          <a:xfrm>
            <a:off x="260350" y="682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04" name="Line 150">
            <a:extLst>
              <a:ext uri="{FF2B5EF4-FFF2-40B4-BE49-F238E27FC236}">
                <a16:creationId xmlns:a16="http://schemas.microsoft.com/office/drawing/2014/main" id="{86303E6B-FA86-48F7-95F1-02F29C639131}"/>
              </a:ext>
            </a:extLst>
          </p:cNvPr>
          <p:cNvSpPr>
            <a:spLocks noChangeShapeType="1"/>
          </p:cNvSpPr>
          <p:nvPr/>
        </p:nvSpPr>
        <p:spPr bwMode="auto">
          <a:xfrm>
            <a:off x="476250" y="7540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05" name="Group 151">
            <a:extLst>
              <a:ext uri="{FF2B5EF4-FFF2-40B4-BE49-F238E27FC236}">
                <a16:creationId xmlns:a16="http://schemas.microsoft.com/office/drawing/2014/main" id="{BC17943F-0870-4B5B-A00B-29894B889A3F}"/>
              </a:ext>
            </a:extLst>
          </p:cNvPr>
          <p:cNvGrpSpPr>
            <a:grpSpLocks/>
          </p:cNvGrpSpPr>
          <p:nvPr/>
        </p:nvGrpSpPr>
        <p:grpSpPr bwMode="auto">
          <a:xfrm>
            <a:off x="222250" y="180975"/>
            <a:ext cx="76200" cy="63500"/>
            <a:chOff x="2539" y="543"/>
            <a:chExt cx="48" cy="40"/>
          </a:xfrm>
        </p:grpSpPr>
        <p:sp>
          <p:nvSpPr>
            <p:cNvPr id="8344" name="Line 152">
              <a:extLst>
                <a:ext uri="{FF2B5EF4-FFF2-40B4-BE49-F238E27FC236}">
                  <a16:creationId xmlns:a16="http://schemas.microsoft.com/office/drawing/2014/main" id="{5FB99530-1FF7-4045-80D7-EB2DC229014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45" name="Line 153">
              <a:extLst>
                <a:ext uri="{FF2B5EF4-FFF2-40B4-BE49-F238E27FC236}">
                  <a16:creationId xmlns:a16="http://schemas.microsoft.com/office/drawing/2014/main" id="{DFEC853C-5F92-47B7-A07B-C2B4C04F6C06}"/>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206" name="Group 159">
            <a:extLst>
              <a:ext uri="{FF2B5EF4-FFF2-40B4-BE49-F238E27FC236}">
                <a16:creationId xmlns:a16="http://schemas.microsoft.com/office/drawing/2014/main" id="{946B24DF-0954-4098-8171-8998C1162583}"/>
              </a:ext>
            </a:extLst>
          </p:cNvPr>
          <p:cNvGrpSpPr>
            <a:grpSpLocks/>
          </p:cNvGrpSpPr>
          <p:nvPr/>
        </p:nvGrpSpPr>
        <p:grpSpPr bwMode="auto">
          <a:xfrm>
            <a:off x="404813" y="609600"/>
            <a:ext cx="231775" cy="157163"/>
            <a:chOff x="933" y="149"/>
            <a:chExt cx="146" cy="99"/>
          </a:xfrm>
        </p:grpSpPr>
        <p:sp>
          <p:nvSpPr>
            <p:cNvPr id="8342" name="Rectangle 160">
              <a:extLst>
                <a:ext uri="{FF2B5EF4-FFF2-40B4-BE49-F238E27FC236}">
                  <a16:creationId xmlns:a16="http://schemas.microsoft.com/office/drawing/2014/main" id="{9E85F7DB-4D10-457D-B07D-83A8E451A598}"/>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43" name="Text Box 161">
              <a:extLst>
                <a:ext uri="{FF2B5EF4-FFF2-40B4-BE49-F238E27FC236}">
                  <a16:creationId xmlns:a16="http://schemas.microsoft.com/office/drawing/2014/main" id="{5C4DDB2E-A44D-4FC9-AB60-8F9B9B349601}"/>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8207" name="Group 162">
            <a:extLst>
              <a:ext uri="{FF2B5EF4-FFF2-40B4-BE49-F238E27FC236}">
                <a16:creationId xmlns:a16="http://schemas.microsoft.com/office/drawing/2014/main" id="{D631713A-6F23-42F5-9296-AF95CB68AE7B}"/>
              </a:ext>
            </a:extLst>
          </p:cNvPr>
          <p:cNvGrpSpPr>
            <a:grpSpLocks/>
          </p:cNvGrpSpPr>
          <p:nvPr/>
        </p:nvGrpSpPr>
        <p:grpSpPr bwMode="auto">
          <a:xfrm>
            <a:off x="476250" y="538163"/>
            <a:ext cx="74613" cy="26987"/>
            <a:chOff x="2373" y="1404"/>
            <a:chExt cx="47" cy="17"/>
          </a:xfrm>
        </p:grpSpPr>
        <p:sp>
          <p:nvSpPr>
            <p:cNvPr id="8340" name="Oval 163">
              <a:extLst>
                <a:ext uri="{FF2B5EF4-FFF2-40B4-BE49-F238E27FC236}">
                  <a16:creationId xmlns:a16="http://schemas.microsoft.com/office/drawing/2014/main" id="{FEAF01AB-16B1-4354-8B4D-5986338DBBC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8341" name="Oval 164">
              <a:extLst>
                <a:ext uri="{FF2B5EF4-FFF2-40B4-BE49-F238E27FC236}">
                  <a16:creationId xmlns:a16="http://schemas.microsoft.com/office/drawing/2014/main" id="{142E0E4D-4D4E-4086-BEDD-D51EB9776ED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8208" name="Group 165">
            <a:extLst>
              <a:ext uri="{FF2B5EF4-FFF2-40B4-BE49-F238E27FC236}">
                <a16:creationId xmlns:a16="http://schemas.microsoft.com/office/drawing/2014/main" id="{02AE6097-836B-40D4-B820-2F85028A839D}"/>
              </a:ext>
            </a:extLst>
          </p:cNvPr>
          <p:cNvGrpSpPr>
            <a:grpSpLocks/>
          </p:cNvGrpSpPr>
          <p:nvPr/>
        </p:nvGrpSpPr>
        <p:grpSpPr bwMode="auto">
          <a:xfrm>
            <a:off x="404813" y="898525"/>
            <a:ext cx="241300" cy="157163"/>
            <a:chOff x="1920" y="2352"/>
            <a:chExt cx="152" cy="99"/>
          </a:xfrm>
        </p:grpSpPr>
        <p:sp>
          <p:nvSpPr>
            <p:cNvPr id="8336" name="Rectangle 166">
              <a:extLst>
                <a:ext uri="{FF2B5EF4-FFF2-40B4-BE49-F238E27FC236}">
                  <a16:creationId xmlns:a16="http://schemas.microsoft.com/office/drawing/2014/main" id="{65965BBA-0660-44C9-98AF-F1D9F2B410B9}"/>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37" name="Oval 167">
              <a:extLst>
                <a:ext uri="{FF2B5EF4-FFF2-40B4-BE49-F238E27FC236}">
                  <a16:creationId xmlns:a16="http://schemas.microsoft.com/office/drawing/2014/main" id="{3F6A4966-DA9A-4FD9-BAD4-379E43F043BB}"/>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38" name="Line 168">
              <a:extLst>
                <a:ext uri="{FF2B5EF4-FFF2-40B4-BE49-F238E27FC236}">
                  <a16:creationId xmlns:a16="http://schemas.microsoft.com/office/drawing/2014/main" id="{FCB23F71-F1E8-4627-83D1-DE07E280F460}"/>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9" name="Line 169">
              <a:extLst>
                <a:ext uri="{FF2B5EF4-FFF2-40B4-BE49-F238E27FC236}">
                  <a16:creationId xmlns:a16="http://schemas.microsoft.com/office/drawing/2014/main" id="{2E819963-0A2C-439F-AB5F-2F823EDA388C}"/>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09" name="Group 170">
            <a:extLst>
              <a:ext uri="{FF2B5EF4-FFF2-40B4-BE49-F238E27FC236}">
                <a16:creationId xmlns:a16="http://schemas.microsoft.com/office/drawing/2014/main" id="{49C8B15F-64E4-4141-92FE-F45366E7EB5E}"/>
              </a:ext>
            </a:extLst>
          </p:cNvPr>
          <p:cNvGrpSpPr>
            <a:grpSpLocks/>
          </p:cNvGrpSpPr>
          <p:nvPr/>
        </p:nvGrpSpPr>
        <p:grpSpPr bwMode="auto">
          <a:xfrm>
            <a:off x="476250" y="825500"/>
            <a:ext cx="74613" cy="26988"/>
            <a:chOff x="2373" y="1404"/>
            <a:chExt cx="47" cy="17"/>
          </a:xfrm>
        </p:grpSpPr>
        <p:sp>
          <p:nvSpPr>
            <p:cNvPr id="8334" name="Oval 171">
              <a:extLst>
                <a:ext uri="{FF2B5EF4-FFF2-40B4-BE49-F238E27FC236}">
                  <a16:creationId xmlns:a16="http://schemas.microsoft.com/office/drawing/2014/main" id="{A4A145BA-390D-4942-89BC-D2CE21AF9AC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8335" name="Oval 172">
              <a:extLst>
                <a:ext uri="{FF2B5EF4-FFF2-40B4-BE49-F238E27FC236}">
                  <a16:creationId xmlns:a16="http://schemas.microsoft.com/office/drawing/2014/main" id="{2663046C-FAED-496A-96F7-3E7F6B85E44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8210" name="Text Box 173">
            <a:extLst>
              <a:ext uri="{FF2B5EF4-FFF2-40B4-BE49-F238E27FC236}">
                <a16:creationId xmlns:a16="http://schemas.microsoft.com/office/drawing/2014/main" id="{71AD5FF7-93D8-4B21-BCA2-BD5B92F6A8FD}"/>
              </a:ext>
            </a:extLst>
          </p:cNvPr>
          <p:cNvSpPr txBox="1">
            <a:spLocks noChangeArrowheads="1"/>
          </p:cNvSpPr>
          <p:nvPr/>
        </p:nvSpPr>
        <p:spPr bwMode="auto">
          <a:xfrm>
            <a:off x="620713" y="466725"/>
            <a:ext cx="2801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sp>
        <p:nvSpPr>
          <p:cNvPr id="8211" name="Text Box 175">
            <a:extLst>
              <a:ext uri="{FF2B5EF4-FFF2-40B4-BE49-F238E27FC236}">
                <a16:creationId xmlns:a16="http://schemas.microsoft.com/office/drawing/2014/main" id="{DDACCC0B-6F3A-41F5-9D46-84A5764095F9}"/>
              </a:ext>
            </a:extLst>
          </p:cNvPr>
          <p:cNvSpPr txBox="1">
            <a:spLocks noChangeArrowheads="1"/>
          </p:cNvSpPr>
          <p:nvPr/>
        </p:nvSpPr>
        <p:spPr bwMode="auto">
          <a:xfrm>
            <a:off x="692150" y="1690688"/>
            <a:ext cx="1211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BATTLEGROUPS</a:t>
            </a:r>
          </a:p>
        </p:txBody>
      </p:sp>
      <p:grpSp>
        <p:nvGrpSpPr>
          <p:cNvPr id="8212" name="Group 176">
            <a:extLst>
              <a:ext uri="{FF2B5EF4-FFF2-40B4-BE49-F238E27FC236}">
                <a16:creationId xmlns:a16="http://schemas.microsoft.com/office/drawing/2014/main" id="{2FD07683-4D43-49AB-BEFB-5A6A4BF081F9}"/>
              </a:ext>
            </a:extLst>
          </p:cNvPr>
          <p:cNvGrpSpPr>
            <a:grpSpLocks/>
          </p:cNvGrpSpPr>
          <p:nvPr/>
        </p:nvGrpSpPr>
        <p:grpSpPr bwMode="auto">
          <a:xfrm>
            <a:off x="509588" y="1979613"/>
            <a:ext cx="76200" cy="63500"/>
            <a:chOff x="2443" y="447"/>
            <a:chExt cx="48" cy="40"/>
          </a:xfrm>
        </p:grpSpPr>
        <p:sp>
          <p:nvSpPr>
            <p:cNvPr id="8332" name="Line 177">
              <a:extLst>
                <a:ext uri="{FF2B5EF4-FFF2-40B4-BE49-F238E27FC236}">
                  <a16:creationId xmlns:a16="http://schemas.microsoft.com/office/drawing/2014/main" id="{F83B0C7E-7A05-405F-A7DD-65BF0EEF803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3" name="Line 178">
              <a:extLst>
                <a:ext uri="{FF2B5EF4-FFF2-40B4-BE49-F238E27FC236}">
                  <a16:creationId xmlns:a16="http://schemas.microsoft.com/office/drawing/2014/main" id="{817F3002-BC84-42D9-9D75-586850F2FF3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213" name="Text Box 179">
            <a:extLst>
              <a:ext uri="{FF2B5EF4-FFF2-40B4-BE49-F238E27FC236}">
                <a16:creationId xmlns:a16="http://schemas.microsoft.com/office/drawing/2014/main" id="{E3B4C245-E271-43F7-961A-8B2C2D5E32B3}"/>
              </a:ext>
            </a:extLst>
          </p:cNvPr>
          <p:cNvSpPr txBox="1">
            <a:spLocks noChangeArrowheads="1"/>
          </p:cNvSpPr>
          <p:nvPr/>
        </p:nvSpPr>
        <p:spPr bwMode="auto">
          <a:xfrm>
            <a:off x="692150" y="1906588"/>
            <a:ext cx="2178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BG CWCA-05</a:t>
            </a:r>
          </a:p>
          <a:p>
            <a:pPr eaLnBrk="1" hangingPunct="1">
              <a:spcBef>
                <a:spcPct val="0"/>
              </a:spcBef>
              <a:buFontTx/>
              <a:buNone/>
            </a:pPr>
            <a:r>
              <a:rPr lang="en-GB" altLang="en-US" sz="1000" b="1"/>
              <a:t>x1 Light Armoured Regiment </a:t>
            </a:r>
            <a:r>
              <a:rPr lang="en-GB" altLang="en-US" sz="800" b="1"/>
              <a:t>(abf)</a:t>
            </a:r>
          </a:p>
        </p:txBody>
      </p:sp>
      <p:grpSp>
        <p:nvGrpSpPr>
          <p:cNvPr id="8214" name="Group 180">
            <a:extLst>
              <a:ext uri="{FF2B5EF4-FFF2-40B4-BE49-F238E27FC236}">
                <a16:creationId xmlns:a16="http://schemas.microsoft.com/office/drawing/2014/main" id="{DA3B0D6A-4AA0-4AAB-ADE8-5020CF17EC0D}"/>
              </a:ext>
            </a:extLst>
          </p:cNvPr>
          <p:cNvGrpSpPr>
            <a:grpSpLocks/>
          </p:cNvGrpSpPr>
          <p:nvPr/>
        </p:nvGrpSpPr>
        <p:grpSpPr bwMode="auto">
          <a:xfrm>
            <a:off x="404813" y="2482850"/>
            <a:ext cx="287337" cy="215900"/>
            <a:chOff x="1920" y="2352"/>
            <a:chExt cx="152" cy="99"/>
          </a:xfrm>
        </p:grpSpPr>
        <p:sp>
          <p:nvSpPr>
            <p:cNvPr id="8328" name="Rectangle 181">
              <a:extLst>
                <a:ext uri="{FF2B5EF4-FFF2-40B4-BE49-F238E27FC236}">
                  <a16:creationId xmlns:a16="http://schemas.microsoft.com/office/drawing/2014/main" id="{E35CDFD4-37F0-4AD2-A6A1-F3DC29409514}"/>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29" name="Oval 182">
              <a:extLst>
                <a:ext uri="{FF2B5EF4-FFF2-40B4-BE49-F238E27FC236}">
                  <a16:creationId xmlns:a16="http://schemas.microsoft.com/office/drawing/2014/main" id="{547BF28C-D62A-4635-938A-55B4330E7633}"/>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30" name="Line 183">
              <a:extLst>
                <a:ext uri="{FF2B5EF4-FFF2-40B4-BE49-F238E27FC236}">
                  <a16:creationId xmlns:a16="http://schemas.microsoft.com/office/drawing/2014/main" id="{EA35B90E-680A-47FF-AC07-FD40693C72F0}"/>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31" name="Line 184">
              <a:extLst>
                <a:ext uri="{FF2B5EF4-FFF2-40B4-BE49-F238E27FC236}">
                  <a16:creationId xmlns:a16="http://schemas.microsoft.com/office/drawing/2014/main" id="{4A21762E-49B7-455A-BF39-6E598A7F76CE}"/>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15" name="Group 185">
            <a:extLst>
              <a:ext uri="{FF2B5EF4-FFF2-40B4-BE49-F238E27FC236}">
                <a16:creationId xmlns:a16="http://schemas.microsoft.com/office/drawing/2014/main" id="{F9532356-57C2-4222-8637-E6DE22D5F61C}"/>
              </a:ext>
            </a:extLst>
          </p:cNvPr>
          <p:cNvGrpSpPr>
            <a:grpSpLocks/>
          </p:cNvGrpSpPr>
          <p:nvPr/>
        </p:nvGrpSpPr>
        <p:grpSpPr bwMode="auto">
          <a:xfrm>
            <a:off x="509588" y="2411413"/>
            <a:ext cx="76200" cy="63500"/>
            <a:chOff x="2443" y="447"/>
            <a:chExt cx="48" cy="40"/>
          </a:xfrm>
        </p:grpSpPr>
        <p:sp>
          <p:nvSpPr>
            <p:cNvPr id="8326" name="Line 186">
              <a:extLst>
                <a:ext uri="{FF2B5EF4-FFF2-40B4-BE49-F238E27FC236}">
                  <a16:creationId xmlns:a16="http://schemas.microsoft.com/office/drawing/2014/main" id="{C1DF42E5-D0DD-4267-959F-0747A2D8C96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27" name="Line 187">
              <a:extLst>
                <a:ext uri="{FF2B5EF4-FFF2-40B4-BE49-F238E27FC236}">
                  <a16:creationId xmlns:a16="http://schemas.microsoft.com/office/drawing/2014/main" id="{DAB4176A-1FAB-4AB6-9A4F-50D7B548A87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216" name="Text Box 188">
            <a:extLst>
              <a:ext uri="{FF2B5EF4-FFF2-40B4-BE49-F238E27FC236}">
                <a16:creationId xmlns:a16="http://schemas.microsoft.com/office/drawing/2014/main" id="{72B99C68-A141-434F-8003-CF69C4FC0F36}"/>
              </a:ext>
            </a:extLst>
          </p:cNvPr>
          <p:cNvSpPr txBox="1">
            <a:spLocks noChangeArrowheads="1"/>
          </p:cNvSpPr>
          <p:nvPr/>
        </p:nvSpPr>
        <p:spPr bwMode="auto">
          <a:xfrm>
            <a:off x="692150" y="2338388"/>
            <a:ext cx="26701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BG CWCA-06</a:t>
            </a:r>
          </a:p>
          <a:p>
            <a:pPr eaLnBrk="1" hangingPunct="1">
              <a:spcBef>
                <a:spcPct val="0"/>
              </a:spcBef>
              <a:buFontTx/>
              <a:buNone/>
            </a:pPr>
            <a:r>
              <a:rPr lang="en-GB" altLang="en-US" sz="1000" b="1"/>
              <a:t>x2 Light Mechanised Infantry Battalion </a:t>
            </a:r>
            <a:r>
              <a:rPr lang="en-GB" altLang="en-US" sz="800" b="1"/>
              <a:t>(b)</a:t>
            </a:r>
          </a:p>
        </p:txBody>
      </p:sp>
      <p:sp>
        <p:nvSpPr>
          <p:cNvPr id="8217" name="Text Box 189">
            <a:extLst>
              <a:ext uri="{FF2B5EF4-FFF2-40B4-BE49-F238E27FC236}">
                <a16:creationId xmlns:a16="http://schemas.microsoft.com/office/drawing/2014/main" id="{B6584BBB-6D80-4DA7-B493-D39FC0C02E7D}"/>
              </a:ext>
            </a:extLst>
          </p:cNvPr>
          <p:cNvSpPr txBox="1">
            <a:spLocks noChangeArrowheads="1"/>
          </p:cNvSpPr>
          <p:nvPr/>
        </p:nvSpPr>
        <p:spPr bwMode="auto">
          <a:xfrm>
            <a:off x="692150" y="320357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ELEMENTS</a:t>
            </a:r>
          </a:p>
        </p:txBody>
      </p:sp>
      <p:sp>
        <p:nvSpPr>
          <p:cNvPr id="8218" name="Line 190">
            <a:extLst>
              <a:ext uri="{FF2B5EF4-FFF2-40B4-BE49-F238E27FC236}">
                <a16:creationId xmlns:a16="http://schemas.microsoft.com/office/drawing/2014/main" id="{EF8C453D-6A69-4DBD-8001-AB6453C60682}"/>
              </a:ext>
            </a:extLst>
          </p:cNvPr>
          <p:cNvSpPr>
            <a:spLocks noChangeShapeType="1"/>
          </p:cNvSpPr>
          <p:nvPr/>
        </p:nvSpPr>
        <p:spPr bwMode="auto">
          <a:xfrm>
            <a:off x="547688" y="3490913"/>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19" name="Text Box 191">
            <a:extLst>
              <a:ext uri="{FF2B5EF4-FFF2-40B4-BE49-F238E27FC236}">
                <a16:creationId xmlns:a16="http://schemas.microsoft.com/office/drawing/2014/main" id="{D28E729D-8B18-41D3-AAD4-8D92FFD1F204}"/>
              </a:ext>
            </a:extLst>
          </p:cNvPr>
          <p:cNvSpPr txBox="1">
            <a:spLocks noChangeArrowheads="1"/>
          </p:cNvSpPr>
          <p:nvPr/>
        </p:nvSpPr>
        <p:spPr bwMode="auto">
          <a:xfrm>
            <a:off x="692150" y="3490913"/>
            <a:ext cx="1747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CWCA-08</a:t>
            </a:r>
          </a:p>
          <a:p>
            <a:pPr eaLnBrk="1" hangingPunct="1">
              <a:spcBef>
                <a:spcPct val="0"/>
              </a:spcBef>
              <a:buFontTx/>
              <a:buNone/>
            </a:pPr>
            <a:r>
              <a:rPr lang="en-GB" altLang="en-US" sz="800" b="1"/>
              <a:t>x1 Engineer Field Squadron (ab)</a:t>
            </a:r>
          </a:p>
        </p:txBody>
      </p:sp>
      <p:sp>
        <p:nvSpPr>
          <p:cNvPr id="8220" name="Text Box 192">
            <a:extLst>
              <a:ext uri="{FF2B5EF4-FFF2-40B4-BE49-F238E27FC236}">
                <a16:creationId xmlns:a16="http://schemas.microsoft.com/office/drawing/2014/main" id="{3F213CE9-A0FE-40FE-9A1D-FB2F1B5811E2}"/>
              </a:ext>
            </a:extLst>
          </p:cNvPr>
          <p:cNvSpPr txBox="1">
            <a:spLocks noChangeArrowheads="1"/>
          </p:cNvSpPr>
          <p:nvPr/>
        </p:nvSpPr>
        <p:spPr bwMode="auto">
          <a:xfrm>
            <a:off x="692150" y="3924300"/>
            <a:ext cx="1838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FIRE SUPPORT ELEMENTS</a:t>
            </a:r>
          </a:p>
        </p:txBody>
      </p:sp>
      <p:grpSp>
        <p:nvGrpSpPr>
          <p:cNvPr id="8221" name="Group 193">
            <a:extLst>
              <a:ext uri="{FF2B5EF4-FFF2-40B4-BE49-F238E27FC236}">
                <a16:creationId xmlns:a16="http://schemas.microsoft.com/office/drawing/2014/main" id="{C27483C2-4D2D-44A4-A129-2F420B0DDE86}"/>
              </a:ext>
            </a:extLst>
          </p:cNvPr>
          <p:cNvGrpSpPr>
            <a:grpSpLocks/>
          </p:cNvGrpSpPr>
          <p:nvPr/>
        </p:nvGrpSpPr>
        <p:grpSpPr bwMode="auto">
          <a:xfrm>
            <a:off x="404813" y="4283075"/>
            <a:ext cx="287337" cy="215900"/>
            <a:chOff x="709" y="2608"/>
            <a:chExt cx="181" cy="136"/>
          </a:xfrm>
        </p:grpSpPr>
        <p:sp>
          <p:nvSpPr>
            <p:cNvPr id="8324" name="Rectangle 194">
              <a:extLst>
                <a:ext uri="{FF2B5EF4-FFF2-40B4-BE49-F238E27FC236}">
                  <a16:creationId xmlns:a16="http://schemas.microsoft.com/office/drawing/2014/main" id="{26ED8093-BDD4-4361-A747-B439E0A8B3B0}"/>
                </a:ext>
              </a:extLst>
            </p:cNvPr>
            <p:cNvSpPr>
              <a:spLocks noChangeAspect="1" noChangeArrowheads="1"/>
            </p:cNvSpPr>
            <p:nvPr/>
          </p:nvSpPr>
          <p:spPr bwMode="auto">
            <a:xfrm>
              <a:off x="709" y="2608"/>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25" name="Oval 195">
              <a:extLst>
                <a:ext uri="{FF2B5EF4-FFF2-40B4-BE49-F238E27FC236}">
                  <a16:creationId xmlns:a16="http://schemas.microsoft.com/office/drawing/2014/main" id="{EFBB0140-47FA-4CDC-8193-754E4175E4A8}"/>
                </a:ext>
              </a:extLst>
            </p:cNvPr>
            <p:cNvSpPr>
              <a:spLocks noChangeAspect="1" noChangeArrowheads="1"/>
            </p:cNvSpPr>
            <p:nvPr/>
          </p:nvSpPr>
          <p:spPr bwMode="auto">
            <a:xfrm>
              <a:off x="787" y="2660"/>
              <a:ext cx="21" cy="24"/>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8222" name="Group 196">
            <a:extLst>
              <a:ext uri="{FF2B5EF4-FFF2-40B4-BE49-F238E27FC236}">
                <a16:creationId xmlns:a16="http://schemas.microsoft.com/office/drawing/2014/main" id="{40863588-B9FE-434F-8DD1-881425424FD2}"/>
              </a:ext>
            </a:extLst>
          </p:cNvPr>
          <p:cNvGrpSpPr>
            <a:grpSpLocks/>
          </p:cNvGrpSpPr>
          <p:nvPr/>
        </p:nvGrpSpPr>
        <p:grpSpPr bwMode="auto">
          <a:xfrm>
            <a:off x="511175" y="4211638"/>
            <a:ext cx="76200" cy="63500"/>
            <a:chOff x="2443" y="447"/>
            <a:chExt cx="48" cy="40"/>
          </a:xfrm>
        </p:grpSpPr>
        <p:sp>
          <p:nvSpPr>
            <p:cNvPr id="8322" name="Line 197">
              <a:extLst>
                <a:ext uri="{FF2B5EF4-FFF2-40B4-BE49-F238E27FC236}">
                  <a16:creationId xmlns:a16="http://schemas.microsoft.com/office/drawing/2014/main" id="{CCD8E6A1-D660-4704-85DC-69E985D2DB9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23" name="Line 198">
              <a:extLst>
                <a:ext uri="{FF2B5EF4-FFF2-40B4-BE49-F238E27FC236}">
                  <a16:creationId xmlns:a16="http://schemas.microsoft.com/office/drawing/2014/main" id="{440E0445-7595-42F5-95C7-4CDF597E38E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223" name="Text Box 199">
            <a:extLst>
              <a:ext uri="{FF2B5EF4-FFF2-40B4-BE49-F238E27FC236}">
                <a16:creationId xmlns:a16="http://schemas.microsoft.com/office/drawing/2014/main" id="{3848E3EE-60A8-44CE-BE33-8E379D28ED65}"/>
              </a:ext>
            </a:extLst>
          </p:cNvPr>
          <p:cNvSpPr txBox="1">
            <a:spLocks noChangeArrowheads="1"/>
          </p:cNvSpPr>
          <p:nvPr/>
        </p:nvSpPr>
        <p:spPr bwMode="auto">
          <a:xfrm>
            <a:off x="692150" y="4138613"/>
            <a:ext cx="20161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FSE CWCA-05</a:t>
            </a:r>
          </a:p>
          <a:p>
            <a:pPr eaLnBrk="1" hangingPunct="1">
              <a:spcBef>
                <a:spcPct val="0"/>
              </a:spcBef>
              <a:buFontTx/>
              <a:buNone/>
            </a:pPr>
            <a:r>
              <a:rPr lang="en-GB" altLang="en-US" sz="1000" b="1"/>
              <a:t>x1 Light Artillery Regiment </a:t>
            </a:r>
            <a:r>
              <a:rPr lang="en-GB" altLang="en-US" sz="800" b="1"/>
              <a:t>(ab)</a:t>
            </a:r>
            <a:endParaRPr lang="en-GB" altLang="en-US" sz="1000" b="1"/>
          </a:p>
        </p:txBody>
      </p:sp>
      <p:sp>
        <p:nvSpPr>
          <p:cNvPr id="8224" name="Text Box 200">
            <a:extLst>
              <a:ext uri="{FF2B5EF4-FFF2-40B4-BE49-F238E27FC236}">
                <a16:creationId xmlns:a16="http://schemas.microsoft.com/office/drawing/2014/main" id="{E858F35E-4790-4ADD-81F0-A10743D179AA}"/>
              </a:ext>
            </a:extLst>
          </p:cNvPr>
          <p:cNvSpPr txBox="1">
            <a:spLocks noChangeArrowheads="1"/>
          </p:cNvSpPr>
          <p:nvPr/>
        </p:nvSpPr>
        <p:spPr bwMode="auto">
          <a:xfrm>
            <a:off x="692150" y="4572000"/>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ATTACHMENTS</a:t>
            </a:r>
          </a:p>
        </p:txBody>
      </p:sp>
      <p:grpSp>
        <p:nvGrpSpPr>
          <p:cNvPr id="8228" name="Group 212">
            <a:extLst>
              <a:ext uri="{FF2B5EF4-FFF2-40B4-BE49-F238E27FC236}">
                <a16:creationId xmlns:a16="http://schemas.microsoft.com/office/drawing/2014/main" id="{7FAC295E-983C-4EA5-BBE4-798685E5D8AD}"/>
              </a:ext>
            </a:extLst>
          </p:cNvPr>
          <p:cNvGrpSpPr>
            <a:grpSpLocks/>
          </p:cNvGrpSpPr>
          <p:nvPr/>
        </p:nvGrpSpPr>
        <p:grpSpPr bwMode="auto">
          <a:xfrm>
            <a:off x="404813" y="4859338"/>
            <a:ext cx="241300" cy="157162"/>
            <a:chOff x="1400" y="2850"/>
            <a:chExt cx="152" cy="99"/>
          </a:xfrm>
        </p:grpSpPr>
        <p:sp>
          <p:nvSpPr>
            <p:cNvPr id="8310" name="Rectangle 213">
              <a:extLst>
                <a:ext uri="{FF2B5EF4-FFF2-40B4-BE49-F238E27FC236}">
                  <a16:creationId xmlns:a16="http://schemas.microsoft.com/office/drawing/2014/main" id="{CCDB2126-F408-4968-9A4D-0B2C81F19F50}"/>
                </a:ext>
              </a:extLst>
            </p:cNvPr>
            <p:cNvSpPr>
              <a:spLocks noChangeAspect="1" noChangeArrowheads="1"/>
            </p:cNvSpPr>
            <p:nvPr/>
          </p:nvSpPr>
          <p:spPr bwMode="auto">
            <a:xfrm>
              <a:off x="1401" y="2850"/>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11" name="Line 214">
              <a:extLst>
                <a:ext uri="{FF2B5EF4-FFF2-40B4-BE49-F238E27FC236}">
                  <a16:creationId xmlns:a16="http://schemas.microsoft.com/office/drawing/2014/main" id="{67F9AEFD-C858-4DA1-A83D-C6F1B15BA679}"/>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12" name="Line 215">
              <a:extLst>
                <a:ext uri="{FF2B5EF4-FFF2-40B4-BE49-F238E27FC236}">
                  <a16:creationId xmlns:a16="http://schemas.microsoft.com/office/drawing/2014/main" id="{D471025B-0AE5-4BE9-B8F5-9F5E7D54F76A}"/>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13" name="Line 216">
              <a:extLst>
                <a:ext uri="{FF2B5EF4-FFF2-40B4-BE49-F238E27FC236}">
                  <a16:creationId xmlns:a16="http://schemas.microsoft.com/office/drawing/2014/main" id="{CD9C9642-AD3A-42ED-B276-42954C8A3199}"/>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29" name="Group 217">
            <a:extLst>
              <a:ext uri="{FF2B5EF4-FFF2-40B4-BE49-F238E27FC236}">
                <a16:creationId xmlns:a16="http://schemas.microsoft.com/office/drawing/2014/main" id="{38A5706C-C72A-4D0A-A040-763CE3414935}"/>
              </a:ext>
            </a:extLst>
          </p:cNvPr>
          <p:cNvGrpSpPr>
            <a:grpSpLocks/>
          </p:cNvGrpSpPr>
          <p:nvPr/>
        </p:nvGrpSpPr>
        <p:grpSpPr bwMode="auto">
          <a:xfrm>
            <a:off x="404813" y="5148263"/>
            <a:ext cx="231775" cy="190500"/>
            <a:chOff x="2252" y="2304"/>
            <a:chExt cx="146" cy="120"/>
          </a:xfrm>
        </p:grpSpPr>
        <p:sp>
          <p:nvSpPr>
            <p:cNvPr id="8307" name="Rectangle 218">
              <a:extLst>
                <a:ext uri="{FF2B5EF4-FFF2-40B4-BE49-F238E27FC236}">
                  <a16:creationId xmlns:a16="http://schemas.microsoft.com/office/drawing/2014/main" id="{CB5935DF-DD8E-45E8-A32A-D6B18171C20E}"/>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08" name="Oval 219">
              <a:extLst>
                <a:ext uri="{FF2B5EF4-FFF2-40B4-BE49-F238E27FC236}">
                  <a16:creationId xmlns:a16="http://schemas.microsoft.com/office/drawing/2014/main" id="{94579685-2B9E-402B-A021-0BCED0276CF4}"/>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8309" name="Oval 220">
              <a:extLst>
                <a:ext uri="{FF2B5EF4-FFF2-40B4-BE49-F238E27FC236}">
                  <a16:creationId xmlns:a16="http://schemas.microsoft.com/office/drawing/2014/main" id="{A188238A-B359-4E46-BF89-AAD7F931D816}"/>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8230" name="Group 221">
            <a:extLst>
              <a:ext uri="{FF2B5EF4-FFF2-40B4-BE49-F238E27FC236}">
                <a16:creationId xmlns:a16="http://schemas.microsoft.com/office/drawing/2014/main" id="{F31C4DD2-B723-4510-AE52-900FCF31DFE3}"/>
              </a:ext>
            </a:extLst>
          </p:cNvPr>
          <p:cNvGrpSpPr>
            <a:grpSpLocks/>
          </p:cNvGrpSpPr>
          <p:nvPr/>
        </p:nvGrpSpPr>
        <p:grpSpPr bwMode="auto">
          <a:xfrm>
            <a:off x="476250" y="4787900"/>
            <a:ext cx="74613" cy="26988"/>
            <a:chOff x="2373" y="1404"/>
            <a:chExt cx="47" cy="17"/>
          </a:xfrm>
        </p:grpSpPr>
        <p:sp>
          <p:nvSpPr>
            <p:cNvPr id="8305" name="Oval 222">
              <a:extLst>
                <a:ext uri="{FF2B5EF4-FFF2-40B4-BE49-F238E27FC236}">
                  <a16:creationId xmlns:a16="http://schemas.microsoft.com/office/drawing/2014/main" id="{8F082EE1-EB67-4B13-B344-7E690BA6407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8306" name="Oval 223">
              <a:extLst>
                <a:ext uri="{FF2B5EF4-FFF2-40B4-BE49-F238E27FC236}">
                  <a16:creationId xmlns:a16="http://schemas.microsoft.com/office/drawing/2014/main" id="{2B318B04-5C3E-43B0-96AD-0ADC5495C29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8231" name="Group 224">
            <a:extLst>
              <a:ext uri="{FF2B5EF4-FFF2-40B4-BE49-F238E27FC236}">
                <a16:creationId xmlns:a16="http://schemas.microsoft.com/office/drawing/2014/main" id="{1B4C9A1E-5C96-414C-94FC-8736AA2A5B3C}"/>
              </a:ext>
            </a:extLst>
          </p:cNvPr>
          <p:cNvGrpSpPr>
            <a:grpSpLocks/>
          </p:cNvGrpSpPr>
          <p:nvPr/>
        </p:nvGrpSpPr>
        <p:grpSpPr bwMode="auto">
          <a:xfrm>
            <a:off x="476250" y="5075238"/>
            <a:ext cx="74613" cy="26987"/>
            <a:chOff x="2373" y="1404"/>
            <a:chExt cx="47" cy="17"/>
          </a:xfrm>
        </p:grpSpPr>
        <p:sp>
          <p:nvSpPr>
            <p:cNvPr id="8303" name="Oval 225">
              <a:extLst>
                <a:ext uri="{FF2B5EF4-FFF2-40B4-BE49-F238E27FC236}">
                  <a16:creationId xmlns:a16="http://schemas.microsoft.com/office/drawing/2014/main" id="{6FAB2C86-2A9F-4AFE-8BDB-A54A9E75175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8304" name="Oval 226">
              <a:extLst>
                <a:ext uri="{FF2B5EF4-FFF2-40B4-BE49-F238E27FC236}">
                  <a16:creationId xmlns:a16="http://schemas.microsoft.com/office/drawing/2014/main" id="{ECDCC941-9FA3-497F-8A27-DED48E302B5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8232" name="Line 227">
            <a:extLst>
              <a:ext uri="{FF2B5EF4-FFF2-40B4-BE49-F238E27FC236}">
                <a16:creationId xmlns:a16="http://schemas.microsoft.com/office/drawing/2014/main" id="{911681DE-038F-4370-8EA8-2EA9E305A165}"/>
              </a:ext>
            </a:extLst>
          </p:cNvPr>
          <p:cNvSpPr>
            <a:spLocks noChangeShapeType="1"/>
          </p:cNvSpPr>
          <p:nvPr/>
        </p:nvSpPr>
        <p:spPr bwMode="auto">
          <a:xfrm>
            <a:off x="260350" y="3635375"/>
            <a:ext cx="0" cy="2376488"/>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34" name="Text Box 229">
            <a:extLst>
              <a:ext uri="{FF2B5EF4-FFF2-40B4-BE49-F238E27FC236}">
                <a16:creationId xmlns:a16="http://schemas.microsoft.com/office/drawing/2014/main" id="{3FC377E0-648F-4B09-B5DD-0B39F4567CDC}"/>
              </a:ext>
            </a:extLst>
          </p:cNvPr>
          <p:cNvSpPr txBox="1">
            <a:spLocks noChangeArrowheads="1"/>
          </p:cNvSpPr>
          <p:nvPr/>
        </p:nvSpPr>
        <p:spPr bwMode="auto">
          <a:xfrm>
            <a:off x="620713" y="4786313"/>
            <a:ext cx="27654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x3 </a:t>
            </a:r>
            <a:r>
              <a:rPr lang="en-GB" altLang="en-US" sz="800"/>
              <a:t>Blowpipe SAM Team                                    CWCA-16</a:t>
            </a:r>
            <a:endParaRPr lang="en-GB" altLang="en-US" sz="800" b="1"/>
          </a:p>
        </p:txBody>
      </p:sp>
      <p:sp>
        <p:nvSpPr>
          <p:cNvPr id="8235" name="Text Box 230">
            <a:extLst>
              <a:ext uri="{FF2B5EF4-FFF2-40B4-BE49-F238E27FC236}">
                <a16:creationId xmlns:a16="http://schemas.microsoft.com/office/drawing/2014/main" id="{6906E4BE-47C2-4654-B260-A982FFC65772}"/>
              </a:ext>
            </a:extLst>
          </p:cNvPr>
          <p:cNvSpPr txBox="1">
            <a:spLocks noChangeArrowheads="1"/>
          </p:cNvSpPr>
          <p:nvPr/>
        </p:nvSpPr>
        <p:spPr bwMode="auto">
          <a:xfrm>
            <a:off x="620713" y="5002213"/>
            <a:ext cx="2787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x3 </a:t>
            </a:r>
            <a:r>
              <a:rPr lang="en-GB" altLang="en-US" sz="800"/>
              <a:t>M151 MUTT </a:t>
            </a:r>
            <a:r>
              <a:rPr lang="en-GB" altLang="en-US" sz="800" b="1"/>
              <a:t>(e) </a:t>
            </a:r>
            <a:r>
              <a:rPr lang="en-GB" altLang="en-US" sz="800"/>
              <a:t>                                            CWCA-08</a:t>
            </a:r>
            <a:endParaRPr lang="en-GB" altLang="en-US" sz="800" b="1"/>
          </a:p>
        </p:txBody>
      </p:sp>
      <p:sp>
        <p:nvSpPr>
          <p:cNvPr id="8236" name="Line 231">
            <a:extLst>
              <a:ext uri="{FF2B5EF4-FFF2-40B4-BE49-F238E27FC236}">
                <a16:creationId xmlns:a16="http://schemas.microsoft.com/office/drawing/2014/main" id="{7E47B63F-2F60-41A6-980F-5BF2676B311C}"/>
              </a:ext>
            </a:extLst>
          </p:cNvPr>
          <p:cNvSpPr>
            <a:spLocks noChangeShapeType="1"/>
          </p:cNvSpPr>
          <p:nvPr/>
        </p:nvSpPr>
        <p:spPr bwMode="auto">
          <a:xfrm>
            <a:off x="260350" y="1258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37" name="Group 232">
            <a:extLst>
              <a:ext uri="{FF2B5EF4-FFF2-40B4-BE49-F238E27FC236}">
                <a16:creationId xmlns:a16="http://schemas.microsoft.com/office/drawing/2014/main" id="{88FF732C-75C6-433F-9244-659FA60496F7}"/>
              </a:ext>
            </a:extLst>
          </p:cNvPr>
          <p:cNvGrpSpPr>
            <a:grpSpLocks/>
          </p:cNvGrpSpPr>
          <p:nvPr/>
        </p:nvGrpSpPr>
        <p:grpSpPr bwMode="auto">
          <a:xfrm>
            <a:off x="404813" y="1474788"/>
            <a:ext cx="241300" cy="157162"/>
            <a:chOff x="1920" y="2352"/>
            <a:chExt cx="152" cy="99"/>
          </a:xfrm>
        </p:grpSpPr>
        <p:sp>
          <p:nvSpPr>
            <p:cNvPr id="8299" name="Rectangle 233">
              <a:extLst>
                <a:ext uri="{FF2B5EF4-FFF2-40B4-BE49-F238E27FC236}">
                  <a16:creationId xmlns:a16="http://schemas.microsoft.com/office/drawing/2014/main" id="{E51059E2-557A-4027-8A60-A3874A0EB2ED}"/>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00" name="Oval 234">
              <a:extLst>
                <a:ext uri="{FF2B5EF4-FFF2-40B4-BE49-F238E27FC236}">
                  <a16:creationId xmlns:a16="http://schemas.microsoft.com/office/drawing/2014/main" id="{9DAD65D2-CECB-419F-BB7E-FAB6C70E499E}"/>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301" name="Line 235">
              <a:extLst>
                <a:ext uri="{FF2B5EF4-FFF2-40B4-BE49-F238E27FC236}">
                  <a16:creationId xmlns:a16="http://schemas.microsoft.com/office/drawing/2014/main" id="{CEB99D71-FC1B-48D7-B89D-442791D0277E}"/>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02" name="Line 236">
              <a:extLst>
                <a:ext uri="{FF2B5EF4-FFF2-40B4-BE49-F238E27FC236}">
                  <a16:creationId xmlns:a16="http://schemas.microsoft.com/office/drawing/2014/main" id="{071914ED-6AF7-4D6A-A2D7-46B9EF0A6CF7}"/>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38" name="Group 237">
            <a:extLst>
              <a:ext uri="{FF2B5EF4-FFF2-40B4-BE49-F238E27FC236}">
                <a16:creationId xmlns:a16="http://schemas.microsoft.com/office/drawing/2014/main" id="{B73AACBB-9A19-439F-B598-0762B570E7A7}"/>
              </a:ext>
            </a:extLst>
          </p:cNvPr>
          <p:cNvGrpSpPr>
            <a:grpSpLocks/>
          </p:cNvGrpSpPr>
          <p:nvPr/>
        </p:nvGrpSpPr>
        <p:grpSpPr bwMode="auto">
          <a:xfrm>
            <a:off x="476250" y="1403350"/>
            <a:ext cx="74613" cy="26988"/>
            <a:chOff x="2373" y="1404"/>
            <a:chExt cx="47" cy="17"/>
          </a:xfrm>
        </p:grpSpPr>
        <p:sp>
          <p:nvSpPr>
            <p:cNvPr id="8297" name="Oval 238">
              <a:extLst>
                <a:ext uri="{FF2B5EF4-FFF2-40B4-BE49-F238E27FC236}">
                  <a16:creationId xmlns:a16="http://schemas.microsoft.com/office/drawing/2014/main" id="{DD50B1FF-D315-423B-A864-0CEE9C22284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8298" name="Oval 239">
              <a:extLst>
                <a:ext uri="{FF2B5EF4-FFF2-40B4-BE49-F238E27FC236}">
                  <a16:creationId xmlns:a16="http://schemas.microsoft.com/office/drawing/2014/main" id="{B61C6F59-2A29-4CC5-828F-8E89E3ADD6F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8239" name="Text Box 240">
            <a:extLst>
              <a:ext uri="{FF2B5EF4-FFF2-40B4-BE49-F238E27FC236}">
                <a16:creationId xmlns:a16="http://schemas.microsoft.com/office/drawing/2014/main" id="{990FF7D9-3DCB-4E9A-A7B5-5304C544447C}"/>
              </a:ext>
            </a:extLst>
          </p:cNvPr>
          <p:cNvSpPr txBox="1">
            <a:spLocks noChangeArrowheads="1"/>
          </p:cNvSpPr>
          <p:nvPr/>
        </p:nvSpPr>
        <p:spPr bwMode="auto">
          <a:xfrm>
            <a:off x="620713" y="1331913"/>
            <a:ext cx="276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Grizzly Armoured Personnel Carrier             CWCA-23</a:t>
            </a:r>
            <a:endParaRPr lang="en-GB" altLang="en-US" sz="800" b="1"/>
          </a:p>
        </p:txBody>
      </p:sp>
      <p:grpSp>
        <p:nvGrpSpPr>
          <p:cNvPr id="8240" name="Group 241">
            <a:extLst>
              <a:ext uri="{FF2B5EF4-FFF2-40B4-BE49-F238E27FC236}">
                <a16:creationId xmlns:a16="http://schemas.microsoft.com/office/drawing/2014/main" id="{B9A7F613-A6CF-4AC9-B4BD-C430150752BD}"/>
              </a:ext>
            </a:extLst>
          </p:cNvPr>
          <p:cNvGrpSpPr>
            <a:grpSpLocks/>
          </p:cNvGrpSpPr>
          <p:nvPr/>
        </p:nvGrpSpPr>
        <p:grpSpPr bwMode="auto">
          <a:xfrm>
            <a:off x="404813" y="1187450"/>
            <a:ext cx="231775" cy="157163"/>
            <a:chOff x="2736" y="2592"/>
            <a:chExt cx="146" cy="99"/>
          </a:xfrm>
        </p:grpSpPr>
        <p:sp>
          <p:nvSpPr>
            <p:cNvPr id="8294" name="Rectangle 242">
              <a:extLst>
                <a:ext uri="{FF2B5EF4-FFF2-40B4-BE49-F238E27FC236}">
                  <a16:creationId xmlns:a16="http://schemas.microsoft.com/office/drawing/2014/main" id="{2AD44765-F961-4083-97D4-7B048452F95C}"/>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295" name="Line 243">
              <a:extLst>
                <a:ext uri="{FF2B5EF4-FFF2-40B4-BE49-F238E27FC236}">
                  <a16:creationId xmlns:a16="http://schemas.microsoft.com/office/drawing/2014/main" id="{34A2B99D-646F-4DF7-9B4E-FE6B2EF503F2}"/>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96" name="Line 244">
              <a:extLst>
                <a:ext uri="{FF2B5EF4-FFF2-40B4-BE49-F238E27FC236}">
                  <a16:creationId xmlns:a16="http://schemas.microsoft.com/office/drawing/2014/main" id="{83BA5A01-CA73-49F2-AB32-7093FB61FC07}"/>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41" name="Group 245">
            <a:extLst>
              <a:ext uri="{FF2B5EF4-FFF2-40B4-BE49-F238E27FC236}">
                <a16:creationId xmlns:a16="http://schemas.microsoft.com/office/drawing/2014/main" id="{3FC1E26E-AE3F-4712-A6F1-D606871E0582}"/>
              </a:ext>
            </a:extLst>
          </p:cNvPr>
          <p:cNvGrpSpPr>
            <a:grpSpLocks/>
          </p:cNvGrpSpPr>
          <p:nvPr/>
        </p:nvGrpSpPr>
        <p:grpSpPr bwMode="auto">
          <a:xfrm>
            <a:off x="476250" y="1114425"/>
            <a:ext cx="74613" cy="26988"/>
            <a:chOff x="2373" y="1404"/>
            <a:chExt cx="47" cy="17"/>
          </a:xfrm>
        </p:grpSpPr>
        <p:sp>
          <p:nvSpPr>
            <p:cNvPr id="8292" name="Oval 246">
              <a:extLst>
                <a:ext uri="{FF2B5EF4-FFF2-40B4-BE49-F238E27FC236}">
                  <a16:creationId xmlns:a16="http://schemas.microsoft.com/office/drawing/2014/main" id="{30B6B81E-F54A-4F0F-B229-B9BEDC842FF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8293" name="Oval 247">
              <a:extLst>
                <a:ext uri="{FF2B5EF4-FFF2-40B4-BE49-F238E27FC236}">
                  <a16:creationId xmlns:a16="http://schemas.microsoft.com/office/drawing/2014/main" id="{E9088A4D-EE44-47B1-B469-BA22071EA3C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8242" name="Text Box 248">
            <a:extLst>
              <a:ext uri="{FF2B5EF4-FFF2-40B4-BE49-F238E27FC236}">
                <a16:creationId xmlns:a16="http://schemas.microsoft.com/office/drawing/2014/main" id="{789E5566-6F9E-4E67-970E-1DEFFB077069}"/>
              </a:ext>
            </a:extLst>
          </p:cNvPr>
          <p:cNvSpPr txBox="1">
            <a:spLocks noChangeArrowheads="1"/>
          </p:cNvSpPr>
          <p:nvPr/>
        </p:nvSpPr>
        <p:spPr bwMode="auto">
          <a:xfrm>
            <a:off x="620713" y="1114425"/>
            <a:ext cx="28067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x3 </a:t>
            </a:r>
            <a:r>
              <a:rPr lang="en-GB" altLang="en-US" sz="800"/>
              <a:t>Infantry (1 with MAW) </a:t>
            </a:r>
            <a:r>
              <a:rPr lang="en-GB" altLang="en-US" sz="800" b="1"/>
              <a:t>(d)</a:t>
            </a:r>
            <a:r>
              <a:rPr lang="en-GB" altLang="en-US" sz="800"/>
              <a:t>                               CWCA-11</a:t>
            </a:r>
            <a:endParaRPr lang="en-GB" altLang="en-US" sz="800" b="1"/>
          </a:p>
        </p:txBody>
      </p:sp>
      <p:grpSp>
        <p:nvGrpSpPr>
          <p:cNvPr id="8243" name="Group 249">
            <a:extLst>
              <a:ext uri="{FF2B5EF4-FFF2-40B4-BE49-F238E27FC236}">
                <a16:creationId xmlns:a16="http://schemas.microsoft.com/office/drawing/2014/main" id="{3DF815F7-24B9-42BE-85F0-0B38A30F2F8A}"/>
              </a:ext>
            </a:extLst>
          </p:cNvPr>
          <p:cNvGrpSpPr>
            <a:grpSpLocks/>
          </p:cNvGrpSpPr>
          <p:nvPr/>
        </p:nvGrpSpPr>
        <p:grpSpPr bwMode="auto">
          <a:xfrm>
            <a:off x="404813" y="2051050"/>
            <a:ext cx="287337" cy="215900"/>
            <a:chOff x="1920" y="2112"/>
            <a:chExt cx="151" cy="99"/>
          </a:xfrm>
        </p:grpSpPr>
        <p:sp>
          <p:nvSpPr>
            <p:cNvPr id="8289" name="Rectangle 250">
              <a:extLst>
                <a:ext uri="{FF2B5EF4-FFF2-40B4-BE49-F238E27FC236}">
                  <a16:creationId xmlns:a16="http://schemas.microsoft.com/office/drawing/2014/main" id="{F1BD5704-CA93-4680-8EBC-985FA2C59745}"/>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290" name="Oval 251">
              <a:extLst>
                <a:ext uri="{FF2B5EF4-FFF2-40B4-BE49-F238E27FC236}">
                  <a16:creationId xmlns:a16="http://schemas.microsoft.com/office/drawing/2014/main" id="{1F2CCD0C-72F8-4BFB-8061-923DAF293278}"/>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291" name="Line 252">
              <a:extLst>
                <a:ext uri="{FF2B5EF4-FFF2-40B4-BE49-F238E27FC236}">
                  <a16:creationId xmlns:a16="http://schemas.microsoft.com/office/drawing/2014/main" id="{F48E5393-5082-4D85-A5E2-7FF420B2D186}"/>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44" name="Group 253">
            <a:extLst>
              <a:ext uri="{FF2B5EF4-FFF2-40B4-BE49-F238E27FC236}">
                <a16:creationId xmlns:a16="http://schemas.microsoft.com/office/drawing/2014/main" id="{9A1DD3AE-11D8-48CF-86E6-36BC40DB8503}"/>
              </a:ext>
            </a:extLst>
          </p:cNvPr>
          <p:cNvGrpSpPr>
            <a:grpSpLocks/>
          </p:cNvGrpSpPr>
          <p:nvPr/>
        </p:nvGrpSpPr>
        <p:grpSpPr bwMode="auto">
          <a:xfrm>
            <a:off x="404813" y="3562350"/>
            <a:ext cx="287337" cy="215900"/>
            <a:chOff x="2736" y="2352"/>
            <a:chExt cx="146" cy="99"/>
          </a:xfrm>
        </p:grpSpPr>
        <p:sp>
          <p:nvSpPr>
            <p:cNvPr id="8284" name="Rectangle 254">
              <a:extLst>
                <a:ext uri="{FF2B5EF4-FFF2-40B4-BE49-F238E27FC236}">
                  <a16:creationId xmlns:a16="http://schemas.microsoft.com/office/drawing/2014/main" id="{ED87355E-82A8-4DB9-A718-8A3A68BC61D1}"/>
                </a:ext>
              </a:extLst>
            </p:cNvPr>
            <p:cNvSpPr>
              <a:spLocks noChangeAspect="1" noChangeArrowheads="1"/>
            </p:cNvSpPr>
            <p:nvPr/>
          </p:nvSpPr>
          <p:spPr bwMode="auto">
            <a:xfrm>
              <a:off x="2736" y="235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285" name="Line 255">
              <a:extLst>
                <a:ext uri="{FF2B5EF4-FFF2-40B4-BE49-F238E27FC236}">
                  <a16:creationId xmlns:a16="http://schemas.microsoft.com/office/drawing/2014/main" id="{304325DA-73C7-43DA-B3E6-9F924A847E9D}"/>
                </a:ext>
              </a:extLst>
            </p:cNvPr>
            <p:cNvSpPr>
              <a:spLocks noChangeAspect="1" noChangeShapeType="1"/>
            </p:cNvSpPr>
            <p:nvPr/>
          </p:nvSpPr>
          <p:spPr bwMode="auto">
            <a:xfrm>
              <a:off x="2781" y="2382"/>
              <a:ext cx="0" cy="32"/>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86" name="Line 256">
              <a:extLst>
                <a:ext uri="{FF2B5EF4-FFF2-40B4-BE49-F238E27FC236}">
                  <a16:creationId xmlns:a16="http://schemas.microsoft.com/office/drawing/2014/main" id="{922E6464-3845-489E-9664-6DC9FB4F5368}"/>
                </a:ext>
              </a:extLst>
            </p:cNvPr>
            <p:cNvSpPr>
              <a:spLocks noChangeAspect="1" noChangeShapeType="1"/>
            </p:cNvSpPr>
            <p:nvPr/>
          </p:nvSpPr>
          <p:spPr bwMode="auto">
            <a:xfrm>
              <a:off x="2807"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87" name="Line 257">
              <a:extLst>
                <a:ext uri="{FF2B5EF4-FFF2-40B4-BE49-F238E27FC236}">
                  <a16:creationId xmlns:a16="http://schemas.microsoft.com/office/drawing/2014/main" id="{47A36ECE-27FD-46CE-B7C5-A533D4FC1D40}"/>
                </a:ext>
              </a:extLst>
            </p:cNvPr>
            <p:cNvSpPr>
              <a:spLocks noChangeAspect="1" noChangeShapeType="1"/>
            </p:cNvSpPr>
            <p:nvPr/>
          </p:nvSpPr>
          <p:spPr bwMode="auto">
            <a:xfrm>
              <a:off x="2833"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88" name="Line 258">
              <a:extLst>
                <a:ext uri="{FF2B5EF4-FFF2-40B4-BE49-F238E27FC236}">
                  <a16:creationId xmlns:a16="http://schemas.microsoft.com/office/drawing/2014/main" id="{14A2BE7D-B2A4-4954-A470-152BEBDFE8BE}"/>
                </a:ext>
              </a:extLst>
            </p:cNvPr>
            <p:cNvSpPr>
              <a:spLocks noChangeAspect="1" noChangeShapeType="1"/>
            </p:cNvSpPr>
            <p:nvPr/>
          </p:nvSpPr>
          <p:spPr bwMode="auto">
            <a:xfrm>
              <a:off x="2778" y="2384"/>
              <a:ext cx="59"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249" name="Text Box 283">
            <a:extLst>
              <a:ext uri="{FF2B5EF4-FFF2-40B4-BE49-F238E27FC236}">
                <a16:creationId xmlns:a16="http://schemas.microsoft.com/office/drawing/2014/main" id="{9239D1B4-A5E6-4099-A680-749D0F640595}"/>
              </a:ext>
            </a:extLst>
          </p:cNvPr>
          <p:cNvSpPr txBox="1">
            <a:spLocks noChangeArrowheads="1"/>
          </p:cNvSpPr>
          <p:nvPr/>
        </p:nvSpPr>
        <p:spPr bwMode="auto">
          <a:xfrm>
            <a:off x="404813" y="107950"/>
            <a:ext cx="317817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 CWCA-02</a:t>
            </a:r>
          </a:p>
          <a:p>
            <a:pPr eaLnBrk="1" hangingPunct="1">
              <a:spcBef>
                <a:spcPct val="0"/>
              </a:spcBef>
              <a:buFontTx/>
              <a:buNone/>
            </a:pPr>
            <a:r>
              <a:rPr lang="en-GB" altLang="en-US" sz="1200" b="1"/>
              <a:t>Canadian Special Service Force 1980s </a:t>
            </a:r>
            <a:r>
              <a:rPr lang="en-GB" altLang="en-US" sz="800" b="1"/>
              <a:t>(ab)</a:t>
            </a:r>
            <a:endParaRPr lang="en-GB" altLang="en-US" sz="800"/>
          </a:p>
        </p:txBody>
      </p:sp>
      <p:grpSp>
        <p:nvGrpSpPr>
          <p:cNvPr id="8250" name="Group 284">
            <a:extLst>
              <a:ext uri="{FF2B5EF4-FFF2-40B4-BE49-F238E27FC236}">
                <a16:creationId xmlns:a16="http://schemas.microsoft.com/office/drawing/2014/main" id="{F6B0B75F-64A9-49DC-91D9-7DD91B53E9C5}"/>
              </a:ext>
            </a:extLst>
          </p:cNvPr>
          <p:cNvGrpSpPr>
            <a:grpSpLocks/>
          </p:cNvGrpSpPr>
          <p:nvPr/>
        </p:nvGrpSpPr>
        <p:grpSpPr bwMode="auto">
          <a:xfrm>
            <a:off x="115888" y="250825"/>
            <a:ext cx="287337" cy="215900"/>
            <a:chOff x="637" y="1857"/>
            <a:chExt cx="146" cy="99"/>
          </a:xfrm>
        </p:grpSpPr>
        <p:grpSp>
          <p:nvGrpSpPr>
            <p:cNvPr id="8269" name="Group 285">
              <a:extLst>
                <a:ext uri="{FF2B5EF4-FFF2-40B4-BE49-F238E27FC236}">
                  <a16:creationId xmlns:a16="http://schemas.microsoft.com/office/drawing/2014/main" id="{9C9434B8-4675-4A4A-8F95-BAE92FF5F0D0}"/>
                </a:ext>
              </a:extLst>
            </p:cNvPr>
            <p:cNvGrpSpPr>
              <a:grpSpLocks noChangeAspect="1"/>
            </p:cNvGrpSpPr>
            <p:nvPr/>
          </p:nvGrpSpPr>
          <p:grpSpPr bwMode="auto">
            <a:xfrm>
              <a:off x="637" y="1857"/>
              <a:ext cx="146" cy="99"/>
              <a:chOff x="1968" y="1728"/>
              <a:chExt cx="195" cy="132"/>
            </a:xfrm>
          </p:grpSpPr>
          <p:sp>
            <p:nvSpPr>
              <p:cNvPr id="8273" name="Rectangle 286">
                <a:extLst>
                  <a:ext uri="{FF2B5EF4-FFF2-40B4-BE49-F238E27FC236}">
                    <a16:creationId xmlns:a16="http://schemas.microsoft.com/office/drawing/2014/main" id="{FE716A4F-FDF8-4519-9A15-91870B9D87AD}"/>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274" name="Line 287">
                <a:extLst>
                  <a:ext uri="{FF2B5EF4-FFF2-40B4-BE49-F238E27FC236}">
                    <a16:creationId xmlns:a16="http://schemas.microsoft.com/office/drawing/2014/main" id="{61C51E28-8B06-43B2-99A3-F7F58BC023EA}"/>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75" name="Line 288">
                <a:extLst>
                  <a:ext uri="{FF2B5EF4-FFF2-40B4-BE49-F238E27FC236}">
                    <a16:creationId xmlns:a16="http://schemas.microsoft.com/office/drawing/2014/main" id="{5C05ED8A-DFED-499E-9159-7B859EDA24E8}"/>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70" name="Group 289">
              <a:extLst>
                <a:ext uri="{FF2B5EF4-FFF2-40B4-BE49-F238E27FC236}">
                  <a16:creationId xmlns:a16="http://schemas.microsoft.com/office/drawing/2014/main" id="{8DF307CB-A5C4-425C-90E0-D66919D13928}"/>
                </a:ext>
              </a:extLst>
            </p:cNvPr>
            <p:cNvGrpSpPr>
              <a:grpSpLocks/>
            </p:cNvGrpSpPr>
            <p:nvPr/>
          </p:nvGrpSpPr>
          <p:grpSpPr bwMode="auto">
            <a:xfrm>
              <a:off x="686" y="1931"/>
              <a:ext cx="48" cy="24"/>
              <a:chOff x="1632" y="1249"/>
              <a:chExt cx="48" cy="24"/>
            </a:xfrm>
          </p:grpSpPr>
          <p:sp>
            <p:nvSpPr>
              <p:cNvPr id="8271" name="AutoShape 290">
                <a:extLst>
                  <a:ext uri="{FF2B5EF4-FFF2-40B4-BE49-F238E27FC236}">
                    <a16:creationId xmlns:a16="http://schemas.microsoft.com/office/drawing/2014/main" id="{53E6712F-7588-4E47-A5B7-809C75840526}"/>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72" name="AutoShape 291">
                <a:extLst>
                  <a:ext uri="{FF2B5EF4-FFF2-40B4-BE49-F238E27FC236}">
                    <a16:creationId xmlns:a16="http://schemas.microsoft.com/office/drawing/2014/main" id="{F28DF616-8B5A-4929-99CC-7EED6F20E68F}"/>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8251" name="Group 292">
            <a:extLst>
              <a:ext uri="{FF2B5EF4-FFF2-40B4-BE49-F238E27FC236}">
                <a16:creationId xmlns:a16="http://schemas.microsoft.com/office/drawing/2014/main" id="{47D14026-6022-4D23-BE1E-E84164081078}"/>
              </a:ext>
            </a:extLst>
          </p:cNvPr>
          <p:cNvGrpSpPr>
            <a:grpSpLocks/>
          </p:cNvGrpSpPr>
          <p:nvPr/>
        </p:nvGrpSpPr>
        <p:grpSpPr bwMode="auto">
          <a:xfrm>
            <a:off x="404813" y="2914650"/>
            <a:ext cx="287337" cy="215900"/>
            <a:chOff x="637" y="1857"/>
            <a:chExt cx="146" cy="99"/>
          </a:xfrm>
        </p:grpSpPr>
        <p:grpSp>
          <p:nvGrpSpPr>
            <p:cNvPr id="8262" name="Group 293">
              <a:extLst>
                <a:ext uri="{FF2B5EF4-FFF2-40B4-BE49-F238E27FC236}">
                  <a16:creationId xmlns:a16="http://schemas.microsoft.com/office/drawing/2014/main" id="{9CAFF897-E07F-47C9-9B37-B2C684D81123}"/>
                </a:ext>
              </a:extLst>
            </p:cNvPr>
            <p:cNvGrpSpPr>
              <a:grpSpLocks noChangeAspect="1"/>
            </p:cNvGrpSpPr>
            <p:nvPr/>
          </p:nvGrpSpPr>
          <p:grpSpPr bwMode="auto">
            <a:xfrm>
              <a:off x="637" y="1857"/>
              <a:ext cx="146" cy="99"/>
              <a:chOff x="1968" y="1728"/>
              <a:chExt cx="195" cy="132"/>
            </a:xfrm>
          </p:grpSpPr>
          <p:sp>
            <p:nvSpPr>
              <p:cNvPr id="8266" name="Rectangle 294">
                <a:extLst>
                  <a:ext uri="{FF2B5EF4-FFF2-40B4-BE49-F238E27FC236}">
                    <a16:creationId xmlns:a16="http://schemas.microsoft.com/office/drawing/2014/main" id="{DC69A637-6EDE-4EF8-AA5F-5F64EE375FD0}"/>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8267" name="Line 295">
                <a:extLst>
                  <a:ext uri="{FF2B5EF4-FFF2-40B4-BE49-F238E27FC236}">
                    <a16:creationId xmlns:a16="http://schemas.microsoft.com/office/drawing/2014/main" id="{37C769E8-5E9E-4EA3-8802-D1686221D624}"/>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68" name="Line 296">
                <a:extLst>
                  <a:ext uri="{FF2B5EF4-FFF2-40B4-BE49-F238E27FC236}">
                    <a16:creationId xmlns:a16="http://schemas.microsoft.com/office/drawing/2014/main" id="{FF06DC3B-BB52-4DA8-8C34-728FB1F0482E}"/>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263" name="Group 297">
              <a:extLst>
                <a:ext uri="{FF2B5EF4-FFF2-40B4-BE49-F238E27FC236}">
                  <a16:creationId xmlns:a16="http://schemas.microsoft.com/office/drawing/2014/main" id="{583404F4-5533-43AF-B099-4EDC3610DFCF}"/>
                </a:ext>
              </a:extLst>
            </p:cNvPr>
            <p:cNvGrpSpPr>
              <a:grpSpLocks/>
            </p:cNvGrpSpPr>
            <p:nvPr/>
          </p:nvGrpSpPr>
          <p:grpSpPr bwMode="auto">
            <a:xfrm>
              <a:off x="686" y="1931"/>
              <a:ext cx="48" cy="24"/>
              <a:chOff x="1632" y="1249"/>
              <a:chExt cx="48" cy="24"/>
            </a:xfrm>
          </p:grpSpPr>
          <p:sp>
            <p:nvSpPr>
              <p:cNvPr id="8264" name="AutoShape 298">
                <a:extLst>
                  <a:ext uri="{FF2B5EF4-FFF2-40B4-BE49-F238E27FC236}">
                    <a16:creationId xmlns:a16="http://schemas.microsoft.com/office/drawing/2014/main" id="{7FDCD6DD-69F7-4EEF-ABBE-78FA5C330955}"/>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65" name="AutoShape 299">
                <a:extLst>
                  <a:ext uri="{FF2B5EF4-FFF2-40B4-BE49-F238E27FC236}">
                    <a16:creationId xmlns:a16="http://schemas.microsoft.com/office/drawing/2014/main" id="{FE54D7DE-BA72-4177-A76F-D77CEDCAA1A7}"/>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252" name="Line 300">
            <a:extLst>
              <a:ext uri="{FF2B5EF4-FFF2-40B4-BE49-F238E27FC236}">
                <a16:creationId xmlns:a16="http://schemas.microsoft.com/office/drawing/2014/main" id="{FE83227E-2722-41CB-B47B-4827B61E980B}"/>
              </a:ext>
            </a:extLst>
          </p:cNvPr>
          <p:cNvSpPr>
            <a:spLocks noChangeShapeType="1"/>
          </p:cNvSpPr>
          <p:nvPr/>
        </p:nvSpPr>
        <p:spPr bwMode="auto">
          <a:xfrm>
            <a:off x="260350" y="29892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253" name="Group 306">
            <a:extLst>
              <a:ext uri="{FF2B5EF4-FFF2-40B4-BE49-F238E27FC236}">
                <a16:creationId xmlns:a16="http://schemas.microsoft.com/office/drawing/2014/main" id="{DDAF638A-A55F-4145-A36F-71BE7C39D0AF}"/>
              </a:ext>
            </a:extLst>
          </p:cNvPr>
          <p:cNvGrpSpPr>
            <a:grpSpLocks/>
          </p:cNvGrpSpPr>
          <p:nvPr/>
        </p:nvGrpSpPr>
        <p:grpSpPr bwMode="auto">
          <a:xfrm>
            <a:off x="509588" y="2844800"/>
            <a:ext cx="76200" cy="63500"/>
            <a:chOff x="2443" y="447"/>
            <a:chExt cx="48" cy="40"/>
          </a:xfrm>
        </p:grpSpPr>
        <p:sp>
          <p:nvSpPr>
            <p:cNvPr id="8260" name="Line 307">
              <a:extLst>
                <a:ext uri="{FF2B5EF4-FFF2-40B4-BE49-F238E27FC236}">
                  <a16:creationId xmlns:a16="http://schemas.microsoft.com/office/drawing/2014/main" id="{3138FC97-18CD-4349-8ED2-17418385648F}"/>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61" name="Line 308">
              <a:extLst>
                <a:ext uri="{FF2B5EF4-FFF2-40B4-BE49-F238E27FC236}">
                  <a16:creationId xmlns:a16="http://schemas.microsoft.com/office/drawing/2014/main" id="{8D4CC609-D7EE-466A-AEDB-01D5791720A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254" name="Text Box 309">
            <a:extLst>
              <a:ext uri="{FF2B5EF4-FFF2-40B4-BE49-F238E27FC236}">
                <a16:creationId xmlns:a16="http://schemas.microsoft.com/office/drawing/2014/main" id="{F18F3787-9BAF-4005-849D-237C5FB27C00}"/>
              </a:ext>
            </a:extLst>
          </p:cNvPr>
          <p:cNvSpPr txBox="1">
            <a:spLocks noChangeArrowheads="1"/>
          </p:cNvSpPr>
          <p:nvPr/>
        </p:nvSpPr>
        <p:spPr bwMode="auto">
          <a:xfrm>
            <a:off x="692150" y="2771775"/>
            <a:ext cx="171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BG CWCA-07</a:t>
            </a:r>
          </a:p>
          <a:p>
            <a:pPr eaLnBrk="1" hangingPunct="1">
              <a:spcBef>
                <a:spcPct val="0"/>
              </a:spcBef>
              <a:buFontTx/>
              <a:buNone/>
            </a:pPr>
            <a:r>
              <a:rPr lang="en-GB" altLang="en-US" sz="1000" b="1"/>
              <a:t>x1 Airborne Regiment </a:t>
            </a:r>
            <a:r>
              <a:rPr lang="en-GB" altLang="en-US" sz="800" b="1"/>
              <a:t>(ac)</a:t>
            </a:r>
            <a:endParaRPr lang="en-GB" altLang="en-US" sz="1000" b="1"/>
          </a:p>
        </p:txBody>
      </p:sp>
      <p:sp>
        <p:nvSpPr>
          <p:cNvPr id="8255" name="Rectangle 310">
            <a:extLst>
              <a:ext uri="{FF2B5EF4-FFF2-40B4-BE49-F238E27FC236}">
                <a16:creationId xmlns:a16="http://schemas.microsoft.com/office/drawing/2014/main" id="{3D634A07-B436-48F1-86BB-68A9D02328D3}"/>
              </a:ext>
            </a:extLst>
          </p:cNvPr>
          <p:cNvSpPr>
            <a:spLocks noChangeArrowheads="1"/>
          </p:cNvSpPr>
          <p:nvPr/>
        </p:nvSpPr>
        <p:spPr bwMode="auto">
          <a:xfrm>
            <a:off x="3716338" y="2051050"/>
            <a:ext cx="2997200"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The Special Service Force (created in the 1960s from 2 CBG) was Canada’s rapid reaction brigade.  While not a full Airborne Brigade in the traditional sense, all of the brigade’s combat support and service support elements had a unit trained and equipped for parachute operations to support the Airborne Regiment.  These included a Recce Troop of Lynx, a Battery of Light Artillery and a Troop of Engineers.</a:t>
            </a:r>
          </a:p>
          <a:p>
            <a:pPr eaLnBrk="1" hangingPunct="1">
              <a:spcBef>
                <a:spcPct val="0"/>
              </a:spcBef>
              <a:buFontTx/>
              <a:buNone/>
            </a:pPr>
            <a:endParaRPr lang="en-GB" altLang="en-US" sz="800"/>
          </a:p>
          <a:p>
            <a:pPr eaLnBrk="1" hangingPunct="1">
              <a:spcBef>
                <a:spcPct val="0"/>
              </a:spcBef>
              <a:buFontTx/>
              <a:buNone/>
            </a:pPr>
            <a:r>
              <a:rPr lang="en-GB" altLang="en-US" sz="800" b="1"/>
              <a:t>(b) </a:t>
            </a:r>
            <a:r>
              <a:rPr lang="en-GB" altLang="en-US" sz="800"/>
              <a:t>The SSF was also responsible for providing Canada’s contribution to the ACE Mobile Force (Land) – most probably in the ‘Northern Option’ to Norway or Denmark.  This role continued after the abandonment 5 CBG’s Norway role.  To aid in this deployment, here was a stock of Grizzly and Bv-206 vehicles pre-positioned in Norway.  The AMF(L) contingent would normally consist of a Light Mechanised Infantry Battalion, a Light Artillery Battery, a Troop of Engineers and perhaps a Squadron of Light Armour, plus combat and service support elements.</a:t>
            </a:r>
          </a:p>
          <a:p>
            <a:pPr eaLnBrk="1" hangingPunct="1">
              <a:spcBef>
                <a:spcPct val="0"/>
              </a:spcBef>
              <a:buFontTx/>
              <a:buNone/>
            </a:pPr>
            <a:endParaRPr lang="en-GB" altLang="en-US" sz="800"/>
          </a:p>
          <a:p>
            <a:pPr eaLnBrk="1" hangingPunct="1">
              <a:spcBef>
                <a:spcPct val="0"/>
              </a:spcBef>
              <a:buFontTx/>
              <a:buNone/>
            </a:pPr>
            <a:r>
              <a:rPr lang="en-GB" altLang="en-US" sz="800" b="1"/>
              <a:t>(c) </a:t>
            </a:r>
            <a:r>
              <a:rPr lang="en-GB" altLang="en-US" sz="800"/>
              <a:t>The Airborne Regiment comprised three ‘Commandos’, which were large rifle companies (each of four platoons), capable of independent action.  In the late 1980s 1 &amp; 3 Cdo were mechanised with Grizzly APCs in an attempt to increase their role flexibility.  2 Commando remained as a ‘pure’ parachute unit.</a:t>
            </a:r>
          </a:p>
          <a:p>
            <a:pPr eaLnBrk="1" hangingPunct="1">
              <a:spcBef>
                <a:spcPct val="0"/>
              </a:spcBef>
              <a:buFontTx/>
              <a:buNone/>
            </a:pPr>
            <a:endParaRPr lang="en-GB" altLang="en-US" sz="800" b="1"/>
          </a:p>
          <a:p>
            <a:pPr eaLnBrk="1" hangingPunct="1">
              <a:spcBef>
                <a:spcPct val="0"/>
              </a:spcBef>
              <a:buFontTx/>
              <a:buNone/>
            </a:pPr>
            <a:r>
              <a:rPr lang="en-GB" altLang="en-US" sz="800" b="1"/>
              <a:t>(d) </a:t>
            </a:r>
            <a:r>
              <a:rPr lang="en-GB" altLang="en-US" sz="800"/>
              <a:t>From 1988: May replace Infantry with:</a:t>
            </a:r>
          </a:p>
          <a:p>
            <a:pPr eaLnBrk="1" hangingPunct="1">
              <a:spcBef>
                <a:spcPct val="0"/>
              </a:spcBef>
              <a:buFontTx/>
              <a:buNone/>
            </a:pPr>
            <a:r>
              <a:rPr lang="en-GB" altLang="en-US" sz="800" b="1"/>
              <a:t>     </a:t>
            </a:r>
            <a:r>
              <a:rPr lang="en-GB" altLang="en-US" sz="800"/>
              <a:t>Infantry (Late)                                                      CWCA-31</a:t>
            </a:r>
          </a:p>
          <a:p>
            <a:pPr eaLnBrk="1" hangingPunct="1">
              <a:spcBef>
                <a:spcPct val="0"/>
              </a:spcBef>
              <a:buFontTx/>
              <a:buNone/>
            </a:pPr>
            <a:endParaRPr lang="en-GB" altLang="en-US" sz="800"/>
          </a:p>
          <a:p>
            <a:pPr eaLnBrk="1" hangingPunct="1">
              <a:spcBef>
                <a:spcPct val="0"/>
              </a:spcBef>
              <a:buFontTx/>
              <a:buNone/>
            </a:pPr>
            <a:r>
              <a:rPr lang="en-GB" altLang="en-US" sz="800" b="1"/>
              <a:t>(e) </a:t>
            </a:r>
            <a:r>
              <a:rPr lang="en-GB" altLang="en-US" sz="800"/>
              <a:t>Late 1980s: Replace M151 MUTT with:</a:t>
            </a:r>
          </a:p>
          <a:p>
            <a:pPr eaLnBrk="1" hangingPunct="1">
              <a:spcBef>
                <a:spcPct val="0"/>
              </a:spcBef>
              <a:buFontTx/>
              <a:buNone/>
            </a:pPr>
            <a:r>
              <a:rPr lang="en-GB" altLang="en-US" sz="800"/>
              <a:t>     Iltis Light Utility Vehicle                                        CWCA-22</a:t>
            </a:r>
          </a:p>
          <a:p>
            <a:pPr eaLnBrk="1" hangingPunct="1">
              <a:spcBef>
                <a:spcPct val="0"/>
              </a:spcBef>
              <a:buFontTx/>
              <a:buNone/>
            </a:pPr>
            <a:endParaRPr lang="en-GB" altLang="en-US" sz="800"/>
          </a:p>
          <a:p>
            <a:pPr eaLnBrk="1" hangingPunct="1">
              <a:spcBef>
                <a:spcPct val="0"/>
              </a:spcBef>
              <a:buFontTx/>
              <a:buNone/>
            </a:pPr>
            <a:r>
              <a:rPr lang="en-GB" altLang="en-US" sz="800" b="1"/>
              <a:t>(f) </a:t>
            </a:r>
            <a:r>
              <a:rPr lang="en-GB" altLang="en-US" sz="800"/>
              <a:t>In wartime, the Light Armoured Regiment’s Reconnaissance Squadron would become a brigade asset.</a:t>
            </a:r>
            <a:endParaRPr lang="en-GB" altLang="en-US" sz="800" b="1"/>
          </a:p>
        </p:txBody>
      </p:sp>
      <p:sp>
        <p:nvSpPr>
          <p:cNvPr id="8256" name="Text Box 311">
            <a:extLst>
              <a:ext uri="{FF2B5EF4-FFF2-40B4-BE49-F238E27FC236}">
                <a16:creationId xmlns:a16="http://schemas.microsoft.com/office/drawing/2014/main" id="{393F6619-4C35-4F8C-9630-FD1DF950A685}"/>
              </a:ext>
            </a:extLst>
          </p:cNvPr>
          <p:cNvSpPr txBox="1">
            <a:spLocks noChangeArrowheads="1"/>
          </p:cNvSpPr>
          <p:nvPr/>
        </p:nvSpPr>
        <p:spPr bwMode="auto">
          <a:xfrm>
            <a:off x="620713" y="754063"/>
            <a:ext cx="2816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M577 Command Vehicle                                CWCA-06</a:t>
            </a:r>
            <a:endParaRPr lang="en-GB" altLang="en-US" sz="800" b="1"/>
          </a:p>
        </p:txBody>
      </p:sp>
      <p:pic>
        <p:nvPicPr>
          <p:cNvPr id="8257" name="Picture 312" descr="AVGP Grizzly">
            <a:extLst>
              <a:ext uri="{FF2B5EF4-FFF2-40B4-BE49-F238E27FC236}">
                <a16:creationId xmlns:a16="http://schemas.microsoft.com/office/drawing/2014/main" id="{DD8172D5-9B0D-4355-B093-31F9EE6F4D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6443663"/>
            <a:ext cx="3240087" cy="242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58" name="Picture 318" descr="CA-SSF">
            <a:extLst>
              <a:ext uri="{FF2B5EF4-FFF2-40B4-BE49-F238E27FC236}">
                <a16:creationId xmlns:a16="http://schemas.microsoft.com/office/drawing/2014/main" id="{50A8637F-5BC6-44BD-8F84-9EC137980B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7063" y="107950"/>
            <a:ext cx="1697037"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59" name="Picture 319" descr=" photo 16c72326.jpg">
            <a:extLst>
              <a:ext uri="{FF2B5EF4-FFF2-40B4-BE49-F238E27FC236}">
                <a16:creationId xmlns:a16="http://schemas.microsoft.com/office/drawing/2014/main" id="{2F1A094A-49EF-48DA-A69E-FD62CA7F72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0438" y="6732588"/>
            <a:ext cx="3270250" cy="208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Line 8">
            <a:extLst>
              <a:ext uri="{FF2B5EF4-FFF2-40B4-BE49-F238E27FC236}">
                <a16:creationId xmlns:a16="http://schemas.microsoft.com/office/drawing/2014/main" id="{A97105FA-DF38-4955-8660-C7099A9CA9E5}"/>
              </a:ext>
            </a:extLst>
          </p:cNvPr>
          <p:cNvSpPr>
            <a:spLocks noChangeShapeType="1"/>
          </p:cNvSpPr>
          <p:nvPr/>
        </p:nvSpPr>
        <p:spPr bwMode="auto">
          <a:xfrm>
            <a:off x="252128" y="5688756"/>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5" name="Group 77">
            <a:extLst>
              <a:ext uri="{FF2B5EF4-FFF2-40B4-BE49-F238E27FC236}">
                <a16:creationId xmlns:a16="http://schemas.microsoft.com/office/drawing/2014/main" id="{B8373E9D-ABA7-490E-9D19-B1EC8261F978}"/>
              </a:ext>
            </a:extLst>
          </p:cNvPr>
          <p:cNvGrpSpPr>
            <a:grpSpLocks/>
          </p:cNvGrpSpPr>
          <p:nvPr/>
        </p:nvGrpSpPr>
        <p:grpSpPr bwMode="auto">
          <a:xfrm>
            <a:off x="396591" y="5617318"/>
            <a:ext cx="244475" cy="158750"/>
            <a:chOff x="3294" y="2154"/>
            <a:chExt cx="154" cy="100"/>
          </a:xfrm>
        </p:grpSpPr>
        <p:sp>
          <p:nvSpPr>
            <p:cNvPr id="156" name="Rectangle 78">
              <a:extLst>
                <a:ext uri="{FF2B5EF4-FFF2-40B4-BE49-F238E27FC236}">
                  <a16:creationId xmlns:a16="http://schemas.microsoft.com/office/drawing/2014/main" id="{60F1DD3D-165E-443A-88F0-A9B09C44EDD6}"/>
                </a:ext>
              </a:extLst>
            </p:cNvPr>
            <p:cNvSpPr>
              <a:spLocks noChangeAspect="1" noChangeArrowheads="1"/>
            </p:cNvSpPr>
            <p:nvPr/>
          </p:nvSpPr>
          <p:spPr bwMode="auto">
            <a:xfrm>
              <a:off x="3294" y="2154"/>
              <a:ext cx="154" cy="1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nvGrpSpPr>
            <p:cNvPr id="157" name="Group 79">
              <a:extLst>
                <a:ext uri="{FF2B5EF4-FFF2-40B4-BE49-F238E27FC236}">
                  <a16:creationId xmlns:a16="http://schemas.microsoft.com/office/drawing/2014/main" id="{9F1DAA75-43A0-4621-8C5D-B967C8C4A184}"/>
                </a:ext>
              </a:extLst>
            </p:cNvPr>
            <p:cNvGrpSpPr>
              <a:grpSpLocks/>
            </p:cNvGrpSpPr>
            <p:nvPr/>
          </p:nvGrpSpPr>
          <p:grpSpPr bwMode="auto">
            <a:xfrm>
              <a:off x="3316" y="2171"/>
              <a:ext cx="110" cy="63"/>
              <a:chOff x="691" y="3359"/>
              <a:chExt cx="136" cy="90"/>
            </a:xfrm>
          </p:grpSpPr>
          <p:sp>
            <p:nvSpPr>
              <p:cNvPr id="158" name="Line 80">
                <a:extLst>
                  <a:ext uri="{FF2B5EF4-FFF2-40B4-BE49-F238E27FC236}">
                    <a16:creationId xmlns:a16="http://schemas.microsoft.com/office/drawing/2014/main" id="{C221ADFA-92EC-4BA8-93D0-AF351E0FACA1}"/>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9" name="Line 81">
                <a:extLst>
                  <a:ext uri="{FF2B5EF4-FFF2-40B4-BE49-F238E27FC236}">
                    <a16:creationId xmlns:a16="http://schemas.microsoft.com/office/drawing/2014/main" id="{EFE16D79-E297-4CA6-A879-FACA32D8888F}"/>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0" name="Line 82">
                <a:extLst>
                  <a:ext uri="{FF2B5EF4-FFF2-40B4-BE49-F238E27FC236}">
                    <a16:creationId xmlns:a16="http://schemas.microsoft.com/office/drawing/2014/main" id="{9D7CE814-5D6F-45FA-8B5B-677B8AB1A367}"/>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1" name="Line 83">
                <a:extLst>
                  <a:ext uri="{FF2B5EF4-FFF2-40B4-BE49-F238E27FC236}">
                    <a16:creationId xmlns:a16="http://schemas.microsoft.com/office/drawing/2014/main" id="{2CE57E36-41CC-4A40-BFDD-5646860AD756}"/>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62" name="Group 84">
            <a:extLst>
              <a:ext uri="{FF2B5EF4-FFF2-40B4-BE49-F238E27FC236}">
                <a16:creationId xmlns:a16="http://schemas.microsoft.com/office/drawing/2014/main" id="{AF2183F2-1A05-47F5-8203-EBD2E00FC143}"/>
              </a:ext>
            </a:extLst>
          </p:cNvPr>
          <p:cNvGrpSpPr>
            <a:grpSpLocks/>
          </p:cNvGrpSpPr>
          <p:nvPr/>
        </p:nvGrpSpPr>
        <p:grpSpPr bwMode="auto">
          <a:xfrm>
            <a:off x="468028" y="5544293"/>
            <a:ext cx="74613" cy="26988"/>
            <a:chOff x="2373" y="1404"/>
            <a:chExt cx="47" cy="17"/>
          </a:xfrm>
        </p:grpSpPr>
        <p:sp>
          <p:nvSpPr>
            <p:cNvPr id="163" name="Oval 85">
              <a:extLst>
                <a:ext uri="{FF2B5EF4-FFF2-40B4-BE49-F238E27FC236}">
                  <a16:creationId xmlns:a16="http://schemas.microsoft.com/office/drawing/2014/main" id="{3CC24450-D6FD-4D0D-BE0C-2D5AC0B4F83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64" name="Oval 86">
              <a:extLst>
                <a:ext uri="{FF2B5EF4-FFF2-40B4-BE49-F238E27FC236}">
                  <a16:creationId xmlns:a16="http://schemas.microsoft.com/office/drawing/2014/main" id="{6ADAEC34-661C-464A-9186-7279B8CC2AA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65" name="Text Box 87">
            <a:extLst>
              <a:ext uri="{FF2B5EF4-FFF2-40B4-BE49-F238E27FC236}">
                <a16:creationId xmlns:a16="http://schemas.microsoft.com/office/drawing/2014/main" id="{ADBFE363-FB78-41FF-BA50-2D7855BA9241}"/>
              </a:ext>
            </a:extLst>
          </p:cNvPr>
          <p:cNvSpPr txBox="1">
            <a:spLocks noChangeArrowheads="1"/>
          </p:cNvSpPr>
          <p:nvPr/>
        </p:nvSpPr>
        <p:spPr bwMode="auto">
          <a:xfrm>
            <a:off x="612491" y="5544293"/>
            <a:ext cx="27654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dirty="0"/>
              <a:t>x3 </a:t>
            </a:r>
            <a:r>
              <a:rPr lang="en-GB" altLang="en-US" sz="800" dirty="0"/>
              <a:t>CH-136 Kiowa Observation Helicopter         CWCA-19</a:t>
            </a:r>
            <a:endParaRPr lang="en-GB" altLang="en-US" sz="800" b="1" dirty="0"/>
          </a:p>
        </p:txBody>
      </p:sp>
      <p:sp>
        <p:nvSpPr>
          <p:cNvPr id="166" name="Text Box 104">
            <a:extLst>
              <a:ext uri="{FF2B5EF4-FFF2-40B4-BE49-F238E27FC236}">
                <a16:creationId xmlns:a16="http://schemas.microsoft.com/office/drawing/2014/main" id="{80A0C04D-7E25-4238-83C5-96CD28EA6C27}"/>
              </a:ext>
            </a:extLst>
          </p:cNvPr>
          <p:cNvSpPr txBox="1">
            <a:spLocks noChangeArrowheads="1"/>
          </p:cNvSpPr>
          <p:nvPr/>
        </p:nvSpPr>
        <p:spPr bwMode="auto">
          <a:xfrm>
            <a:off x="612491" y="5328393"/>
            <a:ext cx="243207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000" dirty="0"/>
              <a:t>T</a:t>
            </a:r>
            <a:r>
              <a:rPr lang="en-GB" altLang="en-US" sz="1000" dirty="0"/>
              <a:t>ACTICAL HELICOPTER SQUADRON</a:t>
            </a:r>
          </a:p>
        </p:txBody>
      </p:sp>
      <p:sp>
        <p:nvSpPr>
          <p:cNvPr id="167" name="Line 8">
            <a:extLst>
              <a:ext uri="{FF2B5EF4-FFF2-40B4-BE49-F238E27FC236}">
                <a16:creationId xmlns:a16="http://schemas.microsoft.com/office/drawing/2014/main" id="{022C8AEE-F547-4922-B02C-F281EA4CFEFA}"/>
              </a:ext>
            </a:extLst>
          </p:cNvPr>
          <p:cNvSpPr>
            <a:spLocks noChangeShapeType="1"/>
          </p:cNvSpPr>
          <p:nvPr/>
        </p:nvSpPr>
        <p:spPr bwMode="auto">
          <a:xfrm>
            <a:off x="256892" y="5974507"/>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68" name="Group 77">
            <a:extLst>
              <a:ext uri="{FF2B5EF4-FFF2-40B4-BE49-F238E27FC236}">
                <a16:creationId xmlns:a16="http://schemas.microsoft.com/office/drawing/2014/main" id="{296748FD-5063-4D88-990F-BB082336D9A0}"/>
              </a:ext>
            </a:extLst>
          </p:cNvPr>
          <p:cNvGrpSpPr>
            <a:grpSpLocks/>
          </p:cNvGrpSpPr>
          <p:nvPr/>
        </p:nvGrpSpPr>
        <p:grpSpPr bwMode="auto">
          <a:xfrm>
            <a:off x="401354" y="5903069"/>
            <a:ext cx="244475" cy="158750"/>
            <a:chOff x="3294" y="2154"/>
            <a:chExt cx="154" cy="100"/>
          </a:xfrm>
        </p:grpSpPr>
        <p:sp>
          <p:nvSpPr>
            <p:cNvPr id="169" name="Rectangle 78">
              <a:extLst>
                <a:ext uri="{FF2B5EF4-FFF2-40B4-BE49-F238E27FC236}">
                  <a16:creationId xmlns:a16="http://schemas.microsoft.com/office/drawing/2014/main" id="{9C8E02F4-07FD-4767-A2F6-556925951804}"/>
                </a:ext>
              </a:extLst>
            </p:cNvPr>
            <p:cNvSpPr>
              <a:spLocks noChangeAspect="1" noChangeArrowheads="1"/>
            </p:cNvSpPr>
            <p:nvPr/>
          </p:nvSpPr>
          <p:spPr bwMode="auto">
            <a:xfrm>
              <a:off x="3294" y="2154"/>
              <a:ext cx="154" cy="1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nvGrpSpPr>
            <p:cNvPr id="170" name="Group 79">
              <a:extLst>
                <a:ext uri="{FF2B5EF4-FFF2-40B4-BE49-F238E27FC236}">
                  <a16:creationId xmlns:a16="http://schemas.microsoft.com/office/drawing/2014/main" id="{6E59E656-043B-4DFE-B432-01F62E4688A7}"/>
                </a:ext>
              </a:extLst>
            </p:cNvPr>
            <p:cNvGrpSpPr>
              <a:grpSpLocks/>
            </p:cNvGrpSpPr>
            <p:nvPr/>
          </p:nvGrpSpPr>
          <p:grpSpPr bwMode="auto">
            <a:xfrm>
              <a:off x="3316" y="2171"/>
              <a:ext cx="110" cy="63"/>
              <a:chOff x="691" y="3359"/>
              <a:chExt cx="136" cy="90"/>
            </a:xfrm>
          </p:grpSpPr>
          <p:sp>
            <p:nvSpPr>
              <p:cNvPr id="171" name="Line 80">
                <a:extLst>
                  <a:ext uri="{FF2B5EF4-FFF2-40B4-BE49-F238E27FC236}">
                    <a16:creationId xmlns:a16="http://schemas.microsoft.com/office/drawing/2014/main" id="{E5E6E564-AE21-49A2-8E4A-3405593D2617}"/>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2" name="Line 81">
                <a:extLst>
                  <a:ext uri="{FF2B5EF4-FFF2-40B4-BE49-F238E27FC236}">
                    <a16:creationId xmlns:a16="http://schemas.microsoft.com/office/drawing/2014/main" id="{89BBE374-F1F1-40FD-AF41-F4D0AE23B8E8}"/>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3" name="Line 82">
                <a:extLst>
                  <a:ext uri="{FF2B5EF4-FFF2-40B4-BE49-F238E27FC236}">
                    <a16:creationId xmlns:a16="http://schemas.microsoft.com/office/drawing/2014/main" id="{CAB07FDC-4983-4E20-89FD-F0D623B13588}"/>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74" name="Line 83">
                <a:extLst>
                  <a:ext uri="{FF2B5EF4-FFF2-40B4-BE49-F238E27FC236}">
                    <a16:creationId xmlns:a16="http://schemas.microsoft.com/office/drawing/2014/main" id="{CA890CD2-6389-4F08-83F5-70EBF6333F98}"/>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75" name="Group 84">
            <a:extLst>
              <a:ext uri="{FF2B5EF4-FFF2-40B4-BE49-F238E27FC236}">
                <a16:creationId xmlns:a16="http://schemas.microsoft.com/office/drawing/2014/main" id="{1040F3C3-8CB3-4171-AF3C-92E4BCABB91D}"/>
              </a:ext>
            </a:extLst>
          </p:cNvPr>
          <p:cNvGrpSpPr>
            <a:grpSpLocks/>
          </p:cNvGrpSpPr>
          <p:nvPr/>
        </p:nvGrpSpPr>
        <p:grpSpPr bwMode="auto">
          <a:xfrm>
            <a:off x="472792" y="5830044"/>
            <a:ext cx="74612" cy="26988"/>
            <a:chOff x="2373" y="1404"/>
            <a:chExt cx="47" cy="17"/>
          </a:xfrm>
        </p:grpSpPr>
        <p:sp>
          <p:nvSpPr>
            <p:cNvPr id="176" name="Oval 85">
              <a:extLst>
                <a:ext uri="{FF2B5EF4-FFF2-40B4-BE49-F238E27FC236}">
                  <a16:creationId xmlns:a16="http://schemas.microsoft.com/office/drawing/2014/main" id="{9AF4A9DF-62E0-4D7B-A567-2AC43BF6426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77" name="Oval 86">
              <a:extLst>
                <a:ext uri="{FF2B5EF4-FFF2-40B4-BE49-F238E27FC236}">
                  <a16:creationId xmlns:a16="http://schemas.microsoft.com/office/drawing/2014/main" id="{E4FC4543-3499-4334-B0E7-5AF42368DC7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78" name="Text Box 87">
            <a:extLst>
              <a:ext uri="{FF2B5EF4-FFF2-40B4-BE49-F238E27FC236}">
                <a16:creationId xmlns:a16="http://schemas.microsoft.com/office/drawing/2014/main" id="{CE6F22C0-92FE-4B50-BBAC-5C4770CDE4BA}"/>
              </a:ext>
            </a:extLst>
          </p:cNvPr>
          <p:cNvSpPr txBox="1">
            <a:spLocks noChangeArrowheads="1"/>
          </p:cNvSpPr>
          <p:nvPr/>
        </p:nvSpPr>
        <p:spPr bwMode="auto">
          <a:xfrm>
            <a:off x="617254" y="5830044"/>
            <a:ext cx="2776722"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dirty="0"/>
              <a:t>x3 </a:t>
            </a:r>
            <a:r>
              <a:rPr lang="en-GB" altLang="en-US" sz="800" dirty="0"/>
              <a:t>CH-135 Twin Huey Utility Helicopter            CWCA-37</a:t>
            </a:r>
            <a:endParaRPr lang="en-GB" altLang="en-US" sz="8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238">
            <a:extLst>
              <a:ext uri="{FF2B5EF4-FFF2-40B4-BE49-F238E27FC236}">
                <a16:creationId xmlns:a16="http://schemas.microsoft.com/office/drawing/2014/main" id="{CD546709-3874-4875-ACE8-57349F1ACD6C}"/>
              </a:ext>
            </a:extLst>
          </p:cNvPr>
          <p:cNvSpPr>
            <a:spLocks noChangeShapeType="1"/>
          </p:cNvSpPr>
          <p:nvPr/>
        </p:nvSpPr>
        <p:spPr bwMode="auto">
          <a:xfrm>
            <a:off x="3716338" y="2078038"/>
            <a:ext cx="0"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9" name="Line 236">
            <a:extLst>
              <a:ext uri="{FF2B5EF4-FFF2-40B4-BE49-F238E27FC236}">
                <a16:creationId xmlns:a16="http://schemas.microsoft.com/office/drawing/2014/main" id="{7CA8E833-FABD-49D3-B340-865F55B7846C}"/>
              </a:ext>
            </a:extLst>
          </p:cNvPr>
          <p:cNvSpPr>
            <a:spLocks noChangeShapeType="1"/>
          </p:cNvSpPr>
          <p:nvPr/>
        </p:nvSpPr>
        <p:spPr bwMode="auto">
          <a:xfrm>
            <a:off x="3716338" y="4741863"/>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0" name="Line 235">
            <a:extLst>
              <a:ext uri="{FF2B5EF4-FFF2-40B4-BE49-F238E27FC236}">
                <a16:creationId xmlns:a16="http://schemas.microsoft.com/office/drawing/2014/main" id="{1011B617-1F44-4488-BB79-0CEE59455185}"/>
              </a:ext>
            </a:extLst>
          </p:cNvPr>
          <p:cNvSpPr>
            <a:spLocks noChangeShapeType="1"/>
          </p:cNvSpPr>
          <p:nvPr/>
        </p:nvSpPr>
        <p:spPr bwMode="auto">
          <a:xfrm>
            <a:off x="3716338" y="4167188"/>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1" name="Line 234">
            <a:extLst>
              <a:ext uri="{FF2B5EF4-FFF2-40B4-BE49-F238E27FC236}">
                <a16:creationId xmlns:a16="http://schemas.microsoft.com/office/drawing/2014/main" id="{4E2E8EAA-E7D9-448B-B8E6-731CD4F6BD89}"/>
              </a:ext>
            </a:extLst>
          </p:cNvPr>
          <p:cNvSpPr>
            <a:spLocks noChangeShapeType="1"/>
          </p:cNvSpPr>
          <p:nvPr/>
        </p:nvSpPr>
        <p:spPr bwMode="auto">
          <a:xfrm>
            <a:off x="3932238" y="42386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2" name="Line 233">
            <a:extLst>
              <a:ext uri="{FF2B5EF4-FFF2-40B4-BE49-F238E27FC236}">
                <a16:creationId xmlns:a16="http://schemas.microsoft.com/office/drawing/2014/main" id="{147D532D-81AF-4818-B155-60A510A6F8C4}"/>
              </a:ext>
            </a:extLst>
          </p:cNvPr>
          <p:cNvSpPr>
            <a:spLocks noChangeShapeType="1"/>
          </p:cNvSpPr>
          <p:nvPr/>
        </p:nvSpPr>
        <p:spPr bwMode="auto">
          <a:xfrm>
            <a:off x="3932238" y="48148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3" name="Line 200">
            <a:extLst>
              <a:ext uri="{FF2B5EF4-FFF2-40B4-BE49-F238E27FC236}">
                <a16:creationId xmlns:a16="http://schemas.microsoft.com/office/drawing/2014/main" id="{60FCA9B5-82E9-4C76-A8AF-365FC5A40400}"/>
              </a:ext>
            </a:extLst>
          </p:cNvPr>
          <p:cNvSpPr>
            <a:spLocks noChangeShapeType="1"/>
          </p:cNvSpPr>
          <p:nvPr/>
        </p:nvSpPr>
        <p:spPr bwMode="auto">
          <a:xfrm>
            <a:off x="3716338" y="30861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4" name="Line 179">
            <a:extLst>
              <a:ext uri="{FF2B5EF4-FFF2-40B4-BE49-F238E27FC236}">
                <a16:creationId xmlns:a16="http://schemas.microsoft.com/office/drawing/2014/main" id="{F7F4482D-7E56-4D12-95A9-7C040283A916}"/>
              </a:ext>
            </a:extLst>
          </p:cNvPr>
          <p:cNvSpPr>
            <a:spLocks noChangeShapeType="1"/>
          </p:cNvSpPr>
          <p:nvPr/>
        </p:nvSpPr>
        <p:spPr bwMode="auto">
          <a:xfrm>
            <a:off x="3716338" y="22939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5" name="Line 172">
            <a:extLst>
              <a:ext uri="{FF2B5EF4-FFF2-40B4-BE49-F238E27FC236}">
                <a16:creationId xmlns:a16="http://schemas.microsoft.com/office/drawing/2014/main" id="{3B475DD2-7211-4836-98EE-4E28F0BD461A}"/>
              </a:ext>
            </a:extLst>
          </p:cNvPr>
          <p:cNvSpPr>
            <a:spLocks noChangeShapeType="1"/>
          </p:cNvSpPr>
          <p:nvPr/>
        </p:nvSpPr>
        <p:spPr bwMode="auto">
          <a:xfrm>
            <a:off x="3932238" y="2366963"/>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6" name="Line 163">
            <a:extLst>
              <a:ext uri="{FF2B5EF4-FFF2-40B4-BE49-F238E27FC236}">
                <a16:creationId xmlns:a16="http://schemas.microsoft.com/office/drawing/2014/main" id="{486DBC23-BF40-4A4E-A04C-51B7E1C97F9D}"/>
              </a:ext>
            </a:extLst>
          </p:cNvPr>
          <p:cNvSpPr>
            <a:spLocks noChangeShapeType="1"/>
          </p:cNvSpPr>
          <p:nvPr/>
        </p:nvSpPr>
        <p:spPr bwMode="auto">
          <a:xfrm>
            <a:off x="333375" y="468313"/>
            <a:ext cx="0" cy="1727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7" name="Line 162">
            <a:extLst>
              <a:ext uri="{FF2B5EF4-FFF2-40B4-BE49-F238E27FC236}">
                <a16:creationId xmlns:a16="http://schemas.microsoft.com/office/drawing/2014/main" id="{2AD76EB8-579D-4AA8-B45C-44C8BB3645CF}"/>
              </a:ext>
            </a:extLst>
          </p:cNvPr>
          <p:cNvSpPr>
            <a:spLocks noChangeShapeType="1"/>
          </p:cNvSpPr>
          <p:nvPr/>
        </p:nvSpPr>
        <p:spPr bwMode="auto">
          <a:xfrm>
            <a:off x="333375" y="17621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8" name="Line 161">
            <a:extLst>
              <a:ext uri="{FF2B5EF4-FFF2-40B4-BE49-F238E27FC236}">
                <a16:creationId xmlns:a16="http://schemas.microsoft.com/office/drawing/2014/main" id="{43B51FF0-49C2-456B-A838-6E398D445C24}"/>
              </a:ext>
            </a:extLst>
          </p:cNvPr>
          <p:cNvSpPr>
            <a:spLocks noChangeShapeType="1"/>
          </p:cNvSpPr>
          <p:nvPr/>
        </p:nvSpPr>
        <p:spPr bwMode="auto">
          <a:xfrm>
            <a:off x="333375" y="13287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9" name="Line 146">
            <a:extLst>
              <a:ext uri="{FF2B5EF4-FFF2-40B4-BE49-F238E27FC236}">
                <a16:creationId xmlns:a16="http://schemas.microsoft.com/office/drawing/2014/main" id="{DF8AB7B1-B83A-4194-892C-88149339A483}"/>
              </a:ext>
            </a:extLst>
          </p:cNvPr>
          <p:cNvSpPr>
            <a:spLocks noChangeShapeType="1"/>
          </p:cNvSpPr>
          <p:nvPr/>
        </p:nvSpPr>
        <p:spPr bwMode="auto">
          <a:xfrm>
            <a:off x="33178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30" name="Group 98">
            <a:extLst>
              <a:ext uri="{FF2B5EF4-FFF2-40B4-BE49-F238E27FC236}">
                <a16:creationId xmlns:a16="http://schemas.microsoft.com/office/drawing/2014/main" id="{CB6A1CC3-EE17-4D41-9CB6-2036F21253FA}"/>
              </a:ext>
            </a:extLst>
          </p:cNvPr>
          <p:cNvGrpSpPr>
            <a:grpSpLocks/>
          </p:cNvGrpSpPr>
          <p:nvPr/>
        </p:nvGrpSpPr>
        <p:grpSpPr bwMode="auto">
          <a:xfrm>
            <a:off x="188913" y="252413"/>
            <a:ext cx="287337" cy="215900"/>
            <a:chOff x="1584" y="1968"/>
            <a:chExt cx="146" cy="99"/>
          </a:xfrm>
        </p:grpSpPr>
        <p:sp>
          <p:nvSpPr>
            <p:cNvPr id="9369" name="Rectangle 99">
              <a:extLst>
                <a:ext uri="{FF2B5EF4-FFF2-40B4-BE49-F238E27FC236}">
                  <a16:creationId xmlns:a16="http://schemas.microsoft.com/office/drawing/2014/main" id="{505BF13B-6092-48AF-847C-31730C401CC2}"/>
                </a:ext>
              </a:extLst>
            </p:cNvPr>
            <p:cNvSpPr>
              <a:spLocks noChangeAspect="1" noChangeArrowheads="1"/>
            </p:cNvSpPr>
            <p:nvPr/>
          </p:nvSpPr>
          <p:spPr bwMode="auto">
            <a:xfrm>
              <a:off x="1584" y="1968"/>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70" name="Oval 100">
              <a:extLst>
                <a:ext uri="{FF2B5EF4-FFF2-40B4-BE49-F238E27FC236}">
                  <a16:creationId xmlns:a16="http://schemas.microsoft.com/office/drawing/2014/main" id="{0B07F338-E98E-4B48-ABF0-9706706F6E79}"/>
                </a:ext>
              </a:extLst>
            </p:cNvPr>
            <p:cNvSpPr>
              <a:spLocks noChangeAspect="1" noChangeArrowheads="1"/>
            </p:cNvSpPr>
            <p:nvPr/>
          </p:nvSpPr>
          <p:spPr bwMode="auto">
            <a:xfrm>
              <a:off x="1611" y="1993"/>
              <a:ext cx="94"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9231" name="Group 101">
            <a:extLst>
              <a:ext uri="{FF2B5EF4-FFF2-40B4-BE49-F238E27FC236}">
                <a16:creationId xmlns:a16="http://schemas.microsoft.com/office/drawing/2014/main" id="{0AC8BDF4-015E-4F53-9A03-3BDBF31AB754}"/>
              </a:ext>
            </a:extLst>
          </p:cNvPr>
          <p:cNvGrpSpPr>
            <a:grpSpLocks/>
          </p:cNvGrpSpPr>
          <p:nvPr/>
        </p:nvGrpSpPr>
        <p:grpSpPr bwMode="auto">
          <a:xfrm>
            <a:off x="293688" y="180975"/>
            <a:ext cx="76200" cy="63500"/>
            <a:chOff x="2443" y="447"/>
            <a:chExt cx="48" cy="40"/>
          </a:xfrm>
        </p:grpSpPr>
        <p:sp>
          <p:nvSpPr>
            <p:cNvPr id="9367" name="Line 102">
              <a:extLst>
                <a:ext uri="{FF2B5EF4-FFF2-40B4-BE49-F238E27FC236}">
                  <a16:creationId xmlns:a16="http://schemas.microsoft.com/office/drawing/2014/main" id="{55875F9C-CEC6-4630-89A7-25C309A87C7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68" name="Line 103">
              <a:extLst>
                <a:ext uri="{FF2B5EF4-FFF2-40B4-BE49-F238E27FC236}">
                  <a16:creationId xmlns:a16="http://schemas.microsoft.com/office/drawing/2014/main" id="{0A221765-A65E-4D07-966C-D9469B61EC2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32" name="Text Box 104">
            <a:extLst>
              <a:ext uri="{FF2B5EF4-FFF2-40B4-BE49-F238E27FC236}">
                <a16:creationId xmlns:a16="http://schemas.microsoft.com/office/drawing/2014/main" id="{1434BBD0-8AF3-401C-82DB-9B96A0ABF4BF}"/>
              </a:ext>
            </a:extLst>
          </p:cNvPr>
          <p:cNvSpPr txBox="1">
            <a:spLocks noChangeArrowheads="1"/>
          </p:cNvSpPr>
          <p:nvPr/>
        </p:nvSpPr>
        <p:spPr bwMode="auto">
          <a:xfrm>
            <a:off x="476250" y="107950"/>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 CWCA-03</a:t>
            </a:r>
          </a:p>
          <a:p>
            <a:pPr eaLnBrk="1" hangingPunct="1">
              <a:spcBef>
                <a:spcPct val="0"/>
              </a:spcBef>
              <a:buFontTx/>
              <a:buNone/>
            </a:pPr>
            <a:r>
              <a:rPr lang="en-GB" altLang="en-US" sz="1000" b="1"/>
              <a:t>Armoured Regiment</a:t>
            </a:r>
            <a:endParaRPr lang="en-GB" altLang="en-US" sz="800" b="1"/>
          </a:p>
        </p:txBody>
      </p:sp>
      <p:grpSp>
        <p:nvGrpSpPr>
          <p:cNvPr id="9233" name="Group 105">
            <a:extLst>
              <a:ext uri="{FF2B5EF4-FFF2-40B4-BE49-F238E27FC236}">
                <a16:creationId xmlns:a16="http://schemas.microsoft.com/office/drawing/2014/main" id="{924E55E9-1763-4502-BB60-C8FE4F8A4EF0}"/>
              </a:ext>
            </a:extLst>
          </p:cNvPr>
          <p:cNvGrpSpPr>
            <a:grpSpLocks/>
          </p:cNvGrpSpPr>
          <p:nvPr/>
        </p:nvGrpSpPr>
        <p:grpSpPr bwMode="auto">
          <a:xfrm>
            <a:off x="3573463" y="1862138"/>
            <a:ext cx="287337" cy="215900"/>
            <a:chOff x="1920" y="2352"/>
            <a:chExt cx="152" cy="99"/>
          </a:xfrm>
        </p:grpSpPr>
        <p:sp>
          <p:nvSpPr>
            <p:cNvPr id="9363" name="Rectangle 106">
              <a:extLst>
                <a:ext uri="{FF2B5EF4-FFF2-40B4-BE49-F238E27FC236}">
                  <a16:creationId xmlns:a16="http://schemas.microsoft.com/office/drawing/2014/main" id="{DBC7510A-28D4-4D57-92D5-C8793B97B2A9}"/>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64" name="Oval 107">
              <a:extLst>
                <a:ext uri="{FF2B5EF4-FFF2-40B4-BE49-F238E27FC236}">
                  <a16:creationId xmlns:a16="http://schemas.microsoft.com/office/drawing/2014/main" id="{3A5A6968-EABB-4E7F-8185-3B6649C7A303}"/>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65" name="Line 108">
              <a:extLst>
                <a:ext uri="{FF2B5EF4-FFF2-40B4-BE49-F238E27FC236}">
                  <a16:creationId xmlns:a16="http://schemas.microsoft.com/office/drawing/2014/main" id="{64ADF95E-D4DD-4BC6-BC5A-5ECB3C1F80B4}"/>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66" name="Line 109">
              <a:extLst>
                <a:ext uri="{FF2B5EF4-FFF2-40B4-BE49-F238E27FC236}">
                  <a16:creationId xmlns:a16="http://schemas.microsoft.com/office/drawing/2014/main" id="{4947E113-75C9-48D2-A42E-5B825F58F4B4}"/>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234" name="Group 110">
            <a:extLst>
              <a:ext uri="{FF2B5EF4-FFF2-40B4-BE49-F238E27FC236}">
                <a16:creationId xmlns:a16="http://schemas.microsoft.com/office/drawing/2014/main" id="{0592EBA4-56CA-420D-AB27-3C7F3FD05854}"/>
              </a:ext>
            </a:extLst>
          </p:cNvPr>
          <p:cNvGrpSpPr>
            <a:grpSpLocks/>
          </p:cNvGrpSpPr>
          <p:nvPr/>
        </p:nvGrpSpPr>
        <p:grpSpPr bwMode="auto">
          <a:xfrm>
            <a:off x="3678238" y="1790700"/>
            <a:ext cx="76200" cy="63500"/>
            <a:chOff x="2443" y="447"/>
            <a:chExt cx="48" cy="40"/>
          </a:xfrm>
        </p:grpSpPr>
        <p:sp>
          <p:nvSpPr>
            <p:cNvPr id="9361" name="Line 111">
              <a:extLst>
                <a:ext uri="{FF2B5EF4-FFF2-40B4-BE49-F238E27FC236}">
                  <a16:creationId xmlns:a16="http://schemas.microsoft.com/office/drawing/2014/main" id="{9C48D01A-3954-4D7C-B1E8-6C12E534EB3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62" name="Line 112">
              <a:extLst>
                <a:ext uri="{FF2B5EF4-FFF2-40B4-BE49-F238E27FC236}">
                  <a16:creationId xmlns:a16="http://schemas.microsoft.com/office/drawing/2014/main" id="{3671B5FA-12FE-4A95-97E9-596CFB5D746B}"/>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35" name="Text Box 113">
            <a:extLst>
              <a:ext uri="{FF2B5EF4-FFF2-40B4-BE49-F238E27FC236}">
                <a16:creationId xmlns:a16="http://schemas.microsoft.com/office/drawing/2014/main" id="{0B5D3424-B100-4EA9-8CEE-1BFD48C68604}"/>
              </a:ext>
            </a:extLst>
          </p:cNvPr>
          <p:cNvSpPr txBox="1">
            <a:spLocks noChangeArrowheads="1"/>
          </p:cNvSpPr>
          <p:nvPr/>
        </p:nvSpPr>
        <p:spPr bwMode="auto">
          <a:xfrm>
            <a:off x="3860800" y="1692275"/>
            <a:ext cx="1985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 CWCA-04</a:t>
            </a:r>
          </a:p>
          <a:p>
            <a:pPr eaLnBrk="1" hangingPunct="1">
              <a:spcBef>
                <a:spcPct val="0"/>
              </a:spcBef>
              <a:buFontTx/>
              <a:buNone/>
            </a:pPr>
            <a:r>
              <a:rPr lang="en-GB" altLang="en-US" sz="1000" b="1"/>
              <a:t>Mechanised Infantry Battalion</a:t>
            </a:r>
          </a:p>
        </p:txBody>
      </p:sp>
      <p:grpSp>
        <p:nvGrpSpPr>
          <p:cNvPr id="9236" name="Group 114">
            <a:extLst>
              <a:ext uri="{FF2B5EF4-FFF2-40B4-BE49-F238E27FC236}">
                <a16:creationId xmlns:a16="http://schemas.microsoft.com/office/drawing/2014/main" id="{43182ACC-083C-4F22-9220-36C417C03C20}"/>
              </a:ext>
            </a:extLst>
          </p:cNvPr>
          <p:cNvGrpSpPr>
            <a:grpSpLocks/>
          </p:cNvGrpSpPr>
          <p:nvPr/>
        </p:nvGrpSpPr>
        <p:grpSpPr bwMode="auto">
          <a:xfrm>
            <a:off x="476250" y="612775"/>
            <a:ext cx="231775" cy="157163"/>
            <a:chOff x="1584" y="1968"/>
            <a:chExt cx="146" cy="99"/>
          </a:xfrm>
        </p:grpSpPr>
        <p:sp>
          <p:nvSpPr>
            <p:cNvPr id="9359" name="Rectangle 115">
              <a:extLst>
                <a:ext uri="{FF2B5EF4-FFF2-40B4-BE49-F238E27FC236}">
                  <a16:creationId xmlns:a16="http://schemas.microsoft.com/office/drawing/2014/main" id="{89B71E86-2A60-4E0D-BF49-9C32AC38AF72}"/>
                </a:ext>
              </a:extLst>
            </p:cNvPr>
            <p:cNvSpPr>
              <a:spLocks noChangeAspect="1" noChangeArrowheads="1"/>
            </p:cNvSpPr>
            <p:nvPr/>
          </p:nvSpPr>
          <p:spPr bwMode="auto">
            <a:xfrm>
              <a:off x="1584" y="1968"/>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60" name="Oval 116">
              <a:extLst>
                <a:ext uri="{FF2B5EF4-FFF2-40B4-BE49-F238E27FC236}">
                  <a16:creationId xmlns:a16="http://schemas.microsoft.com/office/drawing/2014/main" id="{7FC26D8A-993B-45C6-A09B-B5D12113C9F1}"/>
                </a:ext>
              </a:extLst>
            </p:cNvPr>
            <p:cNvSpPr>
              <a:spLocks noChangeAspect="1" noChangeArrowheads="1"/>
            </p:cNvSpPr>
            <p:nvPr/>
          </p:nvSpPr>
          <p:spPr bwMode="auto">
            <a:xfrm>
              <a:off x="1611" y="1993"/>
              <a:ext cx="94"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9237" name="Group 117">
            <a:extLst>
              <a:ext uri="{FF2B5EF4-FFF2-40B4-BE49-F238E27FC236}">
                <a16:creationId xmlns:a16="http://schemas.microsoft.com/office/drawing/2014/main" id="{91B3F0DC-780E-4982-81E1-84FDEF36FD08}"/>
              </a:ext>
            </a:extLst>
          </p:cNvPr>
          <p:cNvGrpSpPr>
            <a:grpSpLocks/>
          </p:cNvGrpSpPr>
          <p:nvPr/>
        </p:nvGrpSpPr>
        <p:grpSpPr bwMode="auto">
          <a:xfrm>
            <a:off x="547688" y="541338"/>
            <a:ext cx="74612" cy="26987"/>
            <a:chOff x="2373" y="1404"/>
            <a:chExt cx="47" cy="17"/>
          </a:xfrm>
        </p:grpSpPr>
        <p:sp>
          <p:nvSpPr>
            <p:cNvPr id="9357" name="Oval 118">
              <a:extLst>
                <a:ext uri="{FF2B5EF4-FFF2-40B4-BE49-F238E27FC236}">
                  <a16:creationId xmlns:a16="http://schemas.microsoft.com/office/drawing/2014/main" id="{51418583-7603-4651-ADC2-91CDF6D253F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58" name="Oval 119">
              <a:extLst>
                <a:ext uri="{FF2B5EF4-FFF2-40B4-BE49-F238E27FC236}">
                  <a16:creationId xmlns:a16="http://schemas.microsoft.com/office/drawing/2014/main" id="{9A718F01-616B-47F8-B18C-BF070D7E6ED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9238" name="Text Box 120">
            <a:extLst>
              <a:ext uri="{FF2B5EF4-FFF2-40B4-BE49-F238E27FC236}">
                <a16:creationId xmlns:a16="http://schemas.microsoft.com/office/drawing/2014/main" id="{D389D69E-6C82-4F99-93B3-44D302BE8516}"/>
              </a:ext>
            </a:extLst>
          </p:cNvPr>
          <p:cNvSpPr txBox="1">
            <a:spLocks noChangeArrowheads="1"/>
          </p:cNvSpPr>
          <p:nvPr/>
        </p:nvSpPr>
        <p:spPr bwMode="auto">
          <a:xfrm>
            <a:off x="692150" y="468313"/>
            <a:ext cx="2625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Leopard C1 105mm Main Battle Tank     CWCA-01</a:t>
            </a:r>
            <a:endParaRPr lang="en-GB" altLang="en-US" sz="800" b="1"/>
          </a:p>
        </p:txBody>
      </p:sp>
      <p:sp>
        <p:nvSpPr>
          <p:cNvPr id="9239" name="Text Box 149">
            <a:extLst>
              <a:ext uri="{FF2B5EF4-FFF2-40B4-BE49-F238E27FC236}">
                <a16:creationId xmlns:a16="http://schemas.microsoft.com/office/drawing/2014/main" id="{10D749C8-0C05-4397-A8F7-D44B0E7D121B}"/>
              </a:ext>
            </a:extLst>
          </p:cNvPr>
          <p:cNvSpPr txBox="1">
            <a:spLocks noChangeArrowheads="1"/>
          </p:cNvSpPr>
          <p:nvPr/>
        </p:nvSpPr>
        <p:spPr bwMode="auto">
          <a:xfrm>
            <a:off x="765175" y="89852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ELEMENTS</a:t>
            </a:r>
          </a:p>
        </p:txBody>
      </p:sp>
      <p:grpSp>
        <p:nvGrpSpPr>
          <p:cNvPr id="9240" name="Group 150">
            <a:extLst>
              <a:ext uri="{FF2B5EF4-FFF2-40B4-BE49-F238E27FC236}">
                <a16:creationId xmlns:a16="http://schemas.microsoft.com/office/drawing/2014/main" id="{D0558562-9AAB-4D68-AA79-0AAF46DA0FAE}"/>
              </a:ext>
            </a:extLst>
          </p:cNvPr>
          <p:cNvGrpSpPr>
            <a:grpSpLocks/>
          </p:cNvGrpSpPr>
          <p:nvPr/>
        </p:nvGrpSpPr>
        <p:grpSpPr bwMode="auto">
          <a:xfrm>
            <a:off x="477838" y="1257300"/>
            <a:ext cx="287337" cy="215900"/>
            <a:chOff x="1584" y="1968"/>
            <a:chExt cx="146" cy="99"/>
          </a:xfrm>
        </p:grpSpPr>
        <p:sp>
          <p:nvSpPr>
            <p:cNvPr id="9355" name="Rectangle 151">
              <a:extLst>
                <a:ext uri="{FF2B5EF4-FFF2-40B4-BE49-F238E27FC236}">
                  <a16:creationId xmlns:a16="http://schemas.microsoft.com/office/drawing/2014/main" id="{0E79F55C-44FE-45F3-9AAA-9074292EA062}"/>
                </a:ext>
              </a:extLst>
            </p:cNvPr>
            <p:cNvSpPr>
              <a:spLocks noChangeAspect="1" noChangeArrowheads="1"/>
            </p:cNvSpPr>
            <p:nvPr/>
          </p:nvSpPr>
          <p:spPr bwMode="auto">
            <a:xfrm>
              <a:off x="1584" y="1968"/>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56" name="Oval 152">
              <a:extLst>
                <a:ext uri="{FF2B5EF4-FFF2-40B4-BE49-F238E27FC236}">
                  <a16:creationId xmlns:a16="http://schemas.microsoft.com/office/drawing/2014/main" id="{A2150102-EF33-40E0-BE6D-6BE127B831E7}"/>
                </a:ext>
              </a:extLst>
            </p:cNvPr>
            <p:cNvSpPr>
              <a:spLocks noChangeAspect="1" noChangeArrowheads="1"/>
            </p:cNvSpPr>
            <p:nvPr/>
          </p:nvSpPr>
          <p:spPr bwMode="auto">
            <a:xfrm>
              <a:off x="1611" y="1993"/>
              <a:ext cx="94"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sp>
        <p:nvSpPr>
          <p:cNvPr id="9241" name="Line 153">
            <a:extLst>
              <a:ext uri="{FF2B5EF4-FFF2-40B4-BE49-F238E27FC236}">
                <a16:creationId xmlns:a16="http://schemas.microsoft.com/office/drawing/2014/main" id="{27E309F4-E608-4299-BB40-85136D7B45AE}"/>
              </a:ext>
            </a:extLst>
          </p:cNvPr>
          <p:cNvSpPr>
            <a:spLocks noChangeShapeType="1"/>
          </p:cNvSpPr>
          <p:nvPr/>
        </p:nvSpPr>
        <p:spPr bwMode="auto">
          <a:xfrm>
            <a:off x="622300" y="1185863"/>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42" name="Text Box 154">
            <a:extLst>
              <a:ext uri="{FF2B5EF4-FFF2-40B4-BE49-F238E27FC236}">
                <a16:creationId xmlns:a16="http://schemas.microsoft.com/office/drawing/2014/main" id="{534DFE30-544D-4DA6-99A5-A54F548FA417}"/>
              </a:ext>
            </a:extLst>
          </p:cNvPr>
          <p:cNvSpPr txBox="1">
            <a:spLocks noChangeArrowheads="1"/>
          </p:cNvSpPr>
          <p:nvPr/>
        </p:nvSpPr>
        <p:spPr bwMode="auto">
          <a:xfrm>
            <a:off x="765175" y="1185863"/>
            <a:ext cx="1468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CWCA-01</a:t>
            </a:r>
          </a:p>
          <a:p>
            <a:pPr eaLnBrk="1" hangingPunct="1">
              <a:spcBef>
                <a:spcPct val="0"/>
              </a:spcBef>
              <a:buFontTx/>
              <a:buNone/>
            </a:pPr>
            <a:r>
              <a:rPr lang="en-GB" altLang="en-US" sz="800" b="1"/>
              <a:t>x3 Armoured Squadron (a)</a:t>
            </a:r>
          </a:p>
        </p:txBody>
      </p:sp>
      <p:grpSp>
        <p:nvGrpSpPr>
          <p:cNvPr id="9243" name="Group 155">
            <a:extLst>
              <a:ext uri="{FF2B5EF4-FFF2-40B4-BE49-F238E27FC236}">
                <a16:creationId xmlns:a16="http://schemas.microsoft.com/office/drawing/2014/main" id="{605299B2-4979-4171-88AA-FA741F0EC0C1}"/>
              </a:ext>
            </a:extLst>
          </p:cNvPr>
          <p:cNvGrpSpPr>
            <a:grpSpLocks/>
          </p:cNvGrpSpPr>
          <p:nvPr/>
        </p:nvGrpSpPr>
        <p:grpSpPr bwMode="auto">
          <a:xfrm>
            <a:off x="477838" y="1689100"/>
            <a:ext cx="287337" cy="215900"/>
            <a:chOff x="1920" y="2112"/>
            <a:chExt cx="151" cy="99"/>
          </a:xfrm>
        </p:grpSpPr>
        <p:sp>
          <p:nvSpPr>
            <p:cNvPr id="9352" name="Rectangle 156">
              <a:extLst>
                <a:ext uri="{FF2B5EF4-FFF2-40B4-BE49-F238E27FC236}">
                  <a16:creationId xmlns:a16="http://schemas.microsoft.com/office/drawing/2014/main" id="{BBD976BF-E55C-4884-92FB-F6A8995A3B47}"/>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53" name="Oval 157">
              <a:extLst>
                <a:ext uri="{FF2B5EF4-FFF2-40B4-BE49-F238E27FC236}">
                  <a16:creationId xmlns:a16="http://schemas.microsoft.com/office/drawing/2014/main" id="{FDBE484D-5D37-4D40-B4FA-5894BE60EF8E}"/>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54" name="Line 158">
              <a:extLst>
                <a:ext uri="{FF2B5EF4-FFF2-40B4-BE49-F238E27FC236}">
                  <a16:creationId xmlns:a16="http://schemas.microsoft.com/office/drawing/2014/main" id="{E3C482E7-1641-4D96-8060-4512DC32B00D}"/>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44" name="Line 159">
            <a:extLst>
              <a:ext uri="{FF2B5EF4-FFF2-40B4-BE49-F238E27FC236}">
                <a16:creationId xmlns:a16="http://schemas.microsoft.com/office/drawing/2014/main" id="{F7993D38-9F74-4441-B292-E8BE600E3428}"/>
              </a:ext>
            </a:extLst>
          </p:cNvPr>
          <p:cNvSpPr>
            <a:spLocks noChangeShapeType="1"/>
          </p:cNvSpPr>
          <p:nvPr/>
        </p:nvSpPr>
        <p:spPr bwMode="auto">
          <a:xfrm>
            <a:off x="622300" y="1617663"/>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45" name="Text Box 160">
            <a:extLst>
              <a:ext uri="{FF2B5EF4-FFF2-40B4-BE49-F238E27FC236}">
                <a16:creationId xmlns:a16="http://schemas.microsoft.com/office/drawing/2014/main" id="{782C0D71-9EBB-4B55-AFF6-FE959C2BD975}"/>
              </a:ext>
            </a:extLst>
          </p:cNvPr>
          <p:cNvSpPr txBox="1">
            <a:spLocks noChangeArrowheads="1"/>
          </p:cNvSpPr>
          <p:nvPr/>
        </p:nvSpPr>
        <p:spPr bwMode="auto">
          <a:xfrm>
            <a:off x="765175" y="1619250"/>
            <a:ext cx="1793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CWCA-02</a:t>
            </a:r>
          </a:p>
          <a:p>
            <a:pPr eaLnBrk="1" hangingPunct="1">
              <a:spcBef>
                <a:spcPct val="0"/>
              </a:spcBef>
              <a:buFontTx/>
              <a:buNone/>
            </a:pPr>
            <a:r>
              <a:rPr lang="en-GB" altLang="en-US" sz="800" b="1"/>
              <a:t>x1 Reconnaissance Squadron (b)</a:t>
            </a:r>
          </a:p>
        </p:txBody>
      </p:sp>
      <p:grpSp>
        <p:nvGrpSpPr>
          <p:cNvPr id="9246" name="Group 164">
            <a:extLst>
              <a:ext uri="{FF2B5EF4-FFF2-40B4-BE49-F238E27FC236}">
                <a16:creationId xmlns:a16="http://schemas.microsoft.com/office/drawing/2014/main" id="{19C509DA-E77B-4A19-88C7-A5F5C9DF148B}"/>
              </a:ext>
            </a:extLst>
          </p:cNvPr>
          <p:cNvGrpSpPr>
            <a:grpSpLocks/>
          </p:cNvGrpSpPr>
          <p:nvPr/>
        </p:nvGrpSpPr>
        <p:grpSpPr bwMode="auto">
          <a:xfrm>
            <a:off x="3860800" y="2222500"/>
            <a:ext cx="231775" cy="157163"/>
            <a:chOff x="933" y="149"/>
            <a:chExt cx="146" cy="99"/>
          </a:xfrm>
        </p:grpSpPr>
        <p:sp>
          <p:nvSpPr>
            <p:cNvPr id="9350" name="Rectangle 165">
              <a:extLst>
                <a:ext uri="{FF2B5EF4-FFF2-40B4-BE49-F238E27FC236}">
                  <a16:creationId xmlns:a16="http://schemas.microsoft.com/office/drawing/2014/main" id="{F2BC4FCA-C9B7-470D-BDEC-290AC5548BA4}"/>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51" name="Text Box 166">
              <a:extLst>
                <a:ext uri="{FF2B5EF4-FFF2-40B4-BE49-F238E27FC236}">
                  <a16:creationId xmlns:a16="http://schemas.microsoft.com/office/drawing/2014/main" id="{850DCBD3-1911-4BF0-8B1F-7856F33A1784}"/>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9247" name="Group 167">
            <a:extLst>
              <a:ext uri="{FF2B5EF4-FFF2-40B4-BE49-F238E27FC236}">
                <a16:creationId xmlns:a16="http://schemas.microsoft.com/office/drawing/2014/main" id="{660714BA-4B92-4565-9AAE-9121176DDFFA}"/>
              </a:ext>
            </a:extLst>
          </p:cNvPr>
          <p:cNvGrpSpPr>
            <a:grpSpLocks/>
          </p:cNvGrpSpPr>
          <p:nvPr/>
        </p:nvGrpSpPr>
        <p:grpSpPr bwMode="auto">
          <a:xfrm>
            <a:off x="3860800" y="2511425"/>
            <a:ext cx="241300" cy="157163"/>
            <a:chOff x="1920" y="2352"/>
            <a:chExt cx="152" cy="99"/>
          </a:xfrm>
        </p:grpSpPr>
        <p:sp>
          <p:nvSpPr>
            <p:cNvPr id="9346" name="Rectangle 168">
              <a:extLst>
                <a:ext uri="{FF2B5EF4-FFF2-40B4-BE49-F238E27FC236}">
                  <a16:creationId xmlns:a16="http://schemas.microsoft.com/office/drawing/2014/main" id="{70EC31A0-E32D-4607-B31E-2CC29E03AFAA}"/>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47" name="Oval 169">
              <a:extLst>
                <a:ext uri="{FF2B5EF4-FFF2-40B4-BE49-F238E27FC236}">
                  <a16:creationId xmlns:a16="http://schemas.microsoft.com/office/drawing/2014/main" id="{BA36B919-0B76-4652-BC94-55948EA9EC99}"/>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48" name="Line 170">
              <a:extLst>
                <a:ext uri="{FF2B5EF4-FFF2-40B4-BE49-F238E27FC236}">
                  <a16:creationId xmlns:a16="http://schemas.microsoft.com/office/drawing/2014/main" id="{4683735A-9AAD-4D9D-BBEB-554BFF2C105C}"/>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49" name="Line 171">
              <a:extLst>
                <a:ext uri="{FF2B5EF4-FFF2-40B4-BE49-F238E27FC236}">
                  <a16:creationId xmlns:a16="http://schemas.microsoft.com/office/drawing/2014/main" id="{88C44A39-EE21-4020-98BF-307E4D2BE8A9}"/>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248" name="Group 173">
            <a:extLst>
              <a:ext uri="{FF2B5EF4-FFF2-40B4-BE49-F238E27FC236}">
                <a16:creationId xmlns:a16="http://schemas.microsoft.com/office/drawing/2014/main" id="{C3143403-E818-4E7B-B71F-BBB7FA621825}"/>
              </a:ext>
            </a:extLst>
          </p:cNvPr>
          <p:cNvGrpSpPr>
            <a:grpSpLocks/>
          </p:cNvGrpSpPr>
          <p:nvPr/>
        </p:nvGrpSpPr>
        <p:grpSpPr bwMode="auto">
          <a:xfrm>
            <a:off x="3932238" y="2151063"/>
            <a:ext cx="74612" cy="26987"/>
            <a:chOff x="2373" y="1404"/>
            <a:chExt cx="47" cy="17"/>
          </a:xfrm>
        </p:grpSpPr>
        <p:sp>
          <p:nvSpPr>
            <p:cNvPr id="9344" name="Oval 174">
              <a:extLst>
                <a:ext uri="{FF2B5EF4-FFF2-40B4-BE49-F238E27FC236}">
                  <a16:creationId xmlns:a16="http://schemas.microsoft.com/office/drawing/2014/main" id="{A734CA4A-5D69-4422-B3DB-E8687C87B19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45" name="Oval 175">
              <a:extLst>
                <a:ext uri="{FF2B5EF4-FFF2-40B4-BE49-F238E27FC236}">
                  <a16:creationId xmlns:a16="http://schemas.microsoft.com/office/drawing/2014/main" id="{83BF292B-18FB-4AA8-A758-007437C3431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9249" name="Group 176">
            <a:extLst>
              <a:ext uri="{FF2B5EF4-FFF2-40B4-BE49-F238E27FC236}">
                <a16:creationId xmlns:a16="http://schemas.microsoft.com/office/drawing/2014/main" id="{D9D6E2D1-0B0B-4AE0-927F-4A1814233C7D}"/>
              </a:ext>
            </a:extLst>
          </p:cNvPr>
          <p:cNvGrpSpPr>
            <a:grpSpLocks/>
          </p:cNvGrpSpPr>
          <p:nvPr/>
        </p:nvGrpSpPr>
        <p:grpSpPr bwMode="auto">
          <a:xfrm>
            <a:off x="3932238" y="2438400"/>
            <a:ext cx="74612" cy="26988"/>
            <a:chOff x="2373" y="1404"/>
            <a:chExt cx="47" cy="17"/>
          </a:xfrm>
        </p:grpSpPr>
        <p:sp>
          <p:nvSpPr>
            <p:cNvPr id="9342" name="Oval 177">
              <a:extLst>
                <a:ext uri="{FF2B5EF4-FFF2-40B4-BE49-F238E27FC236}">
                  <a16:creationId xmlns:a16="http://schemas.microsoft.com/office/drawing/2014/main" id="{5B2FA7B7-82E2-4130-A458-606761283F1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43" name="Oval 178">
              <a:extLst>
                <a:ext uri="{FF2B5EF4-FFF2-40B4-BE49-F238E27FC236}">
                  <a16:creationId xmlns:a16="http://schemas.microsoft.com/office/drawing/2014/main" id="{877B2642-BDEF-4726-A32B-1CFD2031808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9250" name="Text Box 180">
            <a:extLst>
              <a:ext uri="{FF2B5EF4-FFF2-40B4-BE49-F238E27FC236}">
                <a16:creationId xmlns:a16="http://schemas.microsoft.com/office/drawing/2014/main" id="{18FA0E25-AEA2-4BF1-949C-E187AD2CCAE2}"/>
              </a:ext>
            </a:extLst>
          </p:cNvPr>
          <p:cNvSpPr txBox="1">
            <a:spLocks noChangeArrowheads="1"/>
          </p:cNvSpPr>
          <p:nvPr/>
        </p:nvSpPr>
        <p:spPr bwMode="auto">
          <a:xfrm>
            <a:off x="4076700" y="2078038"/>
            <a:ext cx="26304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sp>
        <p:nvSpPr>
          <p:cNvPr id="9251" name="Text Box 181">
            <a:extLst>
              <a:ext uri="{FF2B5EF4-FFF2-40B4-BE49-F238E27FC236}">
                <a16:creationId xmlns:a16="http://schemas.microsoft.com/office/drawing/2014/main" id="{13D9350F-C1DE-467D-AFC1-3F51924A408E}"/>
              </a:ext>
            </a:extLst>
          </p:cNvPr>
          <p:cNvSpPr txBox="1">
            <a:spLocks noChangeArrowheads="1"/>
          </p:cNvSpPr>
          <p:nvPr/>
        </p:nvSpPr>
        <p:spPr bwMode="auto">
          <a:xfrm>
            <a:off x="4076700" y="2366963"/>
            <a:ext cx="2616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M577 Command Vehicle                         CWCA-06</a:t>
            </a:r>
            <a:endParaRPr lang="en-GB" altLang="en-US" sz="800" b="1"/>
          </a:p>
        </p:txBody>
      </p:sp>
      <p:grpSp>
        <p:nvGrpSpPr>
          <p:cNvPr id="9252" name="Group 182">
            <a:extLst>
              <a:ext uri="{FF2B5EF4-FFF2-40B4-BE49-F238E27FC236}">
                <a16:creationId xmlns:a16="http://schemas.microsoft.com/office/drawing/2014/main" id="{19F63A10-B5BF-42EF-B406-EF23F91B332C}"/>
              </a:ext>
            </a:extLst>
          </p:cNvPr>
          <p:cNvGrpSpPr>
            <a:grpSpLocks/>
          </p:cNvGrpSpPr>
          <p:nvPr/>
        </p:nvGrpSpPr>
        <p:grpSpPr bwMode="auto">
          <a:xfrm>
            <a:off x="3860800" y="3014663"/>
            <a:ext cx="287338" cy="215900"/>
            <a:chOff x="1920" y="2352"/>
            <a:chExt cx="152" cy="99"/>
          </a:xfrm>
        </p:grpSpPr>
        <p:sp>
          <p:nvSpPr>
            <p:cNvPr id="9338" name="Rectangle 183">
              <a:extLst>
                <a:ext uri="{FF2B5EF4-FFF2-40B4-BE49-F238E27FC236}">
                  <a16:creationId xmlns:a16="http://schemas.microsoft.com/office/drawing/2014/main" id="{3ECB0F9C-1395-45BA-B7CD-8FC04A124907}"/>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39" name="Oval 184">
              <a:extLst>
                <a:ext uri="{FF2B5EF4-FFF2-40B4-BE49-F238E27FC236}">
                  <a16:creationId xmlns:a16="http://schemas.microsoft.com/office/drawing/2014/main" id="{8483C86E-B59C-4476-BCEF-F24730433A4F}"/>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40" name="Line 185">
              <a:extLst>
                <a:ext uri="{FF2B5EF4-FFF2-40B4-BE49-F238E27FC236}">
                  <a16:creationId xmlns:a16="http://schemas.microsoft.com/office/drawing/2014/main" id="{DE830CE6-BD10-45E6-81B1-10AAA609657F}"/>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41" name="Line 186">
              <a:extLst>
                <a:ext uri="{FF2B5EF4-FFF2-40B4-BE49-F238E27FC236}">
                  <a16:creationId xmlns:a16="http://schemas.microsoft.com/office/drawing/2014/main" id="{05531ED1-4BDF-4931-B337-089DAF058990}"/>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53" name="Text Box 187">
            <a:extLst>
              <a:ext uri="{FF2B5EF4-FFF2-40B4-BE49-F238E27FC236}">
                <a16:creationId xmlns:a16="http://schemas.microsoft.com/office/drawing/2014/main" id="{CDFC99AB-A828-44E7-A9BF-76B9D6B57BAD}"/>
              </a:ext>
            </a:extLst>
          </p:cNvPr>
          <p:cNvSpPr txBox="1">
            <a:spLocks noChangeArrowheads="1"/>
          </p:cNvSpPr>
          <p:nvPr/>
        </p:nvSpPr>
        <p:spPr bwMode="auto">
          <a:xfrm>
            <a:off x="4148138" y="2725738"/>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ELEMENTS</a:t>
            </a:r>
          </a:p>
        </p:txBody>
      </p:sp>
      <p:sp>
        <p:nvSpPr>
          <p:cNvPr id="9254" name="Line 188">
            <a:extLst>
              <a:ext uri="{FF2B5EF4-FFF2-40B4-BE49-F238E27FC236}">
                <a16:creationId xmlns:a16="http://schemas.microsoft.com/office/drawing/2014/main" id="{FDAFD850-C9F6-4DB7-AC11-4FE967168F3F}"/>
              </a:ext>
            </a:extLst>
          </p:cNvPr>
          <p:cNvSpPr>
            <a:spLocks noChangeShapeType="1"/>
          </p:cNvSpPr>
          <p:nvPr/>
        </p:nvSpPr>
        <p:spPr bwMode="auto">
          <a:xfrm>
            <a:off x="4003675" y="2941638"/>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55" name="Line 189">
            <a:extLst>
              <a:ext uri="{FF2B5EF4-FFF2-40B4-BE49-F238E27FC236}">
                <a16:creationId xmlns:a16="http://schemas.microsoft.com/office/drawing/2014/main" id="{1FC16D31-64FA-4CB9-9D43-8F2B29F59905}"/>
              </a:ext>
            </a:extLst>
          </p:cNvPr>
          <p:cNvSpPr>
            <a:spLocks noChangeShapeType="1"/>
          </p:cNvSpPr>
          <p:nvPr/>
        </p:nvSpPr>
        <p:spPr bwMode="auto">
          <a:xfrm>
            <a:off x="3716338" y="35179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56" name="Group 190">
            <a:extLst>
              <a:ext uri="{FF2B5EF4-FFF2-40B4-BE49-F238E27FC236}">
                <a16:creationId xmlns:a16="http://schemas.microsoft.com/office/drawing/2014/main" id="{C37EE3A0-E77C-4AB5-9D29-DF3E57D45081}"/>
              </a:ext>
            </a:extLst>
          </p:cNvPr>
          <p:cNvGrpSpPr>
            <a:grpSpLocks/>
          </p:cNvGrpSpPr>
          <p:nvPr/>
        </p:nvGrpSpPr>
        <p:grpSpPr bwMode="auto">
          <a:xfrm>
            <a:off x="3860800" y="3444875"/>
            <a:ext cx="287338" cy="215900"/>
            <a:chOff x="1920" y="2112"/>
            <a:chExt cx="151" cy="99"/>
          </a:xfrm>
        </p:grpSpPr>
        <p:sp>
          <p:nvSpPr>
            <p:cNvPr id="9335" name="Rectangle 191">
              <a:extLst>
                <a:ext uri="{FF2B5EF4-FFF2-40B4-BE49-F238E27FC236}">
                  <a16:creationId xmlns:a16="http://schemas.microsoft.com/office/drawing/2014/main" id="{E6499292-0083-4FDA-9BF0-950C7F6A9A93}"/>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36" name="Oval 192">
              <a:extLst>
                <a:ext uri="{FF2B5EF4-FFF2-40B4-BE49-F238E27FC236}">
                  <a16:creationId xmlns:a16="http://schemas.microsoft.com/office/drawing/2014/main" id="{C2EE8560-DEDA-41A4-BC64-7B15D2079EA6}"/>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37" name="Line 193">
              <a:extLst>
                <a:ext uri="{FF2B5EF4-FFF2-40B4-BE49-F238E27FC236}">
                  <a16:creationId xmlns:a16="http://schemas.microsoft.com/office/drawing/2014/main" id="{A3E6E6A6-7F2D-44AF-B904-F7C562A27551}"/>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57" name="Text Box 195">
            <a:extLst>
              <a:ext uri="{FF2B5EF4-FFF2-40B4-BE49-F238E27FC236}">
                <a16:creationId xmlns:a16="http://schemas.microsoft.com/office/drawing/2014/main" id="{91E62D2E-E562-410F-8875-B3092741F454}"/>
              </a:ext>
            </a:extLst>
          </p:cNvPr>
          <p:cNvSpPr txBox="1">
            <a:spLocks noChangeArrowheads="1"/>
          </p:cNvSpPr>
          <p:nvPr/>
        </p:nvSpPr>
        <p:spPr bwMode="auto">
          <a:xfrm>
            <a:off x="4148138" y="3375025"/>
            <a:ext cx="2147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CWCA-06</a:t>
            </a:r>
          </a:p>
          <a:p>
            <a:pPr eaLnBrk="1" hangingPunct="1">
              <a:spcBef>
                <a:spcPct val="0"/>
              </a:spcBef>
              <a:buFontTx/>
              <a:buNone/>
            </a:pPr>
            <a:r>
              <a:rPr lang="en-GB" altLang="en-US" sz="800" b="1"/>
              <a:t>x1 Mechanised Reconnaissance Platoon</a:t>
            </a:r>
          </a:p>
        </p:txBody>
      </p:sp>
      <p:grpSp>
        <p:nvGrpSpPr>
          <p:cNvPr id="9258" name="Group 196">
            <a:extLst>
              <a:ext uri="{FF2B5EF4-FFF2-40B4-BE49-F238E27FC236}">
                <a16:creationId xmlns:a16="http://schemas.microsoft.com/office/drawing/2014/main" id="{56971F12-92A4-46B1-AF4B-613EBA4D6C35}"/>
              </a:ext>
            </a:extLst>
          </p:cNvPr>
          <p:cNvGrpSpPr>
            <a:grpSpLocks/>
          </p:cNvGrpSpPr>
          <p:nvPr/>
        </p:nvGrpSpPr>
        <p:grpSpPr bwMode="auto">
          <a:xfrm>
            <a:off x="3932238" y="3375025"/>
            <a:ext cx="131762" cy="26988"/>
            <a:chOff x="304" y="1872"/>
            <a:chExt cx="83" cy="17"/>
          </a:xfrm>
        </p:grpSpPr>
        <p:sp>
          <p:nvSpPr>
            <p:cNvPr id="9332" name="Oval 197">
              <a:extLst>
                <a:ext uri="{FF2B5EF4-FFF2-40B4-BE49-F238E27FC236}">
                  <a16:creationId xmlns:a16="http://schemas.microsoft.com/office/drawing/2014/main" id="{B32D5816-B07B-457D-BA08-BEF2440BF7DE}"/>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33" name="Oval 198">
              <a:extLst>
                <a:ext uri="{FF2B5EF4-FFF2-40B4-BE49-F238E27FC236}">
                  <a16:creationId xmlns:a16="http://schemas.microsoft.com/office/drawing/2014/main" id="{306C2BCC-1C8C-49F8-BAF4-11BF97F1CB55}"/>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34" name="Oval 199">
              <a:extLst>
                <a:ext uri="{FF2B5EF4-FFF2-40B4-BE49-F238E27FC236}">
                  <a16:creationId xmlns:a16="http://schemas.microsoft.com/office/drawing/2014/main" id="{6C4D5697-FB1C-4B93-A3E2-7575C6D3DFD4}"/>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9259" name="Text Box 201">
            <a:extLst>
              <a:ext uri="{FF2B5EF4-FFF2-40B4-BE49-F238E27FC236}">
                <a16:creationId xmlns:a16="http://schemas.microsoft.com/office/drawing/2014/main" id="{D944BD6F-070E-4378-B01A-B6D99EF86789}"/>
              </a:ext>
            </a:extLst>
          </p:cNvPr>
          <p:cNvSpPr txBox="1">
            <a:spLocks noChangeArrowheads="1"/>
          </p:cNvSpPr>
          <p:nvPr/>
        </p:nvSpPr>
        <p:spPr bwMode="auto">
          <a:xfrm>
            <a:off x="4148138" y="2941638"/>
            <a:ext cx="2230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CWCA-04</a:t>
            </a:r>
          </a:p>
          <a:p>
            <a:pPr eaLnBrk="1" hangingPunct="1">
              <a:spcBef>
                <a:spcPct val="0"/>
              </a:spcBef>
              <a:buFontTx/>
              <a:buNone/>
            </a:pPr>
            <a:r>
              <a:rPr lang="en-GB" altLang="en-US" sz="800" b="1"/>
              <a:t>x3 or x4 Mechanised Infantry Company (a)</a:t>
            </a:r>
          </a:p>
        </p:txBody>
      </p:sp>
      <p:sp>
        <p:nvSpPr>
          <p:cNvPr id="9260" name="Text Box 202">
            <a:extLst>
              <a:ext uri="{FF2B5EF4-FFF2-40B4-BE49-F238E27FC236}">
                <a16:creationId xmlns:a16="http://schemas.microsoft.com/office/drawing/2014/main" id="{AD0C2665-9880-495F-A31A-E5599FEA0B1E}"/>
              </a:ext>
            </a:extLst>
          </p:cNvPr>
          <p:cNvSpPr txBox="1">
            <a:spLocks noChangeArrowheads="1"/>
          </p:cNvSpPr>
          <p:nvPr/>
        </p:nvSpPr>
        <p:spPr bwMode="auto">
          <a:xfrm>
            <a:off x="4148138" y="3733800"/>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ATTACHMENTS</a:t>
            </a:r>
          </a:p>
        </p:txBody>
      </p:sp>
      <p:grpSp>
        <p:nvGrpSpPr>
          <p:cNvPr id="9261" name="Group 203">
            <a:extLst>
              <a:ext uri="{FF2B5EF4-FFF2-40B4-BE49-F238E27FC236}">
                <a16:creationId xmlns:a16="http://schemas.microsoft.com/office/drawing/2014/main" id="{98623EB1-FB86-4173-9A35-7CBAB1AA137D}"/>
              </a:ext>
            </a:extLst>
          </p:cNvPr>
          <p:cNvGrpSpPr>
            <a:grpSpLocks/>
          </p:cNvGrpSpPr>
          <p:nvPr/>
        </p:nvGrpSpPr>
        <p:grpSpPr bwMode="auto">
          <a:xfrm>
            <a:off x="3860800" y="4094163"/>
            <a:ext cx="239713" cy="157162"/>
            <a:chOff x="2736" y="2064"/>
            <a:chExt cx="151" cy="99"/>
          </a:xfrm>
        </p:grpSpPr>
        <p:sp>
          <p:nvSpPr>
            <p:cNvPr id="9329" name="Rectangle 204">
              <a:extLst>
                <a:ext uri="{FF2B5EF4-FFF2-40B4-BE49-F238E27FC236}">
                  <a16:creationId xmlns:a16="http://schemas.microsoft.com/office/drawing/2014/main" id="{D54F67D5-A0CD-4883-9B00-A8AB0B46D4E3}"/>
                </a:ext>
              </a:extLst>
            </p:cNvPr>
            <p:cNvSpPr>
              <a:spLocks noChangeAspect="1" noChangeArrowheads="1"/>
            </p:cNvSpPr>
            <p:nvPr/>
          </p:nvSpPr>
          <p:spPr bwMode="auto">
            <a:xfrm>
              <a:off x="2736" y="2064"/>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30" name="Line 205">
              <a:extLst>
                <a:ext uri="{FF2B5EF4-FFF2-40B4-BE49-F238E27FC236}">
                  <a16:creationId xmlns:a16="http://schemas.microsoft.com/office/drawing/2014/main" id="{004CCBC0-18DD-4153-96AA-4E968F028DB9}"/>
                </a:ext>
              </a:extLst>
            </p:cNvPr>
            <p:cNvSpPr>
              <a:spLocks noChangeAspect="1" noChangeShapeType="1"/>
            </p:cNvSpPr>
            <p:nvPr/>
          </p:nvSpPr>
          <p:spPr bwMode="auto">
            <a:xfrm flipH="1">
              <a:off x="2812" y="2078"/>
              <a:ext cx="1" cy="63"/>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31" name="Line 206">
              <a:extLst>
                <a:ext uri="{FF2B5EF4-FFF2-40B4-BE49-F238E27FC236}">
                  <a16:creationId xmlns:a16="http://schemas.microsoft.com/office/drawing/2014/main" id="{E867EB61-C4D2-4391-BE0A-1366BA4054E9}"/>
                </a:ext>
              </a:extLst>
            </p:cNvPr>
            <p:cNvSpPr>
              <a:spLocks noChangeAspect="1" noChangeShapeType="1"/>
            </p:cNvSpPr>
            <p:nvPr/>
          </p:nvSpPr>
          <p:spPr bwMode="auto">
            <a:xfrm flipV="1">
              <a:off x="2789" y="2143"/>
              <a:ext cx="4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262" name="Group 212">
            <a:extLst>
              <a:ext uri="{FF2B5EF4-FFF2-40B4-BE49-F238E27FC236}">
                <a16:creationId xmlns:a16="http://schemas.microsoft.com/office/drawing/2014/main" id="{A6DDA74A-84CC-4E65-BDC5-F8A6C609525C}"/>
              </a:ext>
            </a:extLst>
          </p:cNvPr>
          <p:cNvGrpSpPr>
            <a:grpSpLocks/>
          </p:cNvGrpSpPr>
          <p:nvPr/>
        </p:nvGrpSpPr>
        <p:grpSpPr bwMode="auto">
          <a:xfrm>
            <a:off x="3860800" y="4670425"/>
            <a:ext cx="231775" cy="157163"/>
            <a:chOff x="2736" y="3072"/>
            <a:chExt cx="146" cy="99"/>
          </a:xfrm>
        </p:grpSpPr>
        <p:sp>
          <p:nvSpPr>
            <p:cNvPr id="9326" name="Rectangle 213">
              <a:extLst>
                <a:ext uri="{FF2B5EF4-FFF2-40B4-BE49-F238E27FC236}">
                  <a16:creationId xmlns:a16="http://schemas.microsoft.com/office/drawing/2014/main" id="{1717A100-D8DD-4098-AABF-67C673D4FC09}"/>
                </a:ext>
              </a:extLst>
            </p:cNvPr>
            <p:cNvSpPr>
              <a:spLocks noChangeAspect="1" noChangeArrowheads="1"/>
            </p:cNvSpPr>
            <p:nvPr/>
          </p:nvSpPr>
          <p:spPr bwMode="auto">
            <a:xfrm>
              <a:off x="2736" y="307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27" name="Line 214">
              <a:extLst>
                <a:ext uri="{FF2B5EF4-FFF2-40B4-BE49-F238E27FC236}">
                  <a16:creationId xmlns:a16="http://schemas.microsoft.com/office/drawing/2014/main" id="{E161F508-DC09-4568-B429-9B34A36A9D80}"/>
                </a:ext>
              </a:extLst>
            </p:cNvPr>
            <p:cNvSpPr>
              <a:spLocks noChangeAspect="1" noChangeShapeType="1"/>
            </p:cNvSpPr>
            <p:nvPr/>
          </p:nvSpPr>
          <p:spPr bwMode="auto">
            <a:xfrm flipV="1">
              <a:off x="2736" y="3074"/>
              <a:ext cx="72"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28" name="Line 215">
              <a:extLst>
                <a:ext uri="{FF2B5EF4-FFF2-40B4-BE49-F238E27FC236}">
                  <a16:creationId xmlns:a16="http://schemas.microsoft.com/office/drawing/2014/main" id="{D3A7AC93-5A0F-4CF7-83AB-8EBA2A9F7932}"/>
                </a:ext>
              </a:extLst>
            </p:cNvPr>
            <p:cNvSpPr>
              <a:spLocks noChangeAspect="1" noChangeShapeType="1"/>
            </p:cNvSpPr>
            <p:nvPr/>
          </p:nvSpPr>
          <p:spPr bwMode="auto">
            <a:xfrm>
              <a:off x="2808" y="3072"/>
              <a:ext cx="7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263" name="Group 216">
            <a:extLst>
              <a:ext uri="{FF2B5EF4-FFF2-40B4-BE49-F238E27FC236}">
                <a16:creationId xmlns:a16="http://schemas.microsoft.com/office/drawing/2014/main" id="{35DE0A9C-8F0C-43CD-B280-CE571FE98CAC}"/>
              </a:ext>
            </a:extLst>
          </p:cNvPr>
          <p:cNvGrpSpPr>
            <a:grpSpLocks/>
          </p:cNvGrpSpPr>
          <p:nvPr/>
        </p:nvGrpSpPr>
        <p:grpSpPr bwMode="auto">
          <a:xfrm>
            <a:off x="3860800" y="4959350"/>
            <a:ext cx="241300" cy="157163"/>
            <a:chOff x="3120" y="2784"/>
            <a:chExt cx="152" cy="99"/>
          </a:xfrm>
        </p:grpSpPr>
        <p:sp>
          <p:nvSpPr>
            <p:cNvPr id="9322" name="Rectangle 217">
              <a:extLst>
                <a:ext uri="{FF2B5EF4-FFF2-40B4-BE49-F238E27FC236}">
                  <a16:creationId xmlns:a16="http://schemas.microsoft.com/office/drawing/2014/main" id="{F891F58D-2D68-45BA-8A5D-8F12C1A0258F}"/>
                </a:ext>
              </a:extLst>
            </p:cNvPr>
            <p:cNvSpPr>
              <a:spLocks noChangeAspect="1" noChangeArrowheads="1"/>
            </p:cNvSpPr>
            <p:nvPr/>
          </p:nvSpPr>
          <p:spPr bwMode="auto">
            <a:xfrm>
              <a:off x="3121" y="2784"/>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23" name="Oval 218">
              <a:extLst>
                <a:ext uri="{FF2B5EF4-FFF2-40B4-BE49-F238E27FC236}">
                  <a16:creationId xmlns:a16="http://schemas.microsoft.com/office/drawing/2014/main" id="{D240F03F-28C5-48B7-BA74-B53D4B6F58A7}"/>
                </a:ext>
              </a:extLst>
            </p:cNvPr>
            <p:cNvSpPr>
              <a:spLocks noChangeAspect="1" noChangeArrowheads="1"/>
            </p:cNvSpPr>
            <p:nvPr/>
          </p:nvSpPr>
          <p:spPr bwMode="auto">
            <a:xfrm>
              <a:off x="3140" y="2806"/>
              <a:ext cx="108"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24" name="Line 219">
              <a:extLst>
                <a:ext uri="{FF2B5EF4-FFF2-40B4-BE49-F238E27FC236}">
                  <a16:creationId xmlns:a16="http://schemas.microsoft.com/office/drawing/2014/main" id="{88BCAB8A-930A-41F1-B097-E763B2D91AB2}"/>
                </a:ext>
              </a:extLst>
            </p:cNvPr>
            <p:cNvSpPr>
              <a:spLocks noChangeAspect="1" noChangeShapeType="1"/>
            </p:cNvSpPr>
            <p:nvPr/>
          </p:nvSpPr>
          <p:spPr bwMode="auto">
            <a:xfrm flipV="1">
              <a:off x="3120" y="2785"/>
              <a:ext cx="73"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25" name="Line 220">
              <a:extLst>
                <a:ext uri="{FF2B5EF4-FFF2-40B4-BE49-F238E27FC236}">
                  <a16:creationId xmlns:a16="http://schemas.microsoft.com/office/drawing/2014/main" id="{91508ED6-8F0C-4379-A421-14A774BAF9B5}"/>
                </a:ext>
              </a:extLst>
            </p:cNvPr>
            <p:cNvSpPr>
              <a:spLocks noChangeAspect="1" noChangeShapeType="1"/>
            </p:cNvSpPr>
            <p:nvPr/>
          </p:nvSpPr>
          <p:spPr bwMode="auto">
            <a:xfrm>
              <a:off x="3193" y="2784"/>
              <a:ext cx="78"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264" name="Group 221">
            <a:extLst>
              <a:ext uri="{FF2B5EF4-FFF2-40B4-BE49-F238E27FC236}">
                <a16:creationId xmlns:a16="http://schemas.microsoft.com/office/drawing/2014/main" id="{B10F83EA-44B7-48D5-B230-65090CC4740B}"/>
              </a:ext>
            </a:extLst>
          </p:cNvPr>
          <p:cNvGrpSpPr>
            <a:grpSpLocks/>
          </p:cNvGrpSpPr>
          <p:nvPr/>
        </p:nvGrpSpPr>
        <p:grpSpPr bwMode="auto">
          <a:xfrm>
            <a:off x="3932238" y="4022725"/>
            <a:ext cx="74612" cy="26988"/>
            <a:chOff x="2373" y="1404"/>
            <a:chExt cx="47" cy="17"/>
          </a:xfrm>
        </p:grpSpPr>
        <p:sp>
          <p:nvSpPr>
            <p:cNvPr id="9320" name="Oval 222">
              <a:extLst>
                <a:ext uri="{FF2B5EF4-FFF2-40B4-BE49-F238E27FC236}">
                  <a16:creationId xmlns:a16="http://schemas.microsoft.com/office/drawing/2014/main" id="{77704B87-7B32-4594-A6C1-8A7065D9B5E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21" name="Oval 223">
              <a:extLst>
                <a:ext uri="{FF2B5EF4-FFF2-40B4-BE49-F238E27FC236}">
                  <a16:creationId xmlns:a16="http://schemas.microsoft.com/office/drawing/2014/main" id="{3025CB6A-7CCF-4D3C-8A9F-4ECD1728F78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9265" name="Group 224">
            <a:extLst>
              <a:ext uri="{FF2B5EF4-FFF2-40B4-BE49-F238E27FC236}">
                <a16:creationId xmlns:a16="http://schemas.microsoft.com/office/drawing/2014/main" id="{2363BACC-D3EC-4C1C-8575-B4CC111E1C71}"/>
              </a:ext>
            </a:extLst>
          </p:cNvPr>
          <p:cNvGrpSpPr>
            <a:grpSpLocks/>
          </p:cNvGrpSpPr>
          <p:nvPr/>
        </p:nvGrpSpPr>
        <p:grpSpPr bwMode="auto">
          <a:xfrm>
            <a:off x="3932238" y="4310063"/>
            <a:ext cx="74612" cy="26987"/>
            <a:chOff x="2373" y="1404"/>
            <a:chExt cx="47" cy="17"/>
          </a:xfrm>
        </p:grpSpPr>
        <p:sp>
          <p:nvSpPr>
            <p:cNvPr id="9318" name="Oval 225">
              <a:extLst>
                <a:ext uri="{FF2B5EF4-FFF2-40B4-BE49-F238E27FC236}">
                  <a16:creationId xmlns:a16="http://schemas.microsoft.com/office/drawing/2014/main" id="{6E9764AF-9F81-4C9A-9ED2-754278C4E39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19" name="Oval 226">
              <a:extLst>
                <a:ext uri="{FF2B5EF4-FFF2-40B4-BE49-F238E27FC236}">
                  <a16:creationId xmlns:a16="http://schemas.microsoft.com/office/drawing/2014/main" id="{ED0BF5D5-A071-4A94-9D54-917F81C1971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9266" name="Group 227">
            <a:extLst>
              <a:ext uri="{FF2B5EF4-FFF2-40B4-BE49-F238E27FC236}">
                <a16:creationId xmlns:a16="http://schemas.microsoft.com/office/drawing/2014/main" id="{D03E3472-EADA-4250-815C-BE5CE12503A3}"/>
              </a:ext>
            </a:extLst>
          </p:cNvPr>
          <p:cNvGrpSpPr>
            <a:grpSpLocks/>
          </p:cNvGrpSpPr>
          <p:nvPr/>
        </p:nvGrpSpPr>
        <p:grpSpPr bwMode="auto">
          <a:xfrm>
            <a:off x="3932238" y="4598988"/>
            <a:ext cx="74612" cy="26987"/>
            <a:chOff x="2373" y="1404"/>
            <a:chExt cx="47" cy="17"/>
          </a:xfrm>
        </p:grpSpPr>
        <p:sp>
          <p:nvSpPr>
            <p:cNvPr id="9316" name="Oval 228">
              <a:extLst>
                <a:ext uri="{FF2B5EF4-FFF2-40B4-BE49-F238E27FC236}">
                  <a16:creationId xmlns:a16="http://schemas.microsoft.com/office/drawing/2014/main" id="{366BAB54-F782-46DF-9CD8-4861C10D1D4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17" name="Oval 229">
              <a:extLst>
                <a:ext uri="{FF2B5EF4-FFF2-40B4-BE49-F238E27FC236}">
                  <a16:creationId xmlns:a16="http://schemas.microsoft.com/office/drawing/2014/main" id="{D69766BB-D613-427B-A39D-87D2D08AB83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9267" name="Group 230">
            <a:extLst>
              <a:ext uri="{FF2B5EF4-FFF2-40B4-BE49-F238E27FC236}">
                <a16:creationId xmlns:a16="http://schemas.microsoft.com/office/drawing/2014/main" id="{070429DA-D9FD-43C6-8770-99D1046371C8}"/>
              </a:ext>
            </a:extLst>
          </p:cNvPr>
          <p:cNvGrpSpPr>
            <a:grpSpLocks/>
          </p:cNvGrpSpPr>
          <p:nvPr/>
        </p:nvGrpSpPr>
        <p:grpSpPr bwMode="auto">
          <a:xfrm>
            <a:off x="3932238" y="4886325"/>
            <a:ext cx="74612" cy="26988"/>
            <a:chOff x="2373" y="1404"/>
            <a:chExt cx="47" cy="17"/>
          </a:xfrm>
        </p:grpSpPr>
        <p:sp>
          <p:nvSpPr>
            <p:cNvPr id="9314" name="Oval 231">
              <a:extLst>
                <a:ext uri="{FF2B5EF4-FFF2-40B4-BE49-F238E27FC236}">
                  <a16:creationId xmlns:a16="http://schemas.microsoft.com/office/drawing/2014/main" id="{781E9503-C519-45A3-B3DC-290029AF30C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15" name="Oval 232">
              <a:extLst>
                <a:ext uri="{FF2B5EF4-FFF2-40B4-BE49-F238E27FC236}">
                  <a16:creationId xmlns:a16="http://schemas.microsoft.com/office/drawing/2014/main" id="{C57757DB-2261-4F28-A2DD-EDD86739EDE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9268" name="Line 237">
            <a:extLst>
              <a:ext uri="{FF2B5EF4-FFF2-40B4-BE49-F238E27FC236}">
                <a16:creationId xmlns:a16="http://schemas.microsoft.com/office/drawing/2014/main" id="{5CBF3993-71B3-4672-9ED4-DA2FA207F456}"/>
              </a:ext>
            </a:extLst>
          </p:cNvPr>
          <p:cNvSpPr>
            <a:spLocks noChangeShapeType="1"/>
          </p:cNvSpPr>
          <p:nvPr/>
        </p:nvSpPr>
        <p:spPr bwMode="auto">
          <a:xfrm>
            <a:off x="3716338" y="3519488"/>
            <a:ext cx="0" cy="180022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69" name="Text Box 239">
            <a:extLst>
              <a:ext uri="{FF2B5EF4-FFF2-40B4-BE49-F238E27FC236}">
                <a16:creationId xmlns:a16="http://schemas.microsoft.com/office/drawing/2014/main" id="{DF786B4D-9FD7-4206-8EAC-8D4D8B66B5FF}"/>
              </a:ext>
            </a:extLst>
          </p:cNvPr>
          <p:cNvSpPr txBox="1">
            <a:spLocks noChangeArrowheads="1"/>
          </p:cNvSpPr>
          <p:nvPr/>
        </p:nvSpPr>
        <p:spPr bwMode="auto">
          <a:xfrm>
            <a:off x="4076700" y="3951288"/>
            <a:ext cx="2562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Organic Fire Support</a:t>
            </a:r>
          </a:p>
          <a:p>
            <a:pPr eaLnBrk="1" hangingPunct="1">
              <a:spcBef>
                <a:spcPct val="0"/>
              </a:spcBef>
              <a:buFontTx/>
              <a:buNone/>
            </a:pPr>
            <a:r>
              <a:rPr lang="en-GB" altLang="en-US" sz="800" b="1"/>
              <a:t>x4 </a:t>
            </a:r>
            <a:r>
              <a:rPr lang="en-GB" altLang="en-US" sz="800"/>
              <a:t>C3 81mm Mortar </a:t>
            </a:r>
            <a:r>
              <a:rPr lang="en-GB" altLang="en-US" sz="800" b="1"/>
              <a:t>(b)                              </a:t>
            </a:r>
            <a:r>
              <a:rPr lang="en-GB" altLang="en-US" sz="800"/>
              <a:t>CWCA-14</a:t>
            </a:r>
          </a:p>
        </p:txBody>
      </p:sp>
      <p:sp>
        <p:nvSpPr>
          <p:cNvPr id="9270" name="Text Box 240">
            <a:extLst>
              <a:ext uri="{FF2B5EF4-FFF2-40B4-BE49-F238E27FC236}">
                <a16:creationId xmlns:a16="http://schemas.microsoft.com/office/drawing/2014/main" id="{4DF95918-C827-4DF4-A06E-CBFD07AAD463}"/>
              </a:ext>
            </a:extLst>
          </p:cNvPr>
          <p:cNvSpPr txBox="1">
            <a:spLocks noChangeArrowheads="1"/>
          </p:cNvSpPr>
          <p:nvPr/>
        </p:nvSpPr>
        <p:spPr bwMode="auto">
          <a:xfrm>
            <a:off x="4076700" y="4238625"/>
            <a:ext cx="25860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x4 </a:t>
            </a:r>
            <a:r>
              <a:rPr lang="en-GB" altLang="en-US" sz="800"/>
              <a:t>M113 Armoured Personnel Carrier </a:t>
            </a:r>
            <a:r>
              <a:rPr lang="en-GB" altLang="en-US" sz="800" b="1"/>
              <a:t>(b)   </a:t>
            </a:r>
            <a:r>
              <a:rPr lang="en-GB" altLang="en-US" sz="800"/>
              <a:t>CWCA-03</a:t>
            </a:r>
            <a:endParaRPr lang="en-GB" altLang="en-US" sz="800" b="1"/>
          </a:p>
        </p:txBody>
      </p:sp>
      <p:sp>
        <p:nvSpPr>
          <p:cNvPr id="9271" name="Text Box 241">
            <a:extLst>
              <a:ext uri="{FF2B5EF4-FFF2-40B4-BE49-F238E27FC236}">
                <a16:creationId xmlns:a16="http://schemas.microsoft.com/office/drawing/2014/main" id="{867598A1-0970-4A70-BBAA-1697EB9AECA6}"/>
              </a:ext>
            </a:extLst>
          </p:cNvPr>
          <p:cNvSpPr txBox="1">
            <a:spLocks noChangeArrowheads="1"/>
          </p:cNvSpPr>
          <p:nvPr/>
        </p:nvSpPr>
        <p:spPr bwMode="auto">
          <a:xfrm>
            <a:off x="4076700" y="4598988"/>
            <a:ext cx="25876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x9 </a:t>
            </a:r>
            <a:r>
              <a:rPr lang="en-GB" altLang="en-US" sz="800"/>
              <a:t>M220 TOW ATGM Team </a:t>
            </a:r>
            <a:r>
              <a:rPr lang="en-GB" altLang="en-US" sz="800" b="1"/>
              <a:t>(cde)</a:t>
            </a:r>
            <a:r>
              <a:rPr lang="en-GB" altLang="en-US" sz="800"/>
              <a:t>              CWCA-15</a:t>
            </a:r>
            <a:endParaRPr lang="en-GB" altLang="en-US" sz="800" b="1"/>
          </a:p>
        </p:txBody>
      </p:sp>
      <p:sp>
        <p:nvSpPr>
          <p:cNvPr id="9272" name="Text Box 242">
            <a:extLst>
              <a:ext uri="{FF2B5EF4-FFF2-40B4-BE49-F238E27FC236}">
                <a16:creationId xmlns:a16="http://schemas.microsoft.com/office/drawing/2014/main" id="{14CB69DB-DD17-4F7F-81F2-3E57E79C3830}"/>
              </a:ext>
            </a:extLst>
          </p:cNvPr>
          <p:cNvSpPr txBox="1">
            <a:spLocks noChangeArrowheads="1"/>
          </p:cNvSpPr>
          <p:nvPr/>
        </p:nvSpPr>
        <p:spPr bwMode="auto">
          <a:xfrm>
            <a:off x="4076700" y="4814888"/>
            <a:ext cx="2576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x9 </a:t>
            </a:r>
            <a:r>
              <a:rPr lang="en-GB" altLang="en-US" sz="800"/>
              <a:t>M150 TOW ATGM Vehicle </a:t>
            </a:r>
            <a:r>
              <a:rPr lang="en-GB" altLang="en-US" sz="800" b="1"/>
              <a:t>(cde)</a:t>
            </a:r>
            <a:r>
              <a:rPr lang="en-GB" altLang="en-US" sz="800"/>
              <a:t>           CWCA-05</a:t>
            </a:r>
            <a:endParaRPr lang="en-GB" altLang="en-US" sz="800" b="1"/>
          </a:p>
        </p:txBody>
      </p:sp>
      <p:sp>
        <p:nvSpPr>
          <p:cNvPr id="9273" name="Text Box 243">
            <a:extLst>
              <a:ext uri="{FF2B5EF4-FFF2-40B4-BE49-F238E27FC236}">
                <a16:creationId xmlns:a16="http://schemas.microsoft.com/office/drawing/2014/main" id="{F1473507-6181-48DB-9263-96160F9DA670}"/>
              </a:ext>
            </a:extLst>
          </p:cNvPr>
          <p:cNvSpPr txBox="1">
            <a:spLocks noChangeArrowheads="1"/>
          </p:cNvSpPr>
          <p:nvPr/>
        </p:nvSpPr>
        <p:spPr bwMode="auto">
          <a:xfrm>
            <a:off x="3573463" y="5724525"/>
            <a:ext cx="3168650" cy="302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Mechanised Battalions with 1 CBG in Canada had only </a:t>
            </a:r>
            <a:r>
              <a:rPr lang="en-GB" altLang="en-US" sz="800" b="1"/>
              <a:t>x3 </a:t>
            </a:r>
            <a:r>
              <a:rPr lang="en-GB" altLang="en-US" sz="800"/>
              <a:t>Mechanised Infantry Companies, whereas 4 CMBG in West Germany had </a:t>
            </a:r>
            <a:r>
              <a:rPr lang="en-GB" altLang="en-US" sz="800" b="1"/>
              <a:t>x4 </a:t>
            </a:r>
            <a:r>
              <a:rPr lang="en-GB" altLang="en-US" sz="800"/>
              <a:t>Companies per Battalion.</a:t>
            </a:r>
            <a:endParaRPr lang="en-GB" altLang="en-US" sz="800" b="1"/>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M125 81mm mortar carriers appear with regularity in other wargame army lists.  However, while the Canadian Forces greatly desired M125s, they never managed to fund the purchase and Canadian Mortar Platoons therefore had to soldier on without a self-propelled mount.</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The TOW ATGMs may fire from their M150 carriers when transported.</a:t>
            </a:r>
          </a:p>
          <a:p>
            <a:pPr eaLnBrk="1" hangingPunct="1">
              <a:spcBef>
                <a:spcPct val="0"/>
              </a:spcBef>
              <a:buFontTx/>
              <a:buNone/>
            </a:pPr>
            <a:endParaRPr lang="en-GB" altLang="en-US" sz="800"/>
          </a:p>
          <a:p>
            <a:pPr eaLnBrk="1" hangingPunct="1">
              <a:spcBef>
                <a:spcPct val="0"/>
              </a:spcBef>
              <a:buFontTx/>
              <a:buNone/>
            </a:pPr>
            <a:r>
              <a:rPr lang="en-GB" altLang="en-US" sz="800" b="1"/>
              <a:t>(c) </a:t>
            </a:r>
            <a:r>
              <a:rPr lang="en-GB" altLang="en-US" sz="800"/>
              <a:t>In 4 CMBG from 1988: Upgrade TOW ATGMs to TOW 2 (see card) and replace all M150 TOW ATGM vehicles with:</a:t>
            </a:r>
          </a:p>
          <a:p>
            <a:pPr eaLnBrk="1" hangingPunct="1">
              <a:spcBef>
                <a:spcPct val="0"/>
              </a:spcBef>
              <a:buFontTx/>
              <a:buNone/>
            </a:pPr>
            <a:r>
              <a:rPr lang="en-GB" altLang="en-US" sz="800"/>
              <a:t>     </a:t>
            </a:r>
            <a:r>
              <a:rPr lang="en-GB" altLang="en-US" sz="800" b="1"/>
              <a:t>x9 </a:t>
            </a:r>
            <a:r>
              <a:rPr lang="en-GB" altLang="en-US" sz="800"/>
              <a:t>M113 TUA M220A2 ATGM Vehicles                    CWCA-04</a:t>
            </a:r>
          </a:p>
          <a:p>
            <a:pPr eaLnBrk="1" hangingPunct="1">
              <a:spcBef>
                <a:spcPct val="0"/>
              </a:spcBef>
              <a:buFontTx/>
              <a:buNone/>
            </a:pPr>
            <a:endParaRPr lang="en-GB" altLang="en-US" sz="800"/>
          </a:p>
          <a:p>
            <a:pPr eaLnBrk="1" hangingPunct="1">
              <a:spcBef>
                <a:spcPct val="0"/>
              </a:spcBef>
              <a:buFontTx/>
              <a:buNone/>
            </a:pPr>
            <a:r>
              <a:rPr lang="en-GB" altLang="en-US" sz="800" b="1"/>
              <a:t>(d) </a:t>
            </a:r>
            <a:r>
              <a:rPr lang="en-GB" altLang="en-US" sz="800"/>
              <a:t>In 1 CBG: Reduce number of TOW ATGMs and M150 TOW ATGM vehicles to </a:t>
            </a:r>
            <a:r>
              <a:rPr lang="en-GB" altLang="en-US" sz="800" b="1"/>
              <a:t>x4</a:t>
            </a:r>
            <a:r>
              <a:rPr lang="en-GB" altLang="en-US" sz="800"/>
              <a:t>.  1 CBG does not appear to have received M113 TUA until the end of the Cold War.</a:t>
            </a:r>
          </a:p>
          <a:p>
            <a:pPr eaLnBrk="1" hangingPunct="1">
              <a:spcBef>
                <a:spcPct val="0"/>
              </a:spcBef>
              <a:buFontTx/>
              <a:buNone/>
            </a:pPr>
            <a:endParaRPr lang="en-GB" altLang="en-US" sz="800"/>
          </a:p>
          <a:p>
            <a:pPr eaLnBrk="1" hangingPunct="1">
              <a:spcBef>
                <a:spcPct val="0"/>
              </a:spcBef>
              <a:buFontTx/>
              <a:buNone/>
            </a:pPr>
            <a:r>
              <a:rPr lang="en-GB" altLang="en-US" sz="800" b="1"/>
              <a:t>(e) </a:t>
            </a:r>
            <a:r>
              <a:rPr lang="en-GB" altLang="en-US" sz="800"/>
              <a:t>The Pioneer Platoon was only found in battalions deployed with 4 CMBG in Germany.  Therefore, delete from battalions belonging to 1 CBG.</a:t>
            </a:r>
            <a:endParaRPr lang="en-GB" altLang="en-US" sz="800" b="1"/>
          </a:p>
        </p:txBody>
      </p:sp>
      <p:grpSp>
        <p:nvGrpSpPr>
          <p:cNvPr id="9274" name="Group 522">
            <a:extLst>
              <a:ext uri="{FF2B5EF4-FFF2-40B4-BE49-F238E27FC236}">
                <a16:creationId xmlns:a16="http://schemas.microsoft.com/office/drawing/2014/main" id="{D58E8407-C59E-4906-8FBF-1668FA340C68}"/>
              </a:ext>
            </a:extLst>
          </p:cNvPr>
          <p:cNvGrpSpPr>
            <a:grpSpLocks/>
          </p:cNvGrpSpPr>
          <p:nvPr/>
        </p:nvGrpSpPr>
        <p:grpSpPr bwMode="auto">
          <a:xfrm>
            <a:off x="3860800" y="4383088"/>
            <a:ext cx="241300" cy="157162"/>
            <a:chOff x="1920" y="2352"/>
            <a:chExt cx="152" cy="99"/>
          </a:xfrm>
        </p:grpSpPr>
        <p:sp>
          <p:nvSpPr>
            <p:cNvPr id="9310" name="Rectangle 523">
              <a:extLst>
                <a:ext uri="{FF2B5EF4-FFF2-40B4-BE49-F238E27FC236}">
                  <a16:creationId xmlns:a16="http://schemas.microsoft.com/office/drawing/2014/main" id="{CF75F4AB-5B57-49C0-A4F6-D07AD747D458}"/>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11" name="Oval 524">
              <a:extLst>
                <a:ext uri="{FF2B5EF4-FFF2-40B4-BE49-F238E27FC236}">
                  <a16:creationId xmlns:a16="http://schemas.microsoft.com/office/drawing/2014/main" id="{5EA29BCE-9966-4D3B-A63D-BA04DDA41CC6}"/>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12" name="Line 525">
              <a:extLst>
                <a:ext uri="{FF2B5EF4-FFF2-40B4-BE49-F238E27FC236}">
                  <a16:creationId xmlns:a16="http://schemas.microsoft.com/office/drawing/2014/main" id="{782DEA2F-2F09-4047-A605-6823C50F7AA2}"/>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13" name="Line 526">
              <a:extLst>
                <a:ext uri="{FF2B5EF4-FFF2-40B4-BE49-F238E27FC236}">
                  <a16:creationId xmlns:a16="http://schemas.microsoft.com/office/drawing/2014/main" id="{928CCAFF-A879-4DCE-A9CC-261087E1929D}"/>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75" name="Line 527">
            <a:extLst>
              <a:ext uri="{FF2B5EF4-FFF2-40B4-BE49-F238E27FC236}">
                <a16:creationId xmlns:a16="http://schemas.microsoft.com/office/drawing/2014/main" id="{FE6287A8-B19B-423F-BBE3-B8CB50314014}"/>
              </a:ext>
            </a:extLst>
          </p:cNvPr>
          <p:cNvSpPr>
            <a:spLocks noChangeShapeType="1"/>
          </p:cNvSpPr>
          <p:nvPr/>
        </p:nvSpPr>
        <p:spPr bwMode="auto">
          <a:xfrm>
            <a:off x="3716338" y="5319713"/>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76" name="Line 528">
            <a:extLst>
              <a:ext uri="{FF2B5EF4-FFF2-40B4-BE49-F238E27FC236}">
                <a16:creationId xmlns:a16="http://schemas.microsoft.com/office/drawing/2014/main" id="{22CC0976-E9FD-4BCD-9993-133F860C1433}"/>
              </a:ext>
            </a:extLst>
          </p:cNvPr>
          <p:cNvSpPr>
            <a:spLocks noChangeShapeType="1"/>
          </p:cNvSpPr>
          <p:nvPr/>
        </p:nvSpPr>
        <p:spPr bwMode="auto">
          <a:xfrm>
            <a:off x="3932238" y="53911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77" name="Group 529">
            <a:extLst>
              <a:ext uri="{FF2B5EF4-FFF2-40B4-BE49-F238E27FC236}">
                <a16:creationId xmlns:a16="http://schemas.microsoft.com/office/drawing/2014/main" id="{073F940C-37CA-4B0F-9D99-19AD41827060}"/>
              </a:ext>
            </a:extLst>
          </p:cNvPr>
          <p:cNvGrpSpPr>
            <a:grpSpLocks/>
          </p:cNvGrpSpPr>
          <p:nvPr/>
        </p:nvGrpSpPr>
        <p:grpSpPr bwMode="auto">
          <a:xfrm>
            <a:off x="3860800" y="5534025"/>
            <a:ext cx="241300" cy="157163"/>
            <a:chOff x="1920" y="2352"/>
            <a:chExt cx="152" cy="99"/>
          </a:xfrm>
        </p:grpSpPr>
        <p:sp>
          <p:nvSpPr>
            <p:cNvPr id="9306" name="Rectangle 530">
              <a:extLst>
                <a:ext uri="{FF2B5EF4-FFF2-40B4-BE49-F238E27FC236}">
                  <a16:creationId xmlns:a16="http://schemas.microsoft.com/office/drawing/2014/main" id="{E7A4B7A5-3FDB-45B3-A605-1C190D2E67A1}"/>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07" name="Oval 531">
              <a:extLst>
                <a:ext uri="{FF2B5EF4-FFF2-40B4-BE49-F238E27FC236}">
                  <a16:creationId xmlns:a16="http://schemas.microsoft.com/office/drawing/2014/main" id="{198BA3D3-00A6-4808-A29F-D3561F56D31F}"/>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08" name="Line 532">
              <a:extLst>
                <a:ext uri="{FF2B5EF4-FFF2-40B4-BE49-F238E27FC236}">
                  <a16:creationId xmlns:a16="http://schemas.microsoft.com/office/drawing/2014/main" id="{C5277A06-852F-4079-9C6B-ABB84ECE3221}"/>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09" name="Line 533">
              <a:extLst>
                <a:ext uri="{FF2B5EF4-FFF2-40B4-BE49-F238E27FC236}">
                  <a16:creationId xmlns:a16="http://schemas.microsoft.com/office/drawing/2014/main" id="{9BAD5775-A830-41D9-AF86-FFD04B5D6469}"/>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278" name="Group 534">
            <a:extLst>
              <a:ext uri="{FF2B5EF4-FFF2-40B4-BE49-F238E27FC236}">
                <a16:creationId xmlns:a16="http://schemas.microsoft.com/office/drawing/2014/main" id="{CB2117EF-035F-4DF7-9E07-183F653FB96E}"/>
              </a:ext>
            </a:extLst>
          </p:cNvPr>
          <p:cNvGrpSpPr>
            <a:grpSpLocks/>
          </p:cNvGrpSpPr>
          <p:nvPr/>
        </p:nvGrpSpPr>
        <p:grpSpPr bwMode="auto">
          <a:xfrm>
            <a:off x="3932238" y="5462588"/>
            <a:ext cx="74612" cy="26987"/>
            <a:chOff x="2373" y="1404"/>
            <a:chExt cx="47" cy="17"/>
          </a:xfrm>
        </p:grpSpPr>
        <p:sp>
          <p:nvSpPr>
            <p:cNvPr id="9304" name="Oval 535">
              <a:extLst>
                <a:ext uri="{FF2B5EF4-FFF2-40B4-BE49-F238E27FC236}">
                  <a16:creationId xmlns:a16="http://schemas.microsoft.com/office/drawing/2014/main" id="{780873B7-1EBA-4CD3-BFC1-A0202AF60FA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305" name="Oval 536">
              <a:extLst>
                <a:ext uri="{FF2B5EF4-FFF2-40B4-BE49-F238E27FC236}">
                  <a16:creationId xmlns:a16="http://schemas.microsoft.com/office/drawing/2014/main" id="{144C1FAF-5B98-49A1-BAED-603538D0B74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9279" name="Text Box 537">
            <a:extLst>
              <a:ext uri="{FF2B5EF4-FFF2-40B4-BE49-F238E27FC236}">
                <a16:creationId xmlns:a16="http://schemas.microsoft.com/office/drawing/2014/main" id="{BEAC4ECF-6F16-403A-BF7A-CF93FD65BB60}"/>
              </a:ext>
            </a:extLst>
          </p:cNvPr>
          <p:cNvSpPr txBox="1">
            <a:spLocks noChangeArrowheads="1"/>
          </p:cNvSpPr>
          <p:nvPr/>
        </p:nvSpPr>
        <p:spPr bwMode="auto">
          <a:xfrm>
            <a:off x="4076700" y="5391150"/>
            <a:ext cx="256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x2 </a:t>
            </a:r>
            <a:r>
              <a:rPr lang="en-GB" altLang="en-US" sz="800"/>
              <a:t>M113 APCs (Dozer Blade) </a:t>
            </a:r>
            <a:r>
              <a:rPr lang="en-GB" altLang="en-US" sz="800" b="1"/>
              <a:t>(f)</a:t>
            </a:r>
            <a:r>
              <a:rPr lang="en-GB" altLang="en-US" sz="800"/>
              <a:t>         use CWCA-03</a:t>
            </a:r>
            <a:endParaRPr lang="en-GB" altLang="en-US" sz="800" b="1"/>
          </a:p>
        </p:txBody>
      </p:sp>
      <p:grpSp>
        <p:nvGrpSpPr>
          <p:cNvPr id="9280" name="Group 538">
            <a:extLst>
              <a:ext uri="{FF2B5EF4-FFF2-40B4-BE49-F238E27FC236}">
                <a16:creationId xmlns:a16="http://schemas.microsoft.com/office/drawing/2014/main" id="{8A4C2A88-9BC2-4C35-B2F7-F5B58A70CF34}"/>
              </a:ext>
            </a:extLst>
          </p:cNvPr>
          <p:cNvGrpSpPr>
            <a:grpSpLocks/>
          </p:cNvGrpSpPr>
          <p:nvPr/>
        </p:nvGrpSpPr>
        <p:grpSpPr bwMode="auto">
          <a:xfrm>
            <a:off x="3860800" y="5246688"/>
            <a:ext cx="231775" cy="157162"/>
            <a:chOff x="2736" y="2352"/>
            <a:chExt cx="146" cy="99"/>
          </a:xfrm>
        </p:grpSpPr>
        <p:sp>
          <p:nvSpPr>
            <p:cNvPr id="9299" name="Rectangle 539">
              <a:extLst>
                <a:ext uri="{FF2B5EF4-FFF2-40B4-BE49-F238E27FC236}">
                  <a16:creationId xmlns:a16="http://schemas.microsoft.com/office/drawing/2014/main" id="{28A93A17-79FC-4B2C-9276-0F2FFA0B461C}"/>
                </a:ext>
              </a:extLst>
            </p:cNvPr>
            <p:cNvSpPr>
              <a:spLocks noChangeAspect="1" noChangeArrowheads="1"/>
            </p:cNvSpPr>
            <p:nvPr/>
          </p:nvSpPr>
          <p:spPr bwMode="auto">
            <a:xfrm>
              <a:off x="2736" y="235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300" name="Line 540">
              <a:extLst>
                <a:ext uri="{FF2B5EF4-FFF2-40B4-BE49-F238E27FC236}">
                  <a16:creationId xmlns:a16="http://schemas.microsoft.com/office/drawing/2014/main" id="{AA4BC9A3-7137-421B-BF08-A3ACDA8A1159}"/>
                </a:ext>
              </a:extLst>
            </p:cNvPr>
            <p:cNvSpPr>
              <a:spLocks noChangeAspect="1" noChangeShapeType="1"/>
            </p:cNvSpPr>
            <p:nvPr/>
          </p:nvSpPr>
          <p:spPr bwMode="auto">
            <a:xfrm>
              <a:off x="2781" y="2382"/>
              <a:ext cx="0" cy="32"/>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01" name="Line 541">
              <a:extLst>
                <a:ext uri="{FF2B5EF4-FFF2-40B4-BE49-F238E27FC236}">
                  <a16:creationId xmlns:a16="http://schemas.microsoft.com/office/drawing/2014/main" id="{7A4B0BD8-8DA3-4038-89DC-8C2326F12C31}"/>
                </a:ext>
              </a:extLst>
            </p:cNvPr>
            <p:cNvSpPr>
              <a:spLocks noChangeAspect="1" noChangeShapeType="1"/>
            </p:cNvSpPr>
            <p:nvPr/>
          </p:nvSpPr>
          <p:spPr bwMode="auto">
            <a:xfrm>
              <a:off x="2807"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02" name="Line 542">
              <a:extLst>
                <a:ext uri="{FF2B5EF4-FFF2-40B4-BE49-F238E27FC236}">
                  <a16:creationId xmlns:a16="http://schemas.microsoft.com/office/drawing/2014/main" id="{5C1FFF0D-DBF1-4C45-8DB4-107A2428300B}"/>
                </a:ext>
              </a:extLst>
            </p:cNvPr>
            <p:cNvSpPr>
              <a:spLocks noChangeAspect="1" noChangeShapeType="1"/>
            </p:cNvSpPr>
            <p:nvPr/>
          </p:nvSpPr>
          <p:spPr bwMode="auto">
            <a:xfrm>
              <a:off x="2833"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03" name="Line 543">
              <a:extLst>
                <a:ext uri="{FF2B5EF4-FFF2-40B4-BE49-F238E27FC236}">
                  <a16:creationId xmlns:a16="http://schemas.microsoft.com/office/drawing/2014/main" id="{588B841E-63B3-4089-A2A5-2D08568E20F6}"/>
                </a:ext>
              </a:extLst>
            </p:cNvPr>
            <p:cNvSpPr>
              <a:spLocks noChangeAspect="1" noChangeShapeType="1"/>
            </p:cNvSpPr>
            <p:nvPr/>
          </p:nvSpPr>
          <p:spPr bwMode="auto">
            <a:xfrm>
              <a:off x="2778" y="2384"/>
              <a:ext cx="59"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281" name="Group 544">
            <a:extLst>
              <a:ext uri="{FF2B5EF4-FFF2-40B4-BE49-F238E27FC236}">
                <a16:creationId xmlns:a16="http://schemas.microsoft.com/office/drawing/2014/main" id="{3B930A3F-BFA1-46A6-B215-790388E068AA}"/>
              </a:ext>
            </a:extLst>
          </p:cNvPr>
          <p:cNvGrpSpPr>
            <a:grpSpLocks/>
          </p:cNvGrpSpPr>
          <p:nvPr/>
        </p:nvGrpSpPr>
        <p:grpSpPr bwMode="auto">
          <a:xfrm>
            <a:off x="3932238" y="5175250"/>
            <a:ext cx="74612" cy="26988"/>
            <a:chOff x="2373" y="1404"/>
            <a:chExt cx="47" cy="17"/>
          </a:xfrm>
        </p:grpSpPr>
        <p:sp>
          <p:nvSpPr>
            <p:cNvPr id="9297" name="Oval 545">
              <a:extLst>
                <a:ext uri="{FF2B5EF4-FFF2-40B4-BE49-F238E27FC236}">
                  <a16:creationId xmlns:a16="http://schemas.microsoft.com/office/drawing/2014/main" id="{71DC40F3-0C04-4DFB-BD5C-9EF03A48D96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298" name="Oval 546">
              <a:extLst>
                <a:ext uri="{FF2B5EF4-FFF2-40B4-BE49-F238E27FC236}">
                  <a16:creationId xmlns:a16="http://schemas.microsoft.com/office/drawing/2014/main" id="{9D893138-8483-43C4-AE81-60B2109BAD4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9282" name="Text Box 547">
            <a:extLst>
              <a:ext uri="{FF2B5EF4-FFF2-40B4-BE49-F238E27FC236}">
                <a16:creationId xmlns:a16="http://schemas.microsoft.com/office/drawing/2014/main" id="{E7B8D802-056C-4CA5-9E42-C2F6B2E6C26A}"/>
              </a:ext>
            </a:extLst>
          </p:cNvPr>
          <p:cNvSpPr txBox="1">
            <a:spLocks noChangeArrowheads="1"/>
          </p:cNvSpPr>
          <p:nvPr/>
        </p:nvSpPr>
        <p:spPr bwMode="auto">
          <a:xfrm>
            <a:off x="4076700" y="5175250"/>
            <a:ext cx="254793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x4 </a:t>
            </a:r>
            <a:r>
              <a:rPr lang="en-GB" altLang="en-US" sz="800"/>
              <a:t>Assault Pioneers (2 with LAW) </a:t>
            </a:r>
            <a:r>
              <a:rPr lang="en-GB" altLang="en-US" sz="800" b="1"/>
              <a:t>(f)</a:t>
            </a:r>
            <a:r>
              <a:rPr lang="en-GB" altLang="en-US" sz="800"/>
              <a:t>         CWCA-17</a:t>
            </a:r>
            <a:endParaRPr lang="en-GB" altLang="en-US" sz="800" b="1"/>
          </a:p>
        </p:txBody>
      </p:sp>
      <p:pic>
        <p:nvPicPr>
          <p:cNvPr id="9283" name="Picture 728" descr="5310369340_42fd344190">
            <a:extLst>
              <a:ext uri="{FF2B5EF4-FFF2-40B4-BE49-F238E27FC236}">
                <a16:creationId xmlns:a16="http://schemas.microsoft.com/office/drawing/2014/main" id="{F17922D3-217B-45F8-A2F2-24B74367C1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4195763"/>
            <a:ext cx="3241675"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84" name="Picture 729" descr="M577(2A)">
            <a:extLst>
              <a:ext uri="{FF2B5EF4-FFF2-40B4-BE49-F238E27FC236}">
                <a16:creationId xmlns:a16="http://schemas.microsoft.com/office/drawing/2014/main" id="{6BAC2706-1146-4856-95E4-5C15C8620A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0800" y="179388"/>
            <a:ext cx="2447925" cy="14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85" name="Picture 730" descr="20100528 - CA-01 - Leopard C1">
            <a:extLst>
              <a:ext uri="{FF2B5EF4-FFF2-40B4-BE49-F238E27FC236}">
                <a16:creationId xmlns:a16="http://schemas.microsoft.com/office/drawing/2014/main" id="{195512B5-17FD-450A-8156-B82D08AAA7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888" y="6877050"/>
            <a:ext cx="3313112" cy="212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86" name="Text Box 731">
            <a:extLst>
              <a:ext uri="{FF2B5EF4-FFF2-40B4-BE49-F238E27FC236}">
                <a16:creationId xmlns:a16="http://schemas.microsoft.com/office/drawing/2014/main" id="{845AC705-C0E6-42C6-9224-0BCFB0922C12}"/>
              </a:ext>
            </a:extLst>
          </p:cNvPr>
          <p:cNvSpPr txBox="1">
            <a:spLocks noChangeArrowheads="1"/>
          </p:cNvSpPr>
          <p:nvPr/>
        </p:nvSpPr>
        <p:spPr bwMode="auto">
          <a:xfrm>
            <a:off x="115888" y="2411413"/>
            <a:ext cx="331311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Two Squadrons of Leopards plus the Recce Squadron were permanently manned in West Germany during peacetime.  The third Squadron’s tanks were pre-positioned and would be manned during the build-up to war by flying the crews across the Atlantic.  Some sources suggest that there were enough Canadian Leopards in West Germany to equip </a:t>
            </a:r>
            <a:r>
              <a:rPr lang="en-GB" altLang="en-US" sz="800" b="1"/>
              <a:t>x4 </a:t>
            </a:r>
            <a:r>
              <a:rPr lang="en-GB" altLang="en-US" sz="800"/>
              <a:t>Squadrons and it is a matter of debate as to whether the surplus Leopards would be retained as battle replacements or would also be manned as a fourth Squadron (particularly after the re-formation of 1st Canadian Infantry Division in 1988). </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In wartime the Recce Squadron would become a Brigade-level asset, while the Recce Troop performed recce tasks for the Armoured Regiment.</a:t>
            </a:r>
            <a:endParaRPr lang="en-GB" altLang="en-US" sz="800" b="1"/>
          </a:p>
        </p:txBody>
      </p:sp>
      <p:sp>
        <p:nvSpPr>
          <p:cNvPr id="9287" name="Line 732">
            <a:extLst>
              <a:ext uri="{FF2B5EF4-FFF2-40B4-BE49-F238E27FC236}">
                <a16:creationId xmlns:a16="http://schemas.microsoft.com/office/drawing/2014/main" id="{C0D33E86-DA98-44E3-B051-12FFDA974669}"/>
              </a:ext>
            </a:extLst>
          </p:cNvPr>
          <p:cNvSpPr>
            <a:spLocks noChangeShapeType="1"/>
          </p:cNvSpPr>
          <p:nvPr/>
        </p:nvSpPr>
        <p:spPr bwMode="auto">
          <a:xfrm>
            <a:off x="333375" y="21939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288" name="Group 733">
            <a:extLst>
              <a:ext uri="{FF2B5EF4-FFF2-40B4-BE49-F238E27FC236}">
                <a16:creationId xmlns:a16="http://schemas.microsoft.com/office/drawing/2014/main" id="{2F3718C4-A60B-49F9-8893-E2542BA7841B}"/>
              </a:ext>
            </a:extLst>
          </p:cNvPr>
          <p:cNvGrpSpPr>
            <a:grpSpLocks/>
          </p:cNvGrpSpPr>
          <p:nvPr/>
        </p:nvGrpSpPr>
        <p:grpSpPr bwMode="auto">
          <a:xfrm>
            <a:off x="477838" y="2120900"/>
            <a:ext cx="287337" cy="215900"/>
            <a:chOff x="1920" y="2112"/>
            <a:chExt cx="151" cy="99"/>
          </a:xfrm>
        </p:grpSpPr>
        <p:sp>
          <p:nvSpPr>
            <p:cNvPr id="9294" name="Rectangle 734">
              <a:extLst>
                <a:ext uri="{FF2B5EF4-FFF2-40B4-BE49-F238E27FC236}">
                  <a16:creationId xmlns:a16="http://schemas.microsoft.com/office/drawing/2014/main" id="{EA1749A2-6842-43E9-BB6B-753704E43C0F}"/>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295" name="Oval 735">
              <a:extLst>
                <a:ext uri="{FF2B5EF4-FFF2-40B4-BE49-F238E27FC236}">
                  <a16:creationId xmlns:a16="http://schemas.microsoft.com/office/drawing/2014/main" id="{24EF34AF-07E6-411A-989D-EFB771574D92}"/>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9296" name="Line 736">
              <a:extLst>
                <a:ext uri="{FF2B5EF4-FFF2-40B4-BE49-F238E27FC236}">
                  <a16:creationId xmlns:a16="http://schemas.microsoft.com/office/drawing/2014/main" id="{938B799B-EB77-46E7-98FC-A6C8826BA49B}"/>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89" name="Text Box 737">
            <a:extLst>
              <a:ext uri="{FF2B5EF4-FFF2-40B4-BE49-F238E27FC236}">
                <a16:creationId xmlns:a16="http://schemas.microsoft.com/office/drawing/2014/main" id="{D1ED6E3C-55EC-4332-889B-4D112AAFA716}"/>
              </a:ext>
            </a:extLst>
          </p:cNvPr>
          <p:cNvSpPr txBox="1">
            <a:spLocks noChangeArrowheads="1"/>
          </p:cNvSpPr>
          <p:nvPr/>
        </p:nvSpPr>
        <p:spPr bwMode="auto">
          <a:xfrm>
            <a:off x="765175" y="2051050"/>
            <a:ext cx="2219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CWCA-06</a:t>
            </a:r>
          </a:p>
          <a:p>
            <a:pPr eaLnBrk="1" hangingPunct="1">
              <a:spcBef>
                <a:spcPct val="0"/>
              </a:spcBef>
              <a:buFontTx/>
              <a:buNone/>
            </a:pPr>
            <a:r>
              <a:rPr lang="en-GB" altLang="en-US" sz="800" b="1"/>
              <a:t>x1 Mechanised Reconnaissance Troop (b)</a:t>
            </a:r>
          </a:p>
        </p:txBody>
      </p:sp>
      <p:grpSp>
        <p:nvGrpSpPr>
          <p:cNvPr id="9290" name="Group 738">
            <a:extLst>
              <a:ext uri="{FF2B5EF4-FFF2-40B4-BE49-F238E27FC236}">
                <a16:creationId xmlns:a16="http://schemas.microsoft.com/office/drawing/2014/main" id="{B811BEC5-3C02-4893-BBD4-B47B5E0DAB47}"/>
              </a:ext>
            </a:extLst>
          </p:cNvPr>
          <p:cNvGrpSpPr>
            <a:grpSpLocks/>
          </p:cNvGrpSpPr>
          <p:nvPr/>
        </p:nvGrpSpPr>
        <p:grpSpPr bwMode="auto">
          <a:xfrm>
            <a:off x="549275" y="2051050"/>
            <a:ext cx="131763" cy="26988"/>
            <a:chOff x="304" y="1872"/>
            <a:chExt cx="83" cy="17"/>
          </a:xfrm>
        </p:grpSpPr>
        <p:sp>
          <p:nvSpPr>
            <p:cNvPr id="9291" name="Oval 739">
              <a:extLst>
                <a:ext uri="{FF2B5EF4-FFF2-40B4-BE49-F238E27FC236}">
                  <a16:creationId xmlns:a16="http://schemas.microsoft.com/office/drawing/2014/main" id="{DD6BBBFC-D845-4666-AD36-4B9EF16F3114}"/>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292" name="Oval 740">
              <a:extLst>
                <a:ext uri="{FF2B5EF4-FFF2-40B4-BE49-F238E27FC236}">
                  <a16:creationId xmlns:a16="http://schemas.microsoft.com/office/drawing/2014/main" id="{61E0BE33-A866-4317-962A-0C96CD2D1034}"/>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9293" name="Oval 741">
              <a:extLst>
                <a:ext uri="{FF2B5EF4-FFF2-40B4-BE49-F238E27FC236}">
                  <a16:creationId xmlns:a16="http://schemas.microsoft.com/office/drawing/2014/main" id="{F8611C40-5248-4E5C-8DD4-A1F2B965A503}"/>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Line 4">
            <a:extLst>
              <a:ext uri="{FF2B5EF4-FFF2-40B4-BE49-F238E27FC236}">
                <a16:creationId xmlns:a16="http://schemas.microsoft.com/office/drawing/2014/main" id="{0F96DF71-1D3F-45B7-826B-981FFCD00B9B}"/>
              </a:ext>
            </a:extLst>
          </p:cNvPr>
          <p:cNvSpPr>
            <a:spLocks noChangeShapeType="1"/>
          </p:cNvSpPr>
          <p:nvPr/>
        </p:nvSpPr>
        <p:spPr bwMode="auto">
          <a:xfrm>
            <a:off x="260350" y="468313"/>
            <a:ext cx="0" cy="15113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67" name="Line 5">
            <a:extLst>
              <a:ext uri="{FF2B5EF4-FFF2-40B4-BE49-F238E27FC236}">
                <a16:creationId xmlns:a16="http://schemas.microsoft.com/office/drawing/2014/main" id="{731F83F6-793E-46F5-B6EE-EF2748913F48}"/>
              </a:ext>
            </a:extLst>
          </p:cNvPr>
          <p:cNvSpPr>
            <a:spLocks noChangeShapeType="1"/>
          </p:cNvSpPr>
          <p:nvPr/>
        </p:nvSpPr>
        <p:spPr bwMode="auto">
          <a:xfrm>
            <a:off x="260350" y="19780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68" name="Line 6">
            <a:extLst>
              <a:ext uri="{FF2B5EF4-FFF2-40B4-BE49-F238E27FC236}">
                <a16:creationId xmlns:a16="http://schemas.microsoft.com/office/drawing/2014/main" id="{F826C7B6-BC73-4B0C-8E68-BAF9E9E5C474}"/>
              </a:ext>
            </a:extLst>
          </p:cNvPr>
          <p:cNvSpPr>
            <a:spLocks noChangeShapeType="1"/>
          </p:cNvSpPr>
          <p:nvPr/>
        </p:nvSpPr>
        <p:spPr bwMode="auto">
          <a:xfrm>
            <a:off x="260350" y="15446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69" name="Line 7">
            <a:extLst>
              <a:ext uri="{FF2B5EF4-FFF2-40B4-BE49-F238E27FC236}">
                <a16:creationId xmlns:a16="http://schemas.microsoft.com/office/drawing/2014/main" id="{101B9F61-2623-4F19-86BC-5FC6C5C8AC7A}"/>
              </a:ext>
            </a:extLst>
          </p:cNvPr>
          <p:cNvSpPr>
            <a:spLocks noChangeShapeType="1"/>
          </p:cNvSpPr>
          <p:nvPr/>
        </p:nvSpPr>
        <p:spPr bwMode="auto">
          <a:xfrm>
            <a:off x="258763"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70" name="Line 8">
            <a:extLst>
              <a:ext uri="{FF2B5EF4-FFF2-40B4-BE49-F238E27FC236}">
                <a16:creationId xmlns:a16="http://schemas.microsoft.com/office/drawing/2014/main" id="{6B26F706-9CA3-43CB-93D5-8DC4F4A98BAA}"/>
              </a:ext>
            </a:extLst>
          </p:cNvPr>
          <p:cNvSpPr>
            <a:spLocks noChangeShapeType="1"/>
          </p:cNvSpPr>
          <p:nvPr/>
        </p:nvSpPr>
        <p:spPr bwMode="auto">
          <a:xfrm>
            <a:off x="258763" y="6826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71" name="Group 9">
            <a:extLst>
              <a:ext uri="{FF2B5EF4-FFF2-40B4-BE49-F238E27FC236}">
                <a16:creationId xmlns:a16="http://schemas.microsoft.com/office/drawing/2014/main" id="{716BCE34-476B-4FB7-B536-CF0058DB8348}"/>
              </a:ext>
            </a:extLst>
          </p:cNvPr>
          <p:cNvGrpSpPr>
            <a:grpSpLocks/>
          </p:cNvGrpSpPr>
          <p:nvPr/>
        </p:nvGrpSpPr>
        <p:grpSpPr bwMode="auto">
          <a:xfrm>
            <a:off x="220663" y="179388"/>
            <a:ext cx="76200" cy="63500"/>
            <a:chOff x="2443" y="447"/>
            <a:chExt cx="48" cy="40"/>
          </a:xfrm>
        </p:grpSpPr>
        <p:sp>
          <p:nvSpPr>
            <p:cNvPr id="11500" name="Line 10">
              <a:extLst>
                <a:ext uri="{FF2B5EF4-FFF2-40B4-BE49-F238E27FC236}">
                  <a16:creationId xmlns:a16="http://schemas.microsoft.com/office/drawing/2014/main" id="{FEF798D4-43B8-4473-A2C8-3EDC212F1732}"/>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01" name="Line 11">
              <a:extLst>
                <a:ext uri="{FF2B5EF4-FFF2-40B4-BE49-F238E27FC236}">
                  <a16:creationId xmlns:a16="http://schemas.microsoft.com/office/drawing/2014/main" id="{0D6EEC55-96B5-4642-B871-E5C42061227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272" name="Text Box 12">
            <a:extLst>
              <a:ext uri="{FF2B5EF4-FFF2-40B4-BE49-F238E27FC236}">
                <a16:creationId xmlns:a16="http://schemas.microsoft.com/office/drawing/2014/main" id="{D3DB79C2-7E62-418C-90BE-31FCA334BE1F}"/>
              </a:ext>
            </a:extLst>
          </p:cNvPr>
          <p:cNvSpPr txBox="1">
            <a:spLocks noChangeArrowheads="1"/>
          </p:cNvSpPr>
          <p:nvPr/>
        </p:nvSpPr>
        <p:spPr bwMode="auto">
          <a:xfrm>
            <a:off x="403225" y="106363"/>
            <a:ext cx="1749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 CWCA-05</a:t>
            </a:r>
          </a:p>
          <a:p>
            <a:pPr eaLnBrk="1" hangingPunct="1">
              <a:spcBef>
                <a:spcPct val="0"/>
              </a:spcBef>
              <a:buFontTx/>
              <a:buNone/>
            </a:pPr>
            <a:r>
              <a:rPr lang="en-GB" altLang="en-US" sz="1000" b="1"/>
              <a:t>Light Armoured Regiment</a:t>
            </a:r>
            <a:endParaRPr lang="en-GB" altLang="en-US" sz="800" b="1"/>
          </a:p>
        </p:txBody>
      </p:sp>
      <p:grpSp>
        <p:nvGrpSpPr>
          <p:cNvPr id="11273" name="Group 13">
            <a:extLst>
              <a:ext uri="{FF2B5EF4-FFF2-40B4-BE49-F238E27FC236}">
                <a16:creationId xmlns:a16="http://schemas.microsoft.com/office/drawing/2014/main" id="{63764917-A175-4431-90D9-06FCD141DBA0}"/>
              </a:ext>
            </a:extLst>
          </p:cNvPr>
          <p:cNvGrpSpPr>
            <a:grpSpLocks/>
          </p:cNvGrpSpPr>
          <p:nvPr/>
        </p:nvGrpSpPr>
        <p:grpSpPr bwMode="auto">
          <a:xfrm>
            <a:off x="474663" y="539750"/>
            <a:ext cx="74612" cy="26988"/>
            <a:chOff x="2373" y="1404"/>
            <a:chExt cx="47" cy="17"/>
          </a:xfrm>
        </p:grpSpPr>
        <p:sp>
          <p:nvSpPr>
            <p:cNvPr id="11498" name="Oval 14">
              <a:extLst>
                <a:ext uri="{FF2B5EF4-FFF2-40B4-BE49-F238E27FC236}">
                  <a16:creationId xmlns:a16="http://schemas.microsoft.com/office/drawing/2014/main" id="{C612A5BC-93F0-49F5-BE3A-421ED62DD69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99" name="Oval 15">
              <a:extLst>
                <a:ext uri="{FF2B5EF4-FFF2-40B4-BE49-F238E27FC236}">
                  <a16:creationId xmlns:a16="http://schemas.microsoft.com/office/drawing/2014/main" id="{CD1D65F8-9938-401C-8D7E-2E8D35EB0A0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274" name="Text Box 16">
            <a:extLst>
              <a:ext uri="{FF2B5EF4-FFF2-40B4-BE49-F238E27FC236}">
                <a16:creationId xmlns:a16="http://schemas.microsoft.com/office/drawing/2014/main" id="{278D3AF9-33ED-431B-8443-8BA5EA57CE45}"/>
              </a:ext>
            </a:extLst>
          </p:cNvPr>
          <p:cNvSpPr txBox="1">
            <a:spLocks noChangeArrowheads="1"/>
          </p:cNvSpPr>
          <p:nvPr/>
        </p:nvSpPr>
        <p:spPr bwMode="auto">
          <a:xfrm>
            <a:off x="619125" y="466725"/>
            <a:ext cx="2641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Cougar 76mm Fire Support Vehicle         CWCA-24</a:t>
            </a:r>
            <a:endParaRPr lang="en-GB" altLang="en-US" sz="800" b="1"/>
          </a:p>
        </p:txBody>
      </p:sp>
      <p:grpSp>
        <p:nvGrpSpPr>
          <p:cNvPr id="11275" name="Group 17">
            <a:extLst>
              <a:ext uri="{FF2B5EF4-FFF2-40B4-BE49-F238E27FC236}">
                <a16:creationId xmlns:a16="http://schemas.microsoft.com/office/drawing/2014/main" id="{57100124-D9C5-45A5-BD4C-9211934AF102}"/>
              </a:ext>
            </a:extLst>
          </p:cNvPr>
          <p:cNvGrpSpPr>
            <a:grpSpLocks/>
          </p:cNvGrpSpPr>
          <p:nvPr/>
        </p:nvGrpSpPr>
        <p:grpSpPr bwMode="auto">
          <a:xfrm>
            <a:off x="474663" y="828675"/>
            <a:ext cx="74612" cy="26988"/>
            <a:chOff x="2373" y="1404"/>
            <a:chExt cx="47" cy="17"/>
          </a:xfrm>
        </p:grpSpPr>
        <p:sp>
          <p:nvSpPr>
            <p:cNvPr id="11496" name="Oval 18">
              <a:extLst>
                <a:ext uri="{FF2B5EF4-FFF2-40B4-BE49-F238E27FC236}">
                  <a16:creationId xmlns:a16="http://schemas.microsoft.com/office/drawing/2014/main" id="{3BF95A00-4AE2-4E9E-BC27-D7DD5CCD129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97" name="Oval 19">
              <a:extLst>
                <a:ext uri="{FF2B5EF4-FFF2-40B4-BE49-F238E27FC236}">
                  <a16:creationId xmlns:a16="http://schemas.microsoft.com/office/drawing/2014/main" id="{10972D15-A837-40C2-BEF8-B052A54D3DD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276" name="Text Box 20">
            <a:extLst>
              <a:ext uri="{FF2B5EF4-FFF2-40B4-BE49-F238E27FC236}">
                <a16:creationId xmlns:a16="http://schemas.microsoft.com/office/drawing/2014/main" id="{5B84EB88-D024-42CE-BA9E-E5D68042B646}"/>
              </a:ext>
            </a:extLst>
          </p:cNvPr>
          <p:cNvSpPr txBox="1">
            <a:spLocks noChangeArrowheads="1"/>
          </p:cNvSpPr>
          <p:nvPr/>
        </p:nvSpPr>
        <p:spPr bwMode="auto">
          <a:xfrm>
            <a:off x="620713" y="755650"/>
            <a:ext cx="26622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Recce</a:t>
            </a:r>
          </a:p>
          <a:p>
            <a:pPr eaLnBrk="1" hangingPunct="1">
              <a:spcBef>
                <a:spcPct val="0"/>
              </a:spcBef>
              <a:buFontTx/>
              <a:buNone/>
            </a:pPr>
            <a:r>
              <a:rPr lang="en-GB" altLang="en-US" sz="800" b="1"/>
              <a:t>x1 </a:t>
            </a:r>
            <a:r>
              <a:rPr lang="en-GB" altLang="en-US" sz="800"/>
              <a:t>Lynx Reconnaissance Vehicle                  CWCA-02</a:t>
            </a:r>
            <a:endParaRPr lang="en-GB" altLang="en-US" sz="800" b="1"/>
          </a:p>
        </p:txBody>
      </p:sp>
      <p:sp>
        <p:nvSpPr>
          <p:cNvPr id="11277" name="Text Box 21">
            <a:extLst>
              <a:ext uri="{FF2B5EF4-FFF2-40B4-BE49-F238E27FC236}">
                <a16:creationId xmlns:a16="http://schemas.microsoft.com/office/drawing/2014/main" id="{C949358C-67A8-4ED5-9F16-C1708E025FCF}"/>
              </a:ext>
            </a:extLst>
          </p:cNvPr>
          <p:cNvSpPr txBox="1">
            <a:spLocks noChangeArrowheads="1"/>
          </p:cNvSpPr>
          <p:nvPr/>
        </p:nvSpPr>
        <p:spPr bwMode="auto">
          <a:xfrm>
            <a:off x="692150" y="111442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ELEMENTS</a:t>
            </a:r>
          </a:p>
        </p:txBody>
      </p:sp>
      <p:sp>
        <p:nvSpPr>
          <p:cNvPr id="11278" name="Line 22">
            <a:extLst>
              <a:ext uri="{FF2B5EF4-FFF2-40B4-BE49-F238E27FC236}">
                <a16:creationId xmlns:a16="http://schemas.microsoft.com/office/drawing/2014/main" id="{277C0DC7-4536-43C9-AC25-02ED382BDBC5}"/>
              </a:ext>
            </a:extLst>
          </p:cNvPr>
          <p:cNvSpPr>
            <a:spLocks noChangeShapeType="1"/>
          </p:cNvSpPr>
          <p:nvPr/>
        </p:nvSpPr>
        <p:spPr bwMode="auto">
          <a:xfrm>
            <a:off x="549275" y="1401763"/>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79" name="Text Box 23">
            <a:extLst>
              <a:ext uri="{FF2B5EF4-FFF2-40B4-BE49-F238E27FC236}">
                <a16:creationId xmlns:a16="http://schemas.microsoft.com/office/drawing/2014/main" id="{D1BCF6F0-64FA-460E-A541-0E213E3FF6DA}"/>
              </a:ext>
            </a:extLst>
          </p:cNvPr>
          <p:cNvSpPr txBox="1">
            <a:spLocks noChangeArrowheads="1"/>
          </p:cNvSpPr>
          <p:nvPr/>
        </p:nvSpPr>
        <p:spPr bwMode="auto">
          <a:xfrm>
            <a:off x="692150" y="1403350"/>
            <a:ext cx="1592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CWCA-03</a:t>
            </a:r>
          </a:p>
          <a:p>
            <a:pPr eaLnBrk="1" hangingPunct="1">
              <a:spcBef>
                <a:spcPct val="0"/>
              </a:spcBef>
              <a:buFontTx/>
              <a:buNone/>
            </a:pPr>
            <a:r>
              <a:rPr lang="en-GB" altLang="en-US" sz="800" b="1"/>
              <a:t>x2 Light Armoured Squadron</a:t>
            </a:r>
          </a:p>
        </p:txBody>
      </p:sp>
      <p:grpSp>
        <p:nvGrpSpPr>
          <p:cNvPr id="11280" name="Group 24">
            <a:extLst>
              <a:ext uri="{FF2B5EF4-FFF2-40B4-BE49-F238E27FC236}">
                <a16:creationId xmlns:a16="http://schemas.microsoft.com/office/drawing/2014/main" id="{A5748095-02EF-427C-A6D8-F30D4CFD2D11}"/>
              </a:ext>
            </a:extLst>
          </p:cNvPr>
          <p:cNvGrpSpPr>
            <a:grpSpLocks/>
          </p:cNvGrpSpPr>
          <p:nvPr/>
        </p:nvGrpSpPr>
        <p:grpSpPr bwMode="auto">
          <a:xfrm>
            <a:off x="403225" y="1474788"/>
            <a:ext cx="287338" cy="215900"/>
            <a:chOff x="1920" y="2112"/>
            <a:chExt cx="151" cy="99"/>
          </a:xfrm>
        </p:grpSpPr>
        <p:sp>
          <p:nvSpPr>
            <p:cNvPr id="11493" name="Rectangle 25">
              <a:extLst>
                <a:ext uri="{FF2B5EF4-FFF2-40B4-BE49-F238E27FC236}">
                  <a16:creationId xmlns:a16="http://schemas.microsoft.com/office/drawing/2014/main" id="{820C667B-EE41-4432-AD8C-DAD09F227786}"/>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94" name="Oval 26">
              <a:extLst>
                <a:ext uri="{FF2B5EF4-FFF2-40B4-BE49-F238E27FC236}">
                  <a16:creationId xmlns:a16="http://schemas.microsoft.com/office/drawing/2014/main" id="{B8BAE677-BD21-4130-B62E-A774747189C7}"/>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95" name="Line 27">
              <a:extLst>
                <a:ext uri="{FF2B5EF4-FFF2-40B4-BE49-F238E27FC236}">
                  <a16:creationId xmlns:a16="http://schemas.microsoft.com/office/drawing/2014/main" id="{0797CF7D-8CE9-447D-8CF9-9223C2DDEB14}"/>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281" name="Line 28">
            <a:extLst>
              <a:ext uri="{FF2B5EF4-FFF2-40B4-BE49-F238E27FC236}">
                <a16:creationId xmlns:a16="http://schemas.microsoft.com/office/drawing/2014/main" id="{AFA5FC0E-5B1E-4B0B-A8BA-EA45371AF4AA}"/>
              </a:ext>
            </a:extLst>
          </p:cNvPr>
          <p:cNvSpPr>
            <a:spLocks noChangeShapeType="1"/>
          </p:cNvSpPr>
          <p:nvPr/>
        </p:nvSpPr>
        <p:spPr bwMode="auto">
          <a:xfrm>
            <a:off x="549275" y="1833563"/>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82" name="Text Box 29">
            <a:extLst>
              <a:ext uri="{FF2B5EF4-FFF2-40B4-BE49-F238E27FC236}">
                <a16:creationId xmlns:a16="http://schemas.microsoft.com/office/drawing/2014/main" id="{5484AB16-DDD2-4FE2-A62B-BF78962B6E70}"/>
              </a:ext>
            </a:extLst>
          </p:cNvPr>
          <p:cNvSpPr txBox="1">
            <a:spLocks noChangeArrowheads="1"/>
          </p:cNvSpPr>
          <p:nvPr/>
        </p:nvSpPr>
        <p:spPr bwMode="auto">
          <a:xfrm>
            <a:off x="692150" y="1835150"/>
            <a:ext cx="1789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CWCA-02</a:t>
            </a:r>
          </a:p>
          <a:p>
            <a:pPr eaLnBrk="1" hangingPunct="1">
              <a:spcBef>
                <a:spcPct val="0"/>
              </a:spcBef>
              <a:buFontTx/>
              <a:buNone/>
            </a:pPr>
            <a:r>
              <a:rPr lang="en-GB" altLang="en-US" sz="800" b="1"/>
              <a:t>x1 Reconnaissance Squadron (a)</a:t>
            </a:r>
          </a:p>
        </p:txBody>
      </p:sp>
      <p:grpSp>
        <p:nvGrpSpPr>
          <p:cNvPr id="11283" name="Group 30">
            <a:extLst>
              <a:ext uri="{FF2B5EF4-FFF2-40B4-BE49-F238E27FC236}">
                <a16:creationId xmlns:a16="http://schemas.microsoft.com/office/drawing/2014/main" id="{FD369A3A-7CB7-42DA-A3E5-0045FBCA5F5D}"/>
              </a:ext>
            </a:extLst>
          </p:cNvPr>
          <p:cNvGrpSpPr>
            <a:grpSpLocks/>
          </p:cNvGrpSpPr>
          <p:nvPr/>
        </p:nvGrpSpPr>
        <p:grpSpPr bwMode="auto">
          <a:xfrm>
            <a:off x="403225" y="611188"/>
            <a:ext cx="239713" cy="157162"/>
            <a:chOff x="1920" y="2112"/>
            <a:chExt cx="151" cy="99"/>
          </a:xfrm>
        </p:grpSpPr>
        <p:sp>
          <p:nvSpPr>
            <p:cNvPr id="11490" name="Rectangle 31">
              <a:extLst>
                <a:ext uri="{FF2B5EF4-FFF2-40B4-BE49-F238E27FC236}">
                  <a16:creationId xmlns:a16="http://schemas.microsoft.com/office/drawing/2014/main" id="{EB9689CB-2763-488C-9117-B49B983D9513}"/>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91" name="Oval 32">
              <a:extLst>
                <a:ext uri="{FF2B5EF4-FFF2-40B4-BE49-F238E27FC236}">
                  <a16:creationId xmlns:a16="http://schemas.microsoft.com/office/drawing/2014/main" id="{2489AC4E-113A-4E28-91E5-B18AA8CA10BF}"/>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92" name="Line 33">
              <a:extLst>
                <a:ext uri="{FF2B5EF4-FFF2-40B4-BE49-F238E27FC236}">
                  <a16:creationId xmlns:a16="http://schemas.microsoft.com/office/drawing/2014/main" id="{F1FC2C3E-9B38-4AAB-998E-5562B3D26A5D}"/>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84" name="Group 34">
            <a:extLst>
              <a:ext uri="{FF2B5EF4-FFF2-40B4-BE49-F238E27FC236}">
                <a16:creationId xmlns:a16="http://schemas.microsoft.com/office/drawing/2014/main" id="{110CD8D0-E2AE-4515-8309-51B907B5711F}"/>
              </a:ext>
            </a:extLst>
          </p:cNvPr>
          <p:cNvGrpSpPr>
            <a:grpSpLocks/>
          </p:cNvGrpSpPr>
          <p:nvPr/>
        </p:nvGrpSpPr>
        <p:grpSpPr bwMode="auto">
          <a:xfrm>
            <a:off x="403225" y="898525"/>
            <a:ext cx="239713" cy="157163"/>
            <a:chOff x="1920" y="2112"/>
            <a:chExt cx="151" cy="99"/>
          </a:xfrm>
        </p:grpSpPr>
        <p:sp>
          <p:nvSpPr>
            <p:cNvPr id="11487" name="Rectangle 35">
              <a:extLst>
                <a:ext uri="{FF2B5EF4-FFF2-40B4-BE49-F238E27FC236}">
                  <a16:creationId xmlns:a16="http://schemas.microsoft.com/office/drawing/2014/main" id="{DE76947C-9FB8-43B9-940D-38B748712846}"/>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88" name="Oval 36">
              <a:extLst>
                <a:ext uri="{FF2B5EF4-FFF2-40B4-BE49-F238E27FC236}">
                  <a16:creationId xmlns:a16="http://schemas.microsoft.com/office/drawing/2014/main" id="{576FFC92-E14F-418C-A915-F7A8929CF65B}"/>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89" name="Line 37">
              <a:extLst>
                <a:ext uri="{FF2B5EF4-FFF2-40B4-BE49-F238E27FC236}">
                  <a16:creationId xmlns:a16="http://schemas.microsoft.com/office/drawing/2014/main" id="{13345445-5A9F-4001-A0DE-7D2AFB2F3ABE}"/>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85" name="Group 38">
            <a:extLst>
              <a:ext uri="{FF2B5EF4-FFF2-40B4-BE49-F238E27FC236}">
                <a16:creationId xmlns:a16="http://schemas.microsoft.com/office/drawing/2014/main" id="{EED1CB30-DD1F-40B6-8A08-0BB071A457E8}"/>
              </a:ext>
            </a:extLst>
          </p:cNvPr>
          <p:cNvGrpSpPr>
            <a:grpSpLocks/>
          </p:cNvGrpSpPr>
          <p:nvPr/>
        </p:nvGrpSpPr>
        <p:grpSpPr bwMode="auto">
          <a:xfrm>
            <a:off x="403225" y="1906588"/>
            <a:ext cx="287338" cy="215900"/>
            <a:chOff x="1920" y="2112"/>
            <a:chExt cx="151" cy="99"/>
          </a:xfrm>
        </p:grpSpPr>
        <p:sp>
          <p:nvSpPr>
            <p:cNvPr id="11484" name="Rectangle 39">
              <a:extLst>
                <a:ext uri="{FF2B5EF4-FFF2-40B4-BE49-F238E27FC236}">
                  <a16:creationId xmlns:a16="http://schemas.microsoft.com/office/drawing/2014/main" id="{F62AC2E3-31E9-4649-995C-459BADCDCAF7}"/>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85" name="Oval 40">
              <a:extLst>
                <a:ext uri="{FF2B5EF4-FFF2-40B4-BE49-F238E27FC236}">
                  <a16:creationId xmlns:a16="http://schemas.microsoft.com/office/drawing/2014/main" id="{24BB0537-1BB5-41C4-809A-88ABFCABFC35}"/>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86" name="Line 41">
              <a:extLst>
                <a:ext uri="{FF2B5EF4-FFF2-40B4-BE49-F238E27FC236}">
                  <a16:creationId xmlns:a16="http://schemas.microsoft.com/office/drawing/2014/main" id="{3BF26A9F-5EA5-41FB-A287-F0106E89C177}"/>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286" name="Line 42">
            <a:extLst>
              <a:ext uri="{FF2B5EF4-FFF2-40B4-BE49-F238E27FC236}">
                <a16:creationId xmlns:a16="http://schemas.microsoft.com/office/drawing/2014/main" id="{A36E742B-DC54-4D15-AA95-5D258563D42D}"/>
              </a:ext>
            </a:extLst>
          </p:cNvPr>
          <p:cNvSpPr>
            <a:spLocks noChangeShapeType="1"/>
          </p:cNvSpPr>
          <p:nvPr/>
        </p:nvSpPr>
        <p:spPr bwMode="auto">
          <a:xfrm>
            <a:off x="260350" y="3779838"/>
            <a:ext cx="0"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87" name="Line 43">
            <a:extLst>
              <a:ext uri="{FF2B5EF4-FFF2-40B4-BE49-F238E27FC236}">
                <a16:creationId xmlns:a16="http://schemas.microsoft.com/office/drawing/2014/main" id="{6732F3E7-D55A-4B9B-A59E-BE7289540518}"/>
              </a:ext>
            </a:extLst>
          </p:cNvPr>
          <p:cNvSpPr>
            <a:spLocks noChangeShapeType="1"/>
          </p:cNvSpPr>
          <p:nvPr/>
        </p:nvSpPr>
        <p:spPr bwMode="auto">
          <a:xfrm>
            <a:off x="260350" y="644366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88" name="Line 44">
            <a:extLst>
              <a:ext uri="{FF2B5EF4-FFF2-40B4-BE49-F238E27FC236}">
                <a16:creationId xmlns:a16="http://schemas.microsoft.com/office/drawing/2014/main" id="{39A49458-1D9F-4DCF-AC53-D7E483CCF305}"/>
              </a:ext>
            </a:extLst>
          </p:cNvPr>
          <p:cNvSpPr>
            <a:spLocks noChangeShapeType="1"/>
          </p:cNvSpPr>
          <p:nvPr/>
        </p:nvSpPr>
        <p:spPr bwMode="auto">
          <a:xfrm>
            <a:off x="260350" y="586898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89" name="Line 45">
            <a:extLst>
              <a:ext uri="{FF2B5EF4-FFF2-40B4-BE49-F238E27FC236}">
                <a16:creationId xmlns:a16="http://schemas.microsoft.com/office/drawing/2014/main" id="{5A54A430-C5CA-4BC1-A094-7A72F9FE1D7A}"/>
              </a:ext>
            </a:extLst>
          </p:cNvPr>
          <p:cNvSpPr>
            <a:spLocks noChangeShapeType="1"/>
          </p:cNvSpPr>
          <p:nvPr/>
        </p:nvSpPr>
        <p:spPr bwMode="auto">
          <a:xfrm>
            <a:off x="476250" y="594042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0" name="Line 46">
            <a:extLst>
              <a:ext uri="{FF2B5EF4-FFF2-40B4-BE49-F238E27FC236}">
                <a16:creationId xmlns:a16="http://schemas.microsoft.com/office/drawing/2014/main" id="{0F04C095-E743-4AA8-B479-C3664CB0791D}"/>
              </a:ext>
            </a:extLst>
          </p:cNvPr>
          <p:cNvSpPr>
            <a:spLocks noChangeShapeType="1"/>
          </p:cNvSpPr>
          <p:nvPr/>
        </p:nvSpPr>
        <p:spPr bwMode="auto">
          <a:xfrm>
            <a:off x="476250" y="651668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1" name="Line 47">
            <a:extLst>
              <a:ext uri="{FF2B5EF4-FFF2-40B4-BE49-F238E27FC236}">
                <a16:creationId xmlns:a16="http://schemas.microsoft.com/office/drawing/2014/main" id="{E7D751DC-E1EE-4C29-B9D3-473FC5E95D04}"/>
              </a:ext>
            </a:extLst>
          </p:cNvPr>
          <p:cNvSpPr>
            <a:spLocks noChangeShapeType="1"/>
          </p:cNvSpPr>
          <p:nvPr/>
        </p:nvSpPr>
        <p:spPr bwMode="auto">
          <a:xfrm>
            <a:off x="260350" y="47879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2" name="Line 48">
            <a:extLst>
              <a:ext uri="{FF2B5EF4-FFF2-40B4-BE49-F238E27FC236}">
                <a16:creationId xmlns:a16="http://schemas.microsoft.com/office/drawing/2014/main" id="{7095B2B9-1669-4374-B7C5-A4F21D28E953}"/>
              </a:ext>
            </a:extLst>
          </p:cNvPr>
          <p:cNvSpPr>
            <a:spLocks noChangeShapeType="1"/>
          </p:cNvSpPr>
          <p:nvPr/>
        </p:nvSpPr>
        <p:spPr bwMode="auto">
          <a:xfrm>
            <a:off x="260350" y="39957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293" name="Line 49">
            <a:extLst>
              <a:ext uri="{FF2B5EF4-FFF2-40B4-BE49-F238E27FC236}">
                <a16:creationId xmlns:a16="http://schemas.microsoft.com/office/drawing/2014/main" id="{68E91E7B-4657-4C39-819B-C3DB86BF3B90}"/>
              </a:ext>
            </a:extLst>
          </p:cNvPr>
          <p:cNvSpPr>
            <a:spLocks noChangeShapeType="1"/>
          </p:cNvSpPr>
          <p:nvPr/>
        </p:nvSpPr>
        <p:spPr bwMode="auto">
          <a:xfrm>
            <a:off x="476250" y="4068763"/>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294" name="Group 50">
            <a:extLst>
              <a:ext uri="{FF2B5EF4-FFF2-40B4-BE49-F238E27FC236}">
                <a16:creationId xmlns:a16="http://schemas.microsoft.com/office/drawing/2014/main" id="{C6587373-899D-43E8-B950-E3083A4883D0}"/>
              </a:ext>
            </a:extLst>
          </p:cNvPr>
          <p:cNvGrpSpPr>
            <a:grpSpLocks/>
          </p:cNvGrpSpPr>
          <p:nvPr/>
        </p:nvGrpSpPr>
        <p:grpSpPr bwMode="auto">
          <a:xfrm>
            <a:off x="117475" y="3563938"/>
            <a:ext cx="287338" cy="215900"/>
            <a:chOff x="1920" y="2352"/>
            <a:chExt cx="152" cy="99"/>
          </a:xfrm>
        </p:grpSpPr>
        <p:sp>
          <p:nvSpPr>
            <p:cNvPr id="11480" name="Rectangle 51">
              <a:extLst>
                <a:ext uri="{FF2B5EF4-FFF2-40B4-BE49-F238E27FC236}">
                  <a16:creationId xmlns:a16="http://schemas.microsoft.com/office/drawing/2014/main" id="{39899B77-5B50-4527-9AB4-2BCC117F6EC8}"/>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81" name="Oval 52">
              <a:extLst>
                <a:ext uri="{FF2B5EF4-FFF2-40B4-BE49-F238E27FC236}">
                  <a16:creationId xmlns:a16="http://schemas.microsoft.com/office/drawing/2014/main" id="{C57B4772-64F4-48C5-978D-BDFCECB01A9E}"/>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82" name="Line 53">
              <a:extLst>
                <a:ext uri="{FF2B5EF4-FFF2-40B4-BE49-F238E27FC236}">
                  <a16:creationId xmlns:a16="http://schemas.microsoft.com/office/drawing/2014/main" id="{B9409162-62FC-430A-975F-02822D779542}"/>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83" name="Line 54">
              <a:extLst>
                <a:ext uri="{FF2B5EF4-FFF2-40B4-BE49-F238E27FC236}">
                  <a16:creationId xmlns:a16="http://schemas.microsoft.com/office/drawing/2014/main" id="{5ED744D5-659A-4B9B-B493-72D84ED4FB2C}"/>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95" name="Group 55">
            <a:extLst>
              <a:ext uri="{FF2B5EF4-FFF2-40B4-BE49-F238E27FC236}">
                <a16:creationId xmlns:a16="http://schemas.microsoft.com/office/drawing/2014/main" id="{EB293797-0CFC-4105-8D3F-E52B2280EAE3}"/>
              </a:ext>
            </a:extLst>
          </p:cNvPr>
          <p:cNvGrpSpPr>
            <a:grpSpLocks/>
          </p:cNvGrpSpPr>
          <p:nvPr/>
        </p:nvGrpSpPr>
        <p:grpSpPr bwMode="auto">
          <a:xfrm>
            <a:off x="222250" y="3492500"/>
            <a:ext cx="76200" cy="63500"/>
            <a:chOff x="2443" y="447"/>
            <a:chExt cx="48" cy="40"/>
          </a:xfrm>
        </p:grpSpPr>
        <p:sp>
          <p:nvSpPr>
            <p:cNvPr id="11478" name="Line 56">
              <a:extLst>
                <a:ext uri="{FF2B5EF4-FFF2-40B4-BE49-F238E27FC236}">
                  <a16:creationId xmlns:a16="http://schemas.microsoft.com/office/drawing/2014/main" id="{75524EA3-8064-46D4-91DB-64AC179F27D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9" name="Line 57">
              <a:extLst>
                <a:ext uri="{FF2B5EF4-FFF2-40B4-BE49-F238E27FC236}">
                  <a16:creationId xmlns:a16="http://schemas.microsoft.com/office/drawing/2014/main" id="{7FC8E76A-94A2-4EC0-9470-E49B3666EC68}"/>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296" name="Text Box 58">
            <a:extLst>
              <a:ext uri="{FF2B5EF4-FFF2-40B4-BE49-F238E27FC236}">
                <a16:creationId xmlns:a16="http://schemas.microsoft.com/office/drawing/2014/main" id="{4B4272E1-6306-4CF7-9D21-3699306A0D90}"/>
              </a:ext>
            </a:extLst>
          </p:cNvPr>
          <p:cNvSpPr txBox="1">
            <a:spLocks noChangeArrowheads="1"/>
          </p:cNvSpPr>
          <p:nvPr/>
        </p:nvSpPr>
        <p:spPr bwMode="auto">
          <a:xfrm>
            <a:off x="404813" y="3394075"/>
            <a:ext cx="24907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 CWCA-06</a:t>
            </a:r>
          </a:p>
          <a:p>
            <a:pPr eaLnBrk="1" hangingPunct="1">
              <a:spcBef>
                <a:spcPct val="0"/>
              </a:spcBef>
              <a:buFontTx/>
              <a:buNone/>
            </a:pPr>
            <a:r>
              <a:rPr lang="en-GB" altLang="en-US" sz="1000" b="1"/>
              <a:t>Light Mechanised Infantry Battalion </a:t>
            </a:r>
            <a:r>
              <a:rPr lang="en-GB" altLang="en-US" sz="800" b="1"/>
              <a:t>(a)</a:t>
            </a:r>
            <a:endParaRPr lang="en-GB" altLang="en-US" sz="1000" b="1"/>
          </a:p>
        </p:txBody>
      </p:sp>
      <p:grpSp>
        <p:nvGrpSpPr>
          <p:cNvPr id="11297" name="Group 59">
            <a:extLst>
              <a:ext uri="{FF2B5EF4-FFF2-40B4-BE49-F238E27FC236}">
                <a16:creationId xmlns:a16="http://schemas.microsoft.com/office/drawing/2014/main" id="{6957479E-93C2-420A-A016-224263FEC78D}"/>
              </a:ext>
            </a:extLst>
          </p:cNvPr>
          <p:cNvGrpSpPr>
            <a:grpSpLocks/>
          </p:cNvGrpSpPr>
          <p:nvPr/>
        </p:nvGrpSpPr>
        <p:grpSpPr bwMode="auto">
          <a:xfrm>
            <a:off x="404813" y="3924300"/>
            <a:ext cx="231775" cy="157163"/>
            <a:chOff x="933" y="149"/>
            <a:chExt cx="146" cy="99"/>
          </a:xfrm>
        </p:grpSpPr>
        <p:sp>
          <p:nvSpPr>
            <p:cNvPr id="11476" name="Rectangle 60">
              <a:extLst>
                <a:ext uri="{FF2B5EF4-FFF2-40B4-BE49-F238E27FC236}">
                  <a16:creationId xmlns:a16="http://schemas.microsoft.com/office/drawing/2014/main" id="{13B9CFEC-C737-412E-9AA4-DEB9347C97A3}"/>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77" name="Text Box 61">
              <a:extLst>
                <a:ext uri="{FF2B5EF4-FFF2-40B4-BE49-F238E27FC236}">
                  <a16:creationId xmlns:a16="http://schemas.microsoft.com/office/drawing/2014/main" id="{CF5B905B-997F-4680-88F5-28A8D76A10C9}"/>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1298" name="Group 62">
            <a:extLst>
              <a:ext uri="{FF2B5EF4-FFF2-40B4-BE49-F238E27FC236}">
                <a16:creationId xmlns:a16="http://schemas.microsoft.com/office/drawing/2014/main" id="{437CA0B1-F9AC-4163-AC91-86CABB2059E4}"/>
              </a:ext>
            </a:extLst>
          </p:cNvPr>
          <p:cNvGrpSpPr>
            <a:grpSpLocks/>
          </p:cNvGrpSpPr>
          <p:nvPr/>
        </p:nvGrpSpPr>
        <p:grpSpPr bwMode="auto">
          <a:xfrm>
            <a:off x="404813" y="4213225"/>
            <a:ext cx="241300" cy="157163"/>
            <a:chOff x="1920" y="2352"/>
            <a:chExt cx="152" cy="99"/>
          </a:xfrm>
        </p:grpSpPr>
        <p:sp>
          <p:nvSpPr>
            <p:cNvPr id="11472" name="Rectangle 63">
              <a:extLst>
                <a:ext uri="{FF2B5EF4-FFF2-40B4-BE49-F238E27FC236}">
                  <a16:creationId xmlns:a16="http://schemas.microsoft.com/office/drawing/2014/main" id="{9A7C2BCB-0EEB-44A5-98AC-BB7C3ED0E993}"/>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73" name="Oval 64">
              <a:extLst>
                <a:ext uri="{FF2B5EF4-FFF2-40B4-BE49-F238E27FC236}">
                  <a16:creationId xmlns:a16="http://schemas.microsoft.com/office/drawing/2014/main" id="{7383AF40-C1ED-4CC0-8A8F-7D026F9AC054}"/>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74" name="Line 65">
              <a:extLst>
                <a:ext uri="{FF2B5EF4-FFF2-40B4-BE49-F238E27FC236}">
                  <a16:creationId xmlns:a16="http://schemas.microsoft.com/office/drawing/2014/main" id="{2F52C914-1CA6-4812-8533-056EDB4D5CA8}"/>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75" name="Line 66">
              <a:extLst>
                <a:ext uri="{FF2B5EF4-FFF2-40B4-BE49-F238E27FC236}">
                  <a16:creationId xmlns:a16="http://schemas.microsoft.com/office/drawing/2014/main" id="{7DF140E4-B83C-443A-B479-CBAB762AACC1}"/>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299" name="Group 67">
            <a:extLst>
              <a:ext uri="{FF2B5EF4-FFF2-40B4-BE49-F238E27FC236}">
                <a16:creationId xmlns:a16="http://schemas.microsoft.com/office/drawing/2014/main" id="{7CDE3EC6-18BE-4D77-BF45-9963E755951A}"/>
              </a:ext>
            </a:extLst>
          </p:cNvPr>
          <p:cNvGrpSpPr>
            <a:grpSpLocks/>
          </p:cNvGrpSpPr>
          <p:nvPr/>
        </p:nvGrpSpPr>
        <p:grpSpPr bwMode="auto">
          <a:xfrm>
            <a:off x="476250" y="3852863"/>
            <a:ext cx="74613" cy="26987"/>
            <a:chOff x="2373" y="1404"/>
            <a:chExt cx="47" cy="17"/>
          </a:xfrm>
        </p:grpSpPr>
        <p:sp>
          <p:nvSpPr>
            <p:cNvPr id="11470" name="Oval 68">
              <a:extLst>
                <a:ext uri="{FF2B5EF4-FFF2-40B4-BE49-F238E27FC236}">
                  <a16:creationId xmlns:a16="http://schemas.microsoft.com/office/drawing/2014/main" id="{C794623D-FAC9-42DD-8510-E1A2305CA39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71" name="Oval 69">
              <a:extLst>
                <a:ext uri="{FF2B5EF4-FFF2-40B4-BE49-F238E27FC236}">
                  <a16:creationId xmlns:a16="http://schemas.microsoft.com/office/drawing/2014/main" id="{89818224-BF86-472C-8446-750BF8CF95B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00" name="Group 70">
            <a:extLst>
              <a:ext uri="{FF2B5EF4-FFF2-40B4-BE49-F238E27FC236}">
                <a16:creationId xmlns:a16="http://schemas.microsoft.com/office/drawing/2014/main" id="{51BDFCCA-B66B-4129-8A80-EC1E71C09BBB}"/>
              </a:ext>
            </a:extLst>
          </p:cNvPr>
          <p:cNvGrpSpPr>
            <a:grpSpLocks/>
          </p:cNvGrpSpPr>
          <p:nvPr/>
        </p:nvGrpSpPr>
        <p:grpSpPr bwMode="auto">
          <a:xfrm>
            <a:off x="476250" y="4140200"/>
            <a:ext cx="74613" cy="26988"/>
            <a:chOff x="2373" y="1404"/>
            <a:chExt cx="47" cy="17"/>
          </a:xfrm>
        </p:grpSpPr>
        <p:sp>
          <p:nvSpPr>
            <p:cNvPr id="11468" name="Oval 71">
              <a:extLst>
                <a:ext uri="{FF2B5EF4-FFF2-40B4-BE49-F238E27FC236}">
                  <a16:creationId xmlns:a16="http://schemas.microsoft.com/office/drawing/2014/main" id="{36787800-D697-4245-A499-B42EE479512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69" name="Oval 72">
              <a:extLst>
                <a:ext uri="{FF2B5EF4-FFF2-40B4-BE49-F238E27FC236}">
                  <a16:creationId xmlns:a16="http://schemas.microsoft.com/office/drawing/2014/main" id="{BA5F6F59-3856-4089-884D-BA2A1A26324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301" name="Text Box 73">
            <a:extLst>
              <a:ext uri="{FF2B5EF4-FFF2-40B4-BE49-F238E27FC236}">
                <a16:creationId xmlns:a16="http://schemas.microsoft.com/office/drawing/2014/main" id="{21674C30-1355-4B8D-B605-55B8A7146F22}"/>
              </a:ext>
            </a:extLst>
          </p:cNvPr>
          <p:cNvSpPr txBox="1">
            <a:spLocks noChangeArrowheads="1"/>
          </p:cNvSpPr>
          <p:nvPr/>
        </p:nvSpPr>
        <p:spPr bwMode="auto">
          <a:xfrm>
            <a:off x="620713" y="3779838"/>
            <a:ext cx="26304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sp>
        <p:nvSpPr>
          <p:cNvPr id="11302" name="Text Box 74">
            <a:extLst>
              <a:ext uri="{FF2B5EF4-FFF2-40B4-BE49-F238E27FC236}">
                <a16:creationId xmlns:a16="http://schemas.microsoft.com/office/drawing/2014/main" id="{C91E6733-3923-462F-A282-E347185CBC86}"/>
              </a:ext>
            </a:extLst>
          </p:cNvPr>
          <p:cNvSpPr txBox="1">
            <a:spLocks noChangeArrowheads="1"/>
          </p:cNvSpPr>
          <p:nvPr/>
        </p:nvSpPr>
        <p:spPr bwMode="auto">
          <a:xfrm>
            <a:off x="620713" y="4041775"/>
            <a:ext cx="26082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Grizzly APC </a:t>
            </a:r>
            <a:r>
              <a:rPr lang="en-GB" altLang="en-US" sz="800" b="1"/>
              <a:t>(bd)</a:t>
            </a:r>
            <a:r>
              <a:rPr lang="en-GB" altLang="en-US" sz="800"/>
              <a:t>                                     CWCA-23</a:t>
            </a:r>
            <a:endParaRPr lang="en-GB" altLang="en-US" sz="800" b="1"/>
          </a:p>
        </p:txBody>
      </p:sp>
      <p:grpSp>
        <p:nvGrpSpPr>
          <p:cNvPr id="11303" name="Group 75">
            <a:extLst>
              <a:ext uri="{FF2B5EF4-FFF2-40B4-BE49-F238E27FC236}">
                <a16:creationId xmlns:a16="http://schemas.microsoft.com/office/drawing/2014/main" id="{BD615C3B-22F0-463C-845F-2E09DE5AA63E}"/>
              </a:ext>
            </a:extLst>
          </p:cNvPr>
          <p:cNvGrpSpPr>
            <a:grpSpLocks/>
          </p:cNvGrpSpPr>
          <p:nvPr/>
        </p:nvGrpSpPr>
        <p:grpSpPr bwMode="auto">
          <a:xfrm>
            <a:off x="404813" y="4716463"/>
            <a:ext cx="287337" cy="215900"/>
            <a:chOff x="1920" y="2352"/>
            <a:chExt cx="152" cy="99"/>
          </a:xfrm>
        </p:grpSpPr>
        <p:sp>
          <p:nvSpPr>
            <p:cNvPr id="11464" name="Rectangle 76">
              <a:extLst>
                <a:ext uri="{FF2B5EF4-FFF2-40B4-BE49-F238E27FC236}">
                  <a16:creationId xmlns:a16="http://schemas.microsoft.com/office/drawing/2014/main" id="{CA7E4379-A716-4B8E-B17B-7ACD3AA2F783}"/>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65" name="Oval 77">
              <a:extLst>
                <a:ext uri="{FF2B5EF4-FFF2-40B4-BE49-F238E27FC236}">
                  <a16:creationId xmlns:a16="http://schemas.microsoft.com/office/drawing/2014/main" id="{FCDD433C-7677-4CB0-BBFB-88CA69DA0D90}"/>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66" name="Line 78">
              <a:extLst>
                <a:ext uri="{FF2B5EF4-FFF2-40B4-BE49-F238E27FC236}">
                  <a16:creationId xmlns:a16="http://schemas.microsoft.com/office/drawing/2014/main" id="{85188B46-4262-4E54-A36A-41ECE2C89282}"/>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67" name="Line 79">
              <a:extLst>
                <a:ext uri="{FF2B5EF4-FFF2-40B4-BE49-F238E27FC236}">
                  <a16:creationId xmlns:a16="http://schemas.microsoft.com/office/drawing/2014/main" id="{149A9239-61A3-4FD3-97DB-03D71AD3734F}"/>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04" name="Text Box 80">
            <a:extLst>
              <a:ext uri="{FF2B5EF4-FFF2-40B4-BE49-F238E27FC236}">
                <a16:creationId xmlns:a16="http://schemas.microsoft.com/office/drawing/2014/main" id="{E2C9B28D-A0F2-4D36-8A04-16283398F805}"/>
              </a:ext>
            </a:extLst>
          </p:cNvPr>
          <p:cNvSpPr txBox="1">
            <a:spLocks noChangeArrowheads="1"/>
          </p:cNvSpPr>
          <p:nvPr/>
        </p:nvSpPr>
        <p:spPr bwMode="auto">
          <a:xfrm>
            <a:off x="692150" y="4427538"/>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ELEMENTS</a:t>
            </a:r>
          </a:p>
        </p:txBody>
      </p:sp>
      <p:sp>
        <p:nvSpPr>
          <p:cNvPr id="11305" name="Line 81">
            <a:extLst>
              <a:ext uri="{FF2B5EF4-FFF2-40B4-BE49-F238E27FC236}">
                <a16:creationId xmlns:a16="http://schemas.microsoft.com/office/drawing/2014/main" id="{DCB074D7-BCFC-4C2E-9095-2A8605D3B7E9}"/>
              </a:ext>
            </a:extLst>
          </p:cNvPr>
          <p:cNvSpPr>
            <a:spLocks noChangeShapeType="1"/>
          </p:cNvSpPr>
          <p:nvPr/>
        </p:nvSpPr>
        <p:spPr bwMode="auto">
          <a:xfrm>
            <a:off x="547688" y="4643438"/>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06" name="Line 82">
            <a:extLst>
              <a:ext uri="{FF2B5EF4-FFF2-40B4-BE49-F238E27FC236}">
                <a16:creationId xmlns:a16="http://schemas.microsoft.com/office/drawing/2014/main" id="{B348A9F0-D5CF-44ED-BD3F-54C096C99B40}"/>
              </a:ext>
            </a:extLst>
          </p:cNvPr>
          <p:cNvSpPr>
            <a:spLocks noChangeShapeType="1"/>
          </p:cNvSpPr>
          <p:nvPr/>
        </p:nvSpPr>
        <p:spPr bwMode="auto">
          <a:xfrm>
            <a:off x="260350" y="52197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07" name="Group 83">
            <a:extLst>
              <a:ext uri="{FF2B5EF4-FFF2-40B4-BE49-F238E27FC236}">
                <a16:creationId xmlns:a16="http://schemas.microsoft.com/office/drawing/2014/main" id="{5F17484E-BB8B-41B7-B68B-403676EE911A}"/>
              </a:ext>
            </a:extLst>
          </p:cNvPr>
          <p:cNvGrpSpPr>
            <a:grpSpLocks/>
          </p:cNvGrpSpPr>
          <p:nvPr/>
        </p:nvGrpSpPr>
        <p:grpSpPr bwMode="auto">
          <a:xfrm>
            <a:off x="404813" y="5146675"/>
            <a:ext cx="287337" cy="215900"/>
            <a:chOff x="1920" y="2112"/>
            <a:chExt cx="151" cy="99"/>
          </a:xfrm>
        </p:grpSpPr>
        <p:sp>
          <p:nvSpPr>
            <p:cNvPr id="11461" name="Rectangle 84">
              <a:extLst>
                <a:ext uri="{FF2B5EF4-FFF2-40B4-BE49-F238E27FC236}">
                  <a16:creationId xmlns:a16="http://schemas.microsoft.com/office/drawing/2014/main" id="{296B2E0A-BB01-48C4-8A17-9A031240A8EB}"/>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62" name="Oval 85">
              <a:extLst>
                <a:ext uri="{FF2B5EF4-FFF2-40B4-BE49-F238E27FC236}">
                  <a16:creationId xmlns:a16="http://schemas.microsoft.com/office/drawing/2014/main" id="{7DD2A847-39DB-4892-AC7D-DCC5B99019B0}"/>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63" name="Line 86">
              <a:extLst>
                <a:ext uri="{FF2B5EF4-FFF2-40B4-BE49-F238E27FC236}">
                  <a16:creationId xmlns:a16="http://schemas.microsoft.com/office/drawing/2014/main" id="{0A610C64-DE52-462C-9BE5-B057CF3FF292}"/>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08" name="Text Box 87">
            <a:extLst>
              <a:ext uri="{FF2B5EF4-FFF2-40B4-BE49-F238E27FC236}">
                <a16:creationId xmlns:a16="http://schemas.microsoft.com/office/drawing/2014/main" id="{73B33FC7-2601-4BE3-84F4-E3FF85301E2C}"/>
              </a:ext>
            </a:extLst>
          </p:cNvPr>
          <p:cNvSpPr txBox="1">
            <a:spLocks noChangeArrowheads="1"/>
          </p:cNvSpPr>
          <p:nvPr/>
        </p:nvSpPr>
        <p:spPr bwMode="auto">
          <a:xfrm>
            <a:off x="693738" y="5049838"/>
            <a:ext cx="21478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CWCA-06</a:t>
            </a:r>
          </a:p>
          <a:p>
            <a:pPr eaLnBrk="1" hangingPunct="1">
              <a:spcBef>
                <a:spcPct val="0"/>
              </a:spcBef>
              <a:buFontTx/>
              <a:buNone/>
            </a:pPr>
            <a:r>
              <a:rPr lang="en-GB" altLang="en-US" sz="800" b="1"/>
              <a:t>x1 Mechanised Reconnaissance Platoon</a:t>
            </a:r>
          </a:p>
        </p:txBody>
      </p:sp>
      <p:grpSp>
        <p:nvGrpSpPr>
          <p:cNvPr id="11309" name="Group 88">
            <a:extLst>
              <a:ext uri="{FF2B5EF4-FFF2-40B4-BE49-F238E27FC236}">
                <a16:creationId xmlns:a16="http://schemas.microsoft.com/office/drawing/2014/main" id="{7E55BF7D-8E27-4685-816F-B6030C036529}"/>
              </a:ext>
            </a:extLst>
          </p:cNvPr>
          <p:cNvGrpSpPr>
            <a:grpSpLocks/>
          </p:cNvGrpSpPr>
          <p:nvPr/>
        </p:nvGrpSpPr>
        <p:grpSpPr bwMode="auto">
          <a:xfrm>
            <a:off x="476250" y="5076825"/>
            <a:ext cx="131763" cy="26988"/>
            <a:chOff x="304" y="1872"/>
            <a:chExt cx="83" cy="17"/>
          </a:xfrm>
        </p:grpSpPr>
        <p:sp>
          <p:nvSpPr>
            <p:cNvPr id="11458" name="Oval 89">
              <a:extLst>
                <a:ext uri="{FF2B5EF4-FFF2-40B4-BE49-F238E27FC236}">
                  <a16:creationId xmlns:a16="http://schemas.microsoft.com/office/drawing/2014/main" id="{13E5B952-5F4F-4C17-A3C5-412D919AF6B1}"/>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59" name="Oval 90">
              <a:extLst>
                <a:ext uri="{FF2B5EF4-FFF2-40B4-BE49-F238E27FC236}">
                  <a16:creationId xmlns:a16="http://schemas.microsoft.com/office/drawing/2014/main" id="{905CD964-5DAD-4A3A-B62A-9F9E92E3E196}"/>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60" name="Oval 91">
              <a:extLst>
                <a:ext uri="{FF2B5EF4-FFF2-40B4-BE49-F238E27FC236}">
                  <a16:creationId xmlns:a16="http://schemas.microsoft.com/office/drawing/2014/main" id="{FBB13894-B77E-4B02-9AF0-E2CF2394C03B}"/>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310" name="Text Box 92">
            <a:extLst>
              <a:ext uri="{FF2B5EF4-FFF2-40B4-BE49-F238E27FC236}">
                <a16:creationId xmlns:a16="http://schemas.microsoft.com/office/drawing/2014/main" id="{4717675B-88C9-4ADA-8542-B96520D9750C}"/>
              </a:ext>
            </a:extLst>
          </p:cNvPr>
          <p:cNvSpPr txBox="1">
            <a:spLocks noChangeArrowheads="1"/>
          </p:cNvSpPr>
          <p:nvPr/>
        </p:nvSpPr>
        <p:spPr bwMode="auto">
          <a:xfrm>
            <a:off x="692150" y="4643438"/>
            <a:ext cx="2511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CWCA-05</a:t>
            </a:r>
          </a:p>
          <a:p>
            <a:pPr eaLnBrk="1" hangingPunct="1">
              <a:spcBef>
                <a:spcPct val="0"/>
              </a:spcBef>
              <a:buFontTx/>
              <a:buNone/>
            </a:pPr>
            <a:r>
              <a:rPr lang="en-GB" altLang="en-US" sz="800" b="1"/>
              <a:t>x3 or x4 Light Mechanised Infantry Company (b)</a:t>
            </a:r>
          </a:p>
        </p:txBody>
      </p:sp>
      <p:sp>
        <p:nvSpPr>
          <p:cNvPr id="11311" name="Text Box 93">
            <a:extLst>
              <a:ext uri="{FF2B5EF4-FFF2-40B4-BE49-F238E27FC236}">
                <a16:creationId xmlns:a16="http://schemas.microsoft.com/office/drawing/2014/main" id="{48770E8A-2D1D-462F-97E6-E7263718D2E7}"/>
              </a:ext>
            </a:extLst>
          </p:cNvPr>
          <p:cNvSpPr txBox="1">
            <a:spLocks noChangeArrowheads="1"/>
          </p:cNvSpPr>
          <p:nvPr/>
        </p:nvSpPr>
        <p:spPr bwMode="auto">
          <a:xfrm>
            <a:off x="692150" y="5435600"/>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ATTACHMENTS</a:t>
            </a:r>
          </a:p>
        </p:txBody>
      </p:sp>
      <p:grpSp>
        <p:nvGrpSpPr>
          <p:cNvPr id="11312" name="Group 94">
            <a:extLst>
              <a:ext uri="{FF2B5EF4-FFF2-40B4-BE49-F238E27FC236}">
                <a16:creationId xmlns:a16="http://schemas.microsoft.com/office/drawing/2014/main" id="{FFEDD038-6C57-4949-B8E2-ED1D2DC9CF44}"/>
              </a:ext>
            </a:extLst>
          </p:cNvPr>
          <p:cNvGrpSpPr>
            <a:grpSpLocks/>
          </p:cNvGrpSpPr>
          <p:nvPr/>
        </p:nvGrpSpPr>
        <p:grpSpPr bwMode="auto">
          <a:xfrm>
            <a:off x="404813" y="5795963"/>
            <a:ext cx="239712" cy="157162"/>
            <a:chOff x="2736" y="2064"/>
            <a:chExt cx="151" cy="99"/>
          </a:xfrm>
        </p:grpSpPr>
        <p:sp>
          <p:nvSpPr>
            <p:cNvPr id="11455" name="Rectangle 95">
              <a:extLst>
                <a:ext uri="{FF2B5EF4-FFF2-40B4-BE49-F238E27FC236}">
                  <a16:creationId xmlns:a16="http://schemas.microsoft.com/office/drawing/2014/main" id="{D527FC33-402E-4D43-87E3-263C814C724F}"/>
                </a:ext>
              </a:extLst>
            </p:cNvPr>
            <p:cNvSpPr>
              <a:spLocks noChangeAspect="1" noChangeArrowheads="1"/>
            </p:cNvSpPr>
            <p:nvPr/>
          </p:nvSpPr>
          <p:spPr bwMode="auto">
            <a:xfrm>
              <a:off x="2736" y="2064"/>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56" name="Line 96">
              <a:extLst>
                <a:ext uri="{FF2B5EF4-FFF2-40B4-BE49-F238E27FC236}">
                  <a16:creationId xmlns:a16="http://schemas.microsoft.com/office/drawing/2014/main" id="{F36E3E48-6379-4B2E-AECB-8EF072C5F3E8}"/>
                </a:ext>
              </a:extLst>
            </p:cNvPr>
            <p:cNvSpPr>
              <a:spLocks noChangeAspect="1" noChangeShapeType="1"/>
            </p:cNvSpPr>
            <p:nvPr/>
          </p:nvSpPr>
          <p:spPr bwMode="auto">
            <a:xfrm flipH="1">
              <a:off x="2812" y="2078"/>
              <a:ext cx="1" cy="63"/>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57" name="Line 97">
              <a:extLst>
                <a:ext uri="{FF2B5EF4-FFF2-40B4-BE49-F238E27FC236}">
                  <a16:creationId xmlns:a16="http://schemas.microsoft.com/office/drawing/2014/main" id="{9406CC0E-0955-40C4-A064-A4D30F85E893}"/>
                </a:ext>
              </a:extLst>
            </p:cNvPr>
            <p:cNvSpPr>
              <a:spLocks noChangeAspect="1" noChangeShapeType="1"/>
            </p:cNvSpPr>
            <p:nvPr/>
          </p:nvSpPr>
          <p:spPr bwMode="auto">
            <a:xfrm flipV="1">
              <a:off x="2789" y="2143"/>
              <a:ext cx="4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13" name="Group 98">
            <a:extLst>
              <a:ext uri="{FF2B5EF4-FFF2-40B4-BE49-F238E27FC236}">
                <a16:creationId xmlns:a16="http://schemas.microsoft.com/office/drawing/2014/main" id="{CF350539-2584-429A-88AD-38E771BE1257}"/>
              </a:ext>
            </a:extLst>
          </p:cNvPr>
          <p:cNvGrpSpPr>
            <a:grpSpLocks/>
          </p:cNvGrpSpPr>
          <p:nvPr/>
        </p:nvGrpSpPr>
        <p:grpSpPr bwMode="auto">
          <a:xfrm>
            <a:off x="404813" y="6372225"/>
            <a:ext cx="231775" cy="157163"/>
            <a:chOff x="2736" y="3072"/>
            <a:chExt cx="146" cy="99"/>
          </a:xfrm>
        </p:grpSpPr>
        <p:sp>
          <p:nvSpPr>
            <p:cNvPr id="11452" name="Rectangle 99">
              <a:extLst>
                <a:ext uri="{FF2B5EF4-FFF2-40B4-BE49-F238E27FC236}">
                  <a16:creationId xmlns:a16="http://schemas.microsoft.com/office/drawing/2014/main" id="{0B7ED82C-FAA5-4DF1-BD64-671FB791CA3F}"/>
                </a:ext>
              </a:extLst>
            </p:cNvPr>
            <p:cNvSpPr>
              <a:spLocks noChangeAspect="1" noChangeArrowheads="1"/>
            </p:cNvSpPr>
            <p:nvPr/>
          </p:nvSpPr>
          <p:spPr bwMode="auto">
            <a:xfrm>
              <a:off x="2736" y="307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53" name="Line 100">
              <a:extLst>
                <a:ext uri="{FF2B5EF4-FFF2-40B4-BE49-F238E27FC236}">
                  <a16:creationId xmlns:a16="http://schemas.microsoft.com/office/drawing/2014/main" id="{25893D00-712A-43DB-80DA-573714B37FFE}"/>
                </a:ext>
              </a:extLst>
            </p:cNvPr>
            <p:cNvSpPr>
              <a:spLocks noChangeAspect="1" noChangeShapeType="1"/>
            </p:cNvSpPr>
            <p:nvPr/>
          </p:nvSpPr>
          <p:spPr bwMode="auto">
            <a:xfrm flipV="1">
              <a:off x="2736" y="3074"/>
              <a:ext cx="72"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54" name="Line 101">
              <a:extLst>
                <a:ext uri="{FF2B5EF4-FFF2-40B4-BE49-F238E27FC236}">
                  <a16:creationId xmlns:a16="http://schemas.microsoft.com/office/drawing/2014/main" id="{BB329789-5BFD-4045-8A3E-054CD70878A2}"/>
                </a:ext>
              </a:extLst>
            </p:cNvPr>
            <p:cNvSpPr>
              <a:spLocks noChangeAspect="1" noChangeShapeType="1"/>
            </p:cNvSpPr>
            <p:nvPr/>
          </p:nvSpPr>
          <p:spPr bwMode="auto">
            <a:xfrm>
              <a:off x="2808" y="3072"/>
              <a:ext cx="7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14" name="Group 102">
            <a:extLst>
              <a:ext uri="{FF2B5EF4-FFF2-40B4-BE49-F238E27FC236}">
                <a16:creationId xmlns:a16="http://schemas.microsoft.com/office/drawing/2014/main" id="{E394C2C5-FF5A-4EA0-854F-AFA24E7FC861}"/>
              </a:ext>
            </a:extLst>
          </p:cNvPr>
          <p:cNvGrpSpPr>
            <a:grpSpLocks/>
          </p:cNvGrpSpPr>
          <p:nvPr/>
        </p:nvGrpSpPr>
        <p:grpSpPr bwMode="auto">
          <a:xfrm>
            <a:off x="404813" y="6661150"/>
            <a:ext cx="241300" cy="157163"/>
            <a:chOff x="3120" y="2784"/>
            <a:chExt cx="152" cy="99"/>
          </a:xfrm>
        </p:grpSpPr>
        <p:sp>
          <p:nvSpPr>
            <p:cNvPr id="11448" name="Rectangle 103">
              <a:extLst>
                <a:ext uri="{FF2B5EF4-FFF2-40B4-BE49-F238E27FC236}">
                  <a16:creationId xmlns:a16="http://schemas.microsoft.com/office/drawing/2014/main" id="{120E2FE9-A098-4FB5-B239-B383F860E7F8}"/>
                </a:ext>
              </a:extLst>
            </p:cNvPr>
            <p:cNvSpPr>
              <a:spLocks noChangeAspect="1" noChangeArrowheads="1"/>
            </p:cNvSpPr>
            <p:nvPr/>
          </p:nvSpPr>
          <p:spPr bwMode="auto">
            <a:xfrm>
              <a:off x="3121" y="2784"/>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49" name="Oval 104">
              <a:extLst>
                <a:ext uri="{FF2B5EF4-FFF2-40B4-BE49-F238E27FC236}">
                  <a16:creationId xmlns:a16="http://schemas.microsoft.com/office/drawing/2014/main" id="{157B785C-85AE-47DB-B02D-CADDB9B65C51}"/>
                </a:ext>
              </a:extLst>
            </p:cNvPr>
            <p:cNvSpPr>
              <a:spLocks noChangeAspect="1" noChangeArrowheads="1"/>
            </p:cNvSpPr>
            <p:nvPr/>
          </p:nvSpPr>
          <p:spPr bwMode="auto">
            <a:xfrm>
              <a:off x="3140" y="2806"/>
              <a:ext cx="108"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50" name="Line 105">
              <a:extLst>
                <a:ext uri="{FF2B5EF4-FFF2-40B4-BE49-F238E27FC236}">
                  <a16:creationId xmlns:a16="http://schemas.microsoft.com/office/drawing/2014/main" id="{C2E995A6-C7C3-4149-8FEE-10D6F703B010}"/>
                </a:ext>
              </a:extLst>
            </p:cNvPr>
            <p:cNvSpPr>
              <a:spLocks noChangeAspect="1" noChangeShapeType="1"/>
            </p:cNvSpPr>
            <p:nvPr/>
          </p:nvSpPr>
          <p:spPr bwMode="auto">
            <a:xfrm flipV="1">
              <a:off x="3120" y="2785"/>
              <a:ext cx="73"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51" name="Line 106">
              <a:extLst>
                <a:ext uri="{FF2B5EF4-FFF2-40B4-BE49-F238E27FC236}">
                  <a16:creationId xmlns:a16="http://schemas.microsoft.com/office/drawing/2014/main" id="{BCBAF888-63E3-461E-91EB-AA86E8A36267}"/>
                </a:ext>
              </a:extLst>
            </p:cNvPr>
            <p:cNvSpPr>
              <a:spLocks noChangeAspect="1" noChangeShapeType="1"/>
            </p:cNvSpPr>
            <p:nvPr/>
          </p:nvSpPr>
          <p:spPr bwMode="auto">
            <a:xfrm>
              <a:off x="3193" y="2784"/>
              <a:ext cx="78"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15" name="Group 107">
            <a:extLst>
              <a:ext uri="{FF2B5EF4-FFF2-40B4-BE49-F238E27FC236}">
                <a16:creationId xmlns:a16="http://schemas.microsoft.com/office/drawing/2014/main" id="{97118715-EC2F-443A-9D81-E30E16CC9B45}"/>
              </a:ext>
            </a:extLst>
          </p:cNvPr>
          <p:cNvGrpSpPr>
            <a:grpSpLocks/>
          </p:cNvGrpSpPr>
          <p:nvPr/>
        </p:nvGrpSpPr>
        <p:grpSpPr bwMode="auto">
          <a:xfrm>
            <a:off x="476250" y="5724525"/>
            <a:ext cx="74613" cy="26988"/>
            <a:chOff x="2373" y="1404"/>
            <a:chExt cx="47" cy="17"/>
          </a:xfrm>
        </p:grpSpPr>
        <p:sp>
          <p:nvSpPr>
            <p:cNvPr id="11446" name="Oval 108">
              <a:extLst>
                <a:ext uri="{FF2B5EF4-FFF2-40B4-BE49-F238E27FC236}">
                  <a16:creationId xmlns:a16="http://schemas.microsoft.com/office/drawing/2014/main" id="{EFD573BD-85F3-4FC6-AD55-B8FB08D6BAB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47" name="Oval 109">
              <a:extLst>
                <a:ext uri="{FF2B5EF4-FFF2-40B4-BE49-F238E27FC236}">
                  <a16:creationId xmlns:a16="http://schemas.microsoft.com/office/drawing/2014/main" id="{0015B0C5-C2A7-4755-BD37-080D419F0D3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16" name="Group 110">
            <a:extLst>
              <a:ext uri="{FF2B5EF4-FFF2-40B4-BE49-F238E27FC236}">
                <a16:creationId xmlns:a16="http://schemas.microsoft.com/office/drawing/2014/main" id="{B54BCBA6-0B59-4D61-80F5-04D5C04BEB3F}"/>
              </a:ext>
            </a:extLst>
          </p:cNvPr>
          <p:cNvGrpSpPr>
            <a:grpSpLocks/>
          </p:cNvGrpSpPr>
          <p:nvPr/>
        </p:nvGrpSpPr>
        <p:grpSpPr bwMode="auto">
          <a:xfrm>
            <a:off x="476250" y="6011863"/>
            <a:ext cx="74613" cy="26987"/>
            <a:chOff x="2373" y="1404"/>
            <a:chExt cx="47" cy="17"/>
          </a:xfrm>
        </p:grpSpPr>
        <p:sp>
          <p:nvSpPr>
            <p:cNvPr id="11444" name="Oval 111">
              <a:extLst>
                <a:ext uri="{FF2B5EF4-FFF2-40B4-BE49-F238E27FC236}">
                  <a16:creationId xmlns:a16="http://schemas.microsoft.com/office/drawing/2014/main" id="{58CB5CEB-55AB-4041-9761-E6288FE530C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45" name="Oval 112">
              <a:extLst>
                <a:ext uri="{FF2B5EF4-FFF2-40B4-BE49-F238E27FC236}">
                  <a16:creationId xmlns:a16="http://schemas.microsoft.com/office/drawing/2014/main" id="{19D7C326-ED35-4F57-B7B6-B9FC2EFEC78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17" name="Group 113">
            <a:extLst>
              <a:ext uri="{FF2B5EF4-FFF2-40B4-BE49-F238E27FC236}">
                <a16:creationId xmlns:a16="http://schemas.microsoft.com/office/drawing/2014/main" id="{530D3560-4D3E-42A0-96E0-EE6AAF579C7C}"/>
              </a:ext>
            </a:extLst>
          </p:cNvPr>
          <p:cNvGrpSpPr>
            <a:grpSpLocks/>
          </p:cNvGrpSpPr>
          <p:nvPr/>
        </p:nvGrpSpPr>
        <p:grpSpPr bwMode="auto">
          <a:xfrm>
            <a:off x="476250" y="6300788"/>
            <a:ext cx="74613" cy="26987"/>
            <a:chOff x="2373" y="1404"/>
            <a:chExt cx="47" cy="17"/>
          </a:xfrm>
        </p:grpSpPr>
        <p:sp>
          <p:nvSpPr>
            <p:cNvPr id="11442" name="Oval 114">
              <a:extLst>
                <a:ext uri="{FF2B5EF4-FFF2-40B4-BE49-F238E27FC236}">
                  <a16:creationId xmlns:a16="http://schemas.microsoft.com/office/drawing/2014/main" id="{0176CB7B-A22D-4868-B3A7-AEB6968EF97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43" name="Oval 115">
              <a:extLst>
                <a:ext uri="{FF2B5EF4-FFF2-40B4-BE49-F238E27FC236}">
                  <a16:creationId xmlns:a16="http://schemas.microsoft.com/office/drawing/2014/main" id="{A8CB78EA-0697-4488-92A5-97B324899B9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18" name="Group 116">
            <a:extLst>
              <a:ext uri="{FF2B5EF4-FFF2-40B4-BE49-F238E27FC236}">
                <a16:creationId xmlns:a16="http://schemas.microsoft.com/office/drawing/2014/main" id="{B006938A-56B1-4FA0-AB1F-202F60182FC2}"/>
              </a:ext>
            </a:extLst>
          </p:cNvPr>
          <p:cNvGrpSpPr>
            <a:grpSpLocks/>
          </p:cNvGrpSpPr>
          <p:nvPr/>
        </p:nvGrpSpPr>
        <p:grpSpPr bwMode="auto">
          <a:xfrm>
            <a:off x="476250" y="6588125"/>
            <a:ext cx="74613" cy="26988"/>
            <a:chOff x="2373" y="1404"/>
            <a:chExt cx="47" cy="17"/>
          </a:xfrm>
        </p:grpSpPr>
        <p:sp>
          <p:nvSpPr>
            <p:cNvPr id="11440" name="Oval 117">
              <a:extLst>
                <a:ext uri="{FF2B5EF4-FFF2-40B4-BE49-F238E27FC236}">
                  <a16:creationId xmlns:a16="http://schemas.microsoft.com/office/drawing/2014/main" id="{383F7231-8638-404A-96F2-939D8FF657A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41" name="Oval 118">
              <a:extLst>
                <a:ext uri="{FF2B5EF4-FFF2-40B4-BE49-F238E27FC236}">
                  <a16:creationId xmlns:a16="http://schemas.microsoft.com/office/drawing/2014/main" id="{50FCE655-3A72-4267-AAFE-1CC96FB1363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319" name="Line 119">
            <a:extLst>
              <a:ext uri="{FF2B5EF4-FFF2-40B4-BE49-F238E27FC236}">
                <a16:creationId xmlns:a16="http://schemas.microsoft.com/office/drawing/2014/main" id="{97EAF155-19B7-44BD-ADC6-8FF4708F1A21}"/>
              </a:ext>
            </a:extLst>
          </p:cNvPr>
          <p:cNvSpPr>
            <a:spLocks noChangeShapeType="1"/>
          </p:cNvSpPr>
          <p:nvPr/>
        </p:nvSpPr>
        <p:spPr bwMode="auto">
          <a:xfrm>
            <a:off x="260350" y="5194300"/>
            <a:ext cx="0" cy="1223963"/>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20" name="Text Box 120">
            <a:extLst>
              <a:ext uri="{FF2B5EF4-FFF2-40B4-BE49-F238E27FC236}">
                <a16:creationId xmlns:a16="http://schemas.microsoft.com/office/drawing/2014/main" id="{690E2590-1FDD-4434-AA21-5367AD55B1A8}"/>
              </a:ext>
            </a:extLst>
          </p:cNvPr>
          <p:cNvSpPr txBox="1">
            <a:spLocks noChangeArrowheads="1"/>
          </p:cNvSpPr>
          <p:nvPr/>
        </p:nvSpPr>
        <p:spPr bwMode="auto">
          <a:xfrm>
            <a:off x="620713" y="5653088"/>
            <a:ext cx="2605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Organic Fire Support</a:t>
            </a:r>
          </a:p>
          <a:p>
            <a:pPr eaLnBrk="1" hangingPunct="1">
              <a:spcBef>
                <a:spcPct val="0"/>
              </a:spcBef>
              <a:buFontTx/>
              <a:buNone/>
            </a:pPr>
            <a:r>
              <a:rPr lang="en-GB" altLang="en-US" sz="800" b="1"/>
              <a:t>x4 </a:t>
            </a:r>
            <a:r>
              <a:rPr lang="en-GB" altLang="en-US" sz="800"/>
              <a:t>C3 81mm Mortar </a:t>
            </a:r>
            <a:r>
              <a:rPr lang="en-GB" altLang="en-US" sz="800" b="1"/>
              <a:t>                                    </a:t>
            </a:r>
            <a:r>
              <a:rPr lang="en-GB" altLang="en-US" sz="800"/>
              <a:t>CWCA-14</a:t>
            </a:r>
          </a:p>
        </p:txBody>
      </p:sp>
      <p:sp>
        <p:nvSpPr>
          <p:cNvPr id="11321" name="Text Box 121">
            <a:extLst>
              <a:ext uri="{FF2B5EF4-FFF2-40B4-BE49-F238E27FC236}">
                <a16:creationId xmlns:a16="http://schemas.microsoft.com/office/drawing/2014/main" id="{F2ED84A8-1A4F-4DF7-8FB1-E4B9F8FE285B}"/>
              </a:ext>
            </a:extLst>
          </p:cNvPr>
          <p:cNvSpPr txBox="1">
            <a:spLocks noChangeArrowheads="1"/>
          </p:cNvSpPr>
          <p:nvPr/>
        </p:nvSpPr>
        <p:spPr bwMode="auto">
          <a:xfrm>
            <a:off x="620713" y="5940425"/>
            <a:ext cx="25955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x4 </a:t>
            </a:r>
            <a:r>
              <a:rPr lang="en-GB" altLang="en-US" sz="800"/>
              <a:t>GMC Pickup Truck </a:t>
            </a:r>
            <a:r>
              <a:rPr lang="en-GB" altLang="en-US" sz="800" b="1"/>
              <a:t>(d)</a:t>
            </a:r>
            <a:r>
              <a:rPr lang="en-GB" altLang="en-US" sz="800"/>
              <a:t>                         </a:t>
            </a:r>
            <a:r>
              <a:rPr lang="en-GB" altLang="en-US" sz="800" b="1"/>
              <a:t> </a:t>
            </a:r>
            <a:r>
              <a:rPr lang="en-GB" altLang="en-US" sz="800"/>
              <a:t>  CWCA-39</a:t>
            </a:r>
            <a:endParaRPr lang="en-GB" altLang="en-US" sz="800" b="1"/>
          </a:p>
        </p:txBody>
      </p:sp>
      <p:sp>
        <p:nvSpPr>
          <p:cNvPr id="11322" name="Text Box 122">
            <a:extLst>
              <a:ext uri="{FF2B5EF4-FFF2-40B4-BE49-F238E27FC236}">
                <a16:creationId xmlns:a16="http://schemas.microsoft.com/office/drawing/2014/main" id="{B0099F7A-8844-470C-AC0C-CDE041DB2ADB}"/>
              </a:ext>
            </a:extLst>
          </p:cNvPr>
          <p:cNvSpPr txBox="1">
            <a:spLocks noChangeArrowheads="1"/>
          </p:cNvSpPr>
          <p:nvPr/>
        </p:nvSpPr>
        <p:spPr bwMode="auto">
          <a:xfrm>
            <a:off x="620713" y="6300788"/>
            <a:ext cx="261143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x4 </a:t>
            </a:r>
            <a:r>
              <a:rPr lang="en-GB" altLang="en-US" sz="800"/>
              <a:t>M220 TOW ATGM Team </a:t>
            </a:r>
            <a:r>
              <a:rPr lang="en-GB" altLang="en-US" sz="800" b="1"/>
              <a:t>(c)</a:t>
            </a:r>
            <a:r>
              <a:rPr lang="en-GB" altLang="en-US" sz="800"/>
              <a:t>                   CWCA-15</a:t>
            </a:r>
            <a:endParaRPr lang="en-GB" altLang="en-US" sz="800" b="1"/>
          </a:p>
        </p:txBody>
      </p:sp>
      <p:sp>
        <p:nvSpPr>
          <p:cNvPr id="11323" name="Text Box 123">
            <a:extLst>
              <a:ext uri="{FF2B5EF4-FFF2-40B4-BE49-F238E27FC236}">
                <a16:creationId xmlns:a16="http://schemas.microsoft.com/office/drawing/2014/main" id="{4BB4FF2E-9654-411B-B4BA-A736CC1B6CD2}"/>
              </a:ext>
            </a:extLst>
          </p:cNvPr>
          <p:cNvSpPr txBox="1">
            <a:spLocks noChangeArrowheads="1"/>
          </p:cNvSpPr>
          <p:nvPr/>
        </p:nvSpPr>
        <p:spPr bwMode="auto">
          <a:xfrm>
            <a:off x="620713" y="6516688"/>
            <a:ext cx="2605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x4 </a:t>
            </a:r>
            <a:r>
              <a:rPr lang="en-GB" altLang="en-US" sz="800"/>
              <a:t>M150 TOW ATGM Vehicle </a:t>
            </a:r>
            <a:r>
              <a:rPr lang="en-GB" altLang="en-US" sz="800" b="1"/>
              <a:t>(cd)</a:t>
            </a:r>
            <a:r>
              <a:rPr lang="en-GB" altLang="en-US" sz="800"/>
              <a:t>              CWCA-05</a:t>
            </a:r>
          </a:p>
        </p:txBody>
      </p:sp>
      <p:sp>
        <p:nvSpPr>
          <p:cNvPr id="11324" name="Text Box 129">
            <a:extLst>
              <a:ext uri="{FF2B5EF4-FFF2-40B4-BE49-F238E27FC236}">
                <a16:creationId xmlns:a16="http://schemas.microsoft.com/office/drawing/2014/main" id="{1B50ABFD-4830-4EA5-BBDC-14BD56EFCE26}"/>
              </a:ext>
            </a:extLst>
          </p:cNvPr>
          <p:cNvSpPr txBox="1">
            <a:spLocks noChangeArrowheads="1"/>
          </p:cNvSpPr>
          <p:nvPr/>
        </p:nvSpPr>
        <p:spPr bwMode="auto">
          <a:xfrm>
            <a:off x="115888" y="6948488"/>
            <a:ext cx="316865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One such battalion was permanently assigned to form the nucleus of a battlegroup that would be deployed as part of ACE Mobile Force – most likely to be used on NATO’s Northern Flank, in Norway, Denmark or Iceland.  This battlegroup normally had a Light Field Battery of 105mm Howitzers attached.  This battlegroup had eighty Grizzly and Bv-202 vehicles pre-positioned in Norway.</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Some battalions had one company mechanised in M113.  In which case, replace </a:t>
            </a:r>
            <a:r>
              <a:rPr lang="en-GB" altLang="en-US" sz="800" b="1"/>
              <a:t>x1 </a:t>
            </a:r>
            <a:r>
              <a:rPr lang="en-GB" altLang="en-US" sz="800"/>
              <a:t>Company with ME CWCA-04.</a:t>
            </a:r>
          </a:p>
          <a:p>
            <a:pPr eaLnBrk="1" hangingPunct="1">
              <a:spcBef>
                <a:spcPct val="0"/>
              </a:spcBef>
              <a:buFontTx/>
              <a:buNone/>
            </a:pPr>
            <a:endParaRPr lang="en-GB" altLang="en-US" sz="800" b="1"/>
          </a:p>
          <a:p>
            <a:pPr eaLnBrk="1" hangingPunct="1">
              <a:spcBef>
                <a:spcPct val="0"/>
              </a:spcBef>
              <a:buFontTx/>
              <a:buNone/>
            </a:pPr>
            <a:r>
              <a:rPr lang="en-GB" altLang="en-US" sz="800" b="1"/>
              <a:t>(c) </a:t>
            </a:r>
            <a:r>
              <a:rPr lang="en-GB" altLang="en-US" sz="800"/>
              <a:t>The TOW ATGMs may fire from their M150 carriers when transported.</a:t>
            </a:r>
          </a:p>
          <a:p>
            <a:pPr eaLnBrk="1" hangingPunct="1">
              <a:spcBef>
                <a:spcPct val="0"/>
              </a:spcBef>
              <a:buFontTx/>
              <a:buNone/>
            </a:pPr>
            <a:endParaRPr lang="en-GB" altLang="en-US" sz="800"/>
          </a:p>
          <a:p>
            <a:pPr eaLnBrk="1" hangingPunct="1">
              <a:spcBef>
                <a:spcPct val="0"/>
              </a:spcBef>
              <a:buFontTx/>
              <a:buNone/>
            </a:pPr>
            <a:r>
              <a:rPr lang="en-GB" altLang="en-US" sz="800" b="1"/>
              <a:t>(d) </a:t>
            </a:r>
            <a:r>
              <a:rPr lang="en-GB" altLang="en-US" sz="800"/>
              <a:t>May replace some or all transport with:</a:t>
            </a:r>
          </a:p>
          <a:p>
            <a:pPr eaLnBrk="1" hangingPunct="1">
              <a:spcBef>
                <a:spcPct val="0"/>
              </a:spcBef>
              <a:buFontTx/>
              <a:buNone/>
            </a:pPr>
            <a:r>
              <a:rPr lang="en-GB" altLang="en-US" sz="800"/>
              <a:t>     H</a:t>
            </a:r>
            <a:r>
              <a:rPr lang="en-US" altLang="en-US" sz="800">
                <a:cs typeface="Arial" panose="020B0604020202020204" pitchFamily="34" charset="0"/>
              </a:rPr>
              <a:t>ägglunds Bv-206 Arctic Warfare Tracked Carrier    CWCA-28</a:t>
            </a:r>
            <a:endParaRPr lang="en-US" altLang="en-US" sz="800" b="1">
              <a:cs typeface="Arial" panose="020B0604020202020204" pitchFamily="34" charset="0"/>
            </a:endParaRPr>
          </a:p>
        </p:txBody>
      </p:sp>
      <p:grpSp>
        <p:nvGrpSpPr>
          <p:cNvPr id="11325" name="Group 130">
            <a:extLst>
              <a:ext uri="{FF2B5EF4-FFF2-40B4-BE49-F238E27FC236}">
                <a16:creationId xmlns:a16="http://schemas.microsoft.com/office/drawing/2014/main" id="{A661E6EC-A1D8-4892-857C-CD535DC90994}"/>
              </a:ext>
            </a:extLst>
          </p:cNvPr>
          <p:cNvGrpSpPr>
            <a:grpSpLocks/>
          </p:cNvGrpSpPr>
          <p:nvPr/>
        </p:nvGrpSpPr>
        <p:grpSpPr bwMode="auto">
          <a:xfrm>
            <a:off x="115888" y="250825"/>
            <a:ext cx="287337" cy="215900"/>
            <a:chOff x="1920" y="2112"/>
            <a:chExt cx="151" cy="99"/>
          </a:xfrm>
        </p:grpSpPr>
        <p:sp>
          <p:nvSpPr>
            <p:cNvPr id="11437" name="Rectangle 131">
              <a:extLst>
                <a:ext uri="{FF2B5EF4-FFF2-40B4-BE49-F238E27FC236}">
                  <a16:creationId xmlns:a16="http://schemas.microsoft.com/office/drawing/2014/main" id="{9E501BE4-25F9-4EA8-A9C4-8BF89074B70A}"/>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38" name="Oval 132">
              <a:extLst>
                <a:ext uri="{FF2B5EF4-FFF2-40B4-BE49-F238E27FC236}">
                  <a16:creationId xmlns:a16="http://schemas.microsoft.com/office/drawing/2014/main" id="{0C947AEA-1D41-450E-BE84-DAD63C1105B8}"/>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39" name="Line 133">
              <a:extLst>
                <a:ext uri="{FF2B5EF4-FFF2-40B4-BE49-F238E27FC236}">
                  <a16:creationId xmlns:a16="http://schemas.microsoft.com/office/drawing/2014/main" id="{AD112D1C-4255-4519-A02E-1F189B0EC6E6}"/>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11326" name="Picture 136" descr="grizzly">
            <a:extLst>
              <a:ext uri="{FF2B5EF4-FFF2-40B4-BE49-F238E27FC236}">
                <a16:creationId xmlns:a16="http://schemas.microsoft.com/office/drawing/2014/main" id="{5794A623-DDD2-44E5-88FB-D67C525B63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63" y="107950"/>
            <a:ext cx="338455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327" name="Group 137">
            <a:extLst>
              <a:ext uri="{FF2B5EF4-FFF2-40B4-BE49-F238E27FC236}">
                <a16:creationId xmlns:a16="http://schemas.microsoft.com/office/drawing/2014/main" id="{03ED81E4-DB84-4291-80A3-6E8BA4BD006F}"/>
              </a:ext>
            </a:extLst>
          </p:cNvPr>
          <p:cNvGrpSpPr>
            <a:grpSpLocks/>
          </p:cNvGrpSpPr>
          <p:nvPr/>
        </p:nvGrpSpPr>
        <p:grpSpPr bwMode="auto">
          <a:xfrm>
            <a:off x="3573463" y="2987675"/>
            <a:ext cx="287337" cy="215900"/>
            <a:chOff x="637" y="1857"/>
            <a:chExt cx="146" cy="99"/>
          </a:xfrm>
        </p:grpSpPr>
        <p:grpSp>
          <p:nvGrpSpPr>
            <p:cNvPr id="11430" name="Group 138">
              <a:extLst>
                <a:ext uri="{FF2B5EF4-FFF2-40B4-BE49-F238E27FC236}">
                  <a16:creationId xmlns:a16="http://schemas.microsoft.com/office/drawing/2014/main" id="{27BC0842-12C5-46E9-B691-BC1E23A88C1A}"/>
                </a:ext>
              </a:extLst>
            </p:cNvPr>
            <p:cNvGrpSpPr>
              <a:grpSpLocks noChangeAspect="1"/>
            </p:cNvGrpSpPr>
            <p:nvPr/>
          </p:nvGrpSpPr>
          <p:grpSpPr bwMode="auto">
            <a:xfrm>
              <a:off x="637" y="1857"/>
              <a:ext cx="146" cy="99"/>
              <a:chOff x="1968" y="1728"/>
              <a:chExt cx="195" cy="132"/>
            </a:xfrm>
          </p:grpSpPr>
          <p:sp>
            <p:nvSpPr>
              <p:cNvPr id="11434" name="Rectangle 139">
                <a:extLst>
                  <a:ext uri="{FF2B5EF4-FFF2-40B4-BE49-F238E27FC236}">
                    <a16:creationId xmlns:a16="http://schemas.microsoft.com/office/drawing/2014/main" id="{629F0CC7-9035-473C-8C73-46647607E25C}"/>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35" name="Line 140">
                <a:extLst>
                  <a:ext uri="{FF2B5EF4-FFF2-40B4-BE49-F238E27FC236}">
                    <a16:creationId xmlns:a16="http://schemas.microsoft.com/office/drawing/2014/main" id="{DB004134-C01E-4EF3-8AE3-CC97105C1B15}"/>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36" name="Line 141">
                <a:extLst>
                  <a:ext uri="{FF2B5EF4-FFF2-40B4-BE49-F238E27FC236}">
                    <a16:creationId xmlns:a16="http://schemas.microsoft.com/office/drawing/2014/main" id="{190B6E9B-3ADD-41C8-8B8A-093980B7DAB5}"/>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431" name="Group 142">
              <a:extLst>
                <a:ext uri="{FF2B5EF4-FFF2-40B4-BE49-F238E27FC236}">
                  <a16:creationId xmlns:a16="http://schemas.microsoft.com/office/drawing/2014/main" id="{7AB972C6-7470-418F-860C-6FB9A76F1184}"/>
                </a:ext>
              </a:extLst>
            </p:cNvPr>
            <p:cNvGrpSpPr>
              <a:grpSpLocks/>
            </p:cNvGrpSpPr>
            <p:nvPr/>
          </p:nvGrpSpPr>
          <p:grpSpPr bwMode="auto">
            <a:xfrm>
              <a:off x="686" y="1931"/>
              <a:ext cx="48" cy="24"/>
              <a:chOff x="1632" y="1249"/>
              <a:chExt cx="48" cy="24"/>
            </a:xfrm>
          </p:grpSpPr>
          <p:sp>
            <p:nvSpPr>
              <p:cNvPr id="11432" name="AutoShape 143">
                <a:extLst>
                  <a:ext uri="{FF2B5EF4-FFF2-40B4-BE49-F238E27FC236}">
                    <a16:creationId xmlns:a16="http://schemas.microsoft.com/office/drawing/2014/main" id="{AA944297-1204-4967-8D9C-A12700CB38E6}"/>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33" name="AutoShape 144">
                <a:extLst>
                  <a:ext uri="{FF2B5EF4-FFF2-40B4-BE49-F238E27FC236}">
                    <a16:creationId xmlns:a16="http://schemas.microsoft.com/office/drawing/2014/main" id="{C8D751BD-1232-49A8-B3A1-5C51ED98EC2F}"/>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328" name="Line 149">
            <a:extLst>
              <a:ext uri="{FF2B5EF4-FFF2-40B4-BE49-F238E27FC236}">
                <a16:creationId xmlns:a16="http://schemas.microsoft.com/office/drawing/2014/main" id="{0B0D1496-BFD1-44B4-A504-D18C8D514B96}"/>
              </a:ext>
            </a:extLst>
          </p:cNvPr>
          <p:cNvSpPr>
            <a:spLocks noChangeShapeType="1"/>
          </p:cNvSpPr>
          <p:nvPr/>
        </p:nvSpPr>
        <p:spPr bwMode="auto">
          <a:xfrm>
            <a:off x="3716338" y="3203575"/>
            <a:ext cx="0" cy="18732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29" name="Line 150">
            <a:extLst>
              <a:ext uri="{FF2B5EF4-FFF2-40B4-BE49-F238E27FC236}">
                <a16:creationId xmlns:a16="http://schemas.microsoft.com/office/drawing/2014/main" id="{44F623E8-475D-4BE3-9C7C-31433EF3D801}"/>
              </a:ext>
            </a:extLst>
          </p:cNvPr>
          <p:cNvSpPr>
            <a:spLocks noChangeShapeType="1"/>
          </p:cNvSpPr>
          <p:nvPr/>
        </p:nvSpPr>
        <p:spPr bwMode="auto">
          <a:xfrm>
            <a:off x="3716338" y="6297613"/>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30" name="Line 151">
            <a:extLst>
              <a:ext uri="{FF2B5EF4-FFF2-40B4-BE49-F238E27FC236}">
                <a16:creationId xmlns:a16="http://schemas.microsoft.com/office/drawing/2014/main" id="{68144A6F-3290-4C6B-A83B-9A410B8C8E2F}"/>
              </a:ext>
            </a:extLst>
          </p:cNvPr>
          <p:cNvSpPr>
            <a:spLocks noChangeShapeType="1"/>
          </p:cNvSpPr>
          <p:nvPr/>
        </p:nvSpPr>
        <p:spPr bwMode="auto">
          <a:xfrm>
            <a:off x="3716338" y="5722938"/>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31" name="Line 152">
            <a:extLst>
              <a:ext uri="{FF2B5EF4-FFF2-40B4-BE49-F238E27FC236}">
                <a16:creationId xmlns:a16="http://schemas.microsoft.com/office/drawing/2014/main" id="{E115C20A-21C1-43DD-8AB0-7A5538731127}"/>
              </a:ext>
            </a:extLst>
          </p:cNvPr>
          <p:cNvSpPr>
            <a:spLocks noChangeShapeType="1"/>
          </p:cNvSpPr>
          <p:nvPr/>
        </p:nvSpPr>
        <p:spPr bwMode="auto">
          <a:xfrm>
            <a:off x="3932238" y="57943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32" name="Line 153">
            <a:extLst>
              <a:ext uri="{FF2B5EF4-FFF2-40B4-BE49-F238E27FC236}">
                <a16:creationId xmlns:a16="http://schemas.microsoft.com/office/drawing/2014/main" id="{AFEA6DEF-480E-460F-BC63-EC74CF23253E}"/>
              </a:ext>
            </a:extLst>
          </p:cNvPr>
          <p:cNvSpPr>
            <a:spLocks noChangeShapeType="1"/>
          </p:cNvSpPr>
          <p:nvPr/>
        </p:nvSpPr>
        <p:spPr bwMode="auto">
          <a:xfrm>
            <a:off x="3932238" y="63706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33" name="Line 154">
            <a:extLst>
              <a:ext uri="{FF2B5EF4-FFF2-40B4-BE49-F238E27FC236}">
                <a16:creationId xmlns:a16="http://schemas.microsoft.com/office/drawing/2014/main" id="{9036390D-08D4-40D0-8C41-CE3BC7272188}"/>
              </a:ext>
            </a:extLst>
          </p:cNvPr>
          <p:cNvSpPr>
            <a:spLocks noChangeShapeType="1"/>
          </p:cNvSpPr>
          <p:nvPr/>
        </p:nvSpPr>
        <p:spPr bwMode="auto">
          <a:xfrm>
            <a:off x="3716338" y="42116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34" name="Line 155">
            <a:extLst>
              <a:ext uri="{FF2B5EF4-FFF2-40B4-BE49-F238E27FC236}">
                <a16:creationId xmlns:a16="http://schemas.microsoft.com/office/drawing/2014/main" id="{F2117150-9024-4418-A6C3-C342575B89E2}"/>
              </a:ext>
            </a:extLst>
          </p:cNvPr>
          <p:cNvSpPr>
            <a:spLocks noChangeShapeType="1"/>
          </p:cNvSpPr>
          <p:nvPr/>
        </p:nvSpPr>
        <p:spPr bwMode="auto">
          <a:xfrm>
            <a:off x="3716338" y="34178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35" name="Line 156">
            <a:extLst>
              <a:ext uri="{FF2B5EF4-FFF2-40B4-BE49-F238E27FC236}">
                <a16:creationId xmlns:a16="http://schemas.microsoft.com/office/drawing/2014/main" id="{EE74A067-056F-4DC0-A784-B5814F3A3E25}"/>
              </a:ext>
            </a:extLst>
          </p:cNvPr>
          <p:cNvSpPr>
            <a:spLocks noChangeShapeType="1"/>
          </p:cNvSpPr>
          <p:nvPr/>
        </p:nvSpPr>
        <p:spPr bwMode="auto">
          <a:xfrm>
            <a:off x="3932238" y="3490913"/>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36" name="Group 162">
            <a:extLst>
              <a:ext uri="{FF2B5EF4-FFF2-40B4-BE49-F238E27FC236}">
                <a16:creationId xmlns:a16="http://schemas.microsoft.com/office/drawing/2014/main" id="{87344EAC-5899-4785-BC90-35A935CFF00D}"/>
              </a:ext>
            </a:extLst>
          </p:cNvPr>
          <p:cNvGrpSpPr>
            <a:grpSpLocks/>
          </p:cNvGrpSpPr>
          <p:nvPr/>
        </p:nvGrpSpPr>
        <p:grpSpPr bwMode="auto">
          <a:xfrm>
            <a:off x="3678238" y="2916238"/>
            <a:ext cx="76200" cy="63500"/>
            <a:chOff x="2443" y="447"/>
            <a:chExt cx="48" cy="40"/>
          </a:xfrm>
        </p:grpSpPr>
        <p:sp>
          <p:nvSpPr>
            <p:cNvPr id="11428" name="Line 163">
              <a:extLst>
                <a:ext uri="{FF2B5EF4-FFF2-40B4-BE49-F238E27FC236}">
                  <a16:creationId xmlns:a16="http://schemas.microsoft.com/office/drawing/2014/main" id="{A6C21966-F22D-4456-A371-0105A046592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29" name="Line 164">
              <a:extLst>
                <a:ext uri="{FF2B5EF4-FFF2-40B4-BE49-F238E27FC236}">
                  <a16:creationId xmlns:a16="http://schemas.microsoft.com/office/drawing/2014/main" id="{6B397829-D8B3-4735-BA09-30D1BE039812}"/>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37" name="Text Box 165">
            <a:extLst>
              <a:ext uri="{FF2B5EF4-FFF2-40B4-BE49-F238E27FC236}">
                <a16:creationId xmlns:a16="http://schemas.microsoft.com/office/drawing/2014/main" id="{6227C725-BA63-4C6B-855C-DEC81D03BA52}"/>
              </a:ext>
            </a:extLst>
          </p:cNvPr>
          <p:cNvSpPr txBox="1">
            <a:spLocks noChangeArrowheads="1"/>
          </p:cNvSpPr>
          <p:nvPr/>
        </p:nvSpPr>
        <p:spPr bwMode="auto">
          <a:xfrm>
            <a:off x="3860800" y="2843213"/>
            <a:ext cx="1733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BATTLEGROUP CWCA-07</a:t>
            </a:r>
          </a:p>
          <a:p>
            <a:pPr eaLnBrk="1" hangingPunct="1">
              <a:spcBef>
                <a:spcPct val="0"/>
              </a:spcBef>
              <a:buFontTx/>
              <a:buNone/>
            </a:pPr>
            <a:r>
              <a:rPr lang="en-GB" altLang="en-US" sz="1000" b="1"/>
              <a:t>Airborne Regiment </a:t>
            </a:r>
            <a:r>
              <a:rPr lang="en-GB" altLang="en-US" sz="800" b="1"/>
              <a:t>(a)</a:t>
            </a:r>
            <a:endParaRPr lang="en-GB" altLang="en-US" sz="1000" b="1"/>
          </a:p>
        </p:txBody>
      </p:sp>
      <p:grpSp>
        <p:nvGrpSpPr>
          <p:cNvPr id="11338" name="Group 166">
            <a:extLst>
              <a:ext uri="{FF2B5EF4-FFF2-40B4-BE49-F238E27FC236}">
                <a16:creationId xmlns:a16="http://schemas.microsoft.com/office/drawing/2014/main" id="{71D8F5EE-E2B1-43B7-8471-4E3DB14378C7}"/>
              </a:ext>
            </a:extLst>
          </p:cNvPr>
          <p:cNvGrpSpPr>
            <a:grpSpLocks/>
          </p:cNvGrpSpPr>
          <p:nvPr/>
        </p:nvGrpSpPr>
        <p:grpSpPr bwMode="auto">
          <a:xfrm>
            <a:off x="3860800" y="3346450"/>
            <a:ext cx="231775" cy="157163"/>
            <a:chOff x="933" y="149"/>
            <a:chExt cx="146" cy="99"/>
          </a:xfrm>
        </p:grpSpPr>
        <p:sp>
          <p:nvSpPr>
            <p:cNvPr id="11426" name="Rectangle 167">
              <a:extLst>
                <a:ext uri="{FF2B5EF4-FFF2-40B4-BE49-F238E27FC236}">
                  <a16:creationId xmlns:a16="http://schemas.microsoft.com/office/drawing/2014/main" id="{F3C7427F-7E1D-48DE-BDD9-9EC3FD700EA1}"/>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27" name="Text Box 168">
              <a:extLst>
                <a:ext uri="{FF2B5EF4-FFF2-40B4-BE49-F238E27FC236}">
                  <a16:creationId xmlns:a16="http://schemas.microsoft.com/office/drawing/2014/main" id="{B1F3CC64-5DB1-4ECA-99DC-CAA3392A68AD}"/>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1339" name="Group 174">
            <a:extLst>
              <a:ext uri="{FF2B5EF4-FFF2-40B4-BE49-F238E27FC236}">
                <a16:creationId xmlns:a16="http://schemas.microsoft.com/office/drawing/2014/main" id="{6443F212-BD72-4357-B3FC-4CBE42D42250}"/>
              </a:ext>
            </a:extLst>
          </p:cNvPr>
          <p:cNvGrpSpPr>
            <a:grpSpLocks/>
          </p:cNvGrpSpPr>
          <p:nvPr/>
        </p:nvGrpSpPr>
        <p:grpSpPr bwMode="auto">
          <a:xfrm>
            <a:off x="3932238" y="3275013"/>
            <a:ext cx="74612" cy="26987"/>
            <a:chOff x="2373" y="1404"/>
            <a:chExt cx="47" cy="17"/>
          </a:xfrm>
        </p:grpSpPr>
        <p:sp>
          <p:nvSpPr>
            <p:cNvPr id="11424" name="Oval 175">
              <a:extLst>
                <a:ext uri="{FF2B5EF4-FFF2-40B4-BE49-F238E27FC236}">
                  <a16:creationId xmlns:a16="http://schemas.microsoft.com/office/drawing/2014/main" id="{2C01132B-AFDE-4198-AA6E-5ABB3C6FD09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25" name="Oval 176">
              <a:extLst>
                <a:ext uri="{FF2B5EF4-FFF2-40B4-BE49-F238E27FC236}">
                  <a16:creationId xmlns:a16="http://schemas.microsoft.com/office/drawing/2014/main" id="{6F28E641-6E5D-46A6-AEA1-4C06B57EBF3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40" name="Group 177">
            <a:extLst>
              <a:ext uri="{FF2B5EF4-FFF2-40B4-BE49-F238E27FC236}">
                <a16:creationId xmlns:a16="http://schemas.microsoft.com/office/drawing/2014/main" id="{AE6A03E1-E576-42F3-B5C0-9C3E4294FE88}"/>
              </a:ext>
            </a:extLst>
          </p:cNvPr>
          <p:cNvGrpSpPr>
            <a:grpSpLocks/>
          </p:cNvGrpSpPr>
          <p:nvPr/>
        </p:nvGrpSpPr>
        <p:grpSpPr bwMode="auto">
          <a:xfrm>
            <a:off x="3932238" y="3562350"/>
            <a:ext cx="74612" cy="26988"/>
            <a:chOff x="2373" y="1404"/>
            <a:chExt cx="47" cy="17"/>
          </a:xfrm>
        </p:grpSpPr>
        <p:sp>
          <p:nvSpPr>
            <p:cNvPr id="11422" name="Oval 178">
              <a:extLst>
                <a:ext uri="{FF2B5EF4-FFF2-40B4-BE49-F238E27FC236}">
                  <a16:creationId xmlns:a16="http://schemas.microsoft.com/office/drawing/2014/main" id="{6151B147-4450-49BA-8805-81A2415FAC7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23" name="Oval 179">
              <a:extLst>
                <a:ext uri="{FF2B5EF4-FFF2-40B4-BE49-F238E27FC236}">
                  <a16:creationId xmlns:a16="http://schemas.microsoft.com/office/drawing/2014/main" id="{D2EA2BC7-C084-4C54-A8E3-A9FC47019E9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341" name="Text Box 180">
            <a:extLst>
              <a:ext uri="{FF2B5EF4-FFF2-40B4-BE49-F238E27FC236}">
                <a16:creationId xmlns:a16="http://schemas.microsoft.com/office/drawing/2014/main" id="{918E2C77-898A-4170-8D89-A3F9C8FB82E9}"/>
              </a:ext>
            </a:extLst>
          </p:cNvPr>
          <p:cNvSpPr txBox="1">
            <a:spLocks noChangeArrowheads="1"/>
          </p:cNvSpPr>
          <p:nvPr/>
        </p:nvSpPr>
        <p:spPr bwMode="auto">
          <a:xfrm>
            <a:off x="4076700" y="3203575"/>
            <a:ext cx="26304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sp>
        <p:nvSpPr>
          <p:cNvPr id="11342" name="Text Box 187">
            <a:extLst>
              <a:ext uri="{FF2B5EF4-FFF2-40B4-BE49-F238E27FC236}">
                <a16:creationId xmlns:a16="http://schemas.microsoft.com/office/drawing/2014/main" id="{E88E9CC3-524E-42F4-8F16-18D0FAD83A77}"/>
              </a:ext>
            </a:extLst>
          </p:cNvPr>
          <p:cNvSpPr txBox="1">
            <a:spLocks noChangeArrowheads="1"/>
          </p:cNvSpPr>
          <p:nvPr/>
        </p:nvSpPr>
        <p:spPr bwMode="auto">
          <a:xfrm>
            <a:off x="4149725" y="3851275"/>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ELEMENTS</a:t>
            </a:r>
          </a:p>
        </p:txBody>
      </p:sp>
      <p:sp>
        <p:nvSpPr>
          <p:cNvPr id="11343" name="Line 188">
            <a:extLst>
              <a:ext uri="{FF2B5EF4-FFF2-40B4-BE49-F238E27FC236}">
                <a16:creationId xmlns:a16="http://schemas.microsoft.com/office/drawing/2014/main" id="{39579878-2C3D-41D1-8556-39EFDFB7A304}"/>
              </a:ext>
            </a:extLst>
          </p:cNvPr>
          <p:cNvSpPr>
            <a:spLocks noChangeShapeType="1"/>
          </p:cNvSpPr>
          <p:nvPr/>
        </p:nvSpPr>
        <p:spPr bwMode="auto">
          <a:xfrm>
            <a:off x="4003675" y="4067175"/>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44" name="Line 189">
            <a:extLst>
              <a:ext uri="{FF2B5EF4-FFF2-40B4-BE49-F238E27FC236}">
                <a16:creationId xmlns:a16="http://schemas.microsoft.com/office/drawing/2014/main" id="{689B3432-29BA-4169-B9AB-7EB6E1210DBE}"/>
              </a:ext>
            </a:extLst>
          </p:cNvPr>
          <p:cNvSpPr>
            <a:spLocks noChangeShapeType="1"/>
          </p:cNvSpPr>
          <p:nvPr/>
        </p:nvSpPr>
        <p:spPr bwMode="auto">
          <a:xfrm>
            <a:off x="3716338" y="50752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45" name="Text Box 194">
            <a:extLst>
              <a:ext uri="{FF2B5EF4-FFF2-40B4-BE49-F238E27FC236}">
                <a16:creationId xmlns:a16="http://schemas.microsoft.com/office/drawing/2014/main" id="{CB3A57F1-CDA4-49CE-BB48-2E1FFD94BDF6}"/>
              </a:ext>
            </a:extLst>
          </p:cNvPr>
          <p:cNvSpPr txBox="1">
            <a:spLocks noChangeArrowheads="1"/>
          </p:cNvSpPr>
          <p:nvPr/>
        </p:nvSpPr>
        <p:spPr bwMode="auto">
          <a:xfrm>
            <a:off x="4149725" y="4930775"/>
            <a:ext cx="1684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CWCA-11</a:t>
            </a:r>
          </a:p>
          <a:p>
            <a:pPr eaLnBrk="1" hangingPunct="1">
              <a:spcBef>
                <a:spcPct val="0"/>
              </a:spcBef>
              <a:buFontTx/>
              <a:buNone/>
            </a:pPr>
            <a:r>
              <a:rPr lang="en-GB" altLang="en-US" sz="800" b="1"/>
              <a:t>x1 Airborne Pathfinder Platoon</a:t>
            </a:r>
          </a:p>
        </p:txBody>
      </p:sp>
      <p:grpSp>
        <p:nvGrpSpPr>
          <p:cNvPr id="11346" name="Group 195">
            <a:extLst>
              <a:ext uri="{FF2B5EF4-FFF2-40B4-BE49-F238E27FC236}">
                <a16:creationId xmlns:a16="http://schemas.microsoft.com/office/drawing/2014/main" id="{1ABB2684-4979-4455-A47B-B9C37D915A70}"/>
              </a:ext>
            </a:extLst>
          </p:cNvPr>
          <p:cNvGrpSpPr>
            <a:grpSpLocks/>
          </p:cNvGrpSpPr>
          <p:nvPr/>
        </p:nvGrpSpPr>
        <p:grpSpPr bwMode="auto">
          <a:xfrm>
            <a:off x="3932238" y="4932363"/>
            <a:ext cx="131762" cy="26987"/>
            <a:chOff x="304" y="1872"/>
            <a:chExt cx="83" cy="17"/>
          </a:xfrm>
        </p:grpSpPr>
        <p:sp>
          <p:nvSpPr>
            <p:cNvPr id="11419" name="Oval 196">
              <a:extLst>
                <a:ext uri="{FF2B5EF4-FFF2-40B4-BE49-F238E27FC236}">
                  <a16:creationId xmlns:a16="http://schemas.microsoft.com/office/drawing/2014/main" id="{1F0255EB-1BB5-4E57-8095-05544EF37289}"/>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20" name="Oval 197">
              <a:extLst>
                <a:ext uri="{FF2B5EF4-FFF2-40B4-BE49-F238E27FC236}">
                  <a16:creationId xmlns:a16="http://schemas.microsoft.com/office/drawing/2014/main" id="{328635C4-9DA3-41E7-B09B-942F50525872}"/>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21" name="Oval 198">
              <a:extLst>
                <a:ext uri="{FF2B5EF4-FFF2-40B4-BE49-F238E27FC236}">
                  <a16:creationId xmlns:a16="http://schemas.microsoft.com/office/drawing/2014/main" id="{5082283B-E683-47AF-BAA6-47BA29BC7AD8}"/>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347" name="Text Box 199">
            <a:extLst>
              <a:ext uri="{FF2B5EF4-FFF2-40B4-BE49-F238E27FC236}">
                <a16:creationId xmlns:a16="http://schemas.microsoft.com/office/drawing/2014/main" id="{3AA8062E-7F5E-486C-A0D6-1CF9CA4BC35D}"/>
              </a:ext>
            </a:extLst>
          </p:cNvPr>
          <p:cNvSpPr txBox="1">
            <a:spLocks noChangeArrowheads="1"/>
          </p:cNvSpPr>
          <p:nvPr/>
        </p:nvSpPr>
        <p:spPr bwMode="auto">
          <a:xfrm>
            <a:off x="4149725" y="4067175"/>
            <a:ext cx="1338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CWCA-09</a:t>
            </a:r>
          </a:p>
          <a:p>
            <a:pPr eaLnBrk="1" hangingPunct="1">
              <a:spcBef>
                <a:spcPct val="0"/>
              </a:spcBef>
              <a:buFontTx/>
              <a:buNone/>
            </a:pPr>
            <a:r>
              <a:rPr lang="en-GB" altLang="en-US" sz="800" b="1"/>
              <a:t>x3 Airborne Commando</a:t>
            </a:r>
          </a:p>
        </p:txBody>
      </p:sp>
      <p:sp>
        <p:nvSpPr>
          <p:cNvPr id="11348" name="Text Box 200">
            <a:extLst>
              <a:ext uri="{FF2B5EF4-FFF2-40B4-BE49-F238E27FC236}">
                <a16:creationId xmlns:a16="http://schemas.microsoft.com/office/drawing/2014/main" id="{D695D5B1-52A2-409F-80BD-637CE5B8206A}"/>
              </a:ext>
            </a:extLst>
          </p:cNvPr>
          <p:cNvSpPr txBox="1">
            <a:spLocks noChangeArrowheads="1"/>
          </p:cNvSpPr>
          <p:nvPr/>
        </p:nvSpPr>
        <p:spPr bwMode="auto">
          <a:xfrm>
            <a:off x="4148138" y="5314950"/>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ATTACHMENTS</a:t>
            </a:r>
          </a:p>
        </p:txBody>
      </p:sp>
      <p:grpSp>
        <p:nvGrpSpPr>
          <p:cNvPr id="11349" name="Group 201">
            <a:extLst>
              <a:ext uri="{FF2B5EF4-FFF2-40B4-BE49-F238E27FC236}">
                <a16:creationId xmlns:a16="http://schemas.microsoft.com/office/drawing/2014/main" id="{C7851318-8F9A-4835-84F9-83E950464D5D}"/>
              </a:ext>
            </a:extLst>
          </p:cNvPr>
          <p:cNvGrpSpPr>
            <a:grpSpLocks/>
          </p:cNvGrpSpPr>
          <p:nvPr/>
        </p:nvGrpSpPr>
        <p:grpSpPr bwMode="auto">
          <a:xfrm>
            <a:off x="3860800" y="5649913"/>
            <a:ext cx="239713" cy="157162"/>
            <a:chOff x="2736" y="2064"/>
            <a:chExt cx="151" cy="99"/>
          </a:xfrm>
        </p:grpSpPr>
        <p:sp>
          <p:nvSpPr>
            <p:cNvPr id="11416" name="Rectangle 202">
              <a:extLst>
                <a:ext uri="{FF2B5EF4-FFF2-40B4-BE49-F238E27FC236}">
                  <a16:creationId xmlns:a16="http://schemas.microsoft.com/office/drawing/2014/main" id="{9F5D8134-F956-4932-B6FC-8B5C63957817}"/>
                </a:ext>
              </a:extLst>
            </p:cNvPr>
            <p:cNvSpPr>
              <a:spLocks noChangeAspect="1" noChangeArrowheads="1"/>
            </p:cNvSpPr>
            <p:nvPr/>
          </p:nvSpPr>
          <p:spPr bwMode="auto">
            <a:xfrm>
              <a:off x="2736" y="2064"/>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17" name="Line 203">
              <a:extLst>
                <a:ext uri="{FF2B5EF4-FFF2-40B4-BE49-F238E27FC236}">
                  <a16:creationId xmlns:a16="http://schemas.microsoft.com/office/drawing/2014/main" id="{706787B4-1BBC-4851-A16A-938467951F83}"/>
                </a:ext>
              </a:extLst>
            </p:cNvPr>
            <p:cNvSpPr>
              <a:spLocks noChangeAspect="1" noChangeShapeType="1"/>
            </p:cNvSpPr>
            <p:nvPr/>
          </p:nvSpPr>
          <p:spPr bwMode="auto">
            <a:xfrm flipH="1">
              <a:off x="2812" y="2078"/>
              <a:ext cx="1" cy="63"/>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18" name="Line 204">
              <a:extLst>
                <a:ext uri="{FF2B5EF4-FFF2-40B4-BE49-F238E27FC236}">
                  <a16:creationId xmlns:a16="http://schemas.microsoft.com/office/drawing/2014/main" id="{DFA381DC-BECF-4696-A047-2CB7D92284D2}"/>
                </a:ext>
              </a:extLst>
            </p:cNvPr>
            <p:cNvSpPr>
              <a:spLocks noChangeAspect="1" noChangeShapeType="1"/>
            </p:cNvSpPr>
            <p:nvPr/>
          </p:nvSpPr>
          <p:spPr bwMode="auto">
            <a:xfrm flipV="1">
              <a:off x="2789" y="2143"/>
              <a:ext cx="4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50" name="Group 205">
            <a:extLst>
              <a:ext uri="{FF2B5EF4-FFF2-40B4-BE49-F238E27FC236}">
                <a16:creationId xmlns:a16="http://schemas.microsoft.com/office/drawing/2014/main" id="{E3DE9EE7-C44D-41C6-AE24-14E030A2EFEC}"/>
              </a:ext>
            </a:extLst>
          </p:cNvPr>
          <p:cNvGrpSpPr>
            <a:grpSpLocks/>
          </p:cNvGrpSpPr>
          <p:nvPr/>
        </p:nvGrpSpPr>
        <p:grpSpPr bwMode="auto">
          <a:xfrm>
            <a:off x="3860800" y="6226175"/>
            <a:ext cx="231775" cy="157163"/>
            <a:chOff x="2736" y="3072"/>
            <a:chExt cx="146" cy="99"/>
          </a:xfrm>
        </p:grpSpPr>
        <p:sp>
          <p:nvSpPr>
            <p:cNvPr id="11413" name="Rectangle 206">
              <a:extLst>
                <a:ext uri="{FF2B5EF4-FFF2-40B4-BE49-F238E27FC236}">
                  <a16:creationId xmlns:a16="http://schemas.microsoft.com/office/drawing/2014/main" id="{C0BF258D-A497-4CF0-A6A9-768F445E77D7}"/>
                </a:ext>
              </a:extLst>
            </p:cNvPr>
            <p:cNvSpPr>
              <a:spLocks noChangeAspect="1" noChangeArrowheads="1"/>
            </p:cNvSpPr>
            <p:nvPr/>
          </p:nvSpPr>
          <p:spPr bwMode="auto">
            <a:xfrm>
              <a:off x="2736" y="307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14" name="Line 207">
              <a:extLst>
                <a:ext uri="{FF2B5EF4-FFF2-40B4-BE49-F238E27FC236}">
                  <a16:creationId xmlns:a16="http://schemas.microsoft.com/office/drawing/2014/main" id="{0BF988E1-F60F-4F36-86F5-BE86A20978BF}"/>
                </a:ext>
              </a:extLst>
            </p:cNvPr>
            <p:cNvSpPr>
              <a:spLocks noChangeAspect="1" noChangeShapeType="1"/>
            </p:cNvSpPr>
            <p:nvPr/>
          </p:nvSpPr>
          <p:spPr bwMode="auto">
            <a:xfrm flipV="1">
              <a:off x="2736" y="3074"/>
              <a:ext cx="72"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15" name="Line 208">
              <a:extLst>
                <a:ext uri="{FF2B5EF4-FFF2-40B4-BE49-F238E27FC236}">
                  <a16:creationId xmlns:a16="http://schemas.microsoft.com/office/drawing/2014/main" id="{DFB4BB6F-CEA5-47BA-B9C9-16B31ACF74E8}"/>
                </a:ext>
              </a:extLst>
            </p:cNvPr>
            <p:cNvSpPr>
              <a:spLocks noChangeAspect="1" noChangeShapeType="1"/>
            </p:cNvSpPr>
            <p:nvPr/>
          </p:nvSpPr>
          <p:spPr bwMode="auto">
            <a:xfrm>
              <a:off x="2808" y="3072"/>
              <a:ext cx="7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51" name="Group 214">
            <a:extLst>
              <a:ext uri="{FF2B5EF4-FFF2-40B4-BE49-F238E27FC236}">
                <a16:creationId xmlns:a16="http://schemas.microsoft.com/office/drawing/2014/main" id="{BA21DA98-59B4-4F6B-9844-76FA7AE9EF06}"/>
              </a:ext>
            </a:extLst>
          </p:cNvPr>
          <p:cNvGrpSpPr>
            <a:grpSpLocks/>
          </p:cNvGrpSpPr>
          <p:nvPr/>
        </p:nvGrpSpPr>
        <p:grpSpPr bwMode="auto">
          <a:xfrm>
            <a:off x="3932238" y="5578475"/>
            <a:ext cx="74612" cy="26988"/>
            <a:chOff x="2373" y="1404"/>
            <a:chExt cx="47" cy="17"/>
          </a:xfrm>
        </p:grpSpPr>
        <p:sp>
          <p:nvSpPr>
            <p:cNvPr id="11411" name="Oval 215">
              <a:extLst>
                <a:ext uri="{FF2B5EF4-FFF2-40B4-BE49-F238E27FC236}">
                  <a16:creationId xmlns:a16="http://schemas.microsoft.com/office/drawing/2014/main" id="{687FCD21-3142-4957-9BCD-8D1886B9154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12" name="Oval 216">
              <a:extLst>
                <a:ext uri="{FF2B5EF4-FFF2-40B4-BE49-F238E27FC236}">
                  <a16:creationId xmlns:a16="http://schemas.microsoft.com/office/drawing/2014/main" id="{9F3A680C-AE2B-4E24-83FA-FEF755C3C5F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52" name="Group 217">
            <a:extLst>
              <a:ext uri="{FF2B5EF4-FFF2-40B4-BE49-F238E27FC236}">
                <a16:creationId xmlns:a16="http://schemas.microsoft.com/office/drawing/2014/main" id="{D556EC5A-947D-47C4-8DAA-251C302F0FFF}"/>
              </a:ext>
            </a:extLst>
          </p:cNvPr>
          <p:cNvGrpSpPr>
            <a:grpSpLocks/>
          </p:cNvGrpSpPr>
          <p:nvPr/>
        </p:nvGrpSpPr>
        <p:grpSpPr bwMode="auto">
          <a:xfrm>
            <a:off x="3932238" y="5865813"/>
            <a:ext cx="74612" cy="26987"/>
            <a:chOff x="2373" y="1404"/>
            <a:chExt cx="47" cy="17"/>
          </a:xfrm>
        </p:grpSpPr>
        <p:sp>
          <p:nvSpPr>
            <p:cNvPr id="11409" name="Oval 218">
              <a:extLst>
                <a:ext uri="{FF2B5EF4-FFF2-40B4-BE49-F238E27FC236}">
                  <a16:creationId xmlns:a16="http://schemas.microsoft.com/office/drawing/2014/main" id="{0D1E2795-0FC5-4C6C-8A59-E15F918F729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10" name="Oval 219">
              <a:extLst>
                <a:ext uri="{FF2B5EF4-FFF2-40B4-BE49-F238E27FC236}">
                  <a16:creationId xmlns:a16="http://schemas.microsoft.com/office/drawing/2014/main" id="{B59076FA-0D85-40F1-890C-C2BD3B41772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53" name="Group 220">
            <a:extLst>
              <a:ext uri="{FF2B5EF4-FFF2-40B4-BE49-F238E27FC236}">
                <a16:creationId xmlns:a16="http://schemas.microsoft.com/office/drawing/2014/main" id="{450897F0-1327-4629-9FFF-E39C84A293FA}"/>
              </a:ext>
            </a:extLst>
          </p:cNvPr>
          <p:cNvGrpSpPr>
            <a:grpSpLocks/>
          </p:cNvGrpSpPr>
          <p:nvPr/>
        </p:nvGrpSpPr>
        <p:grpSpPr bwMode="auto">
          <a:xfrm>
            <a:off x="3932238" y="6154738"/>
            <a:ext cx="74612" cy="26987"/>
            <a:chOff x="2373" y="1404"/>
            <a:chExt cx="47" cy="17"/>
          </a:xfrm>
        </p:grpSpPr>
        <p:sp>
          <p:nvSpPr>
            <p:cNvPr id="11407" name="Oval 221">
              <a:extLst>
                <a:ext uri="{FF2B5EF4-FFF2-40B4-BE49-F238E27FC236}">
                  <a16:creationId xmlns:a16="http://schemas.microsoft.com/office/drawing/2014/main" id="{B469F61D-D1FF-447D-B977-6A1F1C6BFE1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08" name="Oval 222">
              <a:extLst>
                <a:ext uri="{FF2B5EF4-FFF2-40B4-BE49-F238E27FC236}">
                  <a16:creationId xmlns:a16="http://schemas.microsoft.com/office/drawing/2014/main" id="{EE102E82-D4FF-4AF4-B041-13EAB76B52C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54" name="Group 223">
            <a:extLst>
              <a:ext uri="{FF2B5EF4-FFF2-40B4-BE49-F238E27FC236}">
                <a16:creationId xmlns:a16="http://schemas.microsoft.com/office/drawing/2014/main" id="{F29CCA3D-492D-49F2-B355-ABDA37E51A0D}"/>
              </a:ext>
            </a:extLst>
          </p:cNvPr>
          <p:cNvGrpSpPr>
            <a:grpSpLocks/>
          </p:cNvGrpSpPr>
          <p:nvPr/>
        </p:nvGrpSpPr>
        <p:grpSpPr bwMode="auto">
          <a:xfrm>
            <a:off x="3932238" y="6442075"/>
            <a:ext cx="74612" cy="26988"/>
            <a:chOff x="2373" y="1404"/>
            <a:chExt cx="47" cy="17"/>
          </a:xfrm>
        </p:grpSpPr>
        <p:sp>
          <p:nvSpPr>
            <p:cNvPr id="11405" name="Oval 224">
              <a:extLst>
                <a:ext uri="{FF2B5EF4-FFF2-40B4-BE49-F238E27FC236}">
                  <a16:creationId xmlns:a16="http://schemas.microsoft.com/office/drawing/2014/main" id="{D340E03F-3604-4C7C-B6B6-18699ACFD94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406" name="Oval 225">
              <a:extLst>
                <a:ext uri="{FF2B5EF4-FFF2-40B4-BE49-F238E27FC236}">
                  <a16:creationId xmlns:a16="http://schemas.microsoft.com/office/drawing/2014/main" id="{54868CCA-88A5-4F69-8AC9-474C22B7D5B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355" name="Line 226">
            <a:extLst>
              <a:ext uri="{FF2B5EF4-FFF2-40B4-BE49-F238E27FC236}">
                <a16:creationId xmlns:a16="http://schemas.microsoft.com/office/drawing/2014/main" id="{EF5A6FAB-D7A2-4592-B8B8-86524C84E221}"/>
              </a:ext>
            </a:extLst>
          </p:cNvPr>
          <p:cNvSpPr>
            <a:spLocks noChangeShapeType="1"/>
          </p:cNvSpPr>
          <p:nvPr/>
        </p:nvSpPr>
        <p:spPr bwMode="auto">
          <a:xfrm>
            <a:off x="3716338" y="5073650"/>
            <a:ext cx="0" cy="1223963"/>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56" name="Text Box 227">
            <a:extLst>
              <a:ext uri="{FF2B5EF4-FFF2-40B4-BE49-F238E27FC236}">
                <a16:creationId xmlns:a16="http://schemas.microsoft.com/office/drawing/2014/main" id="{E8B36983-65C9-41A8-88BE-82AD952B4BC1}"/>
              </a:ext>
            </a:extLst>
          </p:cNvPr>
          <p:cNvSpPr txBox="1">
            <a:spLocks noChangeArrowheads="1"/>
          </p:cNvSpPr>
          <p:nvPr/>
        </p:nvSpPr>
        <p:spPr bwMode="auto">
          <a:xfrm>
            <a:off x="4076700" y="5507038"/>
            <a:ext cx="2605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Organic Fire Support</a:t>
            </a:r>
          </a:p>
          <a:p>
            <a:pPr eaLnBrk="1" hangingPunct="1">
              <a:spcBef>
                <a:spcPct val="0"/>
              </a:spcBef>
              <a:buFontTx/>
              <a:buNone/>
            </a:pPr>
            <a:r>
              <a:rPr lang="en-GB" altLang="en-US" sz="800" b="1"/>
              <a:t>x3 </a:t>
            </a:r>
            <a:r>
              <a:rPr lang="en-GB" altLang="en-US" sz="800"/>
              <a:t>C3 81mm Mortar </a:t>
            </a:r>
            <a:r>
              <a:rPr lang="en-GB" altLang="en-US" sz="800" b="1"/>
              <a:t>                                    </a:t>
            </a:r>
            <a:r>
              <a:rPr lang="en-GB" altLang="en-US" sz="800"/>
              <a:t>CWCA-14</a:t>
            </a:r>
          </a:p>
        </p:txBody>
      </p:sp>
      <p:sp>
        <p:nvSpPr>
          <p:cNvPr id="11357" name="Text Box 229">
            <a:extLst>
              <a:ext uri="{FF2B5EF4-FFF2-40B4-BE49-F238E27FC236}">
                <a16:creationId xmlns:a16="http://schemas.microsoft.com/office/drawing/2014/main" id="{30637DCA-4256-4F6A-B225-1447F4227E42}"/>
              </a:ext>
            </a:extLst>
          </p:cNvPr>
          <p:cNvSpPr txBox="1">
            <a:spLocks noChangeArrowheads="1"/>
          </p:cNvSpPr>
          <p:nvPr/>
        </p:nvSpPr>
        <p:spPr bwMode="auto">
          <a:xfrm>
            <a:off x="4076700" y="6154738"/>
            <a:ext cx="26114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x3 </a:t>
            </a:r>
            <a:r>
              <a:rPr lang="en-GB" altLang="en-US" sz="800"/>
              <a:t>M220 TOW ATGM Team </a:t>
            </a:r>
            <a:r>
              <a:rPr lang="en-GB" altLang="en-US" sz="800" b="1"/>
              <a:t>(c)</a:t>
            </a:r>
            <a:r>
              <a:rPr lang="en-GB" altLang="en-US" sz="800"/>
              <a:t>                   CWCA-15</a:t>
            </a:r>
            <a:endParaRPr lang="en-GB" altLang="en-US" sz="800" b="1"/>
          </a:p>
        </p:txBody>
      </p:sp>
      <p:sp>
        <p:nvSpPr>
          <p:cNvPr id="11358" name="Text Box 230">
            <a:extLst>
              <a:ext uri="{FF2B5EF4-FFF2-40B4-BE49-F238E27FC236}">
                <a16:creationId xmlns:a16="http://schemas.microsoft.com/office/drawing/2014/main" id="{733B98DF-5F10-4EEE-858C-8BBAB7D3D063}"/>
              </a:ext>
            </a:extLst>
          </p:cNvPr>
          <p:cNvSpPr txBox="1">
            <a:spLocks noChangeArrowheads="1"/>
          </p:cNvSpPr>
          <p:nvPr/>
        </p:nvSpPr>
        <p:spPr bwMode="auto">
          <a:xfrm>
            <a:off x="4076700" y="6370638"/>
            <a:ext cx="26209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x3 </a:t>
            </a:r>
            <a:r>
              <a:rPr lang="en-GB" altLang="en-US" sz="800"/>
              <a:t>M151 MUTT </a:t>
            </a:r>
            <a:r>
              <a:rPr lang="en-GB" altLang="en-US" sz="800" b="1"/>
              <a:t>(cde)</a:t>
            </a:r>
            <a:r>
              <a:rPr lang="en-GB" altLang="en-US" sz="800"/>
              <a:t>                                   CWCA-08</a:t>
            </a:r>
          </a:p>
        </p:txBody>
      </p:sp>
      <p:sp>
        <p:nvSpPr>
          <p:cNvPr id="11359" name="Text Box 236">
            <a:extLst>
              <a:ext uri="{FF2B5EF4-FFF2-40B4-BE49-F238E27FC236}">
                <a16:creationId xmlns:a16="http://schemas.microsoft.com/office/drawing/2014/main" id="{9E6FD360-7562-41D5-B963-2DA2D2A81A5F}"/>
              </a:ext>
            </a:extLst>
          </p:cNvPr>
          <p:cNvSpPr txBox="1">
            <a:spLocks noChangeArrowheads="1"/>
          </p:cNvSpPr>
          <p:nvPr/>
        </p:nvSpPr>
        <p:spPr bwMode="auto">
          <a:xfrm>
            <a:off x="3573463" y="6732588"/>
            <a:ext cx="3168650" cy="192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The 1st Canadian Airborne Regiment </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Late 1980s: May replace Battalion Commander’s transport with: </a:t>
            </a:r>
          </a:p>
          <a:p>
            <a:pPr eaLnBrk="1" hangingPunct="1">
              <a:spcBef>
                <a:spcPct val="0"/>
              </a:spcBef>
              <a:buFontTx/>
              <a:buNone/>
            </a:pPr>
            <a:r>
              <a:rPr lang="en-GB" altLang="en-US" sz="800"/>
              <a:t>     Grizzly APC                                                               CWCA-23</a:t>
            </a:r>
          </a:p>
          <a:p>
            <a:pPr eaLnBrk="1" hangingPunct="1">
              <a:spcBef>
                <a:spcPct val="0"/>
              </a:spcBef>
              <a:buFontTx/>
              <a:buNone/>
            </a:pPr>
            <a:endParaRPr lang="en-GB" altLang="en-US" sz="800" b="1"/>
          </a:p>
          <a:p>
            <a:pPr eaLnBrk="1" hangingPunct="1">
              <a:spcBef>
                <a:spcPct val="0"/>
              </a:spcBef>
              <a:buFontTx/>
              <a:buNone/>
            </a:pPr>
            <a:r>
              <a:rPr lang="en-GB" altLang="en-US" sz="800" b="1"/>
              <a:t>(c) </a:t>
            </a:r>
            <a:r>
              <a:rPr lang="en-GB" altLang="en-US" sz="800"/>
              <a:t>The TOW ATGMs may fire from their M151 Jeeps when transported.</a:t>
            </a:r>
          </a:p>
          <a:p>
            <a:pPr eaLnBrk="1" hangingPunct="1">
              <a:spcBef>
                <a:spcPct val="0"/>
              </a:spcBef>
              <a:buFontTx/>
              <a:buNone/>
            </a:pPr>
            <a:endParaRPr lang="en-GB" altLang="en-US" sz="800"/>
          </a:p>
          <a:p>
            <a:pPr eaLnBrk="1" hangingPunct="1">
              <a:spcBef>
                <a:spcPct val="0"/>
              </a:spcBef>
              <a:buFontTx/>
              <a:buNone/>
            </a:pPr>
            <a:r>
              <a:rPr lang="en-GB" altLang="en-US" sz="800" b="1"/>
              <a:t>(d) </a:t>
            </a:r>
            <a:r>
              <a:rPr lang="en-GB" altLang="en-US" sz="800"/>
              <a:t>May replace some or all transport with:</a:t>
            </a:r>
          </a:p>
          <a:p>
            <a:pPr eaLnBrk="1" hangingPunct="1">
              <a:spcBef>
                <a:spcPct val="0"/>
              </a:spcBef>
              <a:buFontTx/>
              <a:buNone/>
            </a:pPr>
            <a:r>
              <a:rPr lang="en-GB" altLang="en-US" sz="800"/>
              <a:t>     H</a:t>
            </a:r>
            <a:r>
              <a:rPr lang="en-US" altLang="en-US" sz="800">
                <a:cs typeface="Arial" panose="020B0604020202020204" pitchFamily="34" charset="0"/>
              </a:rPr>
              <a:t>ägglunds Bv-206 Arctic Warfare Tracked Carrier    CWCA-28</a:t>
            </a:r>
          </a:p>
          <a:p>
            <a:pPr eaLnBrk="1" hangingPunct="1">
              <a:spcBef>
                <a:spcPct val="0"/>
              </a:spcBef>
              <a:buFontTx/>
              <a:buNone/>
            </a:pPr>
            <a:endParaRPr lang="en-US" altLang="en-US" sz="800">
              <a:cs typeface="Arial" panose="020B0604020202020204" pitchFamily="34" charset="0"/>
            </a:endParaRPr>
          </a:p>
          <a:p>
            <a:pPr eaLnBrk="1" hangingPunct="1">
              <a:spcBef>
                <a:spcPct val="0"/>
              </a:spcBef>
              <a:buFontTx/>
              <a:buNone/>
            </a:pPr>
            <a:r>
              <a:rPr lang="en-GB" altLang="en-US" sz="800" b="1"/>
              <a:t>(e) </a:t>
            </a:r>
            <a:r>
              <a:rPr lang="en-GB" altLang="en-US" sz="800"/>
              <a:t>Late 1980s: Replace M151 MUTT with:</a:t>
            </a:r>
          </a:p>
          <a:p>
            <a:pPr eaLnBrk="1" hangingPunct="1">
              <a:spcBef>
                <a:spcPct val="0"/>
              </a:spcBef>
              <a:buFontTx/>
              <a:buNone/>
            </a:pPr>
            <a:r>
              <a:rPr lang="en-GB" altLang="en-US" sz="800"/>
              <a:t>     Iltis Light Utility Vehicle                                        CWCA-22</a:t>
            </a:r>
            <a:endParaRPr lang="en-GB" altLang="en-US" sz="800" b="1"/>
          </a:p>
          <a:p>
            <a:pPr eaLnBrk="1" hangingPunct="1">
              <a:spcBef>
                <a:spcPct val="0"/>
              </a:spcBef>
              <a:buFontTx/>
              <a:buNone/>
            </a:pPr>
            <a:endParaRPr lang="en-US" altLang="en-US" sz="800" b="1">
              <a:cs typeface="Arial" panose="020B0604020202020204" pitchFamily="34" charset="0"/>
            </a:endParaRPr>
          </a:p>
        </p:txBody>
      </p:sp>
      <p:grpSp>
        <p:nvGrpSpPr>
          <p:cNvPr id="11360" name="Group 237">
            <a:extLst>
              <a:ext uri="{FF2B5EF4-FFF2-40B4-BE49-F238E27FC236}">
                <a16:creationId xmlns:a16="http://schemas.microsoft.com/office/drawing/2014/main" id="{12702C5C-191F-49B1-BEC0-0BEE89D03A15}"/>
              </a:ext>
            </a:extLst>
          </p:cNvPr>
          <p:cNvGrpSpPr>
            <a:grpSpLocks/>
          </p:cNvGrpSpPr>
          <p:nvPr/>
        </p:nvGrpSpPr>
        <p:grpSpPr bwMode="auto">
          <a:xfrm>
            <a:off x="3860800" y="4140200"/>
            <a:ext cx="287338" cy="215900"/>
            <a:chOff x="637" y="1857"/>
            <a:chExt cx="146" cy="99"/>
          </a:xfrm>
        </p:grpSpPr>
        <p:grpSp>
          <p:nvGrpSpPr>
            <p:cNvPr id="11398" name="Group 238">
              <a:extLst>
                <a:ext uri="{FF2B5EF4-FFF2-40B4-BE49-F238E27FC236}">
                  <a16:creationId xmlns:a16="http://schemas.microsoft.com/office/drawing/2014/main" id="{84CE8C97-B5AB-4BCA-8CC2-6BABA3668080}"/>
                </a:ext>
              </a:extLst>
            </p:cNvPr>
            <p:cNvGrpSpPr>
              <a:grpSpLocks noChangeAspect="1"/>
            </p:cNvGrpSpPr>
            <p:nvPr/>
          </p:nvGrpSpPr>
          <p:grpSpPr bwMode="auto">
            <a:xfrm>
              <a:off x="637" y="1857"/>
              <a:ext cx="146" cy="99"/>
              <a:chOff x="1968" y="1728"/>
              <a:chExt cx="195" cy="132"/>
            </a:xfrm>
          </p:grpSpPr>
          <p:sp>
            <p:nvSpPr>
              <p:cNvPr id="11402" name="Rectangle 239">
                <a:extLst>
                  <a:ext uri="{FF2B5EF4-FFF2-40B4-BE49-F238E27FC236}">
                    <a16:creationId xmlns:a16="http://schemas.microsoft.com/office/drawing/2014/main" id="{41B0D744-5196-417A-8A4C-59B2125671B7}"/>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403" name="Line 240">
                <a:extLst>
                  <a:ext uri="{FF2B5EF4-FFF2-40B4-BE49-F238E27FC236}">
                    <a16:creationId xmlns:a16="http://schemas.microsoft.com/office/drawing/2014/main" id="{51102CF6-0189-439F-BED8-C45EEEE7788F}"/>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04" name="Line 241">
                <a:extLst>
                  <a:ext uri="{FF2B5EF4-FFF2-40B4-BE49-F238E27FC236}">
                    <a16:creationId xmlns:a16="http://schemas.microsoft.com/office/drawing/2014/main" id="{631A8FD4-F36D-46CA-B306-175B3ACD5F95}"/>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99" name="Group 242">
              <a:extLst>
                <a:ext uri="{FF2B5EF4-FFF2-40B4-BE49-F238E27FC236}">
                  <a16:creationId xmlns:a16="http://schemas.microsoft.com/office/drawing/2014/main" id="{EA788574-B8BA-445A-80FB-D91B96B73977}"/>
                </a:ext>
              </a:extLst>
            </p:cNvPr>
            <p:cNvGrpSpPr>
              <a:grpSpLocks/>
            </p:cNvGrpSpPr>
            <p:nvPr/>
          </p:nvGrpSpPr>
          <p:grpSpPr bwMode="auto">
            <a:xfrm>
              <a:off x="686" y="1931"/>
              <a:ext cx="48" cy="24"/>
              <a:chOff x="1632" y="1249"/>
              <a:chExt cx="48" cy="24"/>
            </a:xfrm>
          </p:grpSpPr>
          <p:sp>
            <p:nvSpPr>
              <p:cNvPr id="11400" name="AutoShape 243">
                <a:extLst>
                  <a:ext uri="{FF2B5EF4-FFF2-40B4-BE49-F238E27FC236}">
                    <a16:creationId xmlns:a16="http://schemas.microsoft.com/office/drawing/2014/main" id="{F7FDB397-61B3-418E-992C-BF5F5507B9D1}"/>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01" name="AutoShape 244">
                <a:extLst>
                  <a:ext uri="{FF2B5EF4-FFF2-40B4-BE49-F238E27FC236}">
                    <a16:creationId xmlns:a16="http://schemas.microsoft.com/office/drawing/2014/main" id="{16F6F1CB-DC3D-4E70-AA21-4EEEF0F34816}"/>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361" name="Group 253">
            <a:extLst>
              <a:ext uri="{FF2B5EF4-FFF2-40B4-BE49-F238E27FC236}">
                <a16:creationId xmlns:a16="http://schemas.microsoft.com/office/drawing/2014/main" id="{26E53100-3D42-48FA-826E-EA2036C8A24A}"/>
              </a:ext>
            </a:extLst>
          </p:cNvPr>
          <p:cNvGrpSpPr>
            <a:grpSpLocks/>
          </p:cNvGrpSpPr>
          <p:nvPr/>
        </p:nvGrpSpPr>
        <p:grpSpPr bwMode="auto">
          <a:xfrm>
            <a:off x="3860800" y="5002213"/>
            <a:ext cx="287338" cy="215900"/>
            <a:chOff x="2432" y="2880"/>
            <a:chExt cx="181" cy="136"/>
          </a:xfrm>
        </p:grpSpPr>
        <p:sp>
          <p:nvSpPr>
            <p:cNvPr id="11393" name="Rectangle 247">
              <a:extLst>
                <a:ext uri="{FF2B5EF4-FFF2-40B4-BE49-F238E27FC236}">
                  <a16:creationId xmlns:a16="http://schemas.microsoft.com/office/drawing/2014/main" id="{EF10288A-DB78-43CE-B237-341E308D838D}"/>
                </a:ext>
              </a:extLst>
            </p:cNvPr>
            <p:cNvSpPr>
              <a:spLocks noChangeAspect="1" noChangeArrowheads="1"/>
            </p:cNvSpPr>
            <p:nvPr/>
          </p:nvSpPr>
          <p:spPr bwMode="auto">
            <a:xfrm>
              <a:off x="2432" y="2880"/>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394" name="Line 248">
              <a:extLst>
                <a:ext uri="{FF2B5EF4-FFF2-40B4-BE49-F238E27FC236}">
                  <a16:creationId xmlns:a16="http://schemas.microsoft.com/office/drawing/2014/main" id="{70F0B399-4A1D-4911-B364-0056C6CF1CBF}"/>
                </a:ext>
              </a:extLst>
            </p:cNvPr>
            <p:cNvSpPr>
              <a:spLocks noChangeAspect="1" noChangeShapeType="1"/>
            </p:cNvSpPr>
            <p:nvPr/>
          </p:nvSpPr>
          <p:spPr bwMode="auto">
            <a:xfrm flipV="1">
              <a:off x="2434" y="2882"/>
              <a:ext cx="176" cy="133"/>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95" name="Group 250">
              <a:extLst>
                <a:ext uri="{FF2B5EF4-FFF2-40B4-BE49-F238E27FC236}">
                  <a16:creationId xmlns:a16="http://schemas.microsoft.com/office/drawing/2014/main" id="{D37A612C-909E-4A97-AD1F-C88B573A2044}"/>
                </a:ext>
              </a:extLst>
            </p:cNvPr>
            <p:cNvGrpSpPr>
              <a:grpSpLocks/>
            </p:cNvGrpSpPr>
            <p:nvPr/>
          </p:nvGrpSpPr>
          <p:grpSpPr bwMode="auto">
            <a:xfrm>
              <a:off x="2493" y="2982"/>
              <a:ext cx="59" cy="33"/>
              <a:chOff x="1632" y="1249"/>
              <a:chExt cx="48" cy="24"/>
            </a:xfrm>
          </p:grpSpPr>
          <p:sp>
            <p:nvSpPr>
              <p:cNvPr id="11396" name="AutoShape 251">
                <a:extLst>
                  <a:ext uri="{FF2B5EF4-FFF2-40B4-BE49-F238E27FC236}">
                    <a16:creationId xmlns:a16="http://schemas.microsoft.com/office/drawing/2014/main" id="{BAC01F9C-5B8F-47A1-B654-EC044C253D90}"/>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97" name="AutoShape 252">
                <a:extLst>
                  <a:ext uri="{FF2B5EF4-FFF2-40B4-BE49-F238E27FC236}">
                    <a16:creationId xmlns:a16="http://schemas.microsoft.com/office/drawing/2014/main" id="{6109368E-BE53-4330-9DAB-8FFFE6A04E1D}"/>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1362" name="Group 254">
            <a:extLst>
              <a:ext uri="{FF2B5EF4-FFF2-40B4-BE49-F238E27FC236}">
                <a16:creationId xmlns:a16="http://schemas.microsoft.com/office/drawing/2014/main" id="{700D8921-46EE-4DE6-855C-232DCC9B7397}"/>
              </a:ext>
            </a:extLst>
          </p:cNvPr>
          <p:cNvGrpSpPr>
            <a:grpSpLocks/>
          </p:cNvGrpSpPr>
          <p:nvPr/>
        </p:nvGrpSpPr>
        <p:grpSpPr bwMode="auto">
          <a:xfrm>
            <a:off x="3860800" y="6516688"/>
            <a:ext cx="231775" cy="190500"/>
            <a:chOff x="2252" y="2304"/>
            <a:chExt cx="146" cy="120"/>
          </a:xfrm>
        </p:grpSpPr>
        <p:sp>
          <p:nvSpPr>
            <p:cNvPr id="11390" name="Rectangle 255">
              <a:extLst>
                <a:ext uri="{FF2B5EF4-FFF2-40B4-BE49-F238E27FC236}">
                  <a16:creationId xmlns:a16="http://schemas.microsoft.com/office/drawing/2014/main" id="{CA6AA82D-9CD0-4FA1-AED6-DB5D4F4E8DE8}"/>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391" name="Oval 256">
              <a:extLst>
                <a:ext uri="{FF2B5EF4-FFF2-40B4-BE49-F238E27FC236}">
                  <a16:creationId xmlns:a16="http://schemas.microsoft.com/office/drawing/2014/main" id="{2E5E398C-F607-43B8-8A87-9D4F4B63EA9D}"/>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392" name="Oval 257">
              <a:extLst>
                <a:ext uri="{FF2B5EF4-FFF2-40B4-BE49-F238E27FC236}">
                  <a16:creationId xmlns:a16="http://schemas.microsoft.com/office/drawing/2014/main" id="{8ECCAAAB-90B8-41EF-BF2C-6BD0C0CFAE9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63" name="Group 258">
            <a:extLst>
              <a:ext uri="{FF2B5EF4-FFF2-40B4-BE49-F238E27FC236}">
                <a16:creationId xmlns:a16="http://schemas.microsoft.com/office/drawing/2014/main" id="{CB4BD076-7788-4FE9-9953-CB87F0D2663F}"/>
              </a:ext>
            </a:extLst>
          </p:cNvPr>
          <p:cNvGrpSpPr>
            <a:grpSpLocks/>
          </p:cNvGrpSpPr>
          <p:nvPr/>
        </p:nvGrpSpPr>
        <p:grpSpPr bwMode="auto">
          <a:xfrm>
            <a:off x="3860800" y="5940425"/>
            <a:ext cx="231775" cy="190500"/>
            <a:chOff x="2252" y="2304"/>
            <a:chExt cx="146" cy="120"/>
          </a:xfrm>
        </p:grpSpPr>
        <p:sp>
          <p:nvSpPr>
            <p:cNvPr id="11387" name="Rectangle 259">
              <a:extLst>
                <a:ext uri="{FF2B5EF4-FFF2-40B4-BE49-F238E27FC236}">
                  <a16:creationId xmlns:a16="http://schemas.microsoft.com/office/drawing/2014/main" id="{68A8C291-4F39-4404-B8B9-75420F2A54B7}"/>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388" name="Oval 260">
              <a:extLst>
                <a:ext uri="{FF2B5EF4-FFF2-40B4-BE49-F238E27FC236}">
                  <a16:creationId xmlns:a16="http://schemas.microsoft.com/office/drawing/2014/main" id="{EDF9BEB5-D811-4627-BC12-1C0AA40ECF4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389" name="Oval 261">
              <a:extLst>
                <a:ext uri="{FF2B5EF4-FFF2-40B4-BE49-F238E27FC236}">
                  <a16:creationId xmlns:a16="http://schemas.microsoft.com/office/drawing/2014/main" id="{55829B42-3545-4724-BAFF-7291F3211C23}"/>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364" name="Line 263">
            <a:extLst>
              <a:ext uri="{FF2B5EF4-FFF2-40B4-BE49-F238E27FC236}">
                <a16:creationId xmlns:a16="http://schemas.microsoft.com/office/drawing/2014/main" id="{A6B61BA6-90FB-444F-B289-1C1A95B2F67F}"/>
              </a:ext>
            </a:extLst>
          </p:cNvPr>
          <p:cNvSpPr>
            <a:spLocks noChangeShapeType="1"/>
          </p:cNvSpPr>
          <p:nvPr/>
        </p:nvSpPr>
        <p:spPr bwMode="auto">
          <a:xfrm>
            <a:off x="3716338" y="46450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65" name="Text Box 264">
            <a:extLst>
              <a:ext uri="{FF2B5EF4-FFF2-40B4-BE49-F238E27FC236}">
                <a16:creationId xmlns:a16="http://schemas.microsoft.com/office/drawing/2014/main" id="{A94DD779-857E-40DD-B6CC-1FA785332C90}"/>
              </a:ext>
            </a:extLst>
          </p:cNvPr>
          <p:cNvSpPr txBox="1">
            <a:spLocks noChangeArrowheads="1"/>
          </p:cNvSpPr>
          <p:nvPr/>
        </p:nvSpPr>
        <p:spPr bwMode="auto">
          <a:xfrm>
            <a:off x="4149725" y="4500563"/>
            <a:ext cx="1987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ME CWCA-10</a:t>
            </a:r>
          </a:p>
          <a:p>
            <a:pPr eaLnBrk="1" hangingPunct="1">
              <a:spcBef>
                <a:spcPct val="0"/>
              </a:spcBef>
              <a:buFontTx/>
              <a:buNone/>
            </a:pPr>
            <a:r>
              <a:rPr lang="en-GB" altLang="en-US" sz="800" b="1"/>
              <a:t>x1 Airborne Reconnaissance Platoon</a:t>
            </a:r>
          </a:p>
        </p:txBody>
      </p:sp>
      <p:grpSp>
        <p:nvGrpSpPr>
          <p:cNvPr id="11366" name="Group 265">
            <a:extLst>
              <a:ext uri="{FF2B5EF4-FFF2-40B4-BE49-F238E27FC236}">
                <a16:creationId xmlns:a16="http://schemas.microsoft.com/office/drawing/2014/main" id="{FB572228-27FE-4438-AD48-6A9405B81EAC}"/>
              </a:ext>
            </a:extLst>
          </p:cNvPr>
          <p:cNvGrpSpPr>
            <a:grpSpLocks/>
          </p:cNvGrpSpPr>
          <p:nvPr/>
        </p:nvGrpSpPr>
        <p:grpSpPr bwMode="auto">
          <a:xfrm>
            <a:off x="3932238" y="4502150"/>
            <a:ext cx="131762" cy="26988"/>
            <a:chOff x="304" y="1872"/>
            <a:chExt cx="83" cy="17"/>
          </a:xfrm>
        </p:grpSpPr>
        <p:sp>
          <p:nvSpPr>
            <p:cNvPr id="11384" name="Oval 266">
              <a:extLst>
                <a:ext uri="{FF2B5EF4-FFF2-40B4-BE49-F238E27FC236}">
                  <a16:creationId xmlns:a16="http://schemas.microsoft.com/office/drawing/2014/main" id="{71C652D4-9D7E-4F64-B2F2-931B00890C1D}"/>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385" name="Oval 267">
              <a:extLst>
                <a:ext uri="{FF2B5EF4-FFF2-40B4-BE49-F238E27FC236}">
                  <a16:creationId xmlns:a16="http://schemas.microsoft.com/office/drawing/2014/main" id="{009BC7F5-19B8-4E26-A6DB-5BD01FDC0B50}"/>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386" name="Oval 268">
              <a:extLst>
                <a:ext uri="{FF2B5EF4-FFF2-40B4-BE49-F238E27FC236}">
                  <a16:creationId xmlns:a16="http://schemas.microsoft.com/office/drawing/2014/main" id="{FADE2FE1-0747-4573-BE7C-C19D092BB645}"/>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1367" name="Group 269">
            <a:extLst>
              <a:ext uri="{FF2B5EF4-FFF2-40B4-BE49-F238E27FC236}">
                <a16:creationId xmlns:a16="http://schemas.microsoft.com/office/drawing/2014/main" id="{7A470A1B-9969-40D8-BFFF-BC360F9BB6F5}"/>
              </a:ext>
            </a:extLst>
          </p:cNvPr>
          <p:cNvGrpSpPr>
            <a:grpSpLocks/>
          </p:cNvGrpSpPr>
          <p:nvPr/>
        </p:nvGrpSpPr>
        <p:grpSpPr bwMode="auto">
          <a:xfrm>
            <a:off x="3860800" y="4572000"/>
            <a:ext cx="287338" cy="215900"/>
            <a:chOff x="2432" y="2880"/>
            <a:chExt cx="181" cy="136"/>
          </a:xfrm>
        </p:grpSpPr>
        <p:sp>
          <p:nvSpPr>
            <p:cNvPr id="11379" name="Rectangle 270">
              <a:extLst>
                <a:ext uri="{FF2B5EF4-FFF2-40B4-BE49-F238E27FC236}">
                  <a16:creationId xmlns:a16="http://schemas.microsoft.com/office/drawing/2014/main" id="{8EA0086D-204F-465D-9408-E5279E985B1B}"/>
                </a:ext>
              </a:extLst>
            </p:cNvPr>
            <p:cNvSpPr>
              <a:spLocks noChangeAspect="1" noChangeArrowheads="1"/>
            </p:cNvSpPr>
            <p:nvPr/>
          </p:nvSpPr>
          <p:spPr bwMode="auto">
            <a:xfrm>
              <a:off x="2432" y="2880"/>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380" name="Line 271">
              <a:extLst>
                <a:ext uri="{FF2B5EF4-FFF2-40B4-BE49-F238E27FC236}">
                  <a16:creationId xmlns:a16="http://schemas.microsoft.com/office/drawing/2014/main" id="{B7BB2D9E-4F26-44FA-AD9C-EAB6F3EBAB80}"/>
                </a:ext>
              </a:extLst>
            </p:cNvPr>
            <p:cNvSpPr>
              <a:spLocks noChangeAspect="1" noChangeShapeType="1"/>
            </p:cNvSpPr>
            <p:nvPr/>
          </p:nvSpPr>
          <p:spPr bwMode="auto">
            <a:xfrm flipV="1">
              <a:off x="2434" y="2882"/>
              <a:ext cx="176" cy="133"/>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81" name="Group 272">
              <a:extLst>
                <a:ext uri="{FF2B5EF4-FFF2-40B4-BE49-F238E27FC236}">
                  <a16:creationId xmlns:a16="http://schemas.microsoft.com/office/drawing/2014/main" id="{AAEA1F6B-3DF0-44EA-804A-D7AAF8F2E36A}"/>
                </a:ext>
              </a:extLst>
            </p:cNvPr>
            <p:cNvGrpSpPr>
              <a:grpSpLocks/>
            </p:cNvGrpSpPr>
            <p:nvPr/>
          </p:nvGrpSpPr>
          <p:grpSpPr bwMode="auto">
            <a:xfrm>
              <a:off x="2493" y="2982"/>
              <a:ext cx="59" cy="33"/>
              <a:chOff x="1632" y="1249"/>
              <a:chExt cx="48" cy="24"/>
            </a:xfrm>
          </p:grpSpPr>
          <p:sp>
            <p:nvSpPr>
              <p:cNvPr id="11382" name="AutoShape 273">
                <a:extLst>
                  <a:ext uri="{FF2B5EF4-FFF2-40B4-BE49-F238E27FC236}">
                    <a16:creationId xmlns:a16="http://schemas.microsoft.com/office/drawing/2014/main" id="{9CCF596C-7D79-4857-A8DD-F75B1F359C76}"/>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83" name="AutoShape 274">
                <a:extLst>
                  <a:ext uri="{FF2B5EF4-FFF2-40B4-BE49-F238E27FC236}">
                    <a16:creationId xmlns:a16="http://schemas.microsoft.com/office/drawing/2014/main" id="{8447399A-1C3E-491D-B2EE-2FD0DA628A11}"/>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368" name="Text Box 275">
            <a:extLst>
              <a:ext uri="{FF2B5EF4-FFF2-40B4-BE49-F238E27FC236}">
                <a16:creationId xmlns:a16="http://schemas.microsoft.com/office/drawing/2014/main" id="{F25537C9-FC20-4A3B-B83B-0BC14AA8C914}"/>
              </a:ext>
            </a:extLst>
          </p:cNvPr>
          <p:cNvSpPr txBox="1">
            <a:spLocks noChangeArrowheads="1"/>
          </p:cNvSpPr>
          <p:nvPr/>
        </p:nvSpPr>
        <p:spPr bwMode="auto">
          <a:xfrm>
            <a:off x="4076700" y="5795963"/>
            <a:ext cx="2592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x3 </a:t>
            </a:r>
            <a:r>
              <a:rPr lang="en-GB" altLang="en-US" sz="800"/>
              <a:t>M151 MUTT </a:t>
            </a:r>
            <a:r>
              <a:rPr lang="en-GB" altLang="en-US" sz="800" b="1"/>
              <a:t>(de)</a:t>
            </a:r>
            <a:r>
              <a:rPr lang="en-GB" altLang="en-US" sz="800"/>
              <a:t>                                    CWCA-08</a:t>
            </a:r>
          </a:p>
        </p:txBody>
      </p:sp>
      <p:grpSp>
        <p:nvGrpSpPr>
          <p:cNvPr id="11369" name="Group 276">
            <a:extLst>
              <a:ext uri="{FF2B5EF4-FFF2-40B4-BE49-F238E27FC236}">
                <a16:creationId xmlns:a16="http://schemas.microsoft.com/office/drawing/2014/main" id="{A1A2581B-183F-48E8-B03B-3F9B7AC869B9}"/>
              </a:ext>
            </a:extLst>
          </p:cNvPr>
          <p:cNvGrpSpPr>
            <a:grpSpLocks/>
          </p:cNvGrpSpPr>
          <p:nvPr/>
        </p:nvGrpSpPr>
        <p:grpSpPr bwMode="auto">
          <a:xfrm>
            <a:off x="3860800" y="3635375"/>
            <a:ext cx="231775" cy="190500"/>
            <a:chOff x="2252" y="2304"/>
            <a:chExt cx="146" cy="120"/>
          </a:xfrm>
        </p:grpSpPr>
        <p:sp>
          <p:nvSpPr>
            <p:cNvPr id="11376" name="Rectangle 277">
              <a:extLst>
                <a:ext uri="{FF2B5EF4-FFF2-40B4-BE49-F238E27FC236}">
                  <a16:creationId xmlns:a16="http://schemas.microsoft.com/office/drawing/2014/main" id="{EA52899D-0EF7-4776-9F11-9A0B28C5FD92}"/>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377" name="Oval 278">
              <a:extLst>
                <a:ext uri="{FF2B5EF4-FFF2-40B4-BE49-F238E27FC236}">
                  <a16:creationId xmlns:a16="http://schemas.microsoft.com/office/drawing/2014/main" id="{986F8B7D-DEFB-4234-99B0-93C4E621611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378" name="Oval 279">
              <a:extLst>
                <a:ext uri="{FF2B5EF4-FFF2-40B4-BE49-F238E27FC236}">
                  <a16:creationId xmlns:a16="http://schemas.microsoft.com/office/drawing/2014/main" id="{DFA64210-5C19-446D-A92A-7005E426BEB6}"/>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370" name="Text Box 280">
            <a:extLst>
              <a:ext uri="{FF2B5EF4-FFF2-40B4-BE49-F238E27FC236}">
                <a16:creationId xmlns:a16="http://schemas.microsoft.com/office/drawing/2014/main" id="{CDA4D6D2-19F2-44B9-9566-4E1E41FDCFD9}"/>
              </a:ext>
            </a:extLst>
          </p:cNvPr>
          <p:cNvSpPr txBox="1">
            <a:spLocks noChangeArrowheads="1"/>
          </p:cNvSpPr>
          <p:nvPr/>
        </p:nvSpPr>
        <p:spPr bwMode="auto">
          <a:xfrm>
            <a:off x="4076700" y="3492500"/>
            <a:ext cx="2625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M151 MUTT </a:t>
            </a:r>
            <a:r>
              <a:rPr lang="en-GB" altLang="en-US" sz="800" b="1"/>
              <a:t>(bde)</a:t>
            </a:r>
            <a:r>
              <a:rPr lang="en-GB" altLang="en-US" sz="800"/>
              <a:t>                                   CWCA-08</a:t>
            </a:r>
          </a:p>
        </p:txBody>
      </p:sp>
      <p:grpSp>
        <p:nvGrpSpPr>
          <p:cNvPr id="11371" name="Group 292">
            <a:extLst>
              <a:ext uri="{FF2B5EF4-FFF2-40B4-BE49-F238E27FC236}">
                <a16:creationId xmlns:a16="http://schemas.microsoft.com/office/drawing/2014/main" id="{A55B535A-3EB1-4685-A7CA-F02C9E396A02}"/>
              </a:ext>
            </a:extLst>
          </p:cNvPr>
          <p:cNvGrpSpPr>
            <a:grpSpLocks/>
          </p:cNvGrpSpPr>
          <p:nvPr/>
        </p:nvGrpSpPr>
        <p:grpSpPr bwMode="auto">
          <a:xfrm>
            <a:off x="404813" y="6084888"/>
            <a:ext cx="231775" cy="190500"/>
            <a:chOff x="2252" y="2304"/>
            <a:chExt cx="146" cy="120"/>
          </a:xfrm>
        </p:grpSpPr>
        <p:sp>
          <p:nvSpPr>
            <p:cNvPr id="11373" name="Rectangle 293">
              <a:extLst>
                <a:ext uri="{FF2B5EF4-FFF2-40B4-BE49-F238E27FC236}">
                  <a16:creationId xmlns:a16="http://schemas.microsoft.com/office/drawing/2014/main" id="{3562BD43-1AA9-4C63-B903-622EEFD9EE1C}"/>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1374" name="Oval 294">
              <a:extLst>
                <a:ext uri="{FF2B5EF4-FFF2-40B4-BE49-F238E27FC236}">
                  <a16:creationId xmlns:a16="http://schemas.microsoft.com/office/drawing/2014/main" id="{CAA9ABB6-98C5-4BE5-8A41-483B3FAC989F}"/>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1375" name="Oval 295">
              <a:extLst>
                <a:ext uri="{FF2B5EF4-FFF2-40B4-BE49-F238E27FC236}">
                  <a16:creationId xmlns:a16="http://schemas.microsoft.com/office/drawing/2014/main" id="{9A630CC1-D46C-45B9-9731-D9E8C2E7BC0C}"/>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1372" name="Rectangle 296">
            <a:extLst>
              <a:ext uri="{FF2B5EF4-FFF2-40B4-BE49-F238E27FC236}">
                <a16:creationId xmlns:a16="http://schemas.microsoft.com/office/drawing/2014/main" id="{549BF532-B162-4089-AFDD-4D199781F807}"/>
              </a:ext>
            </a:extLst>
          </p:cNvPr>
          <p:cNvSpPr>
            <a:spLocks noChangeArrowheads="1"/>
          </p:cNvSpPr>
          <p:nvPr/>
        </p:nvSpPr>
        <p:spPr bwMode="auto">
          <a:xfrm>
            <a:off x="115888" y="2195513"/>
            <a:ext cx="316865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In wartime, the Light Armoured Regiment’s Reconnaissance Squadron would become a brigade asset, while close recce duties would be carried out by the RHQ Recce Section.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Line 22">
            <a:extLst>
              <a:ext uri="{FF2B5EF4-FFF2-40B4-BE49-F238E27FC236}">
                <a16:creationId xmlns:a16="http://schemas.microsoft.com/office/drawing/2014/main" id="{A6666A38-2D91-40A7-B04A-27B6D13CAB8C}"/>
              </a:ext>
            </a:extLst>
          </p:cNvPr>
          <p:cNvSpPr>
            <a:spLocks noChangeShapeType="1"/>
          </p:cNvSpPr>
          <p:nvPr/>
        </p:nvSpPr>
        <p:spPr bwMode="auto">
          <a:xfrm>
            <a:off x="260350" y="395288"/>
            <a:ext cx="0" cy="5762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91" name="Group 23">
            <a:extLst>
              <a:ext uri="{FF2B5EF4-FFF2-40B4-BE49-F238E27FC236}">
                <a16:creationId xmlns:a16="http://schemas.microsoft.com/office/drawing/2014/main" id="{B2259C62-9848-4005-A2EA-5A48A8353276}"/>
              </a:ext>
            </a:extLst>
          </p:cNvPr>
          <p:cNvGrpSpPr>
            <a:grpSpLocks/>
          </p:cNvGrpSpPr>
          <p:nvPr/>
        </p:nvGrpSpPr>
        <p:grpSpPr bwMode="auto">
          <a:xfrm>
            <a:off x="115888" y="252413"/>
            <a:ext cx="287337" cy="215900"/>
            <a:chOff x="1584" y="1968"/>
            <a:chExt cx="146" cy="99"/>
          </a:xfrm>
        </p:grpSpPr>
        <p:sp>
          <p:nvSpPr>
            <p:cNvPr id="12368" name="Rectangle 24">
              <a:extLst>
                <a:ext uri="{FF2B5EF4-FFF2-40B4-BE49-F238E27FC236}">
                  <a16:creationId xmlns:a16="http://schemas.microsoft.com/office/drawing/2014/main" id="{ADFCB9F3-4D01-4CB8-B8C0-779A8186D218}"/>
                </a:ext>
              </a:extLst>
            </p:cNvPr>
            <p:cNvSpPr>
              <a:spLocks noChangeAspect="1" noChangeArrowheads="1"/>
            </p:cNvSpPr>
            <p:nvPr/>
          </p:nvSpPr>
          <p:spPr bwMode="auto">
            <a:xfrm>
              <a:off x="1584" y="1968"/>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69" name="Oval 25">
              <a:extLst>
                <a:ext uri="{FF2B5EF4-FFF2-40B4-BE49-F238E27FC236}">
                  <a16:creationId xmlns:a16="http://schemas.microsoft.com/office/drawing/2014/main" id="{3FB4E996-758B-4540-8862-90446E042ABF}"/>
                </a:ext>
              </a:extLst>
            </p:cNvPr>
            <p:cNvSpPr>
              <a:spLocks noChangeAspect="1" noChangeArrowheads="1"/>
            </p:cNvSpPr>
            <p:nvPr/>
          </p:nvSpPr>
          <p:spPr bwMode="auto">
            <a:xfrm>
              <a:off x="1611" y="1993"/>
              <a:ext cx="94"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sp>
        <p:nvSpPr>
          <p:cNvPr id="12292" name="Line 26">
            <a:extLst>
              <a:ext uri="{FF2B5EF4-FFF2-40B4-BE49-F238E27FC236}">
                <a16:creationId xmlns:a16="http://schemas.microsoft.com/office/drawing/2014/main" id="{D3A76E24-028C-4C61-AFD6-6DA76A51DCE7}"/>
              </a:ext>
            </a:extLst>
          </p:cNvPr>
          <p:cNvSpPr>
            <a:spLocks noChangeShapeType="1"/>
          </p:cNvSpPr>
          <p:nvPr/>
        </p:nvSpPr>
        <p:spPr bwMode="auto">
          <a:xfrm>
            <a:off x="260350" y="180975"/>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3" name="Line 27">
            <a:extLst>
              <a:ext uri="{FF2B5EF4-FFF2-40B4-BE49-F238E27FC236}">
                <a16:creationId xmlns:a16="http://schemas.microsoft.com/office/drawing/2014/main" id="{630F5113-6845-43E7-A727-4DD57B7F80EA}"/>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4" name="Line 28">
            <a:extLst>
              <a:ext uri="{FF2B5EF4-FFF2-40B4-BE49-F238E27FC236}">
                <a16:creationId xmlns:a16="http://schemas.microsoft.com/office/drawing/2014/main" id="{1FF7AD3B-E970-43D3-B28E-3867480C0082}"/>
              </a:ext>
            </a:extLst>
          </p:cNvPr>
          <p:cNvSpPr>
            <a:spLocks noChangeShapeType="1"/>
          </p:cNvSpPr>
          <p:nvPr/>
        </p:nvSpPr>
        <p:spPr bwMode="auto">
          <a:xfrm>
            <a:off x="260350" y="682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295" name="Group 29">
            <a:extLst>
              <a:ext uri="{FF2B5EF4-FFF2-40B4-BE49-F238E27FC236}">
                <a16:creationId xmlns:a16="http://schemas.microsoft.com/office/drawing/2014/main" id="{9749EA08-A1D9-4ED0-BC57-CC612EC541BD}"/>
              </a:ext>
            </a:extLst>
          </p:cNvPr>
          <p:cNvGrpSpPr>
            <a:grpSpLocks/>
          </p:cNvGrpSpPr>
          <p:nvPr/>
        </p:nvGrpSpPr>
        <p:grpSpPr bwMode="auto">
          <a:xfrm>
            <a:off x="404813" y="611188"/>
            <a:ext cx="231775" cy="157162"/>
            <a:chOff x="1584" y="1968"/>
            <a:chExt cx="146" cy="99"/>
          </a:xfrm>
        </p:grpSpPr>
        <p:sp>
          <p:nvSpPr>
            <p:cNvPr id="12366" name="Rectangle 30">
              <a:extLst>
                <a:ext uri="{FF2B5EF4-FFF2-40B4-BE49-F238E27FC236}">
                  <a16:creationId xmlns:a16="http://schemas.microsoft.com/office/drawing/2014/main" id="{25D741F8-2D98-4CCF-8FBB-A2EFC020FFD6}"/>
                </a:ext>
              </a:extLst>
            </p:cNvPr>
            <p:cNvSpPr>
              <a:spLocks noChangeAspect="1" noChangeArrowheads="1"/>
            </p:cNvSpPr>
            <p:nvPr/>
          </p:nvSpPr>
          <p:spPr bwMode="auto">
            <a:xfrm>
              <a:off x="1584" y="1968"/>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67" name="Oval 31">
              <a:extLst>
                <a:ext uri="{FF2B5EF4-FFF2-40B4-BE49-F238E27FC236}">
                  <a16:creationId xmlns:a16="http://schemas.microsoft.com/office/drawing/2014/main" id="{4998BF2A-6EFB-4E2A-AB74-616451CE3EBA}"/>
                </a:ext>
              </a:extLst>
            </p:cNvPr>
            <p:cNvSpPr>
              <a:spLocks noChangeAspect="1" noChangeArrowheads="1"/>
            </p:cNvSpPr>
            <p:nvPr/>
          </p:nvSpPr>
          <p:spPr bwMode="auto">
            <a:xfrm>
              <a:off x="1611" y="1993"/>
              <a:ext cx="94"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2296" name="Group 32">
            <a:extLst>
              <a:ext uri="{FF2B5EF4-FFF2-40B4-BE49-F238E27FC236}">
                <a16:creationId xmlns:a16="http://schemas.microsoft.com/office/drawing/2014/main" id="{661052E2-45AD-4354-AAD7-137AD9CC1686}"/>
              </a:ext>
            </a:extLst>
          </p:cNvPr>
          <p:cNvGrpSpPr>
            <a:grpSpLocks/>
          </p:cNvGrpSpPr>
          <p:nvPr/>
        </p:nvGrpSpPr>
        <p:grpSpPr bwMode="auto">
          <a:xfrm>
            <a:off x="476250" y="539750"/>
            <a:ext cx="74613" cy="26988"/>
            <a:chOff x="2373" y="1404"/>
            <a:chExt cx="47" cy="17"/>
          </a:xfrm>
        </p:grpSpPr>
        <p:sp>
          <p:nvSpPr>
            <p:cNvPr id="12364" name="Oval 33">
              <a:extLst>
                <a:ext uri="{FF2B5EF4-FFF2-40B4-BE49-F238E27FC236}">
                  <a16:creationId xmlns:a16="http://schemas.microsoft.com/office/drawing/2014/main" id="{399ECCBE-8EBD-45DC-913D-02087206AC4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2365" name="Oval 34">
              <a:extLst>
                <a:ext uri="{FF2B5EF4-FFF2-40B4-BE49-F238E27FC236}">
                  <a16:creationId xmlns:a16="http://schemas.microsoft.com/office/drawing/2014/main" id="{F538C524-F43D-42DF-8BE3-22D9FC2A841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2297" name="Text Box 35">
            <a:extLst>
              <a:ext uri="{FF2B5EF4-FFF2-40B4-BE49-F238E27FC236}">
                <a16:creationId xmlns:a16="http://schemas.microsoft.com/office/drawing/2014/main" id="{9F791D64-124E-4998-B552-58AB2AC49E38}"/>
              </a:ext>
            </a:extLst>
          </p:cNvPr>
          <p:cNvSpPr txBox="1">
            <a:spLocks noChangeArrowheads="1"/>
          </p:cNvSpPr>
          <p:nvPr/>
        </p:nvSpPr>
        <p:spPr bwMode="auto">
          <a:xfrm>
            <a:off x="620713" y="466725"/>
            <a:ext cx="2625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Leopard C1 105mm Main Battle Tank     CWCA-01</a:t>
            </a:r>
            <a:endParaRPr lang="en-GB" altLang="en-US" sz="800" b="1"/>
          </a:p>
        </p:txBody>
      </p:sp>
      <p:grpSp>
        <p:nvGrpSpPr>
          <p:cNvPr id="12298" name="Group 36">
            <a:extLst>
              <a:ext uri="{FF2B5EF4-FFF2-40B4-BE49-F238E27FC236}">
                <a16:creationId xmlns:a16="http://schemas.microsoft.com/office/drawing/2014/main" id="{E7114EC2-D7D7-477D-A615-C12ADC3B6AC1}"/>
              </a:ext>
            </a:extLst>
          </p:cNvPr>
          <p:cNvGrpSpPr>
            <a:grpSpLocks/>
          </p:cNvGrpSpPr>
          <p:nvPr/>
        </p:nvGrpSpPr>
        <p:grpSpPr bwMode="auto">
          <a:xfrm>
            <a:off x="404813" y="900113"/>
            <a:ext cx="231775" cy="157162"/>
            <a:chOff x="1584" y="1968"/>
            <a:chExt cx="146" cy="99"/>
          </a:xfrm>
        </p:grpSpPr>
        <p:sp>
          <p:nvSpPr>
            <p:cNvPr id="12362" name="Rectangle 37">
              <a:extLst>
                <a:ext uri="{FF2B5EF4-FFF2-40B4-BE49-F238E27FC236}">
                  <a16:creationId xmlns:a16="http://schemas.microsoft.com/office/drawing/2014/main" id="{3FA2398A-81C2-4246-8AD7-6F5A5FA4741A}"/>
                </a:ext>
              </a:extLst>
            </p:cNvPr>
            <p:cNvSpPr>
              <a:spLocks noChangeAspect="1" noChangeArrowheads="1"/>
            </p:cNvSpPr>
            <p:nvPr/>
          </p:nvSpPr>
          <p:spPr bwMode="auto">
            <a:xfrm>
              <a:off x="1584" y="1968"/>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63" name="Oval 38">
              <a:extLst>
                <a:ext uri="{FF2B5EF4-FFF2-40B4-BE49-F238E27FC236}">
                  <a16:creationId xmlns:a16="http://schemas.microsoft.com/office/drawing/2014/main" id="{E907516A-458D-420B-A0CA-6B2A4D9EB3AE}"/>
                </a:ext>
              </a:extLst>
            </p:cNvPr>
            <p:cNvSpPr>
              <a:spLocks noChangeAspect="1" noChangeArrowheads="1"/>
            </p:cNvSpPr>
            <p:nvPr/>
          </p:nvSpPr>
          <p:spPr bwMode="auto">
            <a:xfrm>
              <a:off x="1611" y="1993"/>
              <a:ext cx="94"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grpSp>
      <p:grpSp>
        <p:nvGrpSpPr>
          <p:cNvPr id="12299" name="Group 39">
            <a:extLst>
              <a:ext uri="{FF2B5EF4-FFF2-40B4-BE49-F238E27FC236}">
                <a16:creationId xmlns:a16="http://schemas.microsoft.com/office/drawing/2014/main" id="{F0379A67-7650-4DAB-B640-8F6242E9FFDE}"/>
              </a:ext>
            </a:extLst>
          </p:cNvPr>
          <p:cNvGrpSpPr>
            <a:grpSpLocks/>
          </p:cNvGrpSpPr>
          <p:nvPr/>
        </p:nvGrpSpPr>
        <p:grpSpPr bwMode="auto">
          <a:xfrm>
            <a:off x="476250" y="828675"/>
            <a:ext cx="74613" cy="26988"/>
            <a:chOff x="2373" y="1404"/>
            <a:chExt cx="47" cy="17"/>
          </a:xfrm>
        </p:grpSpPr>
        <p:sp>
          <p:nvSpPr>
            <p:cNvPr id="12360" name="Oval 40">
              <a:extLst>
                <a:ext uri="{FF2B5EF4-FFF2-40B4-BE49-F238E27FC236}">
                  <a16:creationId xmlns:a16="http://schemas.microsoft.com/office/drawing/2014/main" id="{0B408EC1-B90A-4B28-B042-CFEA4CFF4BF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2361" name="Oval 41">
              <a:extLst>
                <a:ext uri="{FF2B5EF4-FFF2-40B4-BE49-F238E27FC236}">
                  <a16:creationId xmlns:a16="http://schemas.microsoft.com/office/drawing/2014/main" id="{F447EDD3-1909-4E28-9DF4-C845FFE90E4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2300" name="Text Box 42">
            <a:extLst>
              <a:ext uri="{FF2B5EF4-FFF2-40B4-BE49-F238E27FC236}">
                <a16:creationId xmlns:a16="http://schemas.microsoft.com/office/drawing/2014/main" id="{15AEFF15-448B-41B0-98EB-F6B58D25862D}"/>
              </a:ext>
            </a:extLst>
          </p:cNvPr>
          <p:cNvSpPr txBox="1">
            <a:spLocks noChangeArrowheads="1"/>
          </p:cNvSpPr>
          <p:nvPr/>
        </p:nvSpPr>
        <p:spPr bwMode="auto">
          <a:xfrm>
            <a:off x="620713" y="827088"/>
            <a:ext cx="26638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x8 </a:t>
            </a:r>
            <a:r>
              <a:rPr lang="en-GB" altLang="en-US" sz="800"/>
              <a:t>Leopard C1 105mm Main Battle Tank </a:t>
            </a:r>
            <a:r>
              <a:rPr lang="en-GB" altLang="en-US" sz="800" b="1"/>
              <a:t>(a)</a:t>
            </a:r>
            <a:r>
              <a:rPr lang="en-GB" altLang="en-US" sz="800"/>
              <a:t> CWCA-01</a:t>
            </a:r>
            <a:endParaRPr lang="en-GB" altLang="en-US" sz="800" b="1"/>
          </a:p>
        </p:txBody>
      </p:sp>
      <p:sp>
        <p:nvSpPr>
          <p:cNvPr id="12301" name="Text Box 43">
            <a:extLst>
              <a:ext uri="{FF2B5EF4-FFF2-40B4-BE49-F238E27FC236}">
                <a16:creationId xmlns:a16="http://schemas.microsoft.com/office/drawing/2014/main" id="{60C44418-8B2C-4257-BA94-FED6501345D9}"/>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CWCA-01</a:t>
            </a:r>
          </a:p>
          <a:p>
            <a:pPr eaLnBrk="1" hangingPunct="1">
              <a:spcBef>
                <a:spcPct val="0"/>
              </a:spcBef>
              <a:buFontTx/>
              <a:buNone/>
            </a:pPr>
            <a:r>
              <a:rPr lang="en-GB" altLang="en-US" sz="1000" b="1"/>
              <a:t>Armoured Squadron</a:t>
            </a:r>
          </a:p>
        </p:txBody>
      </p:sp>
      <p:sp>
        <p:nvSpPr>
          <p:cNvPr id="12302" name="Line 44">
            <a:extLst>
              <a:ext uri="{FF2B5EF4-FFF2-40B4-BE49-F238E27FC236}">
                <a16:creationId xmlns:a16="http://schemas.microsoft.com/office/drawing/2014/main" id="{10D97390-C159-4428-A995-4F5650815874}"/>
              </a:ext>
            </a:extLst>
          </p:cNvPr>
          <p:cNvSpPr>
            <a:spLocks noChangeShapeType="1"/>
          </p:cNvSpPr>
          <p:nvPr/>
        </p:nvSpPr>
        <p:spPr bwMode="auto">
          <a:xfrm>
            <a:off x="260350" y="4429125"/>
            <a:ext cx="0" cy="5762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3" name="Line 45">
            <a:extLst>
              <a:ext uri="{FF2B5EF4-FFF2-40B4-BE49-F238E27FC236}">
                <a16:creationId xmlns:a16="http://schemas.microsoft.com/office/drawing/2014/main" id="{55B60FB5-0511-4CCC-99EF-4E38E4C5C036}"/>
              </a:ext>
            </a:extLst>
          </p:cNvPr>
          <p:cNvSpPr>
            <a:spLocks noChangeShapeType="1"/>
          </p:cNvSpPr>
          <p:nvPr/>
        </p:nvSpPr>
        <p:spPr bwMode="auto">
          <a:xfrm>
            <a:off x="260350" y="4214813"/>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4" name="Line 46">
            <a:extLst>
              <a:ext uri="{FF2B5EF4-FFF2-40B4-BE49-F238E27FC236}">
                <a16:creationId xmlns:a16="http://schemas.microsoft.com/office/drawing/2014/main" id="{0D5EF928-BB55-4E0F-8ABC-4668988C7C70}"/>
              </a:ext>
            </a:extLst>
          </p:cNvPr>
          <p:cNvSpPr>
            <a:spLocks noChangeShapeType="1"/>
          </p:cNvSpPr>
          <p:nvPr/>
        </p:nvSpPr>
        <p:spPr bwMode="auto">
          <a:xfrm>
            <a:off x="260350" y="50053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5" name="Line 47">
            <a:extLst>
              <a:ext uri="{FF2B5EF4-FFF2-40B4-BE49-F238E27FC236}">
                <a16:creationId xmlns:a16="http://schemas.microsoft.com/office/drawing/2014/main" id="{F8D2AC28-E859-43E8-B3B5-1951B20D062D}"/>
              </a:ext>
            </a:extLst>
          </p:cNvPr>
          <p:cNvSpPr>
            <a:spLocks noChangeShapeType="1"/>
          </p:cNvSpPr>
          <p:nvPr/>
        </p:nvSpPr>
        <p:spPr bwMode="auto">
          <a:xfrm>
            <a:off x="260350" y="47164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306" name="Group 48">
            <a:extLst>
              <a:ext uri="{FF2B5EF4-FFF2-40B4-BE49-F238E27FC236}">
                <a16:creationId xmlns:a16="http://schemas.microsoft.com/office/drawing/2014/main" id="{203D7A51-BDAE-4043-82A5-6FE68DCC5342}"/>
              </a:ext>
            </a:extLst>
          </p:cNvPr>
          <p:cNvGrpSpPr>
            <a:grpSpLocks/>
          </p:cNvGrpSpPr>
          <p:nvPr/>
        </p:nvGrpSpPr>
        <p:grpSpPr bwMode="auto">
          <a:xfrm>
            <a:off x="476250" y="4573588"/>
            <a:ext cx="74613" cy="26987"/>
            <a:chOff x="2373" y="1404"/>
            <a:chExt cx="47" cy="17"/>
          </a:xfrm>
        </p:grpSpPr>
        <p:sp>
          <p:nvSpPr>
            <p:cNvPr id="12358" name="Oval 49">
              <a:extLst>
                <a:ext uri="{FF2B5EF4-FFF2-40B4-BE49-F238E27FC236}">
                  <a16:creationId xmlns:a16="http://schemas.microsoft.com/office/drawing/2014/main" id="{D49F6C1F-9311-4A57-A348-9D2356C67E3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2359" name="Oval 50">
              <a:extLst>
                <a:ext uri="{FF2B5EF4-FFF2-40B4-BE49-F238E27FC236}">
                  <a16:creationId xmlns:a16="http://schemas.microsoft.com/office/drawing/2014/main" id="{AFEDF3E5-1428-4A0C-B70D-0CBC0628690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2307" name="Text Box 51">
            <a:extLst>
              <a:ext uri="{FF2B5EF4-FFF2-40B4-BE49-F238E27FC236}">
                <a16:creationId xmlns:a16="http://schemas.microsoft.com/office/drawing/2014/main" id="{37FE5F68-BFD2-4732-9B62-68EE5E0C214D}"/>
              </a:ext>
            </a:extLst>
          </p:cNvPr>
          <p:cNvSpPr txBox="1">
            <a:spLocks noChangeArrowheads="1"/>
          </p:cNvSpPr>
          <p:nvPr/>
        </p:nvSpPr>
        <p:spPr bwMode="auto">
          <a:xfrm>
            <a:off x="620713" y="4500563"/>
            <a:ext cx="26336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Command/Recce</a:t>
            </a:r>
          </a:p>
          <a:p>
            <a:pPr eaLnBrk="1" hangingPunct="1">
              <a:spcBef>
                <a:spcPct val="0"/>
              </a:spcBef>
              <a:buFontTx/>
              <a:buNone/>
            </a:pPr>
            <a:r>
              <a:rPr lang="en-GB" altLang="en-US" sz="800" b="1"/>
              <a:t>x1 </a:t>
            </a:r>
            <a:r>
              <a:rPr lang="en-GB" altLang="en-US" sz="800"/>
              <a:t>Lynx Reconnaissance Vehicle </a:t>
            </a:r>
            <a:r>
              <a:rPr lang="en-GB" altLang="en-US" sz="800" b="1"/>
              <a:t>     </a:t>
            </a:r>
            <a:r>
              <a:rPr lang="en-GB" altLang="en-US" sz="800"/>
              <a:t>           CWCA-02</a:t>
            </a:r>
            <a:endParaRPr lang="en-GB" altLang="en-US" sz="800" b="1"/>
          </a:p>
        </p:txBody>
      </p:sp>
      <p:grpSp>
        <p:nvGrpSpPr>
          <p:cNvPr id="12308" name="Group 52">
            <a:extLst>
              <a:ext uri="{FF2B5EF4-FFF2-40B4-BE49-F238E27FC236}">
                <a16:creationId xmlns:a16="http://schemas.microsoft.com/office/drawing/2014/main" id="{BA350AEE-6346-4830-BA9B-20D773A0D03D}"/>
              </a:ext>
            </a:extLst>
          </p:cNvPr>
          <p:cNvGrpSpPr>
            <a:grpSpLocks/>
          </p:cNvGrpSpPr>
          <p:nvPr/>
        </p:nvGrpSpPr>
        <p:grpSpPr bwMode="auto">
          <a:xfrm>
            <a:off x="476250" y="4862513"/>
            <a:ext cx="74613" cy="26987"/>
            <a:chOff x="2373" y="1404"/>
            <a:chExt cx="47" cy="17"/>
          </a:xfrm>
        </p:grpSpPr>
        <p:sp>
          <p:nvSpPr>
            <p:cNvPr id="12356" name="Oval 53">
              <a:extLst>
                <a:ext uri="{FF2B5EF4-FFF2-40B4-BE49-F238E27FC236}">
                  <a16:creationId xmlns:a16="http://schemas.microsoft.com/office/drawing/2014/main" id="{41EF00D0-6CBF-4148-91E1-220B9ECEB94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2357" name="Oval 54">
              <a:extLst>
                <a:ext uri="{FF2B5EF4-FFF2-40B4-BE49-F238E27FC236}">
                  <a16:creationId xmlns:a16="http://schemas.microsoft.com/office/drawing/2014/main" id="{B06F588E-0783-4A01-8E69-9E71FB1AAEE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2309" name="Text Box 55">
            <a:extLst>
              <a:ext uri="{FF2B5EF4-FFF2-40B4-BE49-F238E27FC236}">
                <a16:creationId xmlns:a16="http://schemas.microsoft.com/office/drawing/2014/main" id="{CA3E82B4-E5FD-4F06-BA71-7EF1E3D5E733}"/>
              </a:ext>
            </a:extLst>
          </p:cNvPr>
          <p:cNvSpPr txBox="1">
            <a:spLocks noChangeArrowheads="1"/>
          </p:cNvSpPr>
          <p:nvPr/>
        </p:nvSpPr>
        <p:spPr bwMode="auto">
          <a:xfrm>
            <a:off x="620713" y="4787900"/>
            <a:ext cx="2619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Recce</a:t>
            </a:r>
          </a:p>
          <a:p>
            <a:pPr eaLnBrk="1" hangingPunct="1">
              <a:spcBef>
                <a:spcPct val="0"/>
              </a:spcBef>
              <a:buFontTx/>
              <a:buNone/>
            </a:pPr>
            <a:r>
              <a:rPr lang="en-GB" altLang="en-US" sz="800" b="1"/>
              <a:t>x9 </a:t>
            </a:r>
            <a:r>
              <a:rPr lang="en-GB" altLang="en-US" sz="800"/>
              <a:t>Lynx Reconnaissance Vehicle </a:t>
            </a:r>
            <a:r>
              <a:rPr lang="en-GB" altLang="en-US" sz="800" b="1"/>
              <a:t>(abc)</a:t>
            </a:r>
            <a:r>
              <a:rPr lang="en-GB" altLang="en-US" sz="800"/>
              <a:t>       CWCA-02</a:t>
            </a:r>
            <a:endParaRPr lang="en-GB" altLang="en-US" sz="800" b="1"/>
          </a:p>
        </p:txBody>
      </p:sp>
      <p:sp>
        <p:nvSpPr>
          <p:cNvPr id="12310" name="Text Box 56">
            <a:extLst>
              <a:ext uri="{FF2B5EF4-FFF2-40B4-BE49-F238E27FC236}">
                <a16:creationId xmlns:a16="http://schemas.microsoft.com/office/drawing/2014/main" id="{FBBF71A8-1C0A-4DF8-A5B3-8AB4CA75DE13}"/>
              </a:ext>
            </a:extLst>
          </p:cNvPr>
          <p:cNvSpPr txBox="1">
            <a:spLocks noChangeArrowheads="1"/>
          </p:cNvSpPr>
          <p:nvPr/>
        </p:nvSpPr>
        <p:spPr bwMode="auto">
          <a:xfrm>
            <a:off x="404813" y="4141788"/>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CWCA-02</a:t>
            </a:r>
          </a:p>
          <a:p>
            <a:pPr eaLnBrk="1" hangingPunct="1">
              <a:spcBef>
                <a:spcPct val="0"/>
              </a:spcBef>
              <a:buFontTx/>
              <a:buNone/>
            </a:pPr>
            <a:r>
              <a:rPr lang="en-GB" altLang="en-US" sz="1000" b="1"/>
              <a:t>Reconnaissance Squadron </a:t>
            </a:r>
            <a:r>
              <a:rPr lang="en-GB" altLang="en-US" sz="800" b="1"/>
              <a:t>(d)</a:t>
            </a:r>
            <a:endParaRPr lang="en-GB" altLang="en-US" sz="1000" b="1"/>
          </a:p>
        </p:txBody>
      </p:sp>
      <p:grpSp>
        <p:nvGrpSpPr>
          <p:cNvPr id="12311" name="Group 57">
            <a:extLst>
              <a:ext uri="{FF2B5EF4-FFF2-40B4-BE49-F238E27FC236}">
                <a16:creationId xmlns:a16="http://schemas.microsoft.com/office/drawing/2014/main" id="{909132F9-C9D3-4F52-AD92-C137D3CECFDD}"/>
              </a:ext>
            </a:extLst>
          </p:cNvPr>
          <p:cNvGrpSpPr>
            <a:grpSpLocks/>
          </p:cNvGrpSpPr>
          <p:nvPr/>
        </p:nvGrpSpPr>
        <p:grpSpPr bwMode="auto">
          <a:xfrm>
            <a:off x="117475" y="4284663"/>
            <a:ext cx="287338" cy="215900"/>
            <a:chOff x="1920" y="2112"/>
            <a:chExt cx="151" cy="99"/>
          </a:xfrm>
        </p:grpSpPr>
        <p:sp>
          <p:nvSpPr>
            <p:cNvPr id="12353" name="Rectangle 58">
              <a:extLst>
                <a:ext uri="{FF2B5EF4-FFF2-40B4-BE49-F238E27FC236}">
                  <a16:creationId xmlns:a16="http://schemas.microsoft.com/office/drawing/2014/main" id="{6CD467EA-BBBF-49FE-8E21-3BEB4E944A42}"/>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54" name="Oval 59">
              <a:extLst>
                <a:ext uri="{FF2B5EF4-FFF2-40B4-BE49-F238E27FC236}">
                  <a16:creationId xmlns:a16="http://schemas.microsoft.com/office/drawing/2014/main" id="{AEFEE5F2-6847-4F75-883A-A51062B65D34}"/>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55" name="Line 60">
              <a:extLst>
                <a:ext uri="{FF2B5EF4-FFF2-40B4-BE49-F238E27FC236}">
                  <a16:creationId xmlns:a16="http://schemas.microsoft.com/office/drawing/2014/main" id="{EBE1C298-0B8D-43A0-9218-AE2B6B4FA3CE}"/>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12" name="Group 61">
            <a:extLst>
              <a:ext uri="{FF2B5EF4-FFF2-40B4-BE49-F238E27FC236}">
                <a16:creationId xmlns:a16="http://schemas.microsoft.com/office/drawing/2014/main" id="{E1F22A57-B623-4C8B-A91A-09B74E9CEC6E}"/>
              </a:ext>
            </a:extLst>
          </p:cNvPr>
          <p:cNvGrpSpPr>
            <a:grpSpLocks/>
          </p:cNvGrpSpPr>
          <p:nvPr/>
        </p:nvGrpSpPr>
        <p:grpSpPr bwMode="auto">
          <a:xfrm>
            <a:off x="404813" y="4643438"/>
            <a:ext cx="239712" cy="157162"/>
            <a:chOff x="1920" y="2112"/>
            <a:chExt cx="151" cy="99"/>
          </a:xfrm>
        </p:grpSpPr>
        <p:sp>
          <p:nvSpPr>
            <p:cNvPr id="12350" name="Rectangle 62">
              <a:extLst>
                <a:ext uri="{FF2B5EF4-FFF2-40B4-BE49-F238E27FC236}">
                  <a16:creationId xmlns:a16="http://schemas.microsoft.com/office/drawing/2014/main" id="{8CBE9E24-36AD-44AA-A1EC-E5F52C98D1C2}"/>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51" name="Oval 63">
              <a:extLst>
                <a:ext uri="{FF2B5EF4-FFF2-40B4-BE49-F238E27FC236}">
                  <a16:creationId xmlns:a16="http://schemas.microsoft.com/office/drawing/2014/main" id="{68EBEC27-6E75-4FDF-A7B9-F5EC78280ADF}"/>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52" name="Line 64">
              <a:extLst>
                <a:ext uri="{FF2B5EF4-FFF2-40B4-BE49-F238E27FC236}">
                  <a16:creationId xmlns:a16="http://schemas.microsoft.com/office/drawing/2014/main" id="{DC080C6C-2B11-48AB-98F0-05AB83D7625D}"/>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13" name="Group 65">
            <a:extLst>
              <a:ext uri="{FF2B5EF4-FFF2-40B4-BE49-F238E27FC236}">
                <a16:creationId xmlns:a16="http://schemas.microsoft.com/office/drawing/2014/main" id="{5C6190B8-BD8A-4214-A1EB-4892233B48A7}"/>
              </a:ext>
            </a:extLst>
          </p:cNvPr>
          <p:cNvGrpSpPr>
            <a:grpSpLocks/>
          </p:cNvGrpSpPr>
          <p:nvPr/>
        </p:nvGrpSpPr>
        <p:grpSpPr bwMode="auto">
          <a:xfrm>
            <a:off x="404813" y="4933950"/>
            <a:ext cx="239712" cy="157163"/>
            <a:chOff x="1920" y="2112"/>
            <a:chExt cx="151" cy="99"/>
          </a:xfrm>
        </p:grpSpPr>
        <p:sp>
          <p:nvSpPr>
            <p:cNvPr id="12347" name="Rectangle 66">
              <a:extLst>
                <a:ext uri="{FF2B5EF4-FFF2-40B4-BE49-F238E27FC236}">
                  <a16:creationId xmlns:a16="http://schemas.microsoft.com/office/drawing/2014/main" id="{AF406F20-0776-409D-AA52-1FA652D564C4}"/>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48" name="Oval 67">
              <a:extLst>
                <a:ext uri="{FF2B5EF4-FFF2-40B4-BE49-F238E27FC236}">
                  <a16:creationId xmlns:a16="http://schemas.microsoft.com/office/drawing/2014/main" id="{183A963F-4A7C-4734-ADB8-39208A59966A}"/>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49" name="Line 68">
              <a:extLst>
                <a:ext uri="{FF2B5EF4-FFF2-40B4-BE49-F238E27FC236}">
                  <a16:creationId xmlns:a16="http://schemas.microsoft.com/office/drawing/2014/main" id="{D08A57B4-6EC1-40C3-A557-2DABA2C8018C}"/>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314" name="Text Box 191">
            <a:extLst>
              <a:ext uri="{FF2B5EF4-FFF2-40B4-BE49-F238E27FC236}">
                <a16:creationId xmlns:a16="http://schemas.microsoft.com/office/drawing/2014/main" id="{03EA9C7B-B4CC-4740-84CE-EC6FD98C6B0D}"/>
              </a:ext>
            </a:extLst>
          </p:cNvPr>
          <p:cNvSpPr txBox="1">
            <a:spLocks noChangeArrowheads="1"/>
          </p:cNvSpPr>
          <p:nvPr/>
        </p:nvSpPr>
        <p:spPr bwMode="auto">
          <a:xfrm>
            <a:off x="115888" y="5148263"/>
            <a:ext cx="316865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May be deployed as three Troop-sized MEs, each of </a:t>
            </a:r>
            <a:r>
              <a:rPr lang="en-GB" altLang="en-US" sz="800" b="1"/>
              <a:t>x3 </a:t>
            </a:r>
            <a:r>
              <a:rPr lang="en-GB" altLang="en-US" sz="800"/>
              <a:t>Lynx.  Designate one Lynx in each Troop as the Troop Commander.</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Recce Squadrons of Light Armoured Regiments sometimes had an additional Troop: Add </a:t>
            </a:r>
            <a:r>
              <a:rPr lang="en-GB" altLang="en-US" sz="800" b="1"/>
              <a:t>x3 </a:t>
            </a:r>
            <a:r>
              <a:rPr lang="en-GB" altLang="en-US" sz="800"/>
              <a:t>Lynx.</a:t>
            </a:r>
          </a:p>
          <a:p>
            <a:pPr eaLnBrk="1" hangingPunct="1">
              <a:spcBef>
                <a:spcPct val="0"/>
              </a:spcBef>
              <a:buFontTx/>
              <a:buNone/>
            </a:pPr>
            <a:endParaRPr lang="en-GB" altLang="en-US" sz="800"/>
          </a:p>
          <a:p>
            <a:pPr eaLnBrk="1" hangingPunct="1">
              <a:spcBef>
                <a:spcPct val="0"/>
              </a:spcBef>
              <a:buFontTx/>
              <a:buNone/>
            </a:pPr>
            <a:r>
              <a:rPr lang="en-GB" altLang="en-US" sz="800" b="1"/>
              <a:t>(c) </a:t>
            </a:r>
            <a:r>
              <a:rPr lang="en-GB" altLang="en-US" sz="800"/>
              <a:t>In the Special Service Force, a single Troop of </a:t>
            </a:r>
            <a:r>
              <a:rPr lang="en-GB" altLang="en-US" sz="800" b="1"/>
              <a:t>x3 </a:t>
            </a:r>
            <a:r>
              <a:rPr lang="en-GB" altLang="en-US" sz="800"/>
              <a:t>Lynx was trained and equipped for deployment by parachute, in support of the 1st Canadian Airborne Regiment.</a:t>
            </a:r>
          </a:p>
          <a:p>
            <a:pPr eaLnBrk="1" hangingPunct="1">
              <a:spcBef>
                <a:spcPct val="0"/>
              </a:spcBef>
              <a:buFontTx/>
              <a:buNone/>
            </a:pPr>
            <a:endParaRPr lang="en-GB" altLang="en-US" sz="800"/>
          </a:p>
          <a:p>
            <a:pPr eaLnBrk="1" hangingPunct="1">
              <a:spcBef>
                <a:spcPct val="0"/>
              </a:spcBef>
              <a:buFontTx/>
              <a:buNone/>
            </a:pPr>
            <a:r>
              <a:rPr lang="en-GB" altLang="en-US" sz="800" b="1"/>
              <a:t>(d) </a:t>
            </a:r>
            <a:r>
              <a:rPr lang="en-GB" altLang="en-US" sz="800"/>
              <a:t>In wartime this Squadron would be split from the Armoured Regiment to become a Brigade-level asset.</a:t>
            </a:r>
            <a:endParaRPr lang="en-GB" altLang="en-US" sz="800" b="1"/>
          </a:p>
        </p:txBody>
      </p:sp>
      <p:sp>
        <p:nvSpPr>
          <p:cNvPr id="12315" name="Text Box 192">
            <a:extLst>
              <a:ext uri="{FF2B5EF4-FFF2-40B4-BE49-F238E27FC236}">
                <a16:creationId xmlns:a16="http://schemas.microsoft.com/office/drawing/2014/main" id="{A0773722-6E28-4094-951E-F2D7B38ADCF3}"/>
              </a:ext>
            </a:extLst>
          </p:cNvPr>
          <p:cNvSpPr txBox="1">
            <a:spLocks noChangeArrowheads="1"/>
          </p:cNvSpPr>
          <p:nvPr/>
        </p:nvSpPr>
        <p:spPr bwMode="auto">
          <a:xfrm>
            <a:off x="115888" y="1116013"/>
            <a:ext cx="316865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May be deployed as four Troop-sized MEs, each of </a:t>
            </a:r>
            <a:r>
              <a:rPr lang="en-GB" altLang="en-US" sz="800" b="1"/>
              <a:t>x2 </a:t>
            </a:r>
            <a:r>
              <a:rPr lang="en-GB" altLang="en-US" sz="800"/>
              <a:t>Leopard.  Designate one Leopard in each Troop as the Troop Commander.</a:t>
            </a:r>
            <a:endParaRPr lang="en-GB" altLang="en-US" sz="800" b="1"/>
          </a:p>
        </p:txBody>
      </p:sp>
      <p:sp>
        <p:nvSpPr>
          <p:cNvPr id="12316" name="Line 247">
            <a:extLst>
              <a:ext uri="{FF2B5EF4-FFF2-40B4-BE49-F238E27FC236}">
                <a16:creationId xmlns:a16="http://schemas.microsoft.com/office/drawing/2014/main" id="{9B3DD964-973F-4C4B-96B3-C255718035A1}"/>
              </a:ext>
            </a:extLst>
          </p:cNvPr>
          <p:cNvSpPr>
            <a:spLocks noChangeShapeType="1"/>
          </p:cNvSpPr>
          <p:nvPr/>
        </p:nvSpPr>
        <p:spPr bwMode="auto">
          <a:xfrm>
            <a:off x="3716338" y="1979613"/>
            <a:ext cx="0" cy="5762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17" name="Line 248">
            <a:extLst>
              <a:ext uri="{FF2B5EF4-FFF2-40B4-BE49-F238E27FC236}">
                <a16:creationId xmlns:a16="http://schemas.microsoft.com/office/drawing/2014/main" id="{33C1452C-1B6B-4EC1-B943-01901E0C4E0B}"/>
              </a:ext>
            </a:extLst>
          </p:cNvPr>
          <p:cNvSpPr>
            <a:spLocks noChangeShapeType="1"/>
          </p:cNvSpPr>
          <p:nvPr/>
        </p:nvSpPr>
        <p:spPr bwMode="auto">
          <a:xfrm>
            <a:off x="3717925" y="1763713"/>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18" name="Line 249">
            <a:extLst>
              <a:ext uri="{FF2B5EF4-FFF2-40B4-BE49-F238E27FC236}">
                <a16:creationId xmlns:a16="http://schemas.microsoft.com/office/drawing/2014/main" id="{125F85FB-BA7F-4498-ADCB-CFD26926F4A6}"/>
              </a:ext>
            </a:extLst>
          </p:cNvPr>
          <p:cNvSpPr>
            <a:spLocks noChangeShapeType="1"/>
          </p:cNvSpPr>
          <p:nvPr/>
        </p:nvSpPr>
        <p:spPr bwMode="auto">
          <a:xfrm>
            <a:off x="3716338" y="25542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19" name="Line 250">
            <a:extLst>
              <a:ext uri="{FF2B5EF4-FFF2-40B4-BE49-F238E27FC236}">
                <a16:creationId xmlns:a16="http://schemas.microsoft.com/office/drawing/2014/main" id="{0B0A47CE-82DD-4403-8C05-57F4228CD2A7}"/>
              </a:ext>
            </a:extLst>
          </p:cNvPr>
          <p:cNvSpPr>
            <a:spLocks noChangeShapeType="1"/>
          </p:cNvSpPr>
          <p:nvPr/>
        </p:nvSpPr>
        <p:spPr bwMode="auto">
          <a:xfrm>
            <a:off x="3716338" y="22653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2320" name="Group 251">
            <a:extLst>
              <a:ext uri="{FF2B5EF4-FFF2-40B4-BE49-F238E27FC236}">
                <a16:creationId xmlns:a16="http://schemas.microsoft.com/office/drawing/2014/main" id="{E44D84B6-ABA6-4F4C-8A4A-5BBA2BA2C2CB}"/>
              </a:ext>
            </a:extLst>
          </p:cNvPr>
          <p:cNvGrpSpPr>
            <a:grpSpLocks/>
          </p:cNvGrpSpPr>
          <p:nvPr/>
        </p:nvGrpSpPr>
        <p:grpSpPr bwMode="auto">
          <a:xfrm>
            <a:off x="3932238" y="2122488"/>
            <a:ext cx="74612" cy="26987"/>
            <a:chOff x="2373" y="1404"/>
            <a:chExt cx="47" cy="17"/>
          </a:xfrm>
        </p:grpSpPr>
        <p:sp>
          <p:nvSpPr>
            <p:cNvPr id="12345" name="Oval 252">
              <a:extLst>
                <a:ext uri="{FF2B5EF4-FFF2-40B4-BE49-F238E27FC236}">
                  <a16:creationId xmlns:a16="http://schemas.microsoft.com/office/drawing/2014/main" id="{F2A7334D-9F02-4F96-82F5-1ABB9B6F54C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2346" name="Oval 253">
              <a:extLst>
                <a:ext uri="{FF2B5EF4-FFF2-40B4-BE49-F238E27FC236}">
                  <a16:creationId xmlns:a16="http://schemas.microsoft.com/office/drawing/2014/main" id="{CFE8F587-5EE7-4772-B9B4-BF47A39E35C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2321" name="Text Box 254">
            <a:extLst>
              <a:ext uri="{FF2B5EF4-FFF2-40B4-BE49-F238E27FC236}">
                <a16:creationId xmlns:a16="http://schemas.microsoft.com/office/drawing/2014/main" id="{22E0C0F3-6AD2-4E06-A6B1-F24D42BF469A}"/>
              </a:ext>
            </a:extLst>
          </p:cNvPr>
          <p:cNvSpPr txBox="1">
            <a:spLocks noChangeArrowheads="1"/>
          </p:cNvSpPr>
          <p:nvPr/>
        </p:nvSpPr>
        <p:spPr bwMode="auto">
          <a:xfrm>
            <a:off x="4076700" y="2049463"/>
            <a:ext cx="2641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Cougar 76mm Fire Support Vehicle         CWCA-24</a:t>
            </a:r>
            <a:endParaRPr lang="en-GB" altLang="en-US" sz="800" b="1"/>
          </a:p>
        </p:txBody>
      </p:sp>
      <p:grpSp>
        <p:nvGrpSpPr>
          <p:cNvPr id="12322" name="Group 255">
            <a:extLst>
              <a:ext uri="{FF2B5EF4-FFF2-40B4-BE49-F238E27FC236}">
                <a16:creationId xmlns:a16="http://schemas.microsoft.com/office/drawing/2014/main" id="{B6371550-7FAB-4FE0-A41E-3C65F1833064}"/>
              </a:ext>
            </a:extLst>
          </p:cNvPr>
          <p:cNvGrpSpPr>
            <a:grpSpLocks/>
          </p:cNvGrpSpPr>
          <p:nvPr/>
        </p:nvGrpSpPr>
        <p:grpSpPr bwMode="auto">
          <a:xfrm>
            <a:off x="3932238" y="2411413"/>
            <a:ext cx="74612" cy="26987"/>
            <a:chOff x="2373" y="1404"/>
            <a:chExt cx="47" cy="17"/>
          </a:xfrm>
        </p:grpSpPr>
        <p:sp>
          <p:nvSpPr>
            <p:cNvPr id="12343" name="Oval 256">
              <a:extLst>
                <a:ext uri="{FF2B5EF4-FFF2-40B4-BE49-F238E27FC236}">
                  <a16:creationId xmlns:a16="http://schemas.microsoft.com/office/drawing/2014/main" id="{E94AA304-4411-4A8F-A2F1-07FE1A946B0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2344" name="Oval 257">
              <a:extLst>
                <a:ext uri="{FF2B5EF4-FFF2-40B4-BE49-F238E27FC236}">
                  <a16:creationId xmlns:a16="http://schemas.microsoft.com/office/drawing/2014/main" id="{3925F313-7ACC-4397-BD7F-9677BB6FFE0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2323" name="Text Box 258">
            <a:extLst>
              <a:ext uri="{FF2B5EF4-FFF2-40B4-BE49-F238E27FC236}">
                <a16:creationId xmlns:a16="http://schemas.microsoft.com/office/drawing/2014/main" id="{4B08D1BD-2A40-4847-A9AA-07A8D23DA4D6}"/>
              </a:ext>
            </a:extLst>
          </p:cNvPr>
          <p:cNvSpPr txBox="1">
            <a:spLocks noChangeArrowheads="1"/>
          </p:cNvSpPr>
          <p:nvPr/>
        </p:nvSpPr>
        <p:spPr bwMode="auto">
          <a:xfrm>
            <a:off x="4075113" y="2411413"/>
            <a:ext cx="26511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x8 </a:t>
            </a:r>
            <a:r>
              <a:rPr lang="en-GB" altLang="en-US" sz="800"/>
              <a:t>Cougar 76mm Fire Support Vehicle </a:t>
            </a:r>
            <a:r>
              <a:rPr lang="en-GB" altLang="en-US" sz="800" b="1"/>
              <a:t>(a)</a:t>
            </a:r>
            <a:r>
              <a:rPr lang="en-GB" altLang="en-US" sz="800"/>
              <a:t>    CWCA-02</a:t>
            </a:r>
            <a:endParaRPr lang="en-GB" altLang="en-US" sz="800" b="1"/>
          </a:p>
        </p:txBody>
      </p:sp>
      <p:sp>
        <p:nvSpPr>
          <p:cNvPr id="12324" name="Text Box 259">
            <a:extLst>
              <a:ext uri="{FF2B5EF4-FFF2-40B4-BE49-F238E27FC236}">
                <a16:creationId xmlns:a16="http://schemas.microsoft.com/office/drawing/2014/main" id="{9A459ACB-D679-4F58-ADD3-285225D27735}"/>
              </a:ext>
            </a:extLst>
          </p:cNvPr>
          <p:cNvSpPr txBox="1">
            <a:spLocks noChangeArrowheads="1"/>
          </p:cNvSpPr>
          <p:nvPr/>
        </p:nvSpPr>
        <p:spPr bwMode="auto">
          <a:xfrm>
            <a:off x="3890963" y="1692275"/>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CWCA-03</a:t>
            </a:r>
          </a:p>
          <a:p>
            <a:pPr eaLnBrk="1" hangingPunct="1">
              <a:spcBef>
                <a:spcPct val="0"/>
              </a:spcBef>
              <a:buFontTx/>
              <a:buNone/>
            </a:pPr>
            <a:r>
              <a:rPr lang="en-GB" altLang="en-US" sz="1000" b="1"/>
              <a:t>Light Armoured Squadron</a:t>
            </a:r>
          </a:p>
        </p:txBody>
      </p:sp>
      <p:grpSp>
        <p:nvGrpSpPr>
          <p:cNvPr id="12325" name="Group 260">
            <a:extLst>
              <a:ext uri="{FF2B5EF4-FFF2-40B4-BE49-F238E27FC236}">
                <a16:creationId xmlns:a16="http://schemas.microsoft.com/office/drawing/2014/main" id="{A71B592D-964D-46D7-A0FD-4C81C05A624D}"/>
              </a:ext>
            </a:extLst>
          </p:cNvPr>
          <p:cNvGrpSpPr>
            <a:grpSpLocks/>
          </p:cNvGrpSpPr>
          <p:nvPr/>
        </p:nvGrpSpPr>
        <p:grpSpPr bwMode="auto">
          <a:xfrm>
            <a:off x="3575050" y="1833563"/>
            <a:ext cx="287338" cy="215900"/>
            <a:chOff x="1920" y="2112"/>
            <a:chExt cx="151" cy="99"/>
          </a:xfrm>
        </p:grpSpPr>
        <p:sp>
          <p:nvSpPr>
            <p:cNvPr id="12340" name="Rectangle 261">
              <a:extLst>
                <a:ext uri="{FF2B5EF4-FFF2-40B4-BE49-F238E27FC236}">
                  <a16:creationId xmlns:a16="http://schemas.microsoft.com/office/drawing/2014/main" id="{9FB7956F-A7E4-4E22-B4E5-7F56E9AEE26C}"/>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41" name="Oval 262">
              <a:extLst>
                <a:ext uri="{FF2B5EF4-FFF2-40B4-BE49-F238E27FC236}">
                  <a16:creationId xmlns:a16="http://schemas.microsoft.com/office/drawing/2014/main" id="{9B5C41C4-22F6-4A38-8C0B-BDF5EA2B510F}"/>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42" name="Line 263">
              <a:extLst>
                <a:ext uri="{FF2B5EF4-FFF2-40B4-BE49-F238E27FC236}">
                  <a16:creationId xmlns:a16="http://schemas.microsoft.com/office/drawing/2014/main" id="{A2104C45-679B-4C69-994D-D2C62393A6A5}"/>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26" name="Group 264">
            <a:extLst>
              <a:ext uri="{FF2B5EF4-FFF2-40B4-BE49-F238E27FC236}">
                <a16:creationId xmlns:a16="http://schemas.microsoft.com/office/drawing/2014/main" id="{DC6F8FED-3828-4BBC-930E-C7FB5234A700}"/>
              </a:ext>
            </a:extLst>
          </p:cNvPr>
          <p:cNvGrpSpPr>
            <a:grpSpLocks/>
          </p:cNvGrpSpPr>
          <p:nvPr/>
        </p:nvGrpSpPr>
        <p:grpSpPr bwMode="auto">
          <a:xfrm>
            <a:off x="3860800" y="2192338"/>
            <a:ext cx="239713" cy="157162"/>
            <a:chOff x="1920" y="2112"/>
            <a:chExt cx="151" cy="99"/>
          </a:xfrm>
        </p:grpSpPr>
        <p:sp>
          <p:nvSpPr>
            <p:cNvPr id="12337" name="Rectangle 265">
              <a:extLst>
                <a:ext uri="{FF2B5EF4-FFF2-40B4-BE49-F238E27FC236}">
                  <a16:creationId xmlns:a16="http://schemas.microsoft.com/office/drawing/2014/main" id="{4958CD5B-AE37-4A01-97AF-A13FD0166AA1}"/>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38" name="Oval 266">
              <a:extLst>
                <a:ext uri="{FF2B5EF4-FFF2-40B4-BE49-F238E27FC236}">
                  <a16:creationId xmlns:a16="http://schemas.microsoft.com/office/drawing/2014/main" id="{DE67F875-2AE5-46A6-A2FE-24ACB5D55C34}"/>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39" name="Line 267">
              <a:extLst>
                <a:ext uri="{FF2B5EF4-FFF2-40B4-BE49-F238E27FC236}">
                  <a16:creationId xmlns:a16="http://schemas.microsoft.com/office/drawing/2014/main" id="{E5C2803B-1B26-4CE2-BB65-E7FB1588CCD8}"/>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2327" name="Group 268">
            <a:extLst>
              <a:ext uri="{FF2B5EF4-FFF2-40B4-BE49-F238E27FC236}">
                <a16:creationId xmlns:a16="http://schemas.microsoft.com/office/drawing/2014/main" id="{EC4CA403-8748-4067-9D3D-B44F206E97AB}"/>
              </a:ext>
            </a:extLst>
          </p:cNvPr>
          <p:cNvGrpSpPr>
            <a:grpSpLocks/>
          </p:cNvGrpSpPr>
          <p:nvPr/>
        </p:nvGrpSpPr>
        <p:grpSpPr bwMode="auto">
          <a:xfrm>
            <a:off x="3860800" y="2482850"/>
            <a:ext cx="239713" cy="157163"/>
            <a:chOff x="1920" y="2112"/>
            <a:chExt cx="151" cy="99"/>
          </a:xfrm>
        </p:grpSpPr>
        <p:sp>
          <p:nvSpPr>
            <p:cNvPr id="12334" name="Rectangle 269">
              <a:extLst>
                <a:ext uri="{FF2B5EF4-FFF2-40B4-BE49-F238E27FC236}">
                  <a16:creationId xmlns:a16="http://schemas.microsoft.com/office/drawing/2014/main" id="{6F9C3663-7C55-4775-9EAD-CCF13518C704}"/>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35" name="Oval 270">
              <a:extLst>
                <a:ext uri="{FF2B5EF4-FFF2-40B4-BE49-F238E27FC236}">
                  <a16:creationId xmlns:a16="http://schemas.microsoft.com/office/drawing/2014/main" id="{9E43CE42-2707-4076-A631-BBFF21FDA10C}"/>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2336" name="Line 271">
              <a:extLst>
                <a:ext uri="{FF2B5EF4-FFF2-40B4-BE49-F238E27FC236}">
                  <a16:creationId xmlns:a16="http://schemas.microsoft.com/office/drawing/2014/main" id="{BF83EA5C-0589-4881-8200-252D00AC0039}"/>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2328" name="Text Box 272">
            <a:extLst>
              <a:ext uri="{FF2B5EF4-FFF2-40B4-BE49-F238E27FC236}">
                <a16:creationId xmlns:a16="http://schemas.microsoft.com/office/drawing/2014/main" id="{65C4C65C-58E9-415B-AA2D-26BEA8C76BD9}"/>
              </a:ext>
            </a:extLst>
          </p:cNvPr>
          <p:cNvSpPr txBox="1">
            <a:spLocks noChangeArrowheads="1"/>
          </p:cNvSpPr>
          <p:nvPr/>
        </p:nvSpPr>
        <p:spPr bwMode="auto">
          <a:xfrm>
            <a:off x="3573463" y="2700338"/>
            <a:ext cx="316865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May be deployed as three Troop-sized MEs, each of </a:t>
            </a:r>
            <a:r>
              <a:rPr lang="en-GB" altLang="en-US" sz="800" b="1"/>
              <a:t>x2 </a:t>
            </a:r>
            <a:r>
              <a:rPr lang="en-GB" altLang="en-US" sz="800"/>
              <a:t>Cougar.  Designate one Cougar in each Troop as the Troop Commander.</a:t>
            </a:r>
            <a:endParaRPr lang="en-GB" altLang="en-US" sz="800" b="1"/>
          </a:p>
        </p:txBody>
      </p:sp>
      <p:pic>
        <p:nvPicPr>
          <p:cNvPr id="12329" name="Picture 479" descr="20100528 - CA-03 - M113">
            <a:extLst>
              <a:ext uri="{FF2B5EF4-FFF2-40B4-BE49-F238E27FC236}">
                <a16:creationId xmlns:a16="http://schemas.microsoft.com/office/drawing/2014/main" id="{B7D7DD1D-6578-4F52-A694-CA7725D555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4900" y="3203575"/>
            <a:ext cx="3097213"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0" name="Picture 480" descr="ANd9GcSjBTdxbt7OQ7R7axGHktQijLPxhhOOOFM2FeQqOo1Qs41evJrO">
            <a:extLst>
              <a:ext uri="{FF2B5EF4-FFF2-40B4-BE49-F238E27FC236}">
                <a16:creationId xmlns:a16="http://schemas.microsoft.com/office/drawing/2014/main" id="{2767FC14-9FCD-46A5-BE72-A19819F402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888" y="1835150"/>
            <a:ext cx="3097212" cy="195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1" name="Picture 481" descr="0772a686">
            <a:extLst>
              <a:ext uri="{FF2B5EF4-FFF2-40B4-BE49-F238E27FC236}">
                <a16:creationId xmlns:a16="http://schemas.microsoft.com/office/drawing/2014/main" id="{F879CB32-D135-41CD-9A20-5C3952DB1C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7563" y="179388"/>
            <a:ext cx="3384550"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2" name="Picture 482" descr="File:Canadian AVGP rear q.jpg">
            <a:extLst>
              <a:ext uri="{FF2B5EF4-FFF2-40B4-BE49-F238E27FC236}">
                <a16:creationId xmlns:a16="http://schemas.microsoft.com/office/drawing/2014/main" id="{83D4B851-524A-48E5-9D81-1C40536B99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6804025"/>
            <a:ext cx="3300412"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3" name="Picture 483" descr="CWCA-02 - M113 C&amp;R Lynx">
            <a:extLst>
              <a:ext uri="{FF2B5EF4-FFF2-40B4-BE49-F238E27FC236}">
                <a16:creationId xmlns:a16="http://schemas.microsoft.com/office/drawing/2014/main" id="{215AF09D-A0A8-475A-A9EE-B97DBA171FD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0438" y="6084888"/>
            <a:ext cx="3241675" cy="255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4">
            <a:extLst>
              <a:ext uri="{FF2B5EF4-FFF2-40B4-BE49-F238E27FC236}">
                <a16:creationId xmlns:a16="http://schemas.microsoft.com/office/drawing/2014/main" id="{4BE6719D-5224-4BBD-84B1-43F11AF7C8D6}"/>
              </a:ext>
            </a:extLst>
          </p:cNvPr>
          <p:cNvSpPr>
            <a:spLocks noChangeShapeType="1"/>
          </p:cNvSpPr>
          <p:nvPr/>
        </p:nvSpPr>
        <p:spPr bwMode="auto">
          <a:xfrm>
            <a:off x="260350" y="395288"/>
            <a:ext cx="0" cy="1152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39" name="Line 5">
            <a:extLst>
              <a:ext uri="{FF2B5EF4-FFF2-40B4-BE49-F238E27FC236}">
                <a16:creationId xmlns:a16="http://schemas.microsoft.com/office/drawing/2014/main" id="{57450E6D-F2AA-4E76-BE61-9C295571EE05}"/>
              </a:ext>
            </a:extLst>
          </p:cNvPr>
          <p:cNvSpPr>
            <a:spLocks noChangeShapeType="1"/>
          </p:cNvSpPr>
          <p:nvPr/>
        </p:nvSpPr>
        <p:spPr bwMode="auto">
          <a:xfrm>
            <a:off x="260350" y="12588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0" name="Line 6">
            <a:extLst>
              <a:ext uri="{FF2B5EF4-FFF2-40B4-BE49-F238E27FC236}">
                <a16:creationId xmlns:a16="http://schemas.microsoft.com/office/drawing/2014/main" id="{4E101493-B0B0-4F7C-9F59-C8460F0526DF}"/>
              </a:ext>
            </a:extLst>
          </p:cNvPr>
          <p:cNvSpPr>
            <a:spLocks noChangeShapeType="1"/>
          </p:cNvSpPr>
          <p:nvPr/>
        </p:nvSpPr>
        <p:spPr bwMode="auto">
          <a:xfrm>
            <a:off x="260350" y="9715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1" name="Line 7">
            <a:extLst>
              <a:ext uri="{FF2B5EF4-FFF2-40B4-BE49-F238E27FC236}">
                <a16:creationId xmlns:a16="http://schemas.microsoft.com/office/drawing/2014/main" id="{9773408F-7169-4DB7-9509-ADF098AA1B05}"/>
              </a:ext>
            </a:extLst>
          </p:cNvPr>
          <p:cNvSpPr>
            <a:spLocks noChangeShapeType="1"/>
          </p:cNvSpPr>
          <p:nvPr/>
        </p:nvSpPr>
        <p:spPr bwMode="auto">
          <a:xfrm>
            <a:off x="477838" y="755650"/>
            <a:ext cx="0"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342" name="Group 8">
            <a:extLst>
              <a:ext uri="{FF2B5EF4-FFF2-40B4-BE49-F238E27FC236}">
                <a16:creationId xmlns:a16="http://schemas.microsoft.com/office/drawing/2014/main" id="{3C60171C-AC72-452E-A5CF-83CEC5617B0E}"/>
              </a:ext>
            </a:extLst>
          </p:cNvPr>
          <p:cNvGrpSpPr>
            <a:grpSpLocks/>
          </p:cNvGrpSpPr>
          <p:nvPr/>
        </p:nvGrpSpPr>
        <p:grpSpPr bwMode="auto">
          <a:xfrm>
            <a:off x="115888" y="250825"/>
            <a:ext cx="287337" cy="215900"/>
            <a:chOff x="1920" y="2352"/>
            <a:chExt cx="152" cy="99"/>
          </a:xfrm>
        </p:grpSpPr>
        <p:sp>
          <p:nvSpPr>
            <p:cNvPr id="14476" name="Rectangle 9">
              <a:extLst>
                <a:ext uri="{FF2B5EF4-FFF2-40B4-BE49-F238E27FC236}">
                  <a16:creationId xmlns:a16="http://schemas.microsoft.com/office/drawing/2014/main" id="{287D18D1-C58D-429C-B2A8-D39B4AB7E7B4}"/>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77" name="Oval 10">
              <a:extLst>
                <a:ext uri="{FF2B5EF4-FFF2-40B4-BE49-F238E27FC236}">
                  <a16:creationId xmlns:a16="http://schemas.microsoft.com/office/drawing/2014/main" id="{C360DBE8-DDA0-4FC0-B135-90B93D908258}"/>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78" name="Line 11">
              <a:extLst>
                <a:ext uri="{FF2B5EF4-FFF2-40B4-BE49-F238E27FC236}">
                  <a16:creationId xmlns:a16="http://schemas.microsoft.com/office/drawing/2014/main" id="{059248CD-E5D0-4E16-9AF6-9C1519940269}"/>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79" name="Line 12">
              <a:extLst>
                <a:ext uri="{FF2B5EF4-FFF2-40B4-BE49-F238E27FC236}">
                  <a16:creationId xmlns:a16="http://schemas.microsoft.com/office/drawing/2014/main" id="{D239BFC5-EA24-42C4-956E-06360FC9BF71}"/>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4343" name="Line 13">
            <a:extLst>
              <a:ext uri="{FF2B5EF4-FFF2-40B4-BE49-F238E27FC236}">
                <a16:creationId xmlns:a16="http://schemas.microsoft.com/office/drawing/2014/main" id="{7B836583-0C55-4977-8FCA-7395EE18CE2A}"/>
              </a:ext>
            </a:extLst>
          </p:cNvPr>
          <p:cNvSpPr>
            <a:spLocks noChangeShapeType="1"/>
          </p:cNvSpPr>
          <p:nvPr/>
        </p:nvSpPr>
        <p:spPr bwMode="auto">
          <a:xfrm>
            <a:off x="258763" y="177800"/>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4" name="Text Box 14">
            <a:extLst>
              <a:ext uri="{FF2B5EF4-FFF2-40B4-BE49-F238E27FC236}">
                <a16:creationId xmlns:a16="http://schemas.microsoft.com/office/drawing/2014/main" id="{2F3DBCF9-9D82-4CDE-9EB7-E3B80003B153}"/>
              </a:ext>
            </a:extLst>
          </p:cNvPr>
          <p:cNvSpPr txBox="1">
            <a:spLocks noChangeArrowheads="1"/>
          </p:cNvSpPr>
          <p:nvPr/>
        </p:nvSpPr>
        <p:spPr bwMode="auto">
          <a:xfrm>
            <a:off x="404813"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CWCA-04</a:t>
            </a:r>
          </a:p>
          <a:p>
            <a:pPr eaLnBrk="1" hangingPunct="1">
              <a:spcBef>
                <a:spcPct val="0"/>
              </a:spcBef>
              <a:buFontTx/>
              <a:buNone/>
            </a:pPr>
            <a:r>
              <a:rPr lang="en-GB" altLang="en-US" sz="1000" b="1"/>
              <a:t>Mechanised Infantry Company</a:t>
            </a:r>
          </a:p>
        </p:txBody>
      </p:sp>
      <p:sp>
        <p:nvSpPr>
          <p:cNvPr id="14345" name="Line 15">
            <a:extLst>
              <a:ext uri="{FF2B5EF4-FFF2-40B4-BE49-F238E27FC236}">
                <a16:creationId xmlns:a16="http://schemas.microsoft.com/office/drawing/2014/main" id="{9444E638-ECC2-47FE-A981-373F26FF8034}"/>
              </a:ext>
            </a:extLst>
          </p:cNvPr>
          <p:cNvSpPr>
            <a:spLocks noChangeShapeType="1"/>
          </p:cNvSpPr>
          <p:nvPr/>
        </p:nvSpPr>
        <p:spPr bwMode="auto">
          <a:xfrm>
            <a:off x="260350" y="6810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346" name="Group 16">
            <a:extLst>
              <a:ext uri="{FF2B5EF4-FFF2-40B4-BE49-F238E27FC236}">
                <a16:creationId xmlns:a16="http://schemas.microsoft.com/office/drawing/2014/main" id="{3A83429E-00B5-4351-8B2F-28A4A5A5047C}"/>
              </a:ext>
            </a:extLst>
          </p:cNvPr>
          <p:cNvGrpSpPr>
            <a:grpSpLocks/>
          </p:cNvGrpSpPr>
          <p:nvPr/>
        </p:nvGrpSpPr>
        <p:grpSpPr bwMode="auto">
          <a:xfrm>
            <a:off x="404813" y="609600"/>
            <a:ext cx="231775" cy="157163"/>
            <a:chOff x="933" y="149"/>
            <a:chExt cx="146" cy="99"/>
          </a:xfrm>
        </p:grpSpPr>
        <p:sp>
          <p:nvSpPr>
            <p:cNvPr id="14474" name="Rectangle 17">
              <a:extLst>
                <a:ext uri="{FF2B5EF4-FFF2-40B4-BE49-F238E27FC236}">
                  <a16:creationId xmlns:a16="http://schemas.microsoft.com/office/drawing/2014/main" id="{FA1830D2-8221-4F35-B3B1-549172A789C9}"/>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75" name="Text Box 18">
              <a:extLst>
                <a:ext uri="{FF2B5EF4-FFF2-40B4-BE49-F238E27FC236}">
                  <a16:creationId xmlns:a16="http://schemas.microsoft.com/office/drawing/2014/main" id="{23124872-219C-4EE0-B76B-56E696915C7A}"/>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4347" name="Group 19">
            <a:extLst>
              <a:ext uri="{FF2B5EF4-FFF2-40B4-BE49-F238E27FC236}">
                <a16:creationId xmlns:a16="http://schemas.microsoft.com/office/drawing/2014/main" id="{0349ADC8-8C28-4631-AE9D-87F24A1A449B}"/>
              </a:ext>
            </a:extLst>
          </p:cNvPr>
          <p:cNvGrpSpPr>
            <a:grpSpLocks/>
          </p:cNvGrpSpPr>
          <p:nvPr/>
        </p:nvGrpSpPr>
        <p:grpSpPr bwMode="auto">
          <a:xfrm>
            <a:off x="404813" y="1762125"/>
            <a:ext cx="241300" cy="157163"/>
            <a:chOff x="1920" y="2352"/>
            <a:chExt cx="152" cy="99"/>
          </a:xfrm>
        </p:grpSpPr>
        <p:sp>
          <p:nvSpPr>
            <p:cNvPr id="14470" name="Rectangle 20">
              <a:extLst>
                <a:ext uri="{FF2B5EF4-FFF2-40B4-BE49-F238E27FC236}">
                  <a16:creationId xmlns:a16="http://schemas.microsoft.com/office/drawing/2014/main" id="{F6DC4F8B-4643-473C-A6CE-23AFABCDD65F}"/>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71" name="Oval 21">
              <a:extLst>
                <a:ext uri="{FF2B5EF4-FFF2-40B4-BE49-F238E27FC236}">
                  <a16:creationId xmlns:a16="http://schemas.microsoft.com/office/drawing/2014/main" id="{504E75AA-85FD-4548-B645-45A751EDA56F}"/>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72" name="Line 22">
              <a:extLst>
                <a:ext uri="{FF2B5EF4-FFF2-40B4-BE49-F238E27FC236}">
                  <a16:creationId xmlns:a16="http://schemas.microsoft.com/office/drawing/2014/main" id="{996A17BA-07EE-424C-9832-CDFD9DB2C704}"/>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73" name="Line 23">
              <a:extLst>
                <a:ext uri="{FF2B5EF4-FFF2-40B4-BE49-F238E27FC236}">
                  <a16:creationId xmlns:a16="http://schemas.microsoft.com/office/drawing/2014/main" id="{764DD7B9-4C02-469A-81BC-98926D3E7C95}"/>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48" name="Group 24">
            <a:extLst>
              <a:ext uri="{FF2B5EF4-FFF2-40B4-BE49-F238E27FC236}">
                <a16:creationId xmlns:a16="http://schemas.microsoft.com/office/drawing/2014/main" id="{E2716A76-0038-4E2D-8E48-3AEF5AEB7056}"/>
              </a:ext>
            </a:extLst>
          </p:cNvPr>
          <p:cNvGrpSpPr>
            <a:grpSpLocks/>
          </p:cNvGrpSpPr>
          <p:nvPr/>
        </p:nvGrpSpPr>
        <p:grpSpPr bwMode="auto">
          <a:xfrm>
            <a:off x="476250" y="538163"/>
            <a:ext cx="74613" cy="26987"/>
            <a:chOff x="2373" y="1404"/>
            <a:chExt cx="47" cy="17"/>
          </a:xfrm>
        </p:grpSpPr>
        <p:sp>
          <p:nvSpPr>
            <p:cNvPr id="14468" name="Oval 25">
              <a:extLst>
                <a:ext uri="{FF2B5EF4-FFF2-40B4-BE49-F238E27FC236}">
                  <a16:creationId xmlns:a16="http://schemas.microsoft.com/office/drawing/2014/main" id="{466F87DF-AD30-4264-A172-3417848941F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69" name="Oval 26">
              <a:extLst>
                <a:ext uri="{FF2B5EF4-FFF2-40B4-BE49-F238E27FC236}">
                  <a16:creationId xmlns:a16="http://schemas.microsoft.com/office/drawing/2014/main" id="{7EF20249-4BC7-44F2-A0AA-095397D31F1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4349" name="Group 27">
            <a:extLst>
              <a:ext uri="{FF2B5EF4-FFF2-40B4-BE49-F238E27FC236}">
                <a16:creationId xmlns:a16="http://schemas.microsoft.com/office/drawing/2014/main" id="{6843D5BB-23EF-429F-9032-B1C8CE1A55EC}"/>
              </a:ext>
            </a:extLst>
          </p:cNvPr>
          <p:cNvGrpSpPr>
            <a:grpSpLocks/>
          </p:cNvGrpSpPr>
          <p:nvPr/>
        </p:nvGrpSpPr>
        <p:grpSpPr bwMode="auto">
          <a:xfrm>
            <a:off x="476250" y="1690688"/>
            <a:ext cx="74613" cy="26987"/>
            <a:chOff x="2373" y="1404"/>
            <a:chExt cx="47" cy="17"/>
          </a:xfrm>
        </p:grpSpPr>
        <p:sp>
          <p:nvSpPr>
            <p:cNvPr id="14466" name="Oval 28">
              <a:extLst>
                <a:ext uri="{FF2B5EF4-FFF2-40B4-BE49-F238E27FC236}">
                  <a16:creationId xmlns:a16="http://schemas.microsoft.com/office/drawing/2014/main" id="{4FF2586B-BFF1-40E0-8D3F-D6993950280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67" name="Oval 29">
              <a:extLst>
                <a:ext uri="{FF2B5EF4-FFF2-40B4-BE49-F238E27FC236}">
                  <a16:creationId xmlns:a16="http://schemas.microsoft.com/office/drawing/2014/main" id="{8C88B907-C3D7-419B-8A44-97AF7796DE0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50" name="Text Box 30">
            <a:extLst>
              <a:ext uri="{FF2B5EF4-FFF2-40B4-BE49-F238E27FC236}">
                <a16:creationId xmlns:a16="http://schemas.microsoft.com/office/drawing/2014/main" id="{33480A3D-C2C0-4307-BB30-F5F5AA47BE41}"/>
              </a:ext>
            </a:extLst>
          </p:cNvPr>
          <p:cNvSpPr txBox="1">
            <a:spLocks noChangeArrowheads="1"/>
          </p:cNvSpPr>
          <p:nvPr/>
        </p:nvSpPr>
        <p:spPr bwMode="auto">
          <a:xfrm>
            <a:off x="620713" y="465138"/>
            <a:ext cx="2573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sp>
        <p:nvSpPr>
          <p:cNvPr id="14351" name="Text Box 31">
            <a:extLst>
              <a:ext uri="{FF2B5EF4-FFF2-40B4-BE49-F238E27FC236}">
                <a16:creationId xmlns:a16="http://schemas.microsoft.com/office/drawing/2014/main" id="{90C6AD1A-70C1-4478-AD36-ED781093C20B}"/>
              </a:ext>
            </a:extLst>
          </p:cNvPr>
          <p:cNvSpPr txBox="1">
            <a:spLocks noChangeArrowheads="1"/>
          </p:cNvSpPr>
          <p:nvPr/>
        </p:nvSpPr>
        <p:spPr bwMode="auto">
          <a:xfrm>
            <a:off x="620713" y="1619250"/>
            <a:ext cx="25574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x7 </a:t>
            </a:r>
            <a:r>
              <a:rPr lang="en-GB" altLang="en-US" sz="800"/>
              <a:t>M113 Armoured Personnel Carrier </a:t>
            </a:r>
            <a:r>
              <a:rPr lang="en-GB" altLang="en-US" sz="800" b="1"/>
              <a:t>(b)</a:t>
            </a:r>
            <a:r>
              <a:rPr lang="en-GB" altLang="en-US" sz="800"/>
              <a:t>  CWCA-03</a:t>
            </a:r>
            <a:endParaRPr lang="en-GB" altLang="en-US" sz="800" b="1"/>
          </a:p>
        </p:txBody>
      </p:sp>
      <p:grpSp>
        <p:nvGrpSpPr>
          <p:cNvPr id="14352" name="Group 32">
            <a:extLst>
              <a:ext uri="{FF2B5EF4-FFF2-40B4-BE49-F238E27FC236}">
                <a16:creationId xmlns:a16="http://schemas.microsoft.com/office/drawing/2014/main" id="{C6357A8B-7B99-49D2-A681-B30B6A4C44CF}"/>
              </a:ext>
            </a:extLst>
          </p:cNvPr>
          <p:cNvGrpSpPr>
            <a:grpSpLocks/>
          </p:cNvGrpSpPr>
          <p:nvPr/>
        </p:nvGrpSpPr>
        <p:grpSpPr bwMode="auto">
          <a:xfrm>
            <a:off x="404813" y="900113"/>
            <a:ext cx="231775" cy="157162"/>
            <a:chOff x="3120" y="2640"/>
            <a:chExt cx="146" cy="99"/>
          </a:xfrm>
        </p:grpSpPr>
        <p:sp>
          <p:nvSpPr>
            <p:cNvPr id="14462" name="Rectangle 33">
              <a:extLst>
                <a:ext uri="{FF2B5EF4-FFF2-40B4-BE49-F238E27FC236}">
                  <a16:creationId xmlns:a16="http://schemas.microsoft.com/office/drawing/2014/main" id="{8806D37A-EB68-4947-9F94-FAEBA0A4EB66}"/>
                </a:ext>
              </a:extLst>
            </p:cNvPr>
            <p:cNvSpPr>
              <a:spLocks noChangeAspect="1" noChangeArrowheads="1"/>
            </p:cNvSpPr>
            <p:nvPr/>
          </p:nvSpPr>
          <p:spPr bwMode="auto">
            <a:xfrm>
              <a:off x="3120" y="2640"/>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63" name="Rectangle 34">
              <a:extLst>
                <a:ext uri="{FF2B5EF4-FFF2-40B4-BE49-F238E27FC236}">
                  <a16:creationId xmlns:a16="http://schemas.microsoft.com/office/drawing/2014/main" id="{A92C6BD2-97ED-4EC4-B807-0A216074FA0B}"/>
                </a:ext>
              </a:extLst>
            </p:cNvPr>
            <p:cNvSpPr>
              <a:spLocks noChangeAspect="1" noChangeArrowheads="1"/>
            </p:cNvSpPr>
            <p:nvPr/>
          </p:nvSpPr>
          <p:spPr bwMode="auto">
            <a:xfrm>
              <a:off x="3120" y="2640"/>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64" name="Line 35">
              <a:extLst>
                <a:ext uri="{FF2B5EF4-FFF2-40B4-BE49-F238E27FC236}">
                  <a16:creationId xmlns:a16="http://schemas.microsoft.com/office/drawing/2014/main" id="{00AE6519-8933-4044-B30F-7A9E151FC4AC}"/>
                </a:ext>
              </a:extLst>
            </p:cNvPr>
            <p:cNvSpPr>
              <a:spLocks noChangeAspect="1" noChangeShapeType="1"/>
            </p:cNvSpPr>
            <p:nvPr/>
          </p:nvSpPr>
          <p:spPr bwMode="auto">
            <a:xfrm flipV="1">
              <a:off x="3120" y="2642"/>
              <a:ext cx="144" cy="9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65" name="Line 36">
              <a:extLst>
                <a:ext uri="{FF2B5EF4-FFF2-40B4-BE49-F238E27FC236}">
                  <a16:creationId xmlns:a16="http://schemas.microsoft.com/office/drawing/2014/main" id="{5411FBD8-85F8-44A8-8808-9FE8C7B543FD}"/>
                </a:ext>
              </a:extLst>
            </p:cNvPr>
            <p:cNvSpPr>
              <a:spLocks noChangeAspect="1" noChangeShapeType="1"/>
            </p:cNvSpPr>
            <p:nvPr/>
          </p:nvSpPr>
          <p:spPr bwMode="auto">
            <a:xfrm>
              <a:off x="3121" y="2640"/>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53" name="Group 37">
            <a:extLst>
              <a:ext uri="{FF2B5EF4-FFF2-40B4-BE49-F238E27FC236}">
                <a16:creationId xmlns:a16="http://schemas.microsoft.com/office/drawing/2014/main" id="{84E7D22A-C687-4467-9D86-1224DBF59EAB}"/>
              </a:ext>
            </a:extLst>
          </p:cNvPr>
          <p:cNvGrpSpPr>
            <a:grpSpLocks/>
          </p:cNvGrpSpPr>
          <p:nvPr/>
        </p:nvGrpSpPr>
        <p:grpSpPr bwMode="auto">
          <a:xfrm>
            <a:off x="476250" y="827088"/>
            <a:ext cx="74613" cy="26987"/>
            <a:chOff x="2373" y="1404"/>
            <a:chExt cx="47" cy="17"/>
          </a:xfrm>
        </p:grpSpPr>
        <p:sp>
          <p:nvSpPr>
            <p:cNvPr id="14460" name="Oval 38">
              <a:extLst>
                <a:ext uri="{FF2B5EF4-FFF2-40B4-BE49-F238E27FC236}">
                  <a16:creationId xmlns:a16="http://schemas.microsoft.com/office/drawing/2014/main" id="{CF612C35-5010-4CFA-9F80-3B7E627A772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61" name="Oval 39">
              <a:extLst>
                <a:ext uri="{FF2B5EF4-FFF2-40B4-BE49-F238E27FC236}">
                  <a16:creationId xmlns:a16="http://schemas.microsoft.com/office/drawing/2014/main" id="{85144329-EF28-4F9B-BBDB-4CA803B2D41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54" name="Text Box 40">
            <a:extLst>
              <a:ext uri="{FF2B5EF4-FFF2-40B4-BE49-F238E27FC236}">
                <a16:creationId xmlns:a16="http://schemas.microsoft.com/office/drawing/2014/main" id="{D70394FC-B4CB-4185-AAAD-A0C61A9CF629}"/>
              </a:ext>
            </a:extLst>
          </p:cNvPr>
          <p:cNvSpPr txBox="1">
            <a:spLocks noChangeArrowheads="1"/>
          </p:cNvSpPr>
          <p:nvPr/>
        </p:nvSpPr>
        <p:spPr bwMode="auto">
          <a:xfrm>
            <a:off x="620713" y="827088"/>
            <a:ext cx="25463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x2 </a:t>
            </a:r>
            <a:r>
              <a:rPr lang="en-GB" altLang="en-US" sz="800"/>
              <a:t>Browning C5 GPMG </a:t>
            </a:r>
            <a:r>
              <a:rPr lang="en-GB" altLang="en-US" sz="800" b="1"/>
              <a:t>(a)</a:t>
            </a:r>
            <a:r>
              <a:rPr lang="en-GB" altLang="en-US" sz="800"/>
              <a:t>                        CWCA-12</a:t>
            </a:r>
            <a:endParaRPr lang="en-GB" altLang="en-US" sz="800" b="1"/>
          </a:p>
        </p:txBody>
      </p:sp>
      <p:grpSp>
        <p:nvGrpSpPr>
          <p:cNvPr id="14355" name="Group 41">
            <a:extLst>
              <a:ext uri="{FF2B5EF4-FFF2-40B4-BE49-F238E27FC236}">
                <a16:creationId xmlns:a16="http://schemas.microsoft.com/office/drawing/2014/main" id="{18116B50-5612-4523-A1C8-A362E830797E}"/>
              </a:ext>
            </a:extLst>
          </p:cNvPr>
          <p:cNvGrpSpPr>
            <a:grpSpLocks/>
          </p:cNvGrpSpPr>
          <p:nvPr/>
        </p:nvGrpSpPr>
        <p:grpSpPr bwMode="auto">
          <a:xfrm>
            <a:off x="404813" y="1187450"/>
            <a:ext cx="231775" cy="157163"/>
            <a:chOff x="2736" y="2592"/>
            <a:chExt cx="146" cy="99"/>
          </a:xfrm>
        </p:grpSpPr>
        <p:sp>
          <p:nvSpPr>
            <p:cNvPr id="14457" name="Rectangle 42">
              <a:extLst>
                <a:ext uri="{FF2B5EF4-FFF2-40B4-BE49-F238E27FC236}">
                  <a16:creationId xmlns:a16="http://schemas.microsoft.com/office/drawing/2014/main" id="{A650CC56-ED99-4A2D-AD89-6D0E7E712940}"/>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58" name="Line 43">
              <a:extLst>
                <a:ext uri="{FF2B5EF4-FFF2-40B4-BE49-F238E27FC236}">
                  <a16:creationId xmlns:a16="http://schemas.microsoft.com/office/drawing/2014/main" id="{3694A35C-F92C-4171-AE41-1FF03F5A647D}"/>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59" name="Line 44">
              <a:extLst>
                <a:ext uri="{FF2B5EF4-FFF2-40B4-BE49-F238E27FC236}">
                  <a16:creationId xmlns:a16="http://schemas.microsoft.com/office/drawing/2014/main" id="{50BD8838-64DB-46E2-B1F2-C900762073C2}"/>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56" name="Group 45">
            <a:extLst>
              <a:ext uri="{FF2B5EF4-FFF2-40B4-BE49-F238E27FC236}">
                <a16:creationId xmlns:a16="http://schemas.microsoft.com/office/drawing/2014/main" id="{CF4766D9-81F2-4869-A6FC-BC3AFA8531AD}"/>
              </a:ext>
            </a:extLst>
          </p:cNvPr>
          <p:cNvGrpSpPr>
            <a:grpSpLocks/>
          </p:cNvGrpSpPr>
          <p:nvPr/>
        </p:nvGrpSpPr>
        <p:grpSpPr bwMode="auto">
          <a:xfrm>
            <a:off x="476250" y="1116013"/>
            <a:ext cx="74613" cy="26987"/>
            <a:chOff x="2373" y="1404"/>
            <a:chExt cx="47" cy="17"/>
          </a:xfrm>
        </p:grpSpPr>
        <p:sp>
          <p:nvSpPr>
            <p:cNvPr id="14455" name="Oval 46">
              <a:extLst>
                <a:ext uri="{FF2B5EF4-FFF2-40B4-BE49-F238E27FC236}">
                  <a16:creationId xmlns:a16="http://schemas.microsoft.com/office/drawing/2014/main" id="{F266BCC3-CFDF-4B1B-B160-AED27235A2A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56" name="Oval 47">
              <a:extLst>
                <a:ext uri="{FF2B5EF4-FFF2-40B4-BE49-F238E27FC236}">
                  <a16:creationId xmlns:a16="http://schemas.microsoft.com/office/drawing/2014/main" id="{A9DFDA02-47F6-422A-8346-6B6F6C7F650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57" name="Text Box 48">
            <a:extLst>
              <a:ext uri="{FF2B5EF4-FFF2-40B4-BE49-F238E27FC236}">
                <a16:creationId xmlns:a16="http://schemas.microsoft.com/office/drawing/2014/main" id="{827CE926-3D44-40BA-9061-66C37593E185}"/>
              </a:ext>
            </a:extLst>
          </p:cNvPr>
          <p:cNvSpPr txBox="1">
            <a:spLocks noChangeArrowheads="1"/>
          </p:cNvSpPr>
          <p:nvPr/>
        </p:nvSpPr>
        <p:spPr bwMode="auto">
          <a:xfrm>
            <a:off x="620713" y="1114425"/>
            <a:ext cx="25495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x9 </a:t>
            </a:r>
            <a:r>
              <a:rPr lang="en-GB" altLang="en-US" sz="800"/>
              <a:t>Infantry (3 with MAW) </a:t>
            </a:r>
            <a:r>
              <a:rPr lang="en-GB" altLang="en-US" sz="800" b="1"/>
              <a:t>(bc)</a:t>
            </a:r>
            <a:r>
              <a:rPr lang="en-GB" altLang="en-US" sz="800"/>
              <a:t>                    CWCA-11</a:t>
            </a:r>
            <a:endParaRPr lang="en-GB" altLang="en-US" sz="800" b="1"/>
          </a:p>
        </p:txBody>
      </p:sp>
      <p:sp>
        <p:nvSpPr>
          <p:cNvPr id="14358" name="Line 49">
            <a:extLst>
              <a:ext uri="{FF2B5EF4-FFF2-40B4-BE49-F238E27FC236}">
                <a16:creationId xmlns:a16="http://schemas.microsoft.com/office/drawing/2014/main" id="{CB36B98D-09BF-436C-8BA4-0E3974868709}"/>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359" name="Group 50">
            <a:extLst>
              <a:ext uri="{FF2B5EF4-FFF2-40B4-BE49-F238E27FC236}">
                <a16:creationId xmlns:a16="http://schemas.microsoft.com/office/drawing/2014/main" id="{D388C14C-DCE9-4219-BBBB-243D7231273C}"/>
              </a:ext>
            </a:extLst>
          </p:cNvPr>
          <p:cNvGrpSpPr>
            <a:grpSpLocks/>
          </p:cNvGrpSpPr>
          <p:nvPr/>
        </p:nvGrpSpPr>
        <p:grpSpPr bwMode="auto">
          <a:xfrm>
            <a:off x="404813" y="1474788"/>
            <a:ext cx="239712" cy="157162"/>
            <a:chOff x="2736" y="2064"/>
            <a:chExt cx="151" cy="99"/>
          </a:xfrm>
        </p:grpSpPr>
        <p:sp>
          <p:nvSpPr>
            <p:cNvPr id="14452" name="Rectangle 51">
              <a:extLst>
                <a:ext uri="{FF2B5EF4-FFF2-40B4-BE49-F238E27FC236}">
                  <a16:creationId xmlns:a16="http://schemas.microsoft.com/office/drawing/2014/main" id="{84EF3DCC-2E04-4B30-BE02-4B1F02CE8C2F}"/>
                </a:ext>
              </a:extLst>
            </p:cNvPr>
            <p:cNvSpPr>
              <a:spLocks noChangeAspect="1" noChangeArrowheads="1"/>
            </p:cNvSpPr>
            <p:nvPr/>
          </p:nvSpPr>
          <p:spPr bwMode="auto">
            <a:xfrm>
              <a:off x="2736" y="2064"/>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53" name="Line 52">
              <a:extLst>
                <a:ext uri="{FF2B5EF4-FFF2-40B4-BE49-F238E27FC236}">
                  <a16:creationId xmlns:a16="http://schemas.microsoft.com/office/drawing/2014/main" id="{C6B5184C-A0EE-465D-A507-03E44203A507}"/>
                </a:ext>
              </a:extLst>
            </p:cNvPr>
            <p:cNvSpPr>
              <a:spLocks noChangeAspect="1" noChangeShapeType="1"/>
            </p:cNvSpPr>
            <p:nvPr/>
          </p:nvSpPr>
          <p:spPr bwMode="auto">
            <a:xfrm flipH="1">
              <a:off x="2812" y="2078"/>
              <a:ext cx="1" cy="63"/>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54" name="Line 53">
              <a:extLst>
                <a:ext uri="{FF2B5EF4-FFF2-40B4-BE49-F238E27FC236}">
                  <a16:creationId xmlns:a16="http://schemas.microsoft.com/office/drawing/2014/main" id="{50296312-65B8-4910-9F65-7D5BB157BDE1}"/>
                </a:ext>
              </a:extLst>
            </p:cNvPr>
            <p:cNvSpPr>
              <a:spLocks noChangeAspect="1" noChangeShapeType="1"/>
            </p:cNvSpPr>
            <p:nvPr/>
          </p:nvSpPr>
          <p:spPr bwMode="auto">
            <a:xfrm flipV="1">
              <a:off x="2789" y="2143"/>
              <a:ext cx="4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60" name="Group 54">
            <a:extLst>
              <a:ext uri="{FF2B5EF4-FFF2-40B4-BE49-F238E27FC236}">
                <a16:creationId xmlns:a16="http://schemas.microsoft.com/office/drawing/2014/main" id="{A1FDB1F9-AFF7-45DD-B084-708FA1C8D23B}"/>
              </a:ext>
            </a:extLst>
          </p:cNvPr>
          <p:cNvGrpSpPr>
            <a:grpSpLocks/>
          </p:cNvGrpSpPr>
          <p:nvPr/>
        </p:nvGrpSpPr>
        <p:grpSpPr bwMode="auto">
          <a:xfrm>
            <a:off x="476250" y="1404938"/>
            <a:ext cx="74613" cy="26987"/>
            <a:chOff x="2373" y="1404"/>
            <a:chExt cx="47" cy="17"/>
          </a:xfrm>
        </p:grpSpPr>
        <p:sp>
          <p:nvSpPr>
            <p:cNvPr id="14450" name="Oval 55">
              <a:extLst>
                <a:ext uri="{FF2B5EF4-FFF2-40B4-BE49-F238E27FC236}">
                  <a16:creationId xmlns:a16="http://schemas.microsoft.com/office/drawing/2014/main" id="{08A17023-F2DA-43B6-90CF-6DA83CD73A4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51" name="Oval 56">
              <a:extLst>
                <a:ext uri="{FF2B5EF4-FFF2-40B4-BE49-F238E27FC236}">
                  <a16:creationId xmlns:a16="http://schemas.microsoft.com/office/drawing/2014/main" id="{0EA31F01-0E9C-48BB-B93A-C9255A43992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61" name="Text Box 57">
            <a:extLst>
              <a:ext uri="{FF2B5EF4-FFF2-40B4-BE49-F238E27FC236}">
                <a16:creationId xmlns:a16="http://schemas.microsoft.com/office/drawing/2014/main" id="{16B7D222-E4CE-4C34-AA3F-9215B9330FE7}"/>
              </a:ext>
            </a:extLst>
          </p:cNvPr>
          <p:cNvSpPr txBox="1">
            <a:spLocks noChangeArrowheads="1"/>
          </p:cNvSpPr>
          <p:nvPr/>
        </p:nvSpPr>
        <p:spPr bwMode="auto">
          <a:xfrm>
            <a:off x="620713" y="1331913"/>
            <a:ext cx="2559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Organic Fire Support</a:t>
            </a:r>
          </a:p>
          <a:p>
            <a:pPr eaLnBrk="1" hangingPunct="1">
              <a:spcBef>
                <a:spcPct val="0"/>
              </a:spcBef>
              <a:buFontTx/>
              <a:buNone/>
            </a:pPr>
            <a:r>
              <a:rPr lang="en-GB" altLang="en-US" sz="800" b="1"/>
              <a:t>x2 </a:t>
            </a:r>
            <a:r>
              <a:rPr lang="en-GB" altLang="en-US" sz="800"/>
              <a:t>M19 60mm Mortar </a:t>
            </a:r>
            <a:r>
              <a:rPr lang="en-GB" altLang="en-US" sz="800" b="1"/>
              <a:t>                                </a:t>
            </a:r>
            <a:r>
              <a:rPr lang="en-GB" altLang="en-US" sz="800"/>
              <a:t>CWCA-22</a:t>
            </a:r>
          </a:p>
        </p:txBody>
      </p:sp>
      <p:sp>
        <p:nvSpPr>
          <p:cNvPr id="14362" name="Text Box 58">
            <a:extLst>
              <a:ext uri="{FF2B5EF4-FFF2-40B4-BE49-F238E27FC236}">
                <a16:creationId xmlns:a16="http://schemas.microsoft.com/office/drawing/2014/main" id="{F1554098-5B8A-47F0-BB77-6199AE21D0FC}"/>
              </a:ext>
            </a:extLst>
          </p:cNvPr>
          <p:cNvSpPr txBox="1">
            <a:spLocks noChangeArrowheads="1"/>
          </p:cNvSpPr>
          <p:nvPr/>
        </p:nvSpPr>
        <p:spPr bwMode="auto">
          <a:xfrm>
            <a:off x="115888" y="1979613"/>
            <a:ext cx="316865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May replace the C5 GPMG with:</a:t>
            </a:r>
          </a:p>
          <a:p>
            <a:pPr eaLnBrk="1" hangingPunct="1">
              <a:spcBef>
                <a:spcPct val="0"/>
              </a:spcBef>
              <a:buFontTx/>
              <a:buNone/>
            </a:pPr>
            <a:r>
              <a:rPr lang="en-GB" altLang="en-US" sz="800"/>
              <a:t>     FN C6 General Purpose Machine Gun                    CWCA-13</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It was common practice for the infantry to dismount the .50 cal HMGs from some of their M113 APCs in order to reinforce a position.  They carried HMG ground mounts to enable them to do so.  May therefore exchange up to </a:t>
            </a:r>
            <a:r>
              <a:rPr lang="en-GB" altLang="en-US" sz="800" b="1"/>
              <a:t>x3 </a:t>
            </a:r>
            <a:r>
              <a:rPr lang="en-GB" altLang="en-US" sz="800"/>
              <a:t>Infantry for Browning M2 .50 Cal HMG units (CWCA-21).  Disarm an equivalent number of M113 APCs (use the M577 card CWCA-06 for disarmed M113s).</a:t>
            </a:r>
          </a:p>
          <a:p>
            <a:pPr eaLnBrk="1" hangingPunct="1">
              <a:spcBef>
                <a:spcPct val="0"/>
              </a:spcBef>
              <a:buFontTx/>
              <a:buNone/>
            </a:pPr>
            <a:endParaRPr lang="en-GB" altLang="en-US" sz="800"/>
          </a:p>
          <a:p>
            <a:pPr eaLnBrk="1" hangingPunct="1">
              <a:spcBef>
                <a:spcPct val="0"/>
              </a:spcBef>
              <a:buFontTx/>
              <a:buNone/>
            </a:pPr>
            <a:r>
              <a:rPr lang="en-GB" altLang="en-US" sz="800" b="1"/>
              <a:t>(c) </a:t>
            </a:r>
            <a:r>
              <a:rPr lang="en-GB" altLang="en-US" sz="800"/>
              <a:t>From 1988: May replace Infantry with:</a:t>
            </a:r>
          </a:p>
          <a:p>
            <a:pPr eaLnBrk="1" hangingPunct="1">
              <a:spcBef>
                <a:spcPct val="0"/>
              </a:spcBef>
              <a:buFontTx/>
              <a:buNone/>
            </a:pPr>
            <a:r>
              <a:rPr lang="en-GB" altLang="en-US" sz="800" b="1"/>
              <a:t>     </a:t>
            </a:r>
            <a:r>
              <a:rPr lang="en-GB" altLang="en-US" sz="800"/>
              <a:t>Infantry (Late)                                                           CWCA-31</a:t>
            </a:r>
            <a:endParaRPr lang="en-GB" altLang="en-US" sz="800" b="1"/>
          </a:p>
        </p:txBody>
      </p:sp>
      <p:sp>
        <p:nvSpPr>
          <p:cNvPr id="14363" name="Line 59">
            <a:extLst>
              <a:ext uri="{FF2B5EF4-FFF2-40B4-BE49-F238E27FC236}">
                <a16:creationId xmlns:a16="http://schemas.microsoft.com/office/drawing/2014/main" id="{7E93F106-1AAC-43CC-93B8-7373E157CAAE}"/>
              </a:ext>
            </a:extLst>
          </p:cNvPr>
          <p:cNvSpPr>
            <a:spLocks noChangeShapeType="1"/>
          </p:cNvSpPr>
          <p:nvPr/>
        </p:nvSpPr>
        <p:spPr bwMode="auto">
          <a:xfrm>
            <a:off x="260350" y="6084888"/>
            <a:ext cx="0"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64" name="Line 60">
            <a:extLst>
              <a:ext uri="{FF2B5EF4-FFF2-40B4-BE49-F238E27FC236}">
                <a16:creationId xmlns:a16="http://schemas.microsoft.com/office/drawing/2014/main" id="{739BE368-429A-43BF-814A-9A354F141174}"/>
              </a:ext>
            </a:extLst>
          </p:cNvPr>
          <p:cNvSpPr>
            <a:spLocks noChangeShapeType="1"/>
          </p:cNvSpPr>
          <p:nvPr/>
        </p:nvSpPr>
        <p:spPr bwMode="auto">
          <a:xfrm>
            <a:off x="260350" y="68754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65" name="Line 61">
            <a:extLst>
              <a:ext uri="{FF2B5EF4-FFF2-40B4-BE49-F238E27FC236}">
                <a16:creationId xmlns:a16="http://schemas.microsoft.com/office/drawing/2014/main" id="{EA4DE5BD-D53A-4FDC-A036-970F6B971716}"/>
              </a:ext>
            </a:extLst>
          </p:cNvPr>
          <p:cNvSpPr>
            <a:spLocks noChangeShapeType="1"/>
          </p:cNvSpPr>
          <p:nvPr/>
        </p:nvSpPr>
        <p:spPr bwMode="auto">
          <a:xfrm>
            <a:off x="260350" y="65881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66" name="Line 62">
            <a:extLst>
              <a:ext uri="{FF2B5EF4-FFF2-40B4-BE49-F238E27FC236}">
                <a16:creationId xmlns:a16="http://schemas.microsoft.com/office/drawing/2014/main" id="{40D3503F-1B5A-4F06-9C19-DEDCAD6ED487}"/>
              </a:ext>
            </a:extLst>
          </p:cNvPr>
          <p:cNvSpPr>
            <a:spLocks noChangeShapeType="1"/>
          </p:cNvSpPr>
          <p:nvPr/>
        </p:nvSpPr>
        <p:spPr bwMode="auto">
          <a:xfrm>
            <a:off x="477838" y="6372225"/>
            <a:ext cx="0" cy="10080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367" name="Group 63">
            <a:extLst>
              <a:ext uri="{FF2B5EF4-FFF2-40B4-BE49-F238E27FC236}">
                <a16:creationId xmlns:a16="http://schemas.microsoft.com/office/drawing/2014/main" id="{2104F8E0-9F78-4668-9A4B-0F5EDF25F81A}"/>
              </a:ext>
            </a:extLst>
          </p:cNvPr>
          <p:cNvGrpSpPr>
            <a:grpSpLocks/>
          </p:cNvGrpSpPr>
          <p:nvPr/>
        </p:nvGrpSpPr>
        <p:grpSpPr bwMode="auto">
          <a:xfrm>
            <a:off x="115888" y="5867400"/>
            <a:ext cx="287337" cy="215900"/>
            <a:chOff x="1920" y="2352"/>
            <a:chExt cx="152" cy="99"/>
          </a:xfrm>
        </p:grpSpPr>
        <p:sp>
          <p:nvSpPr>
            <p:cNvPr id="14446" name="Rectangle 64">
              <a:extLst>
                <a:ext uri="{FF2B5EF4-FFF2-40B4-BE49-F238E27FC236}">
                  <a16:creationId xmlns:a16="http://schemas.microsoft.com/office/drawing/2014/main" id="{B53DC50A-7D18-4637-9DBE-FE587AD11101}"/>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47" name="Oval 65">
              <a:extLst>
                <a:ext uri="{FF2B5EF4-FFF2-40B4-BE49-F238E27FC236}">
                  <a16:creationId xmlns:a16="http://schemas.microsoft.com/office/drawing/2014/main" id="{833BC8D1-A679-4B1C-8A72-C3D0A3272086}"/>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48" name="Line 66">
              <a:extLst>
                <a:ext uri="{FF2B5EF4-FFF2-40B4-BE49-F238E27FC236}">
                  <a16:creationId xmlns:a16="http://schemas.microsoft.com/office/drawing/2014/main" id="{83078A97-D696-4A21-BCCD-7A4175C08721}"/>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49" name="Line 67">
              <a:extLst>
                <a:ext uri="{FF2B5EF4-FFF2-40B4-BE49-F238E27FC236}">
                  <a16:creationId xmlns:a16="http://schemas.microsoft.com/office/drawing/2014/main" id="{02DE7178-1E61-467A-A9F9-D2B343CC8D59}"/>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4368" name="Line 68">
            <a:extLst>
              <a:ext uri="{FF2B5EF4-FFF2-40B4-BE49-F238E27FC236}">
                <a16:creationId xmlns:a16="http://schemas.microsoft.com/office/drawing/2014/main" id="{4FABCC9B-4447-4761-9510-D70E8AB5090C}"/>
              </a:ext>
            </a:extLst>
          </p:cNvPr>
          <p:cNvSpPr>
            <a:spLocks noChangeShapeType="1"/>
          </p:cNvSpPr>
          <p:nvPr/>
        </p:nvSpPr>
        <p:spPr bwMode="auto">
          <a:xfrm>
            <a:off x="258763" y="5794375"/>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69" name="Text Box 69">
            <a:extLst>
              <a:ext uri="{FF2B5EF4-FFF2-40B4-BE49-F238E27FC236}">
                <a16:creationId xmlns:a16="http://schemas.microsoft.com/office/drawing/2014/main" id="{8BF6F65D-7D6A-4E6A-9AED-A6C863EB03E5}"/>
              </a:ext>
            </a:extLst>
          </p:cNvPr>
          <p:cNvSpPr txBox="1">
            <a:spLocks noChangeArrowheads="1"/>
          </p:cNvSpPr>
          <p:nvPr/>
        </p:nvSpPr>
        <p:spPr bwMode="auto">
          <a:xfrm>
            <a:off x="404813" y="5724525"/>
            <a:ext cx="23669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CWCA-05</a:t>
            </a:r>
          </a:p>
          <a:p>
            <a:pPr eaLnBrk="1" hangingPunct="1">
              <a:spcBef>
                <a:spcPct val="0"/>
              </a:spcBef>
              <a:buFontTx/>
              <a:buNone/>
            </a:pPr>
            <a:r>
              <a:rPr lang="en-GB" altLang="en-US" sz="1000" b="1"/>
              <a:t>Light Mechanised Infantry Company</a:t>
            </a:r>
          </a:p>
        </p:txBody>
      </p:sp>
      <p:sp>
        <p:nvSpPr>
          <p:cNvPr id="14370" name="Line 70">
            <a:extLst>
              <a:ext uri="{FF2B5EF4-FFF2-40B4-BE49-F238E27FC236}">
                <a16:creationId xmlns:a16="http://schemas.microsoft.com/office/drawing/2014/main" id="{ABCA6BE8-7E54-4F37-88AA-7290E108C7EE}"/>
              </a:ext>
            </a:extLst>
          </p:cNvPr>
          <p:cNvSpPr>
            <a:spLocks noChangeShapeType="1"/>
          </p:cNvSpPr>
          <p:nvPr/>
        </p:nvSpPr>
        <p:spPr bwMode="auto">
          <a:xfrm>
            <a:off x="260350" y="62976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371" name="Group 71">
            <a:extLst>
              <a:ext uri="{FF2B5EF4-FFF2-40B4-BE49-F238E27FC236}">
                <a16:creationId xmlns:a16="http://schemas.microsoft.com/office/drawing/2014/main" id="{EB7E3D0A-36D8-4C9B-A973-68BA5F8852A2}"/>
              </a:ext>
            </a:extLst>
          </p:cNvPr>
          <p:cNvGrpSpPr>
            <a:grpSpLocks/>
          </p:cNvGrpSpPr>
          <p:nvPr/>
        </p:nvGrpSpPr>
        <p:grpSpPr bwMode="auto">
          <a:xfrm>
            <a:off x="404813" y="6226175"/>
            <a:ext cx="231775" cy="157163"/>
            <a:chOff x="933" y="149"/>
            <a:chExt cx="146" cy="99"/>
          </a:xfrm>
        </p:grpSpPr>
        <p:sp>
          <p:nvSpPr>
            <p:cNvPr id="14444" name="Rectangle 72">
              <a:extLst>
                <a:ext uri="{FF2B5EF4-FFF2-40B4-BE49-F238E27FC236}">
                  <a16:creationId xmlns:a16="http://schemas.microsoft.com/office/drawing/2014/main" id="{74727EDE-F1E4-4590-BC5D-598B0078B348}"/>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45" name="Text Box 73">
              <a:extLst>
                <a:ext uri="{FF2B5EF4-FFF2-40B4-BE49-F238E27FC236}">
                  <a16:creationId xmlns:a16="http://schemas.microsoft.com/office/drawing/2014/main" id="{F020F753-053F-49FA-833A-727DD727D79F}"/>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4372" name="Group 74">
            <a:extLst>
              <a:ext uri="{FF2B5EF4-FFF2-40B4-BE49-F238E27FC236}">
                <a16:creationId xmlns:a16="http://schemas.microsoft.com/office/drawing/2014/main" id="{DA990EB2-1F35-4B94-8FD5-81287C2068DD}"/>
              </a:ext>
            </a:extLst>
          </p:cNvPr>
          <p:cNvGrpSpPr>
            <a:grpSpLocks/>
          </p:cNvGrpSpPr>
          <p:nvPr/>
        </p:nvGrpSpPr>
        <p:grpSpPr bwMode="auto">
          <a:xfrm>
            <a:off x="404813" y="7378700"/>
            <a:ext cx="241300" cy="157163"/>
            <a:chOff x="1920" y="2352"/>
            <a:chExt cx="152" cy="99"/>
          </a:xfrm>
        </p:grpSpPr>
        <p:sp>
          <p:nvSpPr>
            <p:cNvPr id="14440" name="Rectangle 75">
              <a:extLst>
                <a:ext uri="{FF2B5EF4-FFF2-40B4-BE49-F238E27FC236}">
                  <a16:creationId xmlns:a16="http://schemas.microsoft.com/office/drawing/2014/main" id="{C82AA56D-3C8D-48A6-A67D-0284AE1119BA}"/>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41" name="Oval 76">
              <a:extLst>
                <a:ext uri="{FF2B5EF4-FFF2-40B4-BE49-F238E27FC236}">
                  <a16:creationId xmlns:a16="http://schemas.microsoft.com/office/drawing/2014/main" id="{F25E4D69-1AC3-4A9A-B395-B09AF65BDC42}"/>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42" name="Line 77">
              <a:extLst>
                <a:ext uri="{FF2B5EF4-FFF2-40B4-BE49-F238E27FC236}">
                  <a16:creationId xmlns:a16="http://schemas.microsoft.com/office/drawing/2014/main" id="{68D935CA-16BA-461E-9352-CF48C5315A62}"/>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43" name="Line 78">
              <a:extLst>
                <a:ext uri="{FF2B5EF4-FFF2-40B4-BE49-F238E27FC236}">
                  <a16:creationId xmlns:a16="http://schemas.microsoft.com/office/drawing/2014/main" id="{1BED08BE-CA86-4147-A0DE-557B21D72A57}"/>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73" name="Group 79">
            <a:extLst>
              <a:ext uri="{FF2B5EF4-FFF2-40B4-BE49-F238E27FC236}">
                <a16:creationId xmlns:a16="http://schemas.microsoft.com/office/drawing/2014/main" id="{2A98F29D-6EBB-4022-96FB-6D1D134FA262}"/>
              </a:ext>
            </a:extLst>
          </p:cNvPr>
          <p:cNvGrpSpPr>
            <a:grpSpLocks/>
          </p:cNvGrpSpPr>
          <p:nvPr/>
        </p:nvGrpSpPr>
        <p:grpSpPr bwMode="auto">
          <a:xfrm>
            <a:off x="476250" y="6154738"/>
            <a:ext cx="74613" cy="26987"/>
            <a:chOff x="2373" y="1404"/>
            <a:chExt cx="47" cy="17"/>
          </a:xfrm>
        </p:grpSpPr>
        <p:sp>
          <p:nvSpPr>
            <p:cNvPr id="14438" name="Oval 80">
              <a:extLst>
                <a:ext uri="{FF2B5EF4-FFF2-40B4-BE49-F238E27FC236}">
                  <a16:creationId xmlns:a16="http://schemas.microsoft.com/office/drawing/2014/main" id="{AFE7A847-62DA-44A3-8EF9-7D70AC5BBA5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39" name="Oval 81">
              <a:extLst>
                <a:ext uri="{FF2B5EF4-FFF2-40B4-BE49-F238E27FC236}">
                  <a16:creationId xmlns:a16="http://schemas.microsoft.com/office/drawing/2014/main" id="{68B53EC3-E935-4E71-8510-45CDDFE309E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4374" name="Group 82">
            <a:extLst>
              <a:ext uri="{FF2B5EF4-FFF2-40B4-BE49-F238E27FC236}">
                <a16:creationId xmlns:a16="http://schemas.microsoft.com/office/drawing/2014/main" id="{4604741C-07EE-43A4-BE5D-FF536F39A858}"/>
              </a:ext>
            </a:extLst>
          </p:cNvPr>
          <p:cNvGrpSpPr>
            <a:grpSpLocks/>
          </p:cNvGrpSpPr>
          <p:nvPr/>
        </p:nvGrpSpPr>
        <p:grpSpPr bwMode="auto">
          <a:xfrm>
            <a:off x="476250" y="7307263"/>
            <a:ext cx="74613" cy="26987"/>
            <a:chOff x="2373" y="1404"/>
            <a:chExt cx="47" cy="17"/>
          </a:xfrm>
        </p:grpSpPr>
        <p:sp>
          <p:nvSpPr>
            <p:cNvPr id="14436" name="Oval 83">
              <a:extLst>
                <a:ext uri="{FF2B5EF4-FFF2-40B4-BE49-F238E27FC236}">
                  <a16:creationId xmlns:a16="http://schemas.microsoft.com/office/drawing/2014/main" id="{0F6A29ED-15ED-4C8F-A3EA-FEE14F12A09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37" name="Oval 84">
              <a:extLst>
                <a:ext uri="{FF2B5EF4-FFF2-40B4-BE49-F238E27FC236}">
                  <a16:creationId xmlns:a16="http://schemas.microsoft.com/office/drawing/2014/main" id="{F2555FBB-F6C8-49D3-8671-7E44F7BA10C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75" name="Text Box 85">
            <a:extLst>
              <a:ext uri="{FF2B5EF4-FFF2-40B4-BE49-F238E27FC236}">
                <a16:creationId xmlns:a16="http://schemas.microsoft.com/office/drawing/2014/main" id="{3F44B8AC-C40F-45F0-BAFA-ABCFE37B458C}"/>
              </a:ext>
            </a:extLst>
          </p:cNvPr>
          <p:cNvSpPr txBox="1">
            <a:spLocks noChangeArrowheads="1"/>
          </p:cNvSpPr>
          <p:nvPr/>
        </p:nvSpPr>
        <p:spPr bwMode="auto">
          <a:xfrm>
            <a:off x="620713" y="6081713"/>
            <a:ext cx="2573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sp>
        <p:nvSpPr>
          <p:cNvPr id="14376" name="Text Box 86">
            <a:extLst>
              <a:ext uri="{FF2B5EF4-FFF2-40B4-BE49-F238E27FC236}">
                <a16:creationId xmlns:a16="http://schemas.microsoft.com/office/drawing/2014/main" id="{E15AFB8C-F1BF-48FF-A5DD-73BFEEE1231B}"/>
              </a:ext>
            </a:extLst>
          </p:cNvPr>
          <p:cNvSpPr txBox="1">
            <a:spLocks noChangeArrowheads="1"/>
          </p:cNvSpPr>
          <p:nvPr/>
        </p:nvSpPr>
        <p:spPr bwMode="auto">
          <a:xfrm>
            <a:off x="620713" y="7235825"/>
            <a:ext cx="2578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x7 </a:t>
            </a:r>
            <a:r>
              <a:rPr lang="en-GB" altLang="en-US" sz="800"/>
              <a:t>Grizzly Armoured Personnel Carrier </a:t>
            </a:r>
            <a:r>
              <a:rPr lang="en-GB" altLang="en-US" sz="800" b="1"/>
              <a:t>(c)</a:t>
            </a:r>
            <a:r>
              <a:rPr lang="en-GB" altLang="en-US" sz="800"/>
              <a:t> CWCA-23</a:t>
            </a:r>
            <a:endParaRPr lang="en-GB" altLang="en-US" sz="800" b="1"/>
          </a:p>
        </p:txBody>
      </p:sp>
      <p:grpSp>
        <p:nvGrpSpPr>
          <p:cNvPr id="14377" name="Group 87">
            <a:extLst>
              <a:ext uri="{FF2B5EF4-FFF2-40B4-BE49-F238E27FC236}">
                <a16:creationId xmlns:a16="http://schemas.microsoft.com/office/drawing/2014/main" id="{4224CBBB-96E7-40C5-B71D-DA45BED44EC2}"/>
              </a:ext>
            </a:extLst>
          </p:cNvPr>
          <p:cNvGrpSpPr>
            <a:grpSpLocks/>
          </p:cNvGrpSpPr>
          <p:nvPr/>
        </p:nvGrpSpPr>
        <p:grpSpPr bwMode="auto">
          <a:xfrm>
            <a:off x="404813" y="6516688"/>
            <a:ext cx="231775" cy="157162"/>
            <a:chOff x="3120" y="2640"/>
            <a:chExt cx="146" cy="99"/>
          </a:xfrm>
        </p:grpSpPr>
        <p:sp>
          <p:nvSpPr>
            <p:cNvPr id="14432" name="Rectangle 88">
              <a:extLst>
                <a:ext uri="{FF2B5EF4-FFF2-40B4-BE49-F238E27FC236}">
                  <a16:creationId xmlns:a16="http://schemas.microsoft.com/office/drawing/2014/main" id="{CCE85C1E-3B78-4AB3-8157-2C4762111242}"/>
                </a:ext>
              </a:extLst>
            </p:cNvPr>
            <p:cNvSpPr>
              <a:spLocks noChangeAspect="1" noChangeArrowheads="1"/>
            </p:cNvSpPr>
            <p:nvPr/>
          </p:nvSpPr>
          <p:spPr bwMode="auto">
            <a:xfrm>
              <a:off x="3120" y="2640"/>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33" name="Rectangle 89">
              <a:extLst>
                <a:ext uri="{FF2B5EF4-FFF2-40B4-BE49-F238E27FC236}">
                  <a16:creationId xmlns:a16="http://schemas.microsoft.com/office/drawing/2014/main" id="{C0CAD7D7-6441-4695-AEB9-37364180B4CA}"/>
                </a:ext>
              </a:extLst>
            </p:cNvPr>
            <p:cNvSpPr>
              <a:spLocks noChangeAspect="1" noChangeArrowheads="1"/>
            </p:cNvSpPr>
            <p:nvPr/>
          </p:nvSpPr>
          <p:spPr bwMode="auto">
            <a:xfrm>
              <a:off x="3120" y="2640"/>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34" name="Line 90">
              <a:extLst>
                <a:ext uri="{FF2B5EF4-FFF2-40B4-BE49-F238E27FC236}">
                  <a16:creationId xmlns:a16="http://schemas.microsoft.com/office/drawing/2014/main" id="{BF1E14AE-EBA9-4E0B-A13F-2C78760AEAD3}"/>
                </a:ext>
              </a:extLst>
            </p:cNvPr>
            <p:cNvSpPr>
              <a:spLocks noChangeAspect="1" noChangeShapeType="1"/>
            </p:cNvSpPr>
            <p:nvPr/>
          </p:nvSpPr>
          <p:spPr bwMode="auto">
            <a:xfrm flipV="1">
              <a:off x="3120" y="2642"/>
              <a:ext cx="144" cy="9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35" name="Line 91">
              <a:extLst>
                <a:ext uri="{FF2B5EF4-FFF2-40B4-BE49-F238E27FC236}">
                  <a16:creationId xmlns:a16="http://schemas.microsoft.com/office/drawing/2014/main" id="{32F7F115-F3AF-4980-ACC0-AA935F179928}"/>
                </a:ext>
              </a:extLst>
            </p:cNvPr>
            <p:cNvSpPr>
              <a:spLocks noChangeAspect="1" noChangeShapeType="1"/>
            </p:cNvSpPr>
            <p:nvPr/>
          </p:nvSpPr>
          <p:spPr bwMode="auto">
            <a:xfrm>
              <a:off x="3121" y="2640"/>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78" name="Group 92">
            <a:extLst>
              <a:ext uri="{FF2B5EF4-FFF2-40B4-BE49-F238E27FC236}">
                <a16:creationId xmlns:a16="http://schemas.microsoft.com/office/drawing/2014/main" id="{214E44B8-C454-415D-85FA-99EB836FB449}"/>
              </a:ext>
            </a:extLst>
          </p:cNvPr>
          <p:cNvGrpSpPr>
            <a:grpSpLocks/>
          </p:cNvGrpSpPr>
          <p:nvPr/>
        </p:nvGrpSpPr>
        <p:grpSpPr bwMode="auto">
          <a:xfrm>
            <a:off x="476250" y="6443663"/>
            <a:ext cx="74613" cy="26987"/>
            <a:chOff x="2373" y="1404"/>
            <a:chExt cx="47" cy="17"/>
          </a:xfrm>
        </p:grpSpPr>
        <p:sp>
          <p:nvSpPr>
            <p:cNvPr id="14430" name="Oval 93">
              <a:extLst>
                <a:ext uri="{FF2B5EF4-FFF2-40B4-BE49-F238E27FC236}">
                  <a16:creationId xmlns:a16="http://schemas.microsoft.com/office/drawing/2014/main" id="{FFEE31A3-B8BA-4C01-AB49-689FA858BE4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31" name="Oval 94">
              <a:extLst>
                <a:ext uri="{FF2B5EF4-FFF2-40B4-BE49-F238E27FC236}">
                  <a16:creationId xmlns:a16="http://schemas.microsoft.com/office/drawing/2014/main" id="{EC1586CE-6D9D-4F5E-8327-4EFC1DC9090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79" name="Text Box 95">
            <a:extLst>
              <a:ext uri="{FF2B5EF4-FFF2-40B4-BE49-F238E27FC236}">
                <a16:creationId xmlns:a16="http://schemas.microsoft.com/office/drawing/2014/main" id="{1CD224B4-AD8F-4CCF-BBC7-5BF1D1C27276}"/>
              </a:ext>
            </a:extLst>
          </p:cNvPr>
          <p:cNvSpPr txBox="1">
            <a:spLocks noChangeArrowheads="1"/>
          </p:cNvSpPr>
          <p:nvPr/>
        </p:nvSpPr>
        <p:spPr bwMode="auto">
          <a:xfrm>
            <a:off x="620713" y="6443663"/>
            <a:ext cx="25749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x2 </a:t>
            </a:r>
            <a:r>
              <a:rPr lang="en-GB" altLang="en-US" sz="800"/>
              <a:t>Browning C5 GPMG </a:t>
            </a:r>
            <a:r>
              <a:rPr lang="en-GB" altLang="en-US" sz="800" b="1"/>
              <a:t>(a)</a:t>
            </a:r>
            <a:r>
              <a:rPr lang="en-GB" altLang="en-US" sz="800"/>
              <a:t>                         CWCA-12</a:t>
            </a:r>
            <a:endParaRPr lang="en-GB" altLang="en-US" sz="800" b="1"/>
          </a:p>
        </p:txBody>
      </p:sp>
      <p:grpSp>
        <p:nvGrpSpPr>
          <p:cNvPr id="14380" name="Group 96">
            <a:extLst>
              <a:ext uri="{FF2B5EF4-FFF2-40B4-BE49-F238E27FC236}">
                <a16:creationId xmlns:a16="http://schemas.microsoft.com/office/drawing/2014/main" id="{B6678A2F-7C0F-4B02-BDA6-B87B7096CCBC}"/>
              </a:ext>
            </a:extLst>
          </p:cNvPr>
          <p:cNvGrpSpPr>
            <a:grpSpLocks/>
          </p:cNvGrpSpPr>
          <p:nvPr/>
        </p:nvGrpSpPr>
        <p:grpSpPr bwMode="auto">
          <a:xfrm>
            <a:off x="404813" y="6804025"/>
            <a:ext cx="231775" cy="157163"/>
            <a:chOff x="2736" y="2592"/>
            <a:chExt cx="146" cy="99"/>
          </a:xfrm>
        </p:grpSpPr>
        <p:sp>
          <p:nvSpPr>
            <p:cNvPr id="14427" name="Rectangle 97">
              <a:extLst>
                <a:ext uri="{FF2B5EF4-FFF2-40B4-BE49-F238E27FC236}">
                  <a16:creationId xmlns:a16="http://schemas.microsoft.com/office/drawing/2014/main" id="{EE7FBF57-E14A-439B-9C06-A8F7073D2A15}"/>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28" name="Line 98">
              <a:extLst>
                <a:ext uri="{FF2B5EF4-FFF2-40B4-BE49-F238E27FC236}">
                  <a16:creationId xmlns:a16="http://schemas.microsoft.com/office/drawing/2014/main" id="{E388B970-454F-4051-B8B2-9DE45955F0C3}"/>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29" name="Line 99">
              <a:extLst>
                <a:ext uri="{FF2B5EF4-FFF2-40B4-BE49-F238E27FC236}">
                  <a16:creationId xmlns:a16="http://schemas.microsoft.com/office/drawing/2014/main" id="{804AC655-1A2D-43FB-B30E-0115C89802F4}"/>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81" name="Group 100">
            <a:extLst>
              <a:ext uri="{FF2B5EF4-FFF2-40B4-BE49-F238E27FC236}">
                <a16:creationId xmlns:a16="http://schemas.microsoft.com/office/drawing/2014/main" id="{59B1854B-8DC7-401C-90B1-3D35AA187D79}"/>
              </a:ext>
            </a:extLst>
          </p:cNvPr>
          <p:cNvGrpSpPr>
            <a:grpSpLocks/>
          </p:cNvGrpSpPr>
          <p:nvPr/>
        </p:nvGrpSpPr>
        <p:grpSpPr bwMode="auto">
          <a:xfrm>
            <a:off x="476250" y="6732588"/>
            <a:ext cx="74613" cy="26987"/>
            <a:chOff x="2373" y="1404"/>
            <a:chExt cx="47" cy="17"/>
          </a:xfrm>
        </p:grpSpPr>
        <p:sp>
          <p:nvSpPr>
            <p:cNvPr id="14425" name="Oval 101">
              <a:extLst>
                <a:ext uri="{FF2B5EF4-FFF2-40B4-BE49-F238E27FC236}">
                  <a16:creationId xmlns:a16="http://schemas.microsoft.com/office/drawing/2014/main" id="{7DCD4DFB-1321-45CF-961A-973B048FFE3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26" name="Oval 102">
              <a:extLst>
                <a:ext uri="{FF2B5EF4-FFF2-40B4-BE49-F238E27FC236}">
                  <a16:creationId xmlns:a16="http://schemas.microsoft.com/office/drawing/2014/main" id="{C318CE32-FBC8-4414-A5CF-4C21D4D2286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82" name="Text Box 103">
            <a:extLst>
              <a:ext uri="{FF2B5EF4-FFF2-40B4-BE49-F238E27FC236}">
                <a16:creationId xmlns:a16="http://schemas.microsoft.com/office/drawing/2014/main" id="{FBC7385B-E705-489E-A34C-BE08D2A99F5A}"/>
              </a:ext>
            </a:extLst>
          </p:cNvPr>
          <p:cNvSpPr txBox="1">
            <a:spLocks noChangeArrowheads="1"/>
          </p:cNvSpPr>
          <p:nvPr/>
        </p:nvSpPr>
        <p:spPr bwMode="auto">
          <a:xfrm>
            <a:off x="620713" y="6731000"/>
            <a:ext cx="25542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x9 </a:t>
            </a:r>
            <a:r>
              <a:rPr lang="en-GB" altLang="en-US" sz="800"/>
              <a:t>Infantry (up to 3 with MAW) </a:t>
            </a:r>
            <a:r>
              <a:rPr lang="en-GB" altLang="en-US" sz="800" b="1"/>
              <a:t>(bd)</a:t>
            </a:r>
            <a:r>
              <a:rPr lang="en-GB" altLang="en-US" sz="800"/>
              <a:t>  </a:t>
            </a:r>
            <a:r>
              <a:rPr lang="en-GB" altLang="en-US" sz="800" b="1"/>
              <a:t>     </a:t>
            </a:r>
            <a:r>
              <a:rPr lang="en-GB" altLang="en-US" sz="800"/>
              <a:t>    CWCA-11</a:t>
            </a:r>
            <a:endParaRPr lang="en-GB" altLang="en-US" sz="800" b="1"/>
          </a:p>
        </p:txBody>
      </p:sp>
      <p:sp>
        <p:nvSpPr>
          <p:cNvPr id="14383" name="Line 104">
            <a:extLst>
              <a:ext uri="{FF2B5EF4-FFF2-40B4-BE49-F238E27FC236}">
                <a16:creationId xmlns:a16="http://schemas.microsoft.com/office/drawing/2014/main" id="{316014AF-EFDE-43A3-A8C5-28865DA6B8F9}"/>
              </a:ext>
            </a:extLst>
          </p:cNvPr>
          <p:cNvSpPr>
            <a:spLocks noChangeShapeType="1"/>
          </p:cNvSpPr>
          <p:nvPr/>
        </p:nvSpPr>
        <p:spPr bwMode="auto">
          <a:xfrm>
            <a:off x="260350" y="71643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384" name="Group 105">
            <a:extLst>
              <a:ext uri="{FF2B5EF4-FFF2-40B4-BE49-F238E27FC236}">
                <a16:creationId xmlns:a16="http://schemas.microsoft.com/office/drawing/2014/main" id="{55F97CFA-1A21-49CA-8FD4-DD45D16B453B}"/>
              </a:ext>
            </a:extLst>
          </p:cNvPr>
          <p:cNvGrpSpPr>
            <a:grpSpLocks/>
          </p:cNvGrpSpPr>
          <p:nvPr/>
        </p:nvGrpSpPr>
        <p:grpSpPr bwMode="auto">
          <a:xfrm>
            <a:off x="404813" y="7091363"/>
            <a:ext cx="239712" cy="157162"/>
            <a:chOff x="2736" y="2064"/>
            <a:chExt cx="151" cy="99"/>
          </a:xfrm>
        </p:grpSpPr>
        <p:sp>
          <p:nvSpPr>
            <p:cNvPr id="14422" name="Rectangle 106">
              <a:extLst>
                <a:ext uri="{FF2B5EF4-FFF2-40B4-BE49-F238E27FC236}">
                  <a16:creationId xmlns:a16="http://schemas.microsoft.com/office/drawing/2014/main" id="{E74CB816-4DFA-4078-A378-C4D6130BDB27}"/>
                </a:ext>
              </a:extLst>
            </p:cNvPr>
            <p:cNvSpPr>
              <a:spLocks noChangeAspect="1" noChangeArrowheads="1"/>
            </p:cNvSpPr>
            <p:nvPr/>
          </p:nvSpPr>
          <p:spPr bwMode="auto">
            <a:xfrm>
              <a:off x="2736" y="2064"/>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23" name="Line 107">
              <a:extLst>
                <a:ext uri="{FF2B5EF4-FFF2-40B4-BE49-F238E27FC236}">
                  <a16:creationId xmlns:a16="http://schemas.microsoft.com/office/drawing/2014/main" id="{03C2ADED-AFDF-4F26-A52E-8974B6C7073F}"/>
                </a:ext>
              </a:extLst>
            </p:cNvPr>
            <p:cNvSpPr>
              <a:spLocks noChangeAspect="1" noChangeShapeType="1"/>
            </p:cNvSpPr>
            <p:nvPr/>
          </p:nvSpPr>
          <p:spPr bwMode="auto">
            <a:xfrm flipH="1">
              <a:off x="2812" y="2078"/>
              <a:ext cx="1" cy="63"/>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424" name="Line 108">
              <a:extLst>
                <a:ext uri="{FF2B5EF4-FFF2-40B4-BE49-F238E27FC236}">
                  <a16:creationId xmlns:a16="http://schemas.microsoft.com/office/drawing/2014/main" id="{8494E27F-EA27-4F0B-A799-CA2A587AE36F}"/>
                </a:ext>
              </a:extLst>
            </p:cNvPr>
            <p:cNvSpPr>
              <a:spLocks noChangeAspect="1" noChangeShapeType="1"/>
            </p:cNvSpPr>
            <p:nvPr/>
          </p:nvSpPr>
          <p:spPr bwMode="auto">
            <a:xfrm flipV="1">
              <a:off x="2789" y="2143"/>
              <a:ext cx="4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85" name="Group 109">
            <a:extLst>
              <a:ext uri="{FF2B5EF4-FFF2-40B4-BE49-F238E27FC236}">
                <a16:creationId xmlns:a16="http://schemas.microsoft.com/office/drawing/2014/main" id="{1F4012D6-DFFA-4D95-864B-A5FAAAE135F9}"/>
              </a:ext>
            </a:extLst>
          </p:cNvPr>
          <p:cNvGrpSpPr>
            <a:grpSpLocks/>
          </p:cNvGrpSpPr>
          <p:nvPr/>
        </p:nvGrpSpPr>
        <p:grpSpPr bwMode="auto">
          <a:xfrm>
            <a:off x="476250" y="7021513"/>
            <a:ext cx="74613" cy="26987"/>
            <a:chOff x="2373" y="1404"/>
            <a:chExt cx="47" cy="17"/>
          </a:xfrm>
        </p:grpSpPr>
        <p:sp>
          <p:nvSpPr>
            <p:cNvPr id="14420" name="Oval 110">
              <a:extLst>
                <a:ext uri="{FF2B5EF4-FFF2-40B4-BE49-F238E27FC236}">
                  <a16:creationId xmlns:a16="http://schemas.microsoft.com/office/drawing/2014/main" id="{C3332A8C-B1A0-4BEF-8C69-62C8F711BBA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21" name="Oval 111">
              <a:extLst>
                <a:ext uri="{FF2B5EF4-FFF2-40B4-BE49-F238E27FC236}">
                  <a16:creationId xmlns:a16="http://schemas.microsoft.com/office/drawing/2014/main" id="{B9177B6F-2379-4BB0-A21B-DB1A37CE5FD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86" name="Text Box 112">
            <a:extLst>
              <a:ext uri="{FF2B5EF4-FFF2-40B4-BE49-F238E27FC236}">
                <a16:creationId xmlns:a16="http://schemas.microsoft.com/office/drawing/2014/main" id="{A184A5C8-2A9F-4D0F-82DF-7D5806CFE25B}"/>
              </a:ext>
            </a:extLst>
          </p:cNvPr>
          <p:cNvSpPr txBox="1">
            <a:spLocks noChangeArrowheads="1"/>
          </p:cNvSpPr>
          <p:nvPr/>
        </p:nvSpPr>
        <p:spPr bwMode="auto">
          <a:xfrm>
            <a:off x="620713" y="6948488"/>
            <a:ext cx="2587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Organic Fire Support</a:t>
            </a:r>
          </a:p>
          <a:p>
            <a:pPr eaLnBrk="1" hangingPunct="1">
              <a:spcBef>
                <a:spcPct val="0"/>
              </a:spcBef>
              <a:buFontTx/>
              <a:buNone/>
            </a:pPr>
            <a:r>
              <a:rPr lang="en-GB" altLang="en-US" sz="800" b="1"/>
              <a:t>x2 </a:t>
            </a:r>
            <a:r>
              <a:rPr lang="en-GB" altLang="en-US" sz="800"/>
              <a:t>M19 60mm Mortar </a:t>
            </a:r>
            <a:r>
              <a:rPr lang="en-GB" altLang="en-US" sz="800" b="1"/>
              <a:t>                                 </a:t>
            </a:r>
            <a:r>
              <a:rPr lang="en-GB" altLang="en-US" sz="800"/>
              <a:t>CWCA-22</a:t>
            </a:r>
          </a:p>
        </p:txBody>
      </p:sp>
      <p:sp>
        <p:nvSpPr>
          <p:cNvPr id="14387" name="Line 113">
            <a:extLst>
              <a:ext uri="{FF2B5EF4-FFF2-40B4-BE49-F238E27FC236}">
                <a16:creationId xmlns:a16="http://schemas.microsoft.com/office/drawing/2014/main" id="{FB312042-1D3B-46A7-AF87-696273C4BAA5}"/>
              </a:ext>
            </a:extLst>
          </p:cNvPr>
          <p:cNvSpPr>
            <a:spLocks noChangeShapeType="1"/>
          </p:cNvSpPr>
          <p:nvPr/>
        </p:nvSpPr>
        <p:spPr bwMode="auto">
          <a:xfrm>
            <a:off x="3789363" y="3851275"/>
            <a:ext cx="0" cy="5762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88" name="Line 114">
            <a:extLst>
              <a:ext uri="{FF2B5EF4-FFF2-40B4-BE49-F238E27FC236}">
                <a16:creationId xmlns:a16="http://schemas.microsoft.com/office/drawing/2014/main" id="{4DF40D2F-9ADB-4DE4-AB4A-89F0015021C7}"/>
              </a:ext>
            </a:extLst>
          </p:cNvPr>
          <p:cNvSpPr>
            <a:spLocks noChangeShapeType="1"/>
          </p:cNvSpPr>
          <p:nvPr/>
        </p:nvSpPr>
        <p:spPr bwMode="auto">
          <a:xfrm>
            <a:off x="3789363" y="44275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89" name="Line 115">
            <a:extLst>
              <a:ext uri="{FF2B5EF4-FFF2-40B4-BE49-F238E27FC236}">
                <a16:creationId xmlns:a16="http://schemas.microsoft.com/office/drawing/2014/main" id="{29CCDF2D-B26E-4FFD-86E5-38BE14A8BB7D}"/>
              </a:ext>
            </a:extLst>
          </p:cNvPr>
          <p:cNvSpPr>
            <a:spLocks noChangeShapeType="1"/>
          </p:cNvSpPr>
          <p:nvPr/>
        </p:nvSpPr>
        <p:spPr bwMode="auto">
          <a:xfrm>
            <a:off x="3789363" y="41386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390" name="Group 116">
            <a:extLst>
              <a:ext uri="{FF2B5EF4-FFF2-40B4-BE49-F238E27FC236}">
                <a16:creationId xmlns:a16="http://schemas.microsoft.com/office/drawing/2014/main" id="{0DB272F0-51B4-4E72-9E82-6F7DF083B003}"/>
              </a:ext>
            </a:extLst>
          </p:cNvPr>
          <p:cNvGrpSpPr>
            <a:grpSpLocks/>
          </p:cNvGrpSpPr>
          <p:nvPr/>
        </p:nvGrpSpPr>
        <p:grpSpPr bwMode="auto">
          <a:xfrm>
            <a:off x="4005263" y="3995738"/>
            <a:ext cx="74612" cy="26987"/>
            <a:chOff x="2373" y="1404"/>
            <a:chExt cx="47" cy="17"/>
          </a:xfrm>
        </p:grpSpPr>
        <p:sp>
          <p:nvSpPr>
            <p:cNvPr id="14418" name="Oval 117">
              <a:extLst>
                <a:ext uri="{FF2B5EF4-FFF2-40B4-BE49-F238E27FC236}">
                  <a16:creationId xmlns:a16="http://schemas.microsoft.com/office/drawing/2014/main" id="{27EAE3A3-6A2D-4C7A-8B6A-1D69748A9A4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19" name="Oval 118">
              <a:extLst>
                <a:ext uri="{FF2B5EF4-FFF2-40B4-BE49-F238E27FC236}">
                  <a16:creationId xmlns:a16="http://schemas.microsoft.com/office/drawing/2014/main" id="{205B8AC1-0A45-4B44-A9DE-8B6CF56EA61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91" name="Text Box 119">
            <a:extLst>
              <a:ext uri="{FF2B5EF4-FFF2-40B4-BE49-F238E27FC236}">
                <a16:creationId xmlns:a16="http://schemas.microsoft.com/office/drawing/2014/main" id="{94B01F50-114E-491F-AE7D-735169FC3A24}"/>
              </a:ext>
            </a:extLst>
          </p:cNvPr>
          <p:cNvSpPr txBox="1">
            <a:spLocks noChangeArrowheads="1"/>
          </p:cNvSpPr>
          <p:nvPr/>
        </p:nvSpPr>
        <p:spPr bwMode="auto">
          <a:xfrm>
            <a:off x="4149725" y="3922713"/>
            <a:ext cx="2605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Command/Recce</a:t>
            </a:r>
          </a:p>
          <a:p>
            <a:pPr eaLnBrk="1" hangingPunct="1">
              <a:spcBef>
                <a:spcPct val="0"/>
              </a:spcBef>
              <a:buFontTx/>
              <a:buNone/>
            </a:pPr>
            <a:r>
              <a:rPr lang="en-GB" altLang="en-US" sz="800" b="1"/>
              <a:t>x1 </a:t>
            </a:r>
            <a:r>
              <a:rPr lang="en-GB" altLang="en-US" sz="800"/>
              <a:t>Lynx Reconnaissance Vehicle                CWCA-02</a:t>
            </a:r>
            <a:endParaRPr lang="en-GB" altLang="en-US" sz="800" b="1"/>
          </a:p>
        </p:txBody>
      </p:sp>
      <p:grpSp>
        <p:nvGrpSpPr>
          <p:cNvPr id="14392" name="Group 120">
            <a:extLst>
              <a:ext uri="{FF2B5EF4-FFF2-40B4-BE49-F238E27FC236}">
                <a16:creationId xmlns:a16="http://schemas.microsoft.com/office/drawing/2014/main" id="{91308382-29FB-4285-BD85-132300D97FBE}"/>
              </a:ext>
            </a:extLst>
          </p:cNvPr>
          <p:cNvGrpSpPr>
            <a:grpSpLocks/>
          </p:cNvGrpSpPr>
          <p:nvPr/>
        </p:nvGrpSpPr>
        <p:grpSpPr bwMode="auto">
          <a:xfrm>
            <a:off x="4005263" y="4284663"/>
            <a:ext cx="74612" cy="26987"/>
            <a:chOff x="2373" y="1404"/>
            <a:chExt cx="47" cy="17"/>
          </a:xfrm>
        </p:grpSpPr>
        <p:sp>
          <p:nvSpPr>
            <p:cNvPr id="14416" name="Oval 121">
              <a:extLst>
                <a:ext uri="{FF2B5EF4-FFF2-40B4-BE49-F238E27FC236}">
                  <a16:creationId xmlns:a16="http://schemas.microsoft.com/office/drawing/2014/main" id="{9F29F236-303A-4B94-84F2-1DE62F121D8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17" name="Oval 122">
              <a:extLst>
                <a:ext uri="{FF2B5EF4-FFF2-40B4-BE49-F238E27FC236}">
                  <a16:creationId xmlns:a16="http://schemas.microsoft.com/office/drawing/2014/main" id="{2345FE43-6FD9-4CF0-8C38-77E725F4E9E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93" name="Text Box 123">
            <a:extLst>
              <a:ext uri="{FF2B5EF4-FFF2-40B4-BE49-F238E27FC236}">
                <a16:creationId xmlns:a16="http://schemas.microsoft.com/office/drawing/2014/main" id="{95D91E79-8CE3-4F5A-B36E-A8FE7506EF83}"/>
              </a:ext>
            </a:extLst>
          </p:cNvPr>
          <p:cNvSpPr txBox="1">
            <a:spLocks noChangeArrowheads="1"/>
          </p:cNvSpPr>
          <p:nvPr/>
        </p:nvSpPr>
        <p:spPr bwMode="auto">
          <a:xfrm>
            <a:off x="4149725" y="4211638"/>
            <a:ext cx="2605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Recce</a:t>
            </a:r>
          </a:p>
          <a:p>
            <a:pPr eaLnBrk="1" hangingPunct="1">
              <a:spcBef>
                <a:spcPct val="0"/>
              </a:spcBef>
              <a:buFontTx/>
              <a:buNone/>
            </a:pPr>
            <a:r>
              <a:rPr lang="en-GB" altLang="en-US" sz="800" b="1"/>
              <a:t>x3 </a:t>
            </a:r>
            <a:r>
              <a:rPr lang="en-GB" altLang="en-US" sz="800"/>
              <a:t>Lynx Reconnaissance Vehicle                CWCA-02</a:t>
            </a:r>
            <a:endParaRPr lang="en-GB" altLang="en-US" sz="800" b="1"/>
          </a:p>
        </p:txBody>
      </p:sp>
      <p:sp>
        <p:nvSpPr>
          <p:cNvPr id="14394" name="Text Box 124">
            <a:extLst>
              <a:ext uri="{FF2B5EF4-FFF2-40B4-BE49-F238E27FC236}">
                <a16:creationId xmlns:a16="http://schemas.microsoft.com/office/drawing/2014/main" id="{855EF8AA-F38F-46B4-B5CF-A74A8400DD19}"/>
              </a:ext>
            </a:extLst>
          </p:cNvPr>
          <p:cNvSpPr txBox="1">
            <a:spLocks noChangeArrowheads="1"/>
          </p:cNvSpPr>
          <p:nvPr/>
        </p:nvSpPr>
        <p:spPr bwMode="auto">
          <a:xfrm>
            <a:off x="3933825" y="3563938"/>
            <a:ext cx="2368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CWCA-06</a:t>
            </a:r>
          </a:p>
          <a:p>
            <a:pPr eaLnBrk="1" hangingPunct="1">
              <a:spcBef>
                <a:spcPct val="0"/>
              </a:spcBef>
              <a:buFontTx/>
              <a:buNone/>
            </a:pPr>
            <a:r>
              <a:rPr lang="en-GB" altLang="en-US" sz="1000" b="1"/>
              <a:t>Mechanised Recce Troop/Platoon </a:t>
            </a:r>
            <a:r>
              <a:rPr lang="en-GB" altLang="en-US" sz="800" b="1"/>
              <a:t>(a)</a:t>
            </a:r>
            <a:endParaRPr lang="en-GB" altLang="en-US" sz="1000" b="1"/>
          </a:p>
        </p:txBody>
      </p:sp>
      <p:grpSp>
        <p:nvGrpSpPr>
          <p:cNvPr id="14395" name="Group 125">
            <a:extLst>
              <a:ext uri="{FF2B5EF4-FFF2-40B4-BE49-F238E27FC236}">
                <a16:creationId xmlns:a16="http://schemas.microsoft.com/office/drawing/2014/main" id="{52FB93B6-AA18-40D8-A0DA-2B8FACDB71C0}"/>
              </a:ext>
            </a:extLst>
          </p:cNvPr>
          <p:cNvGrpSpPr>
            <a:grpSpLocks/>
          </p:cNvGrpSpPr>
          <p:nvPr/>
        </p:nvGrpSpPr>
        <p:grpSpPr bwMode="auto">
          <a:xfrm>
            <a:off x="3644900" y="3706813"/>
            <a:ext cx="287338" cy="215900"/>
            <a:chOff x="1920" y="2112"/>
            <a:chExt cx="151" cy="99"/>
          </a:xfrm>
        </p:grpSpPr>
        <p:sp>
          <p:nvSpPr>
            <p:cNvPr id="14413" name="Rectangle 126">
              <a:extLst>
                <a:ext uri="{FF2B5EF4-FFF2-40B4-BE49-F238E27FC236}">
                  <a16:creationId xmlns:a16="http://schemas.microsoft.com/office/drawing/2014/main" id="{37AC6B09-4700-42E0-8830-FE019A88D0C7}"/>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14" name="Oval 127">
              <a:extLst>
                <a:ext uri="{FF2B5EF4-FFF2-40B4-BE49-F238E27FC236}">
                  <a16:creationId xmlns:a16="http://schemas.microsoft.com/office/drawing/2014/main" id="{51605575-59E9-46E6-9A9E-76B4B17442A0}"/>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15" name="Line 128">
              <a:extLst>
                <a:ext uri="{FF2B5EF4-FFF2-40B4-BE49-F238E27FC236}">
                  <a16:creationId xmlns:a16="http://schemas.microsoft.com/office/drawing/2014/main" id="{BFBB4F44-6BD2-4E6A-8947-EDE5242FF733}"/>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96" name="Group 129">
            <a:extLst>
              <a:ext uri="{FF2B5EF4-FFF2-40B4-BE49-F238E27FC236}">
                <a16:creationId xmlns:a16="http://schemas.microsoft.com/office/drawing/2014/main" id="{D85E645F-9E4E-41A3-B612-0D2433B70C86}"/>
              </a:ext>
            </a:extLst>
          </p:cNvPr>
          <p:cNvGrpSpPr>
            <a:grpSpLocks/>
          </p:cNvGrpSpPr>
          <p:nvPr/>
        </p:nvGrpSpPr>
        <p:grpSpPr bwMode="auto">
          <a:xfrm>
            <a:off x="3933825" y="4065588"/>
            <a:ext cx="239713" cy="157162"/>
            <a:chOff x="1920" y="2112"/>
            <a:chExt cx="151" cy="99"/>
          </a:xfrm>
        </p:grpSpPr>
        <p:sp>
          <p:nvSpPr>
            <p:cNvPr id="14410" name="Rectangle 130">
              <a:extLst>
                <a:ext uri="{FF2B5EF4-FFF2-40B4-BE49-F238E27FC236}">
                  <a16:creationId xmlns:a16="http://schemas.microsoft.com/office/drawing/2014/main" id="{027FB857-FE43-4806-9C96-EA84BD7E85EE}"/>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11" name="Oval 131">
              <a:extLst>
                <a:ext uri="{FF2B5EF4-FFF2-40B4-BE49-F238E27FC236}">
                  <a16:creationId xmlns:a16="http://schemas.microsoft.com/office/drawing/2014/main" id="{C3045FE6-9282-43AC-82C0-F9C4C889DB53}"/>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12" name="Line 132">
              <a:extLst>
                <a:ext uri="{FF2B5EF4-FFF2-40B4-BE49-F238E27FC236}">
                  <a16:creationId xmlns:a16="http://schemas.microsoft.com/office/drawing/2014/main" id="{8AC408B9-1E75-4869-8843-5A3BC3C0D621}"/>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97" name="Group 133">
            <a:extLst>
              <a:ext uri="{FF2B5EF4-FFF2-40B4-BE49-F238E27FC236}">
                <a16:creationId xmlns:a16="http://schemas.microsoft.com/office/drawing/2014/main" id="{6061F8E2-9D14-4E27-AFCD-56883799E2F5}"/>
              </a:ext>
            </a:extLst>
          </p:cNvPr>
          <p:cNvGrpSpPr>
            <a:grpSpLocks/>
          </p:cNvGrpSpPr>
          <p:nvPr/>
        </p:nvGrpSpPr>
        <p:grpSpPr bwMode="auto">
          <a:xfrm>
            <a:off x="3933825" y="4354513"/>
            <a:ext cx="239713" cy="157162"/>
            <a:chOff x="1920" y="2112"/>
            <a:chExt cx="151" cy="99"/>
          </a:xfrm>
        </p:grpSpPr>
        <p:sp>
          <p:nvSpPr>
            <p:cNvPr id="14407" name="Rectangle 134">
              <a:extLst>
                <a:ext uri="{FF2B5EF4-FFF2-40B4-BE49-F238E27FC236}">
                  <a16:creationId xmlns:a16="http://schemas.microsoft.com/office/drawing/2014/main" id="{D0717A4F-3BE1-4235-81E1-C3027D2A9051}"/>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08" name="Oval 135">
              <a:extLst>
                <a:ext uri="{FF2B5EF4-FFF2-40B4-BE49-F238E27FC236}">
                  <a16:creationId xmlns:a16="http://schemas.microsoft.com/office/drawing/2014/main" id="{15520D92-877A-40AF-9A9C-9A7BD7B32E80}"/>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4409" name="Line 136">
              <a:extLst>
                <a:ext uri="{FF2B5EF4-FFF2-40B4-BE49-F238E27FC236}">
                  <a16:creationId xmlns:a16="http://schemas.microsoft.com/office/drawing/2014/main" id="{FCD2A3F0-7377-42B3-B3DE-D843918B90F4}"/>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4398" name="Group 137">
            <a:extLst>
              <a:ext uri="{FF2B5EF4-FFF2-40B4-BE49-F238E27FC236}">
                <a16:creationId xmlns:a16="http://schemas.microsoft.com/office/drawing/2014/main" id="{1C664AE3-0BA5-4A8A-8269-ED41787DB458}"/>
              </a:ext>
            </a:extLst>
          </p:cNvPr>
          <p:cNvGrpSpPr>
            <a:grpSpLocks/>
          </p:cNvGrpSpPr>
          <p:nvPr/>
        </p:nvGrpSpPr>
        <p:grpSpPr bwMode="auto">
          <a:xfrm>
            <a:off x="3722688" y="3635375"/>
            <a:ext cx="131762" cy="26988"/>
            <a:chOff x="304" y="1872"/>
            <a:chExt cx="83" cy="17"/>
          </a:xfrm>
        </p:grpSpPr>
        <p:sp>
          <p:nvSpPr>
            <p:cNvPr id="14404" name="Oval 138">
              <a:extLst>
                <a:ext uri="{FF2B5EF4-FFF2-40B4-BE49-F238E27FC236}">
                  <a16:creationId xmlns:a16="http://schemas.microsoft.com/office/drawing/2014/main" id="{70629908-B740-4C16-85E5-8D47EEFBAC37}"/>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05" name="Oval 139">
              <a:extLst>
                <a:ext uri="{FF2B5EF4-FFF2-40B4-BE49-F238E27FC236}">
                  <a16:creationId xmlns:a16="http://schemas.microsoft.com/office/drawing/2014/main" id="{5BCEA022-A6AF-4792-BB01-DF492A8519EC}"/>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4406" name="Oval 140">
              <a:extLst>
                <a:ext uri="{FF2B5EF4-FFF2-40B4-BE49-F238E27FC236}">
                  <a16:creationId xmlns:a16="http://schemas.microsoft.com/office/drawing/2014/main" id="{71C9BE07-E433-420F-AB5B-ED31F0370914}"/>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4399" name="Rectangle 141">
            <a:extLst>
              <a:ext uri="{FF2B5EF4-FFF2-40B4-BE49-F238E27FC236}">
                <a16:creationId xmlns:a16="http://schemas.microsoft.com/office/drawing/2014/main" id="{8B2E1BB4-947F-42A4-A505-5A3012B8FCCA}"/>
              </a:ext>
            </a:extLst>
          </p:cNvPr>
          <p:cNvSpPr>
            <a:spLocks noChangeArrowheads="1"/>
          </p:cNvSpPr>
          <p:nvPr/>
        </p:nvSpPr>
        <p:spPr bwMode="auto">
          <a:xfrm>
            <a:off x="115888" y="7596188"/>
            <a:ext cx="3168650" cy="1436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May replace the C5 GPMG with:</a:t>
            </a:r>
          </a:p>
          <a:p>
            <a:pPr eaLnBrk="1" hangingPunct="1">
              <a:spcBef>
                <a:spcPct val="0"/>
              </a:spcBef>
              <a:buFontTx/>
              <a:buNone/>
            </a:pPr>
            <a:r>
              <a:rPr lang="en-GB" altLang="en-US" sz="800"/>
              <a:t>     FN C6 General Purpose Machine Gun                     CWCA-13</a:t>
            </a:r>
            <a:endParaRPr lang="en-GB" altLang="en-US" sz="800" b="1"/>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Regular units will generally have 3 MAW, while reservists will generally have 1 MAW.</a:t>
            </a:r>
            <a:endParaRPr lang="en-GB" altLang="en-US" sz="800" b="1"/>
          </a:p>
          <a:p>
            <a:pPr eaLnBrk="1" hangingPunct="1">
              <a:spcBef>
                <a:spcPct val="0"/>
              </a:spcBef>
              <a:buFontTx/>
              <a:buNone/>
            </a:pPr>
            <a:endParaRPr lang="en-GB" altLang="en-US" sz="800" b="1"/>
          </a:p>
          <a:p>
            <a:pPr eaLnBrk="1" hangingPunct="1">
              <a:spcBef>
                <a:spcPct val="0"/>
              </a:spcBef>
              <a:buFontTx/>
              <a:buNone/>
            </a:pPr>
            <a:r>
              <a:rPr lang="en-GB" altLang="en-US" sz="800" b="1"/>
              <a:t>(c) </a:t>
            </a:r>
            <a:r>
              <a:rPr lang="en-GB" altLang="en-US" sz="800"/>
              <a:t>May replace some or all transport with:</a:t>
            </a:r>
          </a:p>
          <a:p>
            <a:pPr eaLnBrk="1" hangingPunct="1">
              <a:spcBef>
                <a:spcPct val="0"/>
              </a:spcBef>
              <a:buFontTx/>
              <a:buNone/>
            </a:pPr>
            <a:r>
              <a:rPr lang="en-GB" altLang="en-US" sz="800"/>
              <a:t>     H</a:t>
            </a:r>
            <a:r>
              <a:rPr lang="en-US" altLang="en-US" sz="800"/>
              <a:t>ägglunds Bv-206 Arctic Warfare Tracked Carrier  CWCA-28</a:t>
            </a:r>
          </a:p>
          <a:p>
            <a:pPr eaLnBrk="1" hangingPunct="1">
              <a:spcBef>
                <a:spcPct val="0"/>
              </a:spcBef>
              <a:buFontTx/>
              <a:buNone/>
            </a:pPr>
            <a:endParaRPr lang="en-US" altLang="en-US" sz="800"/>
          </a:p>
          <a:p>
            <a:pPr eaLnBrk="1" hangingPunct="1">
              <a:spcBef>
                <a:spcPct val="0"/>
              </a:spcBef>
              <a:buFontTx/>
              <a:buNone/>
            </a:pPr>
            <a:r>
              <a:rPr lang="en-GB" altLang="en-US" sz="800" b="1"/>
              <a:t>(g) </a:t>
            </a:r>
            <a:r>
              <a:rPr lang="en-GB" altLang="en-US" sz="800"/>
              <a:t>From 1988: May replace Infantry with:</a:t>
            </a:r>
          </a:p>
          <a:p>
            <a:pPr eaLnBrk="1" hangingPunct="1">
              <a:spcBef>
                <a:spcPct val="0"/>
              </a:spcBef>
              <a:buFontTx/>
              <a:buNone/>
            </a:pPr>
            <a:r>
              <a:rPr lang="en-GB" altLang="en-US" sz="800" b="1"/>
              <a:t>     </a:t>
            </a:r>
            <a:r>
              <a:rPr lang="en-GB" altLang="en-US" sz="800"/>
              <a:t>Infantry (Late)                                                           CWCA-31</a:t>
            </a:r>
            <a:endParaRPr lang="en-US" altLang="en-US" sz="800"/>
          </a:p>
        </p:txBody>
      </p:sp>
      <p:pic>
        <p:nvPicPr>
          <p:cNvPr id="14400" name="Picture 142" descr="FN C2 LMG (foreground) and FN C1 Assault Rifle.  Seaforth Highlanders on exercise in Fort Lewis,Washington in the early 1980s.  The C2 was a heavy barreled full auto version of the semi-automatic C1.Photo courtesy Steve Marshall">
            <a:extLst>
              <a:ext uri="{FF2B5EF4-FFF2-40B4-BE49-F238E27FC236}">
                <a16:creationId xmlns:a16="http://schemas.microsoft.com/office/drawing/2014/main" id="{AE31F3F4-7E1C-4F10-8454-D16360AFDD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3635375"/>
            <a:ext cx="3313112"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1" name="Picture 143" descr="M113A1CDNinGerman1980s-DNDphoto">
            <a:extLst>
              <a:ext uri="{FF2B5EF4-FFF2-40B4-BE49-F238E27FC236}">
                <a16:creationId xmlns:a16="http://schemas.microsoft.com/office/drawing/2014/main" id="{93F3B609-9531-4B65-BEF7-A7D1244064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563" y="107950"/>
            <a:ext cx="3357562" cy="333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2" name="Picture 215" descr="20100528 - CA-05 - M150">
            <a:extLst>
              <a:ext uri="{FF2B5EF4-FFF2-40B4-BE49-F238E27FC236}">
                <a16:creationId xmlns:a16="http://schemas.microsoft.com/office/drawing/2014/main" id="{0BDFB29B-CC3E-404E-AFA0-71A074765A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3463" y="6084888"/>
            <a:ext cx="3168650"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03" name="Text Box 217">
            <a:extLst>
              <a:ext uri="{FF2B5EF4-FFF2-40B4-BE49-F238E27FC236}">
                <a16:creationId xmlns:a16="http://schemas.microsoft.com/office/drawing/2014/main" id="{3445B6B7-9D3E-49FA-9817-6389DB908D2F}"/>
              </a:ext>
            </a:extLst>
          </p:cNvPr>
          <p:cNvSpPr txBox="1">
            <a:spLocks noChangeArrowheads="1"/>
          </p:cNvSpPr>
          <p:nvPr/>
        </p:nvSpPr>
        <p:spPr bwMode="auto">
          <a:xfrm>
            <a:off x="3644900" y="4572000"/>
            <a:ext cx="3097213" cy="143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In some Light Mech Infantry Battalions, may replace Lynx with:</a:t>
            </a:r>
          </a:p>
          <a:p>
            <a:pPr eaLnBrk="1" hangingPunct="1">
              <a:spcBef>
                <a:spcPct val="0"/>
              </a:spcBef>
              <a:buFontTx/>
              <a:buNone/>
            </a:pPr>
            <a:r>
              <a:rPr lang="en-GB" altLang="en-US" sz="800" b="1"/>
              <a:t>     x1 </a:t>
            </a:r>
            <a:r>
              <a:rPr lang="en-GB" altLang="en-US" sz="800"/>
              <a:t>Commander                                                        CWCA-10</a:t>
            </a:r>
          </a:p>
          <a:p>
            <a:pPr eaLnBrk="1" hangingPunct="1">
              <a:spcBef>
                <a:spcPct val="0"/>
              </a:spcBef>
              <a:buFontTx/>
              <a:buNone/>
            </a:pPr>
            <a:r>
              <a:rPr lang="en-GB" altLang="en-US" sz="800"/>
              <a:t>     </a:t>
            </a:r>
            <a:r>
              <a:rPr lang="en-GB" altLang="en-US" sz="800" b="1"/>
              <a:t>x3 </a:t>
            </a:r>
            <a:r>
              <a:rPr lang="en-GB" altLang="en-US" sz="800"/>
              <a:t>Infantry (1 MAW) </a:t>
            </a:r>
            <a:r>
              <a:rPr lang="en-GB" altLang="en-US" sz="800" b="1"/>
              <a:t>(b)</a:t>
            </a:r>
            <a:r>
              <a:rPr lang="en-GB" altLang="en-US" sz="800"/>
              <a:t>                                           CWCA-11</a:t>
            </a:r>
          </a:p>
          <a:p>
            <a:pPr eaLnBrk="1" hangingPunct="1">
              <a:spcBef>
                <a:spcPct val="0"/>
              </a:spcBef>
              <a:buFontTx/>
              <a:buNone/>
            </a:pPr>
            <a:r>
              <a:rPr lang="en-GB" altLang="en-US" sz="800"/>
              <a:t>     </a:t>
            </a:r>
            <a:r>
              <a:rPr lang="en-GB" altLang="en-US" sz="800" b="1"/>
              <a:t>x4 </a:t>
            </a:r>
            <a:r>
              <a:rPr lang="en-GB" altLang="en-US" sz="800"/>
              <a:t>M151 MUTT </a:t>
            </a:r>
            <a:r>
              <a:rPr lang="en-GB" altLang="en-US" sz="800" b="1"/>
              <a:t>(c)</a:t>
            </a:r>
            <a:r>
              <a:rPr lang="en-GB" altLang="en-US" sz="800"/>
              <a:t>                                                  CWCA-08</a:t>
            </a:r>
          </a:p>
          <a:p>
            <a:pPr eaLnBrk="1" hangingPunct="1">
              <a:spcBef>
                <a:spcPct val="0"/>
              </a:spcBef>
              <a:buFontTx/>
              <a:buNone/>
            </a:pPr>
            <a:endParaRPr lang="en-GB" altLang="en-US" sz="800"/>
          </a:p>
          <a:p>
            <a:pPr eaLnBrk="1" hangingPunct="1">
              <a:spcBef>
                <a:spcPct val="0"/>
              </a:spcBef>
              <a:buFontTx/>
              <a:buNone/>
            </a:pPr>
            <a:r>
              <a:rPr lang="en-GB" altLang="en-US" sz="800" b="1"/>
              <a:t>(b) </a:t>
            </a:r>
            <a:r>
              <a:rPr lang="en-GB" altLang="en-US" sz="800"/>
              <a:t>From 1988: May replace Infantry with:</a:t>
            </a:r>
          </a:p>
          <a:p>
            <a:pPr eaLnBrk="1" hangingPunct="1">
              <a:spcBef>
                <a:spcPct val="0"/>
              </a:spcBef>
              <a:buFontTx/>
              <a:buNone/>
            </a:pPr>
            <a:r>
              <a:rPr lang="en-GB" altLang="en-US" sz="800" b="1"/>
              <a:t>     </a:t>
            </a:r>
            <a:r>
              <a:rPr lang="en-GB" altLang="en-US" sz="800"/>
              <a:t>Infantry (Late)                                                          CWCA-31</a:t>
            </a:r>
          </a:p>
          <a:p>
            <a:pPr eaLnBrk="1" hangingPunct="1">
              <a:spcBef>
                <a:spcPct val="0"/>
              </a:spcBef>
              <a:buFontTx/>
              <a:buNone/>
            </a:pPr>
            <a:endParaRPr lang="en-GB" altLang="en-US" sz="800"/>
          </a:p>
          <a:p>
            <a:pPr eaLnBrk="1" hangingPunct="1">
              <a:spcBef>
                <a:spcPct val="0"/>
              </a:spcBef>
              <a:buFontTx/>
              <a:buNone/>
            </a:pPr>
            <a:r>
              <a:rPr lang="en-GB" altLang="en-US" sz="800" b="1"/>
              <a:t>(c) </a:t>
            </a:r>
            <a:r>
              <a:rPr lang="en-GB" altLang="en-US" sz="800"/>
              <a:t>Late 1980s: Replace M151 MUTT with:</a:t>
            </a:r>
          </a:p>
          <a:p>
            <a:pPr eaLnBrk="1" hangingPunct="1">
              <a:spcBef>
                <a:spcPct val="0"/>
              </a:spcBef>
              <a:buFontTx/>
              <a:buNone/>
            </a:pPr>
            <a:r>
              <a:rPr lang="en-GB" altLang="en-US" sz="800"/>
              <a:t>     Iltis Light Utility Vehicle                                        CWCA-22</a:t>
            </a:r>
            <a:endParaRPr lang="en-GB" altLang="en-US" sz="8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669">
            <a:extLst>
              <a:ext uri="{FF2B5EF4-FFF2-40B4-BE49-F238E27FC236}">
                <a16:creationId xmlns:a16="http://schemas.microsoft.com/office/drawing/2014/main" id="{FA8FF5D3-5039-4136-AF66-7BBDD2376549}"/>
              </a:ext>
            </a:extLst>
          </p:cNvPr>
          <p:cNvSpPr>
            <a:spLocks noChangeShapeType="1"/>
          </p:cNvSpPr>
          <p:nvPr/>
        </p:nvSpPr>
        <p:spPr bwMode="auto">
          <a:xfrm>
            <a:off x="3933825" y="46434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63" name="Line 660">
            <a:extLst>
              <a:ext uri="{FF2B5EF4-FFF2-40B4-BE49-F238E27FC236}">
                <a16:creationId xmlns:a16="http://schemas.microsoft.com/office/drawing/2014/main" id="{6A2FCF59-D0A8-48D7-BFF5-0EAF9B4A94E8}"/>
              </a:ext>
            </a:extLst>
          </p:cNvPr>
          <p:cNvSpPr>
            <a:spLocks noChangeShapeType="1"/>
          </p:cNvSpPr>
          <p:nvPr/>
        </p:nvSpPr>
        <p:spPr bwMode="auto">
          <a:xfrm>
            <a:off x="3933825" y="755650"/>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64" name="Line 106">
            <a:extLst>
              <a:ext uri="{FF2B5EF4-FFF2-40B4-BE49-F238E27FC236}">
                <a16:creationId xmlns:a16="http://schemas.microsoft.com/office/drawing/2014/main" id="{830334D2-37AB-44E3-B8F3-67524CF68BC7}"/>
              </a:ext>
            </a:extLst>
          </p:cNvPr>
          <p:cNvSpPr>
            <a:spLocks noChangeShapeType="1"/>
          </p:cNvSpPr>
          <p:nvPr/>
        </p:nvSpPr>
        <p:spPr bwMode="auto">
          <a:xfrm>
            <a:off x="260350" y="5491163"/>
            <a:ext cx="0" cy="16557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65" name="Line 107">
            <a:extLst>
              <a:ext uri="{FF2B5EF4-FFF2-40B4-BE49-F238E27FC236}">
                <a16:creationId xmlns:a16="http://schemas.microsoft.com/office/drawing/2014/main" id="{8A33F5EB-400B-4F1E-8C97-E47090922BF9}"/>
              </a:ext>
            </a:extLst>
          </p:cNvPr>
          <p:cNvSpPr>
            <a:spLocks noChangeShapeType="1"/>
          </p:cNvSpPr>
          <p:nvPr/>
        </p:nvSpPr>
        <p:spPr bwMode="auto">
          <a:xfrm>
            <a:off x="260350" y="62833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66" name="Line 108">
            <a:extLst>
              <a:ext uri="{FF2B5EF4-FFF2-40B4-BE49-F238E27FC236}">
                <a16:creationId xmlns:a16="http://schemas.microsoft.com/office/drawing/2014/main" id="{2A8FE270-1764-4196-810E-8BE5E2F1C62A}"/>
              </a:ext>
            </a:extLst>
          </p:cNvPr>
          <p:cNvSpPr>
            <a:spLocks noChangeShapeType="1"/>
          </p:cNvSpPr>
          <p:nvPr/>
        </p:nvSpPr>
        <p:spPr bwMode="auto">
          <a:xfrm>
            <a:off x="476250" y="63547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367" name="Group 109">
            <a:extLst>
              <a:ext uri="{FF2B5EF4-FFF2-40B4-BE49-F238E27FC236}">
                <a16:creationId xmlns:a16="http://schemas.microsoft.com/office/drawing/2014/main" id="{780E3A71-848A-4D10-97F8-8FD2DD921D24}"/>
              </a:ext>
            </a:extLst>
          </p:cNvPr>
          <p:cNvGrpSpPr>
            <a:grpSpLocks/>
          </p:cNvGrpSpPr>
          <p:nvPr/>
        </p:nvGrpSpPr>
        <p:grpSpPr bwMode="auto">
          <a:xfrm>
            <a:off x="404813" y="6497638"/>
            <a:ext cx="241300" cy="157162"/>
            <a:chOff x="1920" y="2352"/>
            <a:chExt cx="152" cy="99"/>
          </a:xfrm>
        </p:grpSpPr>
        <p:sp>
          <p:nvSpPr>
            <p:cNvPr id="15615" name="Rectangle 110">
              <a:extLst>
                <a:ext uri="{FF2B5EF4-FFF2-40B4-BE49-F238E27FC236}">
                  <a16:creationId xmlns:a16="http://schemas.microsoft.com/office/drawing/2014/main" id="{AB3FEB2E-B02E-451C-A94E-72964A290BBF}"/>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616" name="Oval 111">
              <a:extLst>
                <a:ext uri="{FF2B5EF4-FFF2-40B4-BE49-F238E27FC236}">
                  <a16:creationId xmlns:a16="http://schemas.microsoft.com/office/drawing/2014/main" id="{232CFBF2-7553-4E60-B928-E9932CF12328}"/>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617" name="Line 112">
              <a:extLst>
                <a:ext uri="{FF2B5EF4-FFF2-40B4-BE49-F238E27FC236}">
                  <a16:creationId xmlns:a16="http://schemas.microsoft.com/office/drawing/2014/main" id="{DC289013-0D7E-40AD-AC96-62C933C55E18}"/>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618" name="Line 113">
              <a:extLst>
                <a:ext uri="{FF2B5EF4-FFF2-40B4-BE49-F238E27FC236}">
                  <a16:creationId xmlns:a16="http://schemas.microsoft.com/office/drawing/2014/main" id="{C88F4912-175E-4141-858D-DBCA80AC391E}"/>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368" name="Group 114">
            <a:extLst>
              <a:ext uri="{FF2B5EF4-FFF2-40B4-BE49-F238E27FC236}">
                <a16:creationId xmlns:a16="http://schemas.microsoft.com/office/drawing/2014/main" id="{9FC7C588-8FD0-4227-A91E-3831EB968581}"/>
              </a:ext>
            </a:extLst>
          </p:cNvPr>
          <p:cNvGrpSpPr>
            <a:grpSpLocks/>
          </p:cNvGrpSpPr>
          <p:nvPr/>
        </p:nvGrpSpPr>
        <p:grpSpPr bwMode="auto">
          <a:xfrm>
            <a:off x="476250" y="6426200"/>
            <a:ext cx="74613" cy="26988"/>
            <a:chOff x="2373" y="1404"/>
            <a:chExt cx="47" cy="17"/>
          </a:xfrm>
        </p:grpSpPr>
        <p:sp>
          <p:nvSpPr>
            <p:cNvPr id="15613" name="Oval 115">
              <a:extLst>
                <a:ext uri="{FF2B5EF4-FFF2-40B4-BE49-F238E27FC236}">
                  <a16:creationId xmlns:a16="http://schemas.microsoft.com/office/drawing/2014/main" id="{88631AFA-B915-4688-868D-7FA9A26FBA1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614" name="Oval 116">
              <a:extLst>
                <a:ext uri="{FF2B5EF4-FFF2-40B4-BE49-F238E27FC236}">
                  <a16:creationId xmlns:a16="http://schemas.microsoft.com/office/drawing/2014/main" id="{BA307C8F-35EA-445F-ADEB-877716A0336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369" name="Text Box 117">
            <a:extLst>
              <a:ext uri="{FF2B5EF4-FFF2-40B4-BE49-F238E27FC236}">
                <a16:creationId xmlns:a16="http://schemas.microsoft.com/office/drawing/2014/main" id="{1D8B95AF-A2AE-42F7-B434-FC588B732E62}"/>
              </a:ext>
            </a:extLst>
          </p:cNvPr>
          <p:cNvSpPr txBox="1">
            <a:spLocks noChangeArrowheads="1"/>
          </p:cNvSpPr>
          <p:nvPr/>
        </p:nvSpPr>
        <p:spPr bwMode="auto">
          <a:xfrm>
            <a:off x="620713" y="6354763"/>
            <a:ext cx="26400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x4 </a:t>
            </a:r>
            <a:r>
              <a:rPr lang="en-GB" altLang="en-US" sz="800"/>
              <a:t>Grizzly Armoured Personnel Carrier </a:t>
            </a:r>
            <a:r>
              <a:rPr lang="en-GB" altLang="en-US" sz="800" b="1"/>
              <a:t>(ab)</a:t>
            </a:r>
            <a:r>
              <a:rPr lang="en-GB" altLang="en-US" sz="800"/>
              <a:t> CWCA-23</a:t>
            </a:r>
            <a:endParaRPr lang="en-GB" altLang="en-US" sz="800" b="1"/>
          </a:p>
        </p:txBody>
      </p:sp>
      <p:sp>
        <p:nvSpPr>
          <p:cNvPr id="15370" name="Line 118">
            <a:extLst>
              <a:ext uri="{FF2B5EF4-FFF2-40B4-BE49-F238E27FC236}">
                <a16:creationId xmlns:a16="http://schemas.microsoft.com/office/drawing/2014/main" id="{CF2E8693-26D1-4EEE-9B04-C261731B5C59}"/>
              </a:ext>
            </a:extLst>
          </p:cNvPr>
          <p:cNvSpPr>
            <a:spLocks noChangeShapeType="1"/>
          </p:cNvSpPr>
          <p:nvPr/>
        </p:nvSpPr>
        <p:spPr bwMode="auto">
          <a:xfrm>
            <a:off x="476250" y="57785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71" name="Line 126">
            <a:extLst>
              <a:ext uri="{FF2B5EF4-FFF2-40B4-BE49-F238E27FC236}">
                <a16:creationId xmlns:a16="http://schemas.microsoft.com/office/drawing/2014/main" id="{7495ABB9-6A8F-4813-A17E-FB9D58A2898C}"/>
              </a:ext>
            </a:extLst>
          </p:cNvPr>
          <p:cNvSpPr>
            <a:spLocks noChangeShapeType="1"/>
          </p:cNvSpPr>
          <p:nvPr/>
        </p:nvSpPr>
        <p:spPr bwMode="auto">
          <a:xfrm>
            <a:off x="258763" y="5202238"/>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72" name="Text Box 127">
            <a:extLst>
              <a:ext uri="{FF2B5EF4-FFF2-40B4-BE49-F238E27FC236}">
                <a16:creationId xmlns:a16="http://schemas.microsoft.com/office/drawing/2014/main" id="{3E947F9A-BC0C-4AB2-90D7-7011F94A05DD}"/>
              </a:ext>
            </a:extLst>
          </p:cNvPr>
          <p:cNvSpPr txBox="1">
            <a:spLocks noChangeArrowheads="1"/>
          </p:cNvSpPr>
          <p:nvPr/>
        </p:nvSpPr>
        <p:spPr bwMode="auto">
          <a:xfrm>
            <a:off x="404813" y="513080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CWCA-08</a:t>
            </a:r>
          </a:p>
          <a:p>
            <a:pPr eaLnBrk="1" hangingPunct="1">
              <a:spcBef>
                <a:spcPct val="0"/>
              </a:spcBef>
              <a:buFontTx/>
              <a:buNone/>
            </a:pPr>
            <a:r>
              <a:rPr lang="en-GB" altLang="en-US" sz="1000" b="1"/>
              <a:t>Engineer Field Squadron</a:t>
            </a:r>
          </a:p>
        </p:txBody>
      </p:sp>
      <p:sp>
        <p:nvSpPr>
          <p:cNvPr id="15373" name="Line 128">
            <a:extLst>
              <a:ext uri="{FF2B5EF4-FFF2-40B4-BE49-F238E27FC236}">
                <a16:creationId xmlns:a16="http://schemas.microsoft.com/office/drawing/2014/main" id="{0403A0F9-E77B-455F-8764-2168D1468731}"/>
              </a:ext>
            </a:extLst>
          </p:cNvPr>
          <p:cNvSpPr>
            <a:spLocks noChangeShapeType="1"/>
          </p:cNvSpPr>
          <p:nvPr/>
        </p:nvSpPr>
        <p:spPr bwMode="auto">
          <a:xfrm>
            <a:off x="266700" y="57070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374" name="Group 129">
            <a:extLst>
              <a:ext uri="{FF2B5EF4-FFF2-40B4-BE49-F238E27FC236}">
                <a16:creationId xmlns:a16="http://schemas.microsoft.com/office/drawing/2014/main" id="{F3233085-37BE-4AD3-B5E8-1F3FDE8EDAF3}"/>
              </a:ext>
            </a:extLst>
          </p:cNvPr>
          <p:cNvGrpSpPr>
            <a:grpSpLocks/>
          </p:cNvGrpSpPr>
          <p:nvPr/>
        </p:nvGrpSpPr>
        <p:grpSpPr bwMode="auto">
          <a:xfrm>
            <a:off x="411163" y="5635625"/>
            <a:ext cx="231775" cy="157163"/>
            <a:chOff x="933" y="149"/>
            <a:chExt cx="146" cy="99"/>
          </a:xfrm>
        </p:grpSpPr>
        <p:sp>
          <p:nvSpPr>
            <p:cNvPr id="15611" name="Rectangle 130">
              <a:extLst>
                <a:ext uri="{FF2B5EF4-FFF2-40B4-BE49-F238E27FC236}">
                  <a16:creationId xmlns:a16="http://schemas.microsoft.com/office/drawing/2014/main" id="{5D5A8E61-BCF6-4858-A59A-940E857BCA1C}"/>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612" name="Text Box 131">
              <a:extLst>
                <a:ext uri="{FF2B5EF4-FFF2-40B4-BE49-F238E27FC236}">
                  <a16:creationId xmlns:a16="http://schemas.microsoft.com/office/drawing/2014/main" id="{935D5762-27E3-4520-A3A7-087677BD2F9F}"/>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5375" name="Group 132">
            <a:extLst>
              <a:ext uri="{FF2B5EF4-FFF2-40B4-BE49-F238E27FC236}">
                <a16:creationId xmlns:a16="http://schemas.microsoft.com/office/drawing/2014/main" id="{741C2C90-C0F7-4D73-BE60-9751987E0D7F}"/>
              </a:ext>
            </a:extLst>
          </p:cNvPr>
          <p:cNvGrpSpPr>
            <a:grpSpLocks/>
          </p:cNvGrpSpPr>
          <p:nvPr/>
        </p:nvGrpSpPr>
        <p:grpSpPr bwMode="auto">
          <a:xfrm>
            <a:off x="482600" y="5564188"/>
            <a:ext cx="74613" cy="26987"/>
            <a:chOff x="2373" y="1404"/>
            <a:chExt cx="47" cy="17"/>
          </a:xfrm>
        </p:grpSpPr>
        <p:sp>
          <p:nvSpPr>
            <p:cNvPr id="15609" name="Oval 133">
              <a:extLst>
                <a:ext uri="{FF2B5EF4-FFF2-40B4-BE49-F238E27FC236}">
                  <a16:creationId xmlns:a16="http://schemas.microsoft.com/office/drawing/2014/main" id="{B9E8052F-CA30-47BC-8AEA-86CC79543F5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610" name="Oval 134">
              <a:extLst>
                <a:ext uri="{FF2B5EF4-FFF2-40B4-BE49-F238E27FC236}">
                  <a16:creationId xmlns:a16="http://schemas.microsoft.com/office/drawing/2014/main" id="{A6ABE34A-E003-4DC7-8AD1-9EF157BA478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376" name="Text Box 135">
            <a:extLst>
              <a:ext uri="{FF2B5EF4-FFF2-40B4-BE49-F238E27FC236}">
                <a16:creationId xmlns:a16="http://schemas.microsoft.com/office/drawing/2014/main" id="{A23F2A23-EB46-4B20-A6AF-F6479D43D91A}"/>
              </a:ext>
            </a:extLst>
          </p:cNvPr>
          <p:cNvSpPr txBox="1">
            <a:spLocks noChangeArrowheads="1"/>
          </p:cNvSpPr>
          <p:nvPr/>
        </p:nvSpPr>
        <p:spPr bwMode="auto">
          <a:xfrm>
            <a:off x="620713" y="5491163"/>
            <a:ext cx="26304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grpSp>
        <p:nvGrpSpPr>
          <p:cNvPr id="15377" name="Group 136">
            <a:extLst>
              <a:ext uri="{FF2B5EF4-FFF2-40B4-BE49-F238E27FC236}">
                <a16:creationId xmlns:a16="http://schemas.microsoft.com/office/drawing/2014/main" id="{09BA32AA-2594-43F7-A4A0-5B3E64105DA3}"/>
              </a:ext>
            </a:extLst>
          </p:cNvPr>
          <p:cNvGrpSpPr>
            <a:grpSpLocks/>
          </p:cNvGrpSpPr>
          <p:nvPr/>
        </p:nvGrpSpPr>
        <p:grpSpPr bwMode="auto">
          <a:xfrm>
            <a:off x="404813" y="5922963"/>
            <a:ext cx="241300" cy="157162"/>
            <a:chOff x="1920" y="2352"/>
            <a:chExt cx="152" cy="99"/>
          </a:xfrm>
        </p:grpSpPr>
        <p:sp>
          <p:nvSpPr>
            <p:cNvPr id="15605" name="Rectangle 137">
              <a:extLst>
                <a:ext uri="{FF2B5EF4-FFF2-40B4-BE49-F238E27FC236}">
                  <a16:creationId xmlns:a16="http://schemas.microsoft.com/office/drawing/2014/main" id="{E130038A-97BF-47A8-A053-1D22AE099816}"/>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606" name="Oval 138">
              <a:extLst>
                <a:ext uri="{FF2B5EF4-FFF2-40B4-BE49-F238E27FC236}">
                  <a16:creationId xmlns:a16="http://schemas.microsoft.com/office/drawing/2014/main" id="{18DB336A-0C64-4587-B46D-D33CF3293D33}"/>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607" name="Line 139">
              <a:extLst>
                <a:ext uri="{FF2B5EF4-FFF2-40B4-BE49-F238E27FC236}">
                  <a16:creationId xmlns:a16="http://schemas.microsoft.com/office/drawing/2014/main" id="{6D4D4094-BF8A-4ED1-9D21-7D2F62F472B6}"/>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608" name="Line 140">
              <a:extLst>
                <a:ext uri="{FF2B5EF4-FFF2-40B4-BE49-F238E27FC236}">
                  <a16:creationId xmlns:a16="http://schemas.microsoft.com/office/drawing/2014/main" id="{73ECC42A-CB81-480F-8236-AD4590CE9F6D}"/>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378" name="Group 141">
            <a:extLst>
              <a:ext uri="{FF2B5EF4-FFF2-40B4-BE49-F238E27FC236}">
                <a16:creationId xmlns:a16="http://schemas.microsoft.com/office/drawing/2014/main" id="{0344D986-726B-42F6-89EE-A26C8D11F20E}"/>
              </a:ext>
            </a:extLst>
          </p:cNvPr>
          <p:cNvGrpSpPr>
            <a:grpSpLocks/>
          </p:cNvGrpSpPr>
          <p:nvPr/>
        </p:nvGrpSpPr>
        <p:grpSpPr bwMode="auto">
          <a:xfrm>
            <a:off x="476250" y="5849938"/>
            <a:ext cx="74613" cy="26987"/>
            <a:chOff x="2373" y="1404"/>
            <a:chExt cx="47" cy="17"/>
          </a:xfrm>
        </p:grpSpPr>
        <p:sp>
          <p:nvSpPr>
            <p:cNvPr id="15603" name="Oval 142">
              <a:extLst>
                <a:ext uri="{FF2B5EF4-FFF2-40B4-BE49-F238E27FC236}">
                  <a16:creationId xmlns:a16="http://schemas.microsoft.com/office/drawing/2014/main" id="{CF7EC231-2B48-4242-9988-F6208F0AD2E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604" name="Oval 143">
              <a:extLst>
                <a:ext uri="{FF2B5EF4-FFF2-40B4-BE49-F238E27FC236}">
                  <a16:creationId xmlns:a16="http://schemas.microsoft.com/office/drawing/2014/main" id="{4F73FD49-4CC5-4CD2-BA4E-5F422913606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379" name="Text Box 144">
            <a:extLst>
              <a:ext uri="{FF2B5EF4-FFF2-40B4-BE49-F238E27FC236}">
                <a16:creationId xmlns:a16="http://schemas.microsoft.com/office/drawing/2014/main" id="{B62D9D53-54F1-4E73-ACEE-F8720B5EEACB}"/>
              </a:ext>
            </a:extLst>
          </p:cNvPr>
          <p:cNvSpPr txBox="1">
            <a:spLocks noChangeArrowheads="1"/>
          </p:cNvSpPr>
          <p:nvPr/>
        </p:nvSpPr>
        <p:spPr bwMode="auto">
          <a:xfrm>
            <a:off x="620713" y="5778500"/>
            <a:ext cx="2606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Grizzly Armoured Personnel Carrier </a:t>
            </a:r>
            <a:r>
              <a:rPr lang="en-GB" altLang="en-US" sz="800" b="1"/>
              <a:t>(a)</a:t>
            </a:r>
            <a:r>
              <a:rPr lang="en-GB" altLang="en-US" sz="800"/>
              <a:t>  CWCA-23</a:t>
            </a:r>
            <a:endParaRPr lang="en-GB" altLang="en-US" sz="800" b="1"/>
          </a:p>
        </p:txBody>
      </p:sp>
      <p:grpSp>
        <p:nvGrpSpPr>
          <p:cNvPr id="15380" name="Group 145">
            <a:extLst>
              <a:ext uri="{FF2B5EF4-FFF2-40B4-BE49-F238E27FC236}">
                <a16:creationId xmlns:a16="http://schemas.microsoft.com/office/drawing/2014/main" id="{32B9B56D-2B3E-42D8-AFD1-F6DB179E6145}"/>
              </a:ext>
            </a:extLst>
          </p:cNvPr>
          <p:cNvGrpSpPr>
            <a:grpSpLocks/>
          </p:cNvGrpSpPr>
          <p:nvPr/>
        </p:nvGrpSpPr>
        <p:grpSpPr bwMode="auto">
          <a:xfrm>
            <a:off x="404813" y="6210300"/>
            <a:ext cx="231775" cy="157163"/>
            <a:chOff x="2736" y="2352"/>
            <a:chExt cx="146" cy="99"/>
          </a:xfrm>
        </p:grpSpPr>
        <p:sp>
          <p:nvSpPr>
            <p:cNvPr id="15598" name="Rectangle 146">
              <a:extLst>
                <a:ext uri="{FF2B5EF4-FFF2-40B4-BE49-F238E27FC236}">
                  <a16:creationId xmlns:a16="http://schemas.microsoft.com/office/drawing/2014/main" id="{DCF77BC0-4961-4F27-A902-1353BAE6184E}"/>
                </a:ext>
              </a:extLst>
            </p:cNvPr>
            <p:cNvSpPr>
              <a:spLocks noChangeAspect="1" noChangeArrowheads="1"/>
            </p:cNvSpPr>
            <p:nvPr/>
          </p:nvSpPr>
          <p:spPr bwMode="auto">
            <a:xfrm>
              <a:off x="2736" y="235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99" name="Line 147">
              <a:extLst>
                <a:ext uri="{FF2B5EF4-FFF2-40B4-BE49-F238E27FC236}">
                  <a16:creationId xmlns:a16="http://schemas.microsoft.com/office/drawing/2014/main" id="{AD15158D-7BAA-42B3-8B11-D55F93DF1415}"/>
                </a:ext>
              </a:extLst>
            </p:cNvPr>
            <p:cNvSpPr>
              <a:spLocks noChangeAspect="1" noChangeShapeType="1"/>
            </p:cNvSpPr>
            <p:nvPr/>
          </p:nvSpPr>
          <p:spPr bwMode="auto">
            <a:xfrm>
              <a:off x="2781" y="2382"/>
              <a:ext cx="0" cy="32"/>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600" name="Line 148">
              <a:extLst>
                <a:ext uri="{FF2B5EF4-FFF2-40B4-BE49-F238E27FC236}">
                  <a16:creationId xmlns:a16="http://schemas.microsoft.com/office/drawing/2014/main" id="{B542C372-5357-47EA-80BE-5CA79BCD0C30}"/>
                </a:ext>
              </a:extLst>
            </p:cNvPr>
            <p:cNvSpPr>
              <a:spLocks noChangeAspect="1" noChangeShapeType="1"/>
            </p:cNvSpPr>
            <p:nvPr/>
          </p:nvSpPr>
          <p:spPr bwMode="auto">
            <a:xfrm>
              <a:off x="2807"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601" name="Line 149">
              <a:extLst>
                <a:ext uri="{FF2B5EF4-FFF2-40B4-BE49-F238E27FC236}">
                  <a16:creationId xmlns:a16="http://schemas.microsoft.com/office/drawing/2014/main" id="{1AC57B59-8AC0-423C-B9BB-63BE05042237}"/>
                </a:ext>
              </a:extLst>
            </p:cNvPr>
            <p:cNvSpPr>
              <a:spLocks noChangeAspect="1" noChangeShapeType="1"/>
            </p:cNvSpPr>
            <p:nvPr/>
          </p:nvSpPr>
          <p:spPr bwMode="auto">
            <a:xfrm>
              <a:off x="2833"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602" name="Line 150">
              <a:extLst>
                <a:ext uri="{FF2B5EF4-FFF2-40B4-BE49-F238E27FC236}">
                  <a16:creationId xmlns:a16="http://schemas.microsoft.com/office/drawing/2014/main" id="{9F9681F2-42B6-4D6B-A208-D2076BA5AF15}"/>
                </a:ext>
              </a:extLst>
            </p:cNvPr>
            <p:cNvSpPr>
              <a:spLocks noChangeAspect="1" noChangeShapeType="1"/>
            </p:cNvSpPr>
            <p:nvPr/>
          </p:nvSpPr>
          <p:spPr bwMode="auto">
            <a:xfrm>
              <a:off x="2778" y="2384"/>
              <a:ext cx="59"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381" name="Group 151">
            <a:extLst>
              <a:ext uri="{FF2B5EF4-FFF2-40B4-BE49-F238E27FC236}">
                <a16:creationId xmlns:a16="http://schemas.microsoft.com/office/drawing/2014/main" id="{6062B6DB-F09F-47CF-9D3E-6056E56AB98F}"/>
              </a:ext>
            </a:extLst>
          </p:cNvPr>
          <p:cNvGrpSpPr>
            <a:grpSpLocks/>
          </p:cNvGrpSpPr>
          <p:nvPr/>
        </p:nvGrpSpPr>
        <p:grpSpPr bwMode="auto">
          <a:xfrm>
            <a:off x="476250" y="6138863"/>
            <a:ext cx="74613" cy="26987"/>
            <a:chOff x="2373" y="1404"/>
            <a:chExt cx="47" cy="17"/>
          </a:xfrm>
        </p:grpSpPr>
        <p:sp>
          <p:nvSpPr>
            <p:cNvPr id="15596" name="Oval 152">
              <a:extLst>
                <a:ext uri="{FF2B5EF4-FFF2-40B4-BE49-F238E27FC236}">
                  <a16:creationId xmlns:a16="http://schemas.microsoft.com/office/drawing/2014/main" id="{96823903-4419-491D-A412-A422831BA60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97" name="Oval 153">
              <a:extLst>
                <a:ext uri="{FF2B5EF4-FFF2-40B4-BE49-F238E27FC236}">
                  <a16:creationId xmlns:a16="http://schemas.microsoft.com/office/drawing/2014/main" id="{0CFE7D3D-08BD-4585-AAB4-E452E3B0088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382" name="Text Box 154">
            <a:extLst>
              <a:ext uri="{FF2B5EF4-FFF2-40B4-BE49-F238E27FC236}">
                <a16:creationId xmlns:a16="http://schemas.microsoft.com/office/drawing/2014/main" id="{E5E3D85A-DC71-4F56-A169-FE9E3F50B06D}"/>
              </a:ext>
            </a:extLst>
          </p:cNvPr>
          <p:cNvSpPr txBox="1">
            <a:spLocks noChangeArrowheads="1"/>
          </p:cNvSpPr>
          <p:nvPr/>
        </p:nvSpPr>
        <p:spPr bwMode="auto">
          <a:xfrm>
            <a:off x="620713" y="6138863"/>
            <a:ext cx="26193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x12 </a:t>
            </a:r>
            <a:r>
              <a:rPr lang="en-GB" altLang="en-US" sz="800"/>
              <a:t>Assault Pioneers (6 with LAW) </a:t>
            </a:r>
            <a:r>
              <a:rPr lang="en-GB" altLang="en-US" sz="800" b="1"/>
              <a:t>    </a:t>
            </a:r>
            <a:r>
              <a:rPr lang="en-GB" altLang="en-US" sz="800"/>
              <a:t>         CWCA-17</a:t>
            </a:r>
            <a:endParaRPr lang="en-GB" altLang="en-US" sz="800" b="1"/>
          </a:p>
        </p:txBody>
      </p:sp>
      <p:sp>
        <p:nvSpPr>
          <p:cNvPr id="15383" name="Line 155">
            <a:extLst>
              <a:ext uri="{FF2B5EF4-FFF2-40B4-BE49-F238E27FC236}">
                <a16:creationId xmlns:a16="http://schemas.microsoft.com/office/drawing/2014/main" id="{28261DB2-DF53-4B3E-9B66-202CE4D3F447}"/>
              </a:ext>
            </a:extLst>
          </p:cNvPr>
          <p:cNvSpPr>
            <a:spLocks noChangeShapeType="1"/>
          </p:cNvSpPr>
          <p:nvPr/>
        </p:nvSpPr>
        <p:spPr bwMode="auto">
          <a:xfrm>
            <a:off x="260350" y="68580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384" name="Group 156">
            <a:extLst>
              <a:ext uri="{FF2B5EF4-FFF2-40B4-BE49-F238E27FC236}">
                <a16:creationId xmlns:a16="http://schemas.microsoft.com/office/drawing/2014/main" id="{4387419E-1176-4CA4-A5D8-C105CCB99E04}"/>
              </a:ext>
            </a:extLst>
          </p:cNvPr>
          <p:cNvGrpSpPr>
            <a:grpSpLocks/>
          </p:cNvGrpSpPr>
          <p:nvPr/>
        </p:nvGrpSpPr>
        <p:grpSpPr bwMode="auto">
          <a:xfrm>
            <a:off x="476250" y="6715125"/>
            <a:ext cx="74613" cy="26988"/>
            <a:chOff x="2373" y="1404"/>
            <a:chExt cx="47" cy="17"/>
          </a:xfrm>
        </p:grpSpPr>
        <p:sp>
          <p:nvSpPr>
            <p:cNvPr id="15594" name="Oval 157">
              <a:extLst>
                <a:ext uri="{FF2B5EF4-FFF2-40B4-BE49-F238E27FC236}">
                  <a16:creationId xmlns:a16="http://schemas.microsoft.com/office/drawing/2014/main" id="{DBDC8F88-5CE2-4D7E-ADC7-009E5B85F4C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95" name="Oval 158">
              <a:extLst>
                <a:ext uri="{FF2B5EF4-FFF2-40B4-BE49-F238E27FC236}">
                  <a16:creationId xmlns:a16="http://schemas.microsoft.com/office/drawing/2014/main" id="{38D514BB-3E8B-4385-B284-4AD18F75EF6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385" name="Text Box 159">
            <a:extLst>
              <a:ext uri="{FF2B5EF4-FFF2-40B4-BE49-F238E27FC236}">
                <a16:creationId xmlns:a16="http://schemas.microsoft.com/office/drawing/2014/main" id="{9B0EBAFC-452E-4921-9D2A-6E8C941FD241}"/>
              </a:ext>
            </a:extLst>
          </p:cNvPr>
          <p:cNvSpPr txBox="1">
            <a:spLocks noChangeArrowheads="1"/>
          </p:cNvSpPr>
          <p:nvPr/>
        </p:nvSpPr>
        <p:spPr bwMode="auto">
          <a:xfrm>
            <a:off x="620713" y="6642100"/>
            <a:ext cx="2676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Recce</a:t>
            </a:r>
          </a:p>
          <a:p>
            <a:pPr eaLnBrk="1" hangingPunct="1">
              <a:spcBef>
                <a:spcPct val="0"/>
              </a:spcBef>
              <a:buFontTx/>
              <a:buNone/>
            </a:pPr>
            <a:r>
              <a:rPr lang="en-GB" altLang="en-US" sz="800" b="1"/>
              <a:t>x1 </a:t>
            </a:r>
            <a:r>
              <a:rPr lang="en-GB" altLang="en-US" sz="800"/>
              <a:t>Lynx Reconnaissance Vehicle </a:t>
            </a:r>
            <a:r>
              <a:rPr lang="en-GB" altLang="en-US" sz="800" b="1"/>
              <a:t>(b) </a:t>
            </a:r>
            <a:r>
              <a:rPr lang="en-GB" altLang="en-US" sz="800"/>
              <a:t>            CWCA-02</a:t>
            </a:r>
            <a:endParaRPr lang="en-GB" altLang="en-US" sz="800" b="1"/>
          </a:p>
        </p:txBody>
      </p:sp>
      <p:grpSp>
        <p:nvGrpSpPr>
          <p:cNvPr id="15386" name="Group 160">
            <a:extLst>
              <a:ext uri="{FF2B5EF4-FFF2-40B4-BE49-F238E27FC236}">
                <a16:creationId xmlns:a16="http://schemas.microsoft.com/office/drawing/2014/main" id="{B80FE955-6272-4C40-B132-BADC24CBA329}"/>
              </a:ext>
            </a:extLst>
          </p:cNvPr>
          <p:cNvGrpSpPr>
            <a:grpSpLocks/>
          </p:cNvGrpSpPr>
          <p:nvPr/>
        </p:nvGrpSpPr>
        <p:grpSpPr bwMode="auto">
          <a:xfrm>
            <a:off x="404813" y="6784975"/>
            <a:ext cx="239712" cy="157163"/>
            <a:chOff x="1920" y="2112"/>
            <a:chExt cx="151" cy="99"/>
          </a:xfrm>
        </p:grpSpPr>
        <p:sp>
          <p:nvSpPr>
            <p:cNvPr id="15591" name="Rectangle 161">
              <a:extLst>
                <a:ext uri="{FF2B5EF4-FFF2-40B4-BE49-F238E27FC236}">
                  <a16:creationId xmlns:a16="http://schemas.microsoft.com/office/drawing/2014/main" id="{DEBE5D17-6C3F-4AEA-9965-A9D60AB64AAA}"/>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92" name="Oval 162">
              <a:extLst>
                <a:ext uri="{FF2B5EF4-FFF2-40B4-BE49-F238E27FC236}">
                  <a16:creationId xmlns:a16="http://schemas.microsoft.com/office/drawing/2014/main" id="{A9D7A9BE-C431-44F7-87AF-ABB4B10F5881}"/>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93" name="Line 163">
              <a:extLst>
                <a:ext uri="{FF2B5EF4-FFF2-40B4-BE49-F238E27FC236}">
                  <a16:creationId xmlns:a16="http://schemas.microsoft.com/office/drawing/2014/main" id="{C6D61E01-D847-46F1-B5E3-A7DAB7379749}"/>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387" name="Text Box 173">
            <a:extLst>
              <a:ext uri="{FF2B5EF4-FFF2-40B4-BE49-F238E27FC236}">
                <a16:creationId xmlns:a16="http://schemas.microsoft.com/office/drawing/2014/main" id="{660417DB-97B8-4421-AC4A-33DB7403959A}"/>
              </a:ext>
            </a:extLst>
          </p:cNvPr>
          <p:cNvSpPr txBox="1">
            <a:spLocks noChangeArrowheads="1"/>
          </p:cNvSpPr>
          <p:nvPr/>
        </p:nvSpPr>
        <p:spPr bwMode="auto">
          <a:xfrm>
            <a:off x="115888" y="7218363"/>
            <a:ext cx="324167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It is possible that these units may not have received APCs (especially not Militia Engineer units).  May therefore replace all vehicles with:</a:t>
            </a:r>
          </a:p>
          <a:p>
            <a:pPr eaLnBrk="1" hangingPunct="1">
              <a:spcBef>
                <a:spcPct val="0"/>
              </a:spcBef>
              <a:buFontTx/>
              <a:buNone/>
            </a:pPr>
            <a:r>
              <a:rPr lang="en-GB" altLang="en-US" sz="800"/>
              <a:t>     </a:t>
            </a:r>
            <a:r>
              <a:rPr lang="en-GB" altLang="en-US" sz="800" b="1"/>
              <a:t>x2 </a:t>
            </a:r>
            <a:r>
              <a:rPr lang="en-GB" altLang="en-US" sz="800"/>
              <a:t>M151 MUTT                                                             CWCA-08</a:t>
            </a:r>
          </a:p>
          <a:p>
            <a:pPr eaLnBrk="1" hangingPunct="1">
              <a:spcBef>
                <a:spcPct val="0"/>
              </a:spcBef>
              <a:buFontTx/>
              <a:buNone/>
            </a:pPr>
            <a:r>
              <a:rPr lang="en-GB" altLang="en-US" sz="800"/>
              <a:t>     </a:t>
            </a:r>
            <a:r>
              <a:rPr lang="en-GB" altLang="en-US" sz="800" b="1"/>
              <a:t>x4 </a:t>
            </a:r>
            <a:r>
              <a:rPr lang="en-GB" altLang="en-US" sz="800"/>
              <a:t>M35 2</a:t>
            </a:r>
            <a:r>
              <a:rPr lang="en-US" altLang="en-US" sz="800">
                <a:cs typeface="Arial" panose="020B0604020202020204" pitchFamily="34" charset="0"/>
              </a:rPr>
              <a:t>½</a:t>
            </a:r>
            <a:r>
              <a:rPr lang="en-GB" altLang="en-US" sz="800"/>
              <a:t>-ton Truck                                                    CWCA-09</a:t>
            </a:r>
          </a:p>
          <a:p>
            <a:pPr eaLnBrk="1" hangingPunct="1">
              <a:spcBef>
                <a:spcPct val="0"/>
              </a:spcBef>
              <a:buFontTx/>
              <a:buNone/>
            </a:pPr>
            <a:endParaRPr lang="en-GB" altLang="en-US" sz="800"/>
          </a:p>
          <a:p>
            <a:pPr eaLnBrk="1" hangingPunct="1">
              <a:spcBef>
                <a:spcPct val="0"/>
              </a:spcBef>
              <a:buFontTx/>
              <a:buNone/>
            </a:pPr>
            <a:r>
              <a:rPr lang="en-GB" altLang="en-US" sz="800" b="1"/>
              <a:t>(ab) </a:t>
            </a:r>
            <a:r>
              <a:rPr lang="en-GB" altLang="en-US" sz="800"/>
              <a:t>May replace some or all vehicles with:</a:t>
            </a:r>
          </a:p>
          <a:p>
            <a:pPr eaLnBrk="1" hangingPunct="1">
              <a:spcBef>
                <a:spcPct val="0"/>
              </a:spcBef>
              <a:buFontTx/>
              <a:buNone/>
            </a:pPr>
            <a:r>
              <a:rPr lang="en-GB" altLang="en-US" sz="800"/>
              <a:t>     H</a:t>
            </a:r>
            <a:r>
              <a:rPr lang="en-US" altLang="en-US" sz="800"/>
              <a:t>ägglunds Bv-206 Arctic Warfare Tracked Carrier       CWCA-28</a:t>
            </a:r>
            <a:endParaRPr lang="en-GB" altLang="en-US" sz="800" b="1"/>
          </a:p>
        </p:txBody>
      </p:sp>
      <p:grpSp>
        <p:nvGrpSpPr>
          <p:cNvPr id="15388" name="Group 174">
            <a:extLst>
              <a:ext uri="{FF2B5EF4-FFF2-40B4-BE49-F238E27FC236}">
                <a16:creationId xmlns:a16="http://schemas.microsoft.com/office/drawing/2014/main" id="{58055EFA-11AA-4C25-9F50-B737BD819F46}"/>
              </a:ext>
            </a:extLst>
          </p:cNvPr>
          <p:cNvGrpSpPr>
            <a:grpSpLocks/>
          </p:cNvGrpSpPr>
          <p:nvPr/>
        </p:nvGrpSpPr>
        <p:grpSpPr bwMode="auto">
          <a:xfrm>
            <a:off x="115888" y="5275263"/>
            <a:ext cx="287337" cy="215900"/>
            <a:chOff x="2736" y="2352"/>
            <a:chExt cx="146" cy="99"/>
          </a:xfrm>
        </p:grpSpPr>
        <p:sp>
          <p:nvSpPr>
            <p:cNvPr id="15586" name="Rectangle 175">
              <a:extLst>
                <a:ext uri="{FF2B5EF4-FFF2-40B4-BE49-F238E27FC236}">
                  <a16:creationId xmlns:a16="http://schemas.microsoft.com/office/drawing/2014/main" id="{3DE4BE51-847A-4DA6-935A-32F8E417AB51}"/>
                </a:ext>
              </a:extLst>
            </p:cNvPr>
            <p:cNvSpPr>
              <a:spLocks noChangeAspect="1" noChangeArrowheads="1"/>
            </p:cNvSpPr>
            <p:nvPr/>
          </p:nvSpPr>
          <p:spPr bwMode="auto">
            <a:xfrm>
              <a:off x="2736" y="235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87" name="Line 176">
              <a:extLst>
                <a:ext uri="{FF2B5EF4-FFF2-40B4-BE49-F238E27FC236}">
                  <a16:creationId xmlns:a16="http://schemas.microsoft.com/office/drawing/2014/main" id="{9D4A3B2B-3EDE-4A7D-A4AC-8B5F6AFFA37C}"/>
                </a:ext>
              </a:extLst>
            </p:cNvPr>
            <p:cNvSpPr>
              <a:spLocks noChangeAspect="1" noChangeShapeType="1"/>
            </p:cNvSpPr>
            <p:nvPr/>
          </p:nvSpPr>
          <p:spPr bwMode="auto">
            <a:xfrm>
              <a:off x="2781" y="2382"/>
              <a:ext cx="0" cy="32"/>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88" name="Line 177">
              <a:extLst>
                <a:ext uri="{FF2B5EF4-FFF2-40B4-BE49-F238E27FC236}">
                  <a16:creationId xmlns:a16="http://schemas.microsoft.com/office/drawing/2014/main" id="{EE390068-00DE-4C7B-A830-0AFF46C2B104}"/>
                </a:ext>
              </a:extLst>
            </p:cNvPr>
            <p:cNvSpPr>
              <a:spLocks noChangeAspect="1" noChangeShapeType="1"/>
            </p:cNvSpPr>
            <p:nvPr/>
          </p:nvSpPr>
          <p:spPr bwMode="auto">
            <a:xfrm>
              <a:off x="2807"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89" name="Line 178">
              <a:extLst>
                <a:ext uri="{FF2B5EF4-FFF2-40B4-BE49-F238E27FC236}">
                  <a16:creationId xmlns:a16="http://schemas.microsoft.com/office/drawing/2014/main" id="{91156510-0ECF-47FF-9FE6-F3494C3B7291}"/>
                </a:ext>
              </a:extLst>
            </p:cNvPr>
            <p:cNvSpPr>
              <a:spLocks noChangeAspect="1" noChangeShapeType="1"/>
            </p:cNvSpPr>
            <p:nvPr/>
          </p:nvSpPr>
          <p:spPr bwMode="auto">
            <a:xfrm>
              <a:off x="2833"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90" name="Line 179">
              <a:extLst>
                <a:ext uri="{FF2B5EF4-FFF2-40B4-BE49-F238E27FC236}">
                  <a16:creationId xmlns:a16="http://schemas.microsoft.com/office/drawing/2014/main" id="{60D165ED-E32D-4761-97AF-8DDCC46D7042}"/>
                </a:ext>
              </a:extLst>
            </p:cNvPr>
            <p:cNvSpPr>
              <a:spLocks noChangeAspect="1" noChangeShapeType="1"/>
            </p:cNvSpPr>
            <p:nvPr/>
          </p:nvSpPr>
          <p:spPr bwMode="auto">
            <a:xfrm>
              <a:off x="2778" y="2384"/>
              <a:ext cx="59"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15389" name="Picture 431" descr="File:Canadian AVGPs.jpg">
            <a:extLst>
              <a:ext uri="{FF2B5EF4-FFF2-40B4-BE49-F238E27FC236}">
                <a16:creationId xmlns:a16="http://schemas.microsoft.com/office/drawing/2014/main" id="{121FB3CD-2F0F-4161-BC0C-BCFD787F42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13" y="3132138"/>
            <a:ext cx="3024187"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90" name="Line 432">
            <a:extLst>
              <a:ext uri="{FF2B5EF4-FFF2-40B4-BE49-F238E27FC236}">
                <a16:creationId xmlns:a16="http://schemas.microsoft.com/office/drawing/2014/main" id="{673DCBE9-484A-4441-AB7D-7CD9676AEFC5}"/>
              </a:ext>
            </a:extLst>
          </p:cNvPr>
          <p:cNvSpPr>
            <a:spLocks noChangeShapeType="1"/>
          </p:cNvSpPr>
          <p:nvPr/>
        </p:nvSpPr>
        <p:spPr bwMode="auto">
          <a:xfrm>
            <a:off x="260350" y="468313"/>
            <a:ext cx="0" cy="16573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91" name="Line 433">
            <a:extLst>
              <a:ext uri="{FF2B5EF4-FFF2-40B4-BE49-F238E27FC236}">
                <a16:creationId xmlns:a16="http://schemas.microsoft.com/office/drawing/2014/main" id="{F5DA2683-873F-409E-B769-935A824618F8}"/>
              </a:ext>
            </a:extLst>
          </p:cNvPr>
          <p:cNvSpPr>
            <a:spLocks noChangeShapeType="1"/>
          </p:cNvSpPr>
          <p:nvPr/>
        </p:nvSpPr>
        <p:spPr bwMode="auto">
          <a:xfrm>
            <a:off x="260350" y="12620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92" name="Line 434">
            <a:extLst>
              <a:ext uri="{FF2B5EF4-FFF2-40B4-BE49-F238E27FC236}">
                <a16:creationId xmlns:a16="http://schemas.microsoft.com/office/drawing/2014/main" id="{A6D96D08-D5A0-4810-994D-AC1182697B06}"/>
              </a:ext>
            </a:extLst>
          </p:cNvPr>
          <p:cNvSpPr>
            <a:spLocks noChangeShapeType="1"/>
          </p:cNvSpPr>
          <p:nvPr/>
        </p:nvSpPr>
        <p:spPr bwMode="auto">
          <a:xfrm>
            <a:off x="476250" y="13335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393" name="Group 435">
            <a:extLst>
              <a:ext uri="{FF2B5EF4-FFF2-40B4-BE49-F238E27FC236}">
                <a16:creationId xmlns:a16="http://schemas.microsoft.com/office/drawing/2014/main" id="{EFBD5C4B-5334-4266-BA78-81321C9B38FB}"/>
              </a:ext>
            </a:extLst>
          </p:cNvPr>
          <p:cNvGrpSpPr>
            <a:grpSpLocks/>
          </p:cNvGrpSpPr>
          <p:nvPr/>
        </p:nvGrpSpPr>
        <p:grpSpPr bwMode="auto">
          <a:xfrm>
            <a:off x="404813" y="1476375"/>
            <a:ext cx="241300" cy="157163"/>
            <a:chOff x="1920" y="2352"/>
            <a:chExt cx="152" cy="99"/>
          </a:xfrm>
        </p:grpSpPr>
        <p:sp>
          <p:nvSpPr>
            <p:cNvPr id="15582" name="Rectangle 436">
              <a:extLst>
                <a:ext uri="{FF2B5EF4-FFF2-40B4-BE49-F238E27FC236}">
                  <a16:creationId xmlns:a16="http://schemas.microsoft.com/office/drawing/2014/main" id="{13E92A3B-A376-44AE-85D7-9B4DEA2C4C08}"/>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83" name="Oval 437">
              <a:extLst>
                <a:ext uri="{FF2B5EF4-FFF2-40B4-BE49-F238E27FC236}">
                  <a16:creationId xmlns:a16="http://schemas.microsoft.com/office/drawing/2014/main" id="{5705EAA5-60D9-421B-A173-882576FE6D97}"/>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84" name="Line 438">
              <a:extLst>
                <a:ext uri="{FF2B5EF4-FFF2-40B4-BE49-F238E27FC236}">
                  <a16:creationId xmlns:a16="http://schemas.microsoft.com/office/drawing/2014/main" id="{47A84A33-0D65-4095-A905-D7FD75E66FAC}"/>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85" name="Line 439">
              <a:extLst>
                <a:ext uri="{FF2B5EF4-FFF2-40B4-BE49-F238E27FC236}">
                  <a16:creationId xmlns:a16="http://schemas.microsoft.com/office/drawing/2014/main" id="{75D3ABA9-5AA2-4CA8-9674-3A029334302F}"/>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394" name="Group 440">
            <a:extLst>
              <a:ext uri="{FF2B5EF4-FFF2-40B4-BE49-F238E27FC236}">
                <a16:creationId xmlns:a16="http://schemas.microsoft.com/office/drawing/2014/main" id="{066CE51B-A03C-4B14-A1A0-B6CE9A1DB652}"/>
              </a:ext>
            </a:extLst>
          </p:cNvPr>
          <p:cNvGrpSpPr>
            <a:grpSpLocks/>
          </p:cNvGrpSpPr>
          <p:nvPr/>
        </p:nvGrpSpPr>
        <p:grpSpPr bwMode="auto">
          <a:xfrm>
            <a:off x="476250" y="1404938"/>
            <a:ext cx="74613" cy="26987"/>
            <a:chOff x="2373" y="1404"/>
            <a:chExt cx="47" cy="17"/>
          </a:xfrm>
        </p:grpSpPr>
        <p:sp>
          <p:nvSpPr>
            <p:cNvPr id="15580" name="Oval 441">
              <a:extLst>
                <a:ext uri="{FF2B5EF4-FFF2-40B4-BE49-F238E27FC236}">
                  <a16:creationId xmlns:a16="http://schemas.microsoft.com/office/drawing/2014/main" id="{A2BAE55F-9C83-4D65-850C-1A27DA74BDB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81" name="Oval 442">
              <a:extLst>
                <a:ext uri="{FF2B5EF4-FFF2-40B4-BE49-F238E27FC236}">
                  <a16:creationId xmlns:a16="http://schemas.microsoft.com/office/drawing/2014/main" id="{7CC3D906-49EB-4E10-85B0-AD9D6FBA751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395" name="Text Box 443">
            <a:extLst>
              <a:ext uri="{FF2B5EF4-FFF2-40B4-BE49-F238E27FC236}">
                <a16:creationId xmlns:a16="http://schemas.microsoft.com/office/drawing/2014/main" id="{F1331229-F1C3-4DEE-A825-E63F919737E1}"/>
              </a:ext>
            </a:extLst>
          </p:cNvPr>
          <p:cNvSpPr txBox="1">
            <a:spLocks noChangeArrowheads="1"/>
          </p:cNvSpPr>
          <p:nvPr/>
        </p:nvSpPr>
        <p:spPr bwMode="auto">
          <a:xfrm>
            <a:off x="620713" y="1333500"/>
            <a:ext cx="26082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x4 </a:t>
            </a:r>
            <a:r>
              <a:rPr lang="en-GB" altLang="en-US" sz="800"/>
              <a:t>M113 APCs (Dozer Blade)               use CWCA-03</a:t>
            </a:r>
            <a:endParaRPr lang="en-GB" altLang="en-US" sz="800" b="1"/>
          </a:p>
        </p:txBody>
      </p:sp>
      <p:sp>
        <p:nvSpPr>
          <p:cNvPr id="15396" name="Line 444">
            <a:extLst>
              <a:ext uri="{FF2B5EF4-FFF2-40B4-BE49-F238E27FC236}">
                <a16:creationId xmlns:a16="http://schemas.microsoft.com/office/drawing/2014/main" id="{2F72BAED-A81A-43A9-A756-19A893F45CA4}"/>
              </a:ext>
            </a:extLst>
          </p:cNvPr>
          <p:cNvSpPr>
            <a:spLocks noChangeShapeType="1"/>
          </p:cNvSpPr>
          <p:nvPr/>
        </p:nvSpPr>
        <p:spPr bwMode="auto">
          <a:xfrm>
            <a:off x="476250" y="757238"/>
            <a:ext cx="0" cy="1428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397" name="Group 445">
            <a:extLst>
              <a:ext uri="{FF2B5EF4-FFF2-40B4-BE49-F238E27FC236}">
                <a16:creationId xmlns:a16="http://schemas.microsoft.com/office/drawing/2014/main" id="{FEFC3EAD-A175-4558-9455-AB113A2031AF}"/>
              </a:ext>
            </a:extLst>
          </p:cNvPr>
          <p:cNvGrpSpPr>
            <a:grpSpLocks/>
          </p:cNvGrpSpPr>
          <p:nvPr/>
        </p:nvGrpSpPr>
        <p:grpSpPr bwMode="auto">
          <a:xfrm>
            <a:off x="115888" y="252413"/>
            <a:ext cx="288925" cy="215900"/>
            <a:chOff x="436" y="2744"/>
            <a:chExt cx="182" cy="136"/>
          </a:xfrm>
        </p:grpSpPr>
        <p:sp>
          <p:nvSpPr>
            <p:cNvPr id="15574" name="Rectangle 446">
              <a:extLst>
                <a:ext uri="{FF2B5EF4-FFF2-40B4-BE49-F238E27FC236}">
                  <a16:creationId xmlns:a16="http://schemas.microsoft.com/office/drawing/2014/main" id="{43D022F0-2DD7-4A29-BEA9-519FB25B11D3}"/>
                </a:ext>
              </a:extLst>
            </p:cNvPr>
            <p:cNvSpPr>
              <a:spLocks noChangeAspect="1" noChangeArrowheads="1"/>
            </p:cNvSpPr>
            <p:nvPr/>
          </p:nvSpPr>
          <p:spPr bwMode="auto">
            <a:xfrm>
              <a:off x="436" y="2744"/>
              <a:ext cx="182"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75" name="Oval 447">
              <a:extLst>
                <a:ext uri="{FF2B5EF4-FFF2-40B4-BE49-F238E27FC236}">
                  <a16:creationId xmlns:a16="http://schemas.microsoft.com/office/drawing/2014/main" id="{B8845506-A1AD-41DD-8EF5-31558674401C}"/>
                </a:ext>
              </a:extLst>
            </p:cNvPr>
            <p:cNvSpPr>
              <a:spLocks noChangeAspect="1" noChangeArrowheads="1"/>
            </p:cNvSpPr>
            <p:nvPr/>
          </p:nvSpPr>
          <p:spPr bwMode="auto">
            <a:xfrm>
              <a:off x="470" y="2778"/>
              <a:ext cx="116" cy="65"/>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76" name="Line 448">
              <a:extLst>
                <a:ext uri="{FF2B5EF4-FFF2-40B4-BE49-F238E27FC236}">
                  <a16:creationId xmlns:a16="http://schemas.microsoft.com/office/drawing/2014/main" id="{9AD1B14D-432B-4122-A204-634866D29E31}"/>
                </a:ext>
              </a:extLst>
            </p:cNvPr>
            <p:cNvSpPr>
              <a:spLocks noChangeAspect="1" noChangeShapeType="1"/>
            </p:cNvSpPr>
            <p:nvPr/>
          </p:nvSpPr>
          <p:spPr bwMode="auto">
            <a:xfrm>
              <a:off x="496" y="2792"/>
              <a:ext cx="0" cy="44"/>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77" name="Line 449">
              <a:extLst>
                <a:ext uri="{FF2B5EF4-FFF2-40B4-BE49-F238E27FC236}">
                  <a16:creationId xmlns:a16="http://schemas.microsoft.com/office/drawing/2014/main" id="{254F2ED5-2E95-4EEC-96B4-7CE3F620EB14}"/>
                </a:ext>
              </a:extLst>
            </p:cNvPr>
            <p:cNvSpPr>
              <a:spLocks noChangeAspect="1" noChangeShapeType="1"/>
            </p:cNvSpPr>
            <p:nvPr/>
          </p:nvSpPr>
          <p:spPr bwMode="auto">
            <a:xfrm>
              <a:off x="528" y="2795"/>
              <a:ext cx="0" cy="41"/>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78" name="Line 450">
              <a:extLst>
                <a:ext uri="{FF2B5EF4-FFF2-40B4-BE49-F238E27FC236}">
                  <a16:creationId xmlns:a16="http://schemas.microsoft.com/office/drawing/2014/main" id="{DCB18571-1A11-43EC-A0CB-C15FD212ABD8}"/>
                </a:ext>
              </a:extLst>
            </p:cNvPr>
            <p:cNvSpPr>
              <a:spLocks noChangeAspect="1" noChangeShapeType="1"/>
            </p:cNvSpPr>
            <p:nvPr/>
          </p:nvSpPr>
          <p:spPr bwMode="auto">
            <a:xfrm>
              <a:off x="561" y="2795"/>
              <a:ext cx="0" cy="41"/>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79" name="Line 451">
              <a:extLst>
                <a:ext uri="{FF2B5EF4-FFF2-40B4-BE49-F238E27FC236}">
                  <a16:creationId xmlns:a16="http://schemas.microsoft.com/office/drawing/2014/main" id="{C13726EF-9C53-49E5-8992-0B4B5260B91B}"/>
                </a:ext>
              </a:extLst>
            </p:cNvPr>
            <p:cNvSpPr>
              <a:spLocks noChangeAspect="1" noChangeShapeType="1"/>
            </p:cNvSpPr>
            <p:nvPr/>
          </p:nvSpPr>
          <p:spPr bwMode="auto">
            <a:xfrm>
              <a:off x="492" y="2795"/>
              <a:ext cx="74"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398" name="Line 452">
            <a:extLst>
              <a:ext uri="{FF2B5EF4-FFF2-40B4-BE49-F238E27FC236}">
                <a16:creationId xmlns:a16="http://schemas.microsoft.com/office/drawing/2014/main" id="{36BD02BA-CE7A-4879-BEF4-0889CA08662F}"/>
              </a:ext>
            </a:extLst>
          </p:cNvPr>
          <p:cNvSpPr>
            <a:spLocks noChangeShapeType="1"/>
          </p:cNvSpPr>
          <p:nvPr/>
        </p:nvSpPr>
        <p:spPr bwMode="auto">
          <a:xfrm>
            <a:off x="258763" y="179388"/>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99" name="Text Box 453">
            <a:extLst>
              <a:ext uri="{FF2B5EF4-FFF2-40B4-BE49-F238E27FC236}">
                <a16:creationId xmlns:a16="http://schemas.microsoft.com/office/drawing/2014/main" id="{A4FBD639-C96A-4201-9266-F1C43DEFD1CC}"/>
              </a:ext>
            </a:extLst>
          </p:cNvPr>
          <p:cNvSpPr txBox="1">
            <a:spLocks noChangeArrowheads="1"/>
          </p:cNvSpPr>
          <p:nvPr/>
        </p:nvSpPr>
        <p:spPr bwMode="auto">
          <a:xfrm>
            <a:off x="404813" y="107950"/>
            <a:ext cx="2441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CWCA-07</a:t>
            </a:r>
          </a:p>
          <a:p>
            <a:pPr eaLnBrk="1" hangingPunct="1">
              <a:spcBef>
                <a:spcPct val="0"/>
              </a:spcBef>
              <a:buFontTx/>
              <a:buNone/>
            </a:pPr>
            <a:r>
              <a:rPr lang="en-GB" altLang="en-US" sz="1000" b="1"/>
              <a:t>Mechanised Engineer Field Squadron</a:t>
            </a:r>
          </a:p>
        </p:txBody>
      </p:sp>
      <p:sp>
        <p:nvSpPr>
          <p:cNvPr id="15400" name="Line 454">
            <a:extLst>
              <a:ext uri="{FF2B5EF4-FFF2-40B4-BE49-F238E27FC236}">
                <a16:creationId xmlns:a16="http://schemas.microsoft.com/office/drawing/2014/main" id="{333FF64F-7005-40FC-8F8C-F226EA26018D}"/>
              </a:ext>
            </a:extLst>
          </p:cNvPr>
          <p:cNvSpPr>
            <a:spLocks noChangeShapeType="1"/>
          </p:cNvSpPr>
          <p:nvPr/>
        </p:nvSpPr>
        <p:spPr bwMode="auto">
          <a:xfrm>
            <a:off x="26670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01" name="Group 455">
            <a:extLst>
              <a:ext uri="{FF2B5EF4-FFF2-40B4-BE49-F238E27FC236}">
                <a16:creationId xmlns:a16="http://schemas.microsoft.com/office/drawing/2014/main" id="{44A36896-A7E8-4CC4-8DA5-2AAFFB93B7C9}"/>
              </a:ext>
            </a:extLst>
          </p:cNvPr>
          <p:cNvGrpSpPr>
            <a:grpSpLocks/>
          </p:cNvGrpSpPr>
          <p:nvPr/>
        </p:nvGrpSpPr>
        <p:grpSpPr bwMode="auto">
          <a:xfrm>
            <a:off x="411163" y="612775"/>
            <a:ext cx="231775" cy="157163"/>
            <a:chOff x="933" y="149"/>
            <a:chExt cx="146" cy="99"/>
          </a:xfrm>
        </p:grpSpPr>
        <p:sp>
          <p:nvSpPr>
            <p:cNvPr id="15572" name="Rectangle 456">
              <a:extLst>
                <a:ext uri="{FF2B5EF4-FFF2-40B4-BE49-F238E27FC236}">
                  <a16:creationId xmlns:a16="http://schemas.microsoft.com/office/drawing/2014/main" id="{420C2D8F-9707-4CFA-A773-24C79EF4E1C6}"/>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73" name="Text Box 457">
              <a:extLst>
                <a:ext uri="{FF2B5EF4-FFF2-40B4-BE49-F238E27FC236}">
                  <a16:creationId xmlns:a16="http://schemas.microsoft.com/office/drawing/2014/main" id="{212714E9-4E81-45E4-8F60-FD36ABE0D26C}"/>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5402" name="Group 458">
            <a:extLst>
              <a:ext uri="{FF2B5EF4-FFF2-40B4-BE49-F238E27FC236}">
                <a16:creationId xmlns:a16="http://schemas.microsoft.com/office/drawing/2014/main" id="{83138633-5A47-41BD-BA96-D54013849BF5}"/>
              </a:ext>
            </a:extLst>
          </p:cNvPr>
          <p:cNvGrpSpPr>
            <a:grpSpLocks/>
          </p:cNvGrpSpPr>
          <p:nvPr/>
        </p:nvGrpSpPr>
        <p:grpSpPr bwMode="auto">
          <a:xfrm>
            <a:off x="482600" y="541338"/>
            <a:ext cx="74613" cy="26987"/>
            <a:chOff x="2373" y="1404"/>
            <a:chExt cx="47" cy="17"/>
          </a:xfrm>
        </p:grpSpPr>
        <p:sp>
          <p:nvSpPr>
            <p:cNvPr id="15570" name="Oval 459">
              <a:extLst>
                <a:ext uri="{FF2B5EF4-FFF2-40B4-BE49-F238E27FC236}">
                  <a16:creationId xmlns:a16="http://schemas.microsoft.com/office/drawing/2014/main" id="{864004FF-72A9-4A7F-8A5A-15244BEC657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71" name="Oval 460">
              <a:extLst>
                <a:ext uri="{FF2B5EF4-FFF2-40B4-BE49-F238E27FC236}">
                  <a16:creationId xmlns:a16="http://schemas.microsoft.com/office/drawing/2014/main" id="{40EE5B8E-F247-44DC-990E-CD1FCD42F9B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03" name="Text Box 461">
            <a:extLst>
              <a:ext uri="{FF2B5EF4-FFF2-40B4-BE49-F238E27FC236}">
                <a16:creationId xmlns:a16="http://schemas.microsoft.com/office/drawing/2014/main" id="{A69F8062-447C-4BB5-AF33-52D71E00CE5D}"/>
              </a:ext>
            </a:extLst>
          </p:cNvPr>
          <p:cNvSpPr txBox="1">
            <a:spLocks noChangeArrowheads="1"/>
          </p:cNvSpPr>
          <p:nvPr/>
        </p:nvSpPr>
        <p:spPr bwMode="auto">
          <a:xfrm>
            <a:off x="620713" y="468313"/>
            <a:ext cx="26304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grpSp>
        <p:nvGrpSpPr>
          <p:cNvPr id="15404" name="Group 462">
            <a:extLst>
              <a:ext uri="{FF2B5EF4-FFF2-40B4-BE49-F238E27FC236}">
                <a16:creationId xmlns:a16="http://schemas.microsoft.com/office/drawing/2014/main" id="{86B2030D-1658-4144-9CD4-10585ACE8E86}"/>
              </a:ext>
            </a:extLst>
          </p:cNvPr>
          <p:cNvGrpSpPr>
            <a:grpSpLocks/>
          </p:cNvGrpSpPr>
          <p:nvPr/>
        </p:nvGrpSpPr>
        <p:grpSpPr bwMode="auto">
          <a:xfrm>
            <a:off x="404813" y="900113"/>
            <a:ext cx="241300" cy="157162"/>
            <a:chOff x="1920" y="2352"/>
            <a:chExt cx="152" cy="99"/>
          </a:xfrm>
        </p:grpSpPr>
        <p:sp>
          <p:nvSpPr>
            <p:cNvPr id="15566" name="Rectangle 463">
              <a:extLst>
                <a:ext uri="{FF2B5EF4-FFF2-40B4-BE49-F238E27FC236}">
                  <a16:creationId xmlns:a16="http://schemas.microsoft.com/office/drawing/2014/main" id="{725F45D3-7BAC-4212-B485-E6385CECD241}"/>
                </a:ext>
              </a:extLst>
            </p:cNvPr>
            <p:cNvSpPr>
              <a:spLocks noChangeAspect="1" noChangeArrowheads="1"/>
            </p:cNvSpPr>
            <p:nvPr/>
          </p:nvSpPr>
          <p:spPr bwMode="auto">
            <a:xfrm>
              <a:off x="1921" y="235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67" name="Oval 464">
              <a:extLst>
                <a:ext uri="{FF2B5EF4-FFF2-40B4-BE49-F238E27FC236}">
                  <a16:creationId xmlns:a16="http://schemas.microsoft.com/office/drawing/2014/main" id="{BF73DE69-1569-4323-BB70-9F38FC410737}"/>
                </a:ext>
              </a:extLst>
            </p:cNvPr>
            <p:cNvSpPr>
              <a:spLocks noChangeAspect="1" noChangeArrowheads="1"/>
            </p:cNvSpPr>
            <p:nvPr/>
          </p:nvSpPr>
          <p:spPr bwMode="auto">
            <a:xfrm>
              <a:off x="1943" y="2377"/>
              <a:ext cx="107"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68" name="Line 465">
              <a:extLst>
                <a:ext uri="{FF2B5EF4-FFF2-40B4-BE49-F238E27FC236}">
                  <a16:creationId xmlns:a16="http://schemas.microsoft.com/office/drawing/2014/main" id="{D1F65704-3439-44BE-A751-05AF1CDE89DB}"/>
                </a:ext>
              </a:extLst>
            </p:cNvPr>
            <p:cNvSpPr>
              <a:spLocks noChangeAspect="1" noChangeShapeType="1"/>
            </p:cNvSpPr>
            <p:nvPr/>
          </p:nvSpPr>
          <p:spPr bwMode="auto">
            <a:xfrm flipV="1">
              <a:off x="1921" y="2352"/>
              <a:ext cx="149"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69" name="Line 466">
              <a:extLst>
                <a:ext uri="{FF2B5EF4-FFF2-40B4-BE49-F238E27FC236}">
                  <a16:creationId xmlns:a16="http://schemas.microsoft.com/office/drawing/2014/main" id="{6A90E7A5-8AC9-402A-8B7B-02820DDE7E38}"/>
                </a:ext>
              </a:extLst>
            </p:cNvPr>
            <p:cNvSpPr>
              <a:spLocks noChangeAspect="1" noChangeShapeType="1"/>
            </p:cNvSpPr>
            <p:nvPr/>
          </p:nvSpPr>
          <p:spPr bwMode="auto">
            <a:xfrm>
              <a:off x="1920" y="2352"/>
              <a:ext cx="152" cy="9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405" name="Group 467">
            <a:extLst>
              <a:ext uri="{FF2B5EF4-FFF2-40B4-BE49-F238E27FC236}">
                <a16:creationId xmlns:a16="http://schemas.microsoft.com/office/drawing/2014/main" id="{3BAC8D40-EBD6-4534-A2EA-36C18792BD4C}"/>
              </a:ext>
            </a:extLst>
          </p:cNvPr>
          <p:cNvGrpSpPr>
            <a:grpSpLocks/>
          </p:cNvGrpSpPr>
          <p:nvPr/>
        </p:nvGrpSpPr>
        <p:grpSpPr bwMode="auto">
          <a:xfrm>
            <a:off x="476250" y="828675"/>
            <a:ext cx="74613" cy="26988"/>
            <a:chOff x="2373" y="1404"/>
            <a:chExt cx="47" cy="17"/>
          </a:xfrm>
        </p:grpSpPr>
        <p:sp>
          <p:nvSpPr>
            <p:cNvPr id="15564" name="Oval 468">
              <a:extLst>
                <a:ext uri="{FF2B5EF4-FFF2-40B4-BE49-F238E27FC236}">
                  <a16:creationId xmlns:a16="http://schemas.microsoft.com/office/drawing/2014/main" id="{32D5D66D-129F-4360-B648-06DB9A0BAC8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65" name="Oval 469">
              <a:extLst>
                <a:ext uri="{FF2B5EF4-FFF2-40B4-BE49-F238E27FC236}">
                  <a16:creationId xmlns:a16="http://schemas.microsoft.com/office/drawing/2014/main" id="{DB726F99-564A-401E-9C07-AD8E08D78F8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06" name="Text Box 470">
            <a:extLst>
              <a:ext uri="{FF2B5EF4-FFF2-40B4-BE49-F238E27FC236}">
                <a16:creationId xmlns:a16="http://schemas.microsoft.com/office/drawing/2014/main" id="{661069E2-A53D-41C9-808D-8F2E0A235221}"/>
              </a:ext>
            </a:extLst>
          </p:cNvPr>
          <p:cNvSpPr txBox="1">
            <a:spLocks noChangeArrowheads="1"/>
          </p:cNvSpPr>
          <p:nvPr/>
        </p:nvSpPr>
        <p:spPr bwMode="auto">
          <a:xfrm>
            <a:off x="620713" y="757238"/>
            <a:ext cx="2600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M113 Armoured Personnel Carrier </a:t>
            </a:r>
            <a:r>
              <a:rPr lang="en-GB" altLang="en-US" sz="800" b="1"/>
              <a:t>     </a:t>
            </a:r>
            <a:r>
              <a:rPr lang="en-GB" altLang="en-US" sz="800"/>
              <a:t>   CWCA-03</a:t>
            </a:r>
            <a:endParaRPr lang="en-GB" altLang="en-US" sz="800" b="1"/>
          </a:p>
        </p:txBody>
      </p:sp>
      <p:grpSp>
        <p:nvGrpSpPr>
          <p:cNvPr id="15407" name="Group 471">
            <a:extLst>
              <a:ext uri="{FF2B5EF4-FFF2-40B4-BE49-F238E27FC236}">
                <a16:creationId xmlns:a16="http://schemas.microsoft.com/office/drawing/2014/main" id="{F06D4D38-A14D-43A6-B1BC-A449B3F827A4}"/>
              </a:ext>
            </a:extLst>
          </p:cNvPr>
          <p:cNvGrpSpPr>
            <a:grpSpLocks/>
          </p:cNvGrpSpPr>
          <p:nvPr/>
        </p:nvGrpSpPr>
        <p:grpSpPr bwMode="auto">
          <a:xfrm>
            <a:off x="404813" y="1189038"/>
            <a:ext cx="231775" cy="157162"/>
            <a:chOff x="2736" y="2352"/>
            <a:chExt cx="146" cy="99"/>
          </a:xfrm>
        </p:grpSpPr>
        <p:sp>
          <p:nvSpPr>
            <p:cNvPr id="15559" name="Rectangle 472">
              <a:extLst>
                <a:ext uri="{FF2B5EF4-FFF2-40B4-BE49-F238E27FC236}">
                  <a16:creationId xmlns:a16="http://schemas.microsoft.com/office/drawing/2014/main" id="{E064E803-EA0A-4EB6-A269-E2F048F3C8E1}"/>
                </a:ext>
              </a:extLst>
            </p:cNvPr>
            <p:cNvSpPr>
              <a:spLocks noChangeAspect="1" noChangeArrowheads="1"/>
            </p:cNvSpPr>
            <p:nvPr/>
          </p:nvSpPr>
          <p:spPr bwMode="auto">
            <a:xfrm>
              <a:off x="2736" y="235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60" name="Line 473">
              <a:extLst>
                <a:ext uri="{FF2B5EF4-FFF2-40B4-BE49-F238E27FC236}">
                  <a16:creationId xmlns:a16="http://schemas.microsoft.com/office/drawing/2014/main" id="{8A1CA8B3-804E-4ECA-92A5-4C43380B1172}"/>
                </a:ext>
              </a:extLst>
            </p:cNvPr>
            <p:cNvSpPr>
              <a:spLocks noChangeAspect="1" noChangeShapeType="1"/>
            </p:cNvSpPr>
            <p:nvPr/>
          </p:nvSpPr>
          <p:spPr bwMode="auto">
            <a:xfrm>
              <a:off x="2781" y="2382"/>
              <a:ext cx="0" cy="32"/>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61" name="Line 474">
              <a:extLst>
                <a:ext uri="{FF2B5EF4-FFF2-40B4-BE49-F238E27FC236}">
                  <a16:creationId xmlns:a16="http://schemas.microsoft.com/office/drawing/2014/main" id="{96B6CD4E-7DBF-4F0A-9060-CC874F3CC9F7}"/>
                </a:ext>
              </a:extLst>
            </p:cNvPr>
            <p:cNvSpPr>
              <a:spLocks noChangeAspect="1" noChangeShapeType="1"/>
            </p:cNvSpPr>
            <p:nvPr/>
          </p:nvSpPr>
          <p:spPr bwMode="auto">
            <a:xfrm>
              <a:off x="2807"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62" name="Line 475">
              <a:extLst>
                <a:ext uri="{FF2B5EF4-FFF2-40B4-BE49-F238E27FC236}">
                  <a16:creationId xmlns:a16="http://schemas.microsoft.com/office/drawing/2014/main" id="{A8D83DF4-07EC-4D36-831A-A76E4F6E6DE2}"/>
                </a:ext>
              </a:extLst>
            </p:cNvPr>
            <p:cNvSpPr>
              <a:spLocks noChangeAspect="1" noChangeShapeType="1"/>
            </p:cNvSpPr>
            <p:nvPr/>
          </p:nvSpPr>
          <p:spPr bwMode="auto">
            <a:xfrm>
              <a:off x="2833" y="2384"/>
              <a:ext cx="0" cy="3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63" name="Line 476">
              <a:extLst>
                <a:ext uri="{FF2B5EF4-FFF2-40B4-BE49-F238E27FC236}">
                  <a16:creationId xmlns:a16="http://schemas.microsoft.com/office/drawing/2014/main" id="{089F43DD-5B2E-450B-BA3D-B5105D27AA24}"/>
                </a:ext>
              </a:extLst>
            </p:cNvPr>
            <p:cNvSpPr>
              <a:spLocks noChangeAspect="1" noChangeShapeType="1"/>
            </p:cNvSpPr>
            <p:nvPr/>
          </p:nvSpPr>
          <p:spPr bwMode="auto">
            <a:xfrm>
              <a:off x="2778" y="2384"/>
              <a:ext cx="59"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408" name="Group 477">
            <a:extLst>
              <a:ext uri="{FF2B5EF4-FFF2-40B4-BE49-F238E27FC236}">
                <a16:creationId xmlns:a16="http://schemas.microsoft.com/office/drawing/2014/main" id="{8A1B816B-70E0-4DF5-A4CA-4E56BDC75DCF}"/>
              </a:ext>
            </a:extLst>
          </p:cNvPr>
          <p:cNvGrpSpPr>
            <a:grpSpLocks/>
          </p:cNvGrpSpPr>
          <p:nvPr/>
        </p:nvGrpSpPr>
        <p:grpSpPr bwMode="auto">
          <a:xfrm>
            <a:off x="476250" y="1117600"/>
            <a:ext cx="74613" cy="26988"/>
            <a:chOff x="2373" y="1404"/>
            <a:chExt cx="47" cy="17"/>
          </a:xfrm>
        </p:grpSpPr>
        <p:sp>
          <p:nvSpPr>
            <p:cNvPr id="15557" name="Oval 478">
              <a:extLst>
                <a:ext uri="{FF2B5EF4-FFF2-40B4-BE49-F238E27FC236}">
                  <a16:creationId xmlns:a16="http://schemas.microsoft.com/office/drawing/2014/main" id="{8890DCB7-30D5-4068-90C6-17B9916E67E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58" name="Oval 479">
              <a:extLst>
                <a:ext uri="{FF2B5EF4-FFF2-40B4-BE49-F238E27FC236}">
                  <a16:creationId xmlns:a16="http://schemas.microsoft.com/office/drawing/2014/main" id="{A2943B58-FB8D-4B5C-B307-0B3F12BCA9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09" name="Text Box 480">
            <a:extLst>
              <a:ext uri="{FF2B5EF4-FFF2-40B4-BE49-F238E27FC236}">
                <a16:creationId xmlns:a16="http://schemas.microsoft.com/office/drawing/2014/main" id="{D3010A02-27A3-4778-B94F-BEBC65E492A6}"/>
              </a:ext>
            </a:extLst>
          </p:cNvPr>
          <p:cNvSpPr txBox="1">
            <a:spLocks noChangeArrowheads="1"/>
          </p:cNvSpPr>
          <p:nvPr/>
        </p:nvSpPr>
        <p:spPr bwMode="auto">
          <a:xfrm>
            <a:off x="620713" y="1116013"/>
            <a:ext cx="26003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x12 </a:t>
            </a:r>
            <a:r>
              <a:rPr lang="en-GB" altLang="en-US" sz="800"/>
              <a:t>Assault Pioneers (6 with LAW) </a:t>
            </a:r>
            <a:r>
              <a:rPr lang="en-GB" altLang="en-US" sz="800" b="1"/>
              <a:t>(a)</a:t>
            </a:r>
            <a:r>
              <a:rPr lang="en-GB" altLang="en-US" sz="800"/>
              <a:t>        CWCA-17</a:t>
            </a:r>
            <a:endParaRPr lang="en-GB" altLang="en-US" sz="800" b="1"/>
          </a:p>
        </p:txBody>
      </p:sp>
      <p:sp>
        <p:nvSpPr>
          <p:cNvPr id="15410" name="Line 481">
            <a:extLst>
              <a:ext uri="{FF2B5EF4-FFF2-40B4-BE49-F238E27FC236}">
                <a16:creationId xmlns:a16="http://schemas.microsoft.com/office/drawing/2014/main" id="{8D8DEC80-229F-425B-9916-FF152C969919}"/>
              </a:ext>
            </a:extLst>
          </p:cNvPr>
          <p:cNvSpPr>
            <a:spLocks noChangeShapeType="1"/>
          </p:cNvSpPr>
          <p:nvPr/>
        </p:nvSpPr>
        <p:spPr bwMode="auto">
          <a:xfrm>
            <a:off x="260350" y="18367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11" name="Group 482">
            <a:extLst>
              <a:ext uri="{FF2B5EF4-FFF2-40B4-BE49-F238E27FC236}">
                <a16:creationId xmlns:a16="http://schemas.microsoft.com/office/drawing/2014/main" id="{8E03C52E-96D8-42B5-90FB-B75416C8C5CB}"/>
              </a:ext>
            </a:extLst>
          </p:cNvPr>
          <p:cNvGrpSpPr>
            <a:grpSpLocks/>
          </p:cNvGrpSpPr>
          <p:nvPr/>
        </p:nvGrpSpPr>
        <p:grpSpPr bwMode="auto">
          <a:xfrm>
            <a:off x="476250" y="1693863"/>
            <a:ext cx="74613" cy="26987"/>
            <a:chOff x="2373" y="1404"/>
            <a:chExt cx="47" cy="17"/>
          </a:xfrm>
        </p:grpSpPr>
        <p:sp>
          <p:nvSpPr>
            <p:cNvPr id="15555" name="Oval 483">
              <a:extLst>
                <a:ext uri="{FF2B5EF4-FFF2-40B4-BE49-F238E27FC236}">
                  <a16:creationId xmlns:a16="http://schemas.microsoft.com/office/drawing/2014/main" id="{661AFCB4-C9CA-45EB-92D3-DA51E85FDEB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56" name="Oval 484">
              <a:extLst>
                <a:ext uri="{FF2B5EF4-FFF2-40B4-BE49-F238E27FC236}">
                  <a16:creationId xmlns:a16="http://schemas.microsoft.com/office/drawing/2014/main" id="{98EF5BE1-662A-4109-8C34-C40D67FA18F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12" name="Text Box 485">
            <a:extLst>
              <a:ext uri="{FF2B5EF4-FFF2-40B4-BE49-F238E27FC236}">
                <a16:creationId xmlns:a16="http://schemas.microsoft.com/office/drawing/2014/main" id="{D6D7889B-7E77-459B-AF54-DC036D354465}"/>
              </a:ext>
            </a:extLst>
          </p:cNvPr>
          <p:cNvSpPr txBox="1">
            <a:spLocks noChangeArrowheads="1"/>
          </p:cNvSpPr>
          <p:nvPr/>
        </p:nvSpPr>
        <p:spPr bwMode="auto">
          <a:xfrm>
            <a:off x="620713" y="1620838"/>
            <a:ext cx="26050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Recce</a:t>
            </a:r>
          </a:p>
          <a:p>
            <a:pPr eaLnBrk="1" hangingPunct="1">
              <a:spcBef>
                <a:spcPct val="0"/>
              </a:spcBef>
              <a:buFontTx/>
              <a:buNone/>
            </a:pPr>
            <a:r>
              <a:rPr lang="en-GB" altLang="en-US" sz="800" b="1"/>
              <a:t>x1 </a:t>
            </a:r>
            <a:r>
              <a:rPr lang="en-GB" altLang="en-US" sz="800"/>
              <a:t>Lynx Reconnaissance Vehicle                CWCA-02</a:t>
            </a:r>
            <a:endParaRPr lang="en-GB" altLang="en-US" sz="800" b="1"/>
          </a:p>
        </p:txBody>
      </p:sp>
      <p:grpSp>
        <p:nvGrpSpPr>
          <p:cNvPr id="15413" name="Group 486">
            <a:extLst>
              <a:ext uri="{FF2B5EF4-FFF2-40B4-BE49-F238E27FC236}">
                <a16:creationId xmlns:a16="http://schemas.microsoft.com/office/drawing/2014/main" id="{27A9AB77-C248-479D-B378-DE0E1F3AEDA4}"/>
              </a:ext>
            </a:extLst>
          </p:cNvPr>
          <p:cNvGrpSpPr>
            <a:grpSpLocks/>
          </p:cNvGrpSpPr>
          <p:nvPr/>
        </p:nvGrpSpPr>
        <p:grpSpPr bwMode="auto">
          <a:xfrm>
            <a:off x="404813" y="1763713"/>
            <a:ext cx="239712" cy="157162"/>
            <a:chOff x="1920" y="2112"/>
            <a:chExt cx="151" cy="99"/>
          </a:xfrm>
        </p:grpSpPr>
        <p:sp>
          <p:nvSpPr>
            <p:cNvPr id="15552" name="Rectangle 487">
              <a:extLst>
                <a:ext uri="{FF2B5EF4-FFF2-40B4-BE49-F238E27FC236}">
                  <a16:creationId xmlns:a16="http://schemas.microsoft.com/office/drawing/2014/main" id="{903DA609-9ACD-43EC-9A04-3EFD6026B782}"/>
                </a:ext>
              </a:extLst>
            </p:cNvPr>
            <p:cNvSpPr>
              <a:spLocks noChangeAspect="1" noChangeArrowheads="1"/>
            </p:cNvSpPr>
            <p:nvPr/>
          </p:nvSpPr>
          <p:spPr bwMode="auto">
            <a:xfrm>
              <a:off x="1920" y="2112"/>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53" name="Oval 488">
              <a:extLst>
                <a:ext uri="{FF2B5EF4-FFF2-40B4-BE49-F238E27FC236}">
                  <a16:creationId xmlns:a16="http://schemas.microsoft.com/office/drawing/2014/main" id="{70ED0B04-7ED7-4B40-93E7-BB27F0E2E032}"/>
                </a:ext>
              </a:extLst>
            </p:cNvPr>
            <p:cNvSpPr>
              <a:spLocks noChangeAspect="1" noChangeArrowheads="1"/>
            </p:cNvSpPr>
            <p:nvPr/>
          </p:nvSpPr>
          <p:spPr bwMode="auto">
            <a:xfrm>
              <a:off x="1948" y="2137"/>
              <a:ext cx="95" cy="47"/>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54" name="Line 489">
              <a:extLst>
                <a:ext uri="{FF2B5EF4-FFF2-40B4-BE49-F238E27FC236}">
                  <a16:creationId xmlns:a16="http://schemas.microsoft.com/office/drawing/2014/main" id="{2D825DB6-3DC1-4A25-9F60-8795A66073E9}"/>
                </a:ext>
              </a:extLst>
            </p:cNvPr>
            <p:cNvSpPr>
              <a:spLocks noChangeAspect="1" noChangeShapeType="1"/>
            </p:cNvSpPr>
            <p:nvPr/>
          </p:nvSpPr>
          <p:spPr bwMode="auto">
            <a:xfrm flipV="1">
              <a:off x="1920" y="2112"/>
              <a:ext cx="149" cy="9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414" name="Text Box 490">
            <a:extLst>
              <a:ext uri="{FF2B5EF4-FFF2-40B4-BE49-F238E27FC236}">
                <a16:creationId xmlns:a16="http://schemas.microsoft.com/office/drawing/2014/main" id="{753220A6-6855-47E2-87E6-FC9CD40E9424}"/>
              </a:ext>
            </a:extLst>
          </p:cNvPr>
          <p:cNvSpPr txBox="1">
            <a:spLocks noChangeArrowheads="1"/>
          </p:cNvSpPr>
          <p:nvPr/>
        </p:nvSpPr>
        <p:spPr bwMode="auto">
          <a:xfrm>
            <a:off x="115888" y="2268538"/>
            <a:ext cx="3125787"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The Canadians were known to be the last NATO army to employ flamethrowers.  However, I am unable to discover if they were still being used into the 1980s.  If you wish, designate </a:t>
            </a:r>
            <a:r>
              <a:rPr lang="en-GB" altLang="en-US" sz="800" b="1"/>
              <a:t>x4 </a:t>
            </a:r>
            <a:r>
              <a:rPr lang="en-GB" altLang="en-US" sz="800"/>
              <a:t>Assault Pioneer units in the Squadron as being equipped with flamethrowers.  These will have a CC rating of +4 vTGsV.  However, these units will not be equipped with LAW.</a:t>
            </a:r>
            <a:endParaRPr lang="en-GB" altLang="en-US" sz="800" b="1"/>
          </a:p>
        </p:txBody>
      </p:sp>
      <p:sp>
        <p:nvSpPr>
          <p:cNvPr id="15415" name="Line 491">
            <a:extLst>
              <a:ext uri="{FF2B5EF4-FFF2-40B4-BE49-F238E27FC236}">
                <a16:creationId xmlns:a16="http://schemas.microsoft.com/office/drawing/2014/main" id="{A61E27C1-403A-4210-B8F0-75FDDE32F6DA}"/>
              </a:ext>
            </a:extLst>
          </p:cNvPr>
          <p:cNvSpPr>
            <a:spLocks noChangeShapeType="1"/>
          </p:cNvSpPr>
          <p:nvPr/>
        </p:nvSpPr>
        <p:spPr bwMode="auto">
          <a:xfrm>
            <a:off x="260350" y="21240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16" name="Group 492">
            <a:extLst>
              <a:ext uri="{FF2B5EF4-FFF2-40B4-BE49-F238E27FC236}">
                <a16:creationId xmlns:a16="http://schemas.microsoft.com/office/drawing/2014/main" id="{C9C704DE-026F-4061-93D1-272BD4AA9889}"/>
              </a:ext>
            </a:extLst>
          </p:cNvPr>
          <p:cNvGrpSpPr>
            <a:grpSpLocks/>
          </p:cNvGrpSpPr>
          <p:nvPr/>
        </p:nvGrpSpPr>
        <p:grpSpPr bwMode="auto">
          <a:xfrm>
            <a:off x="404813" y="2055813"/>
            <a:ext cx="228600" cy="155575"/>
            <a:chOff x="436" y="2744"/>
            <a:chExt cx="182" cy="136"/>
          </a:xfrm>
        </p:grpSpPr>
        <p:sp>
          <p:nvSpPr>
            <p:cNvPr id="15546" name="Rectangle 493">
              <a:extLst>
                <a:ext uri="{FF2B5EF4-FFF2-40B4-BE49-F238E27FC236}">
                  <a16:creationId xmlns:a16="http://schemas.microsoft.com/office/drawing/2014/main" id="{39E8C045-BB36-49F9-979F-FED37BE65AC2}"/>
                </a:ext>
              </a:extLst>
            </p:cNvPr>
            <p:cNvSpPr>
              <a:spLocks noChangeAspect="1" noChangeArrowheads="1"/>
            </p:cNvSpPr>
            <p:nvPr/>
          </p:nvSpPr>
          <p:spPr bwMode="auto">
            <a:xfrm>
              <a:off x="436" y="2744"/>
              <a:ext cx="182"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47" name="Oval 494">
              <a:extLst>
                <a:ext uri="{FF2B5EF4-FFF2-40B4-BE49-F238E27FC236}">
                  <a16:creationId xmlns:a16="http://schemas.microsoft.com/office/drawing/2014/main" id="{3E8CF03B-1B11-4006-8390-5841EADFDC0F}"/>
                </a:ext>
              </a:extLst>
            </p:cNvPr>
            <p:cNvSpPr>
              <a:spLocks noChangeAspect="1" noChangeArrowheads="1"/>
            </p:cNvSpPr>
            <p:nvPr/>
          </p:nvSpPr>
          <p:spPr bwMode="auto">
            <a:xfrm>
              <a:off x="470" y="2778"/>
              <a:ext cx="116" cy="65"/>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48" name="Line 495">
              <a:extLst>
                <a:ext uri="{FF2B5EF4-FFF2-40B4-BE49-F238E27FC236}">
                  <a16:creationId xmlns:a16="http://schemas.microsoft.com/office/drawing/2014/main" id="{9CFE58D9-0B97-4759-81B3-93777717F0D3}"/>
                </a:ext>
              </a:extLst>
            </p:cNvPr>
            <p:cNvSpPr>
              <a:spLocks noChangeAspect="1" noChangeShapeType="1"/>
            </p:cNvSpPr>
            <p:nvPr/>
          </p:nvSpPr>
          <p:spPr bwMode="auto">
            <a:xfrm>
              <a:off x="496" y="2792"/>
              <a:ext cx="0" cy="44"/>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49" name="Line 496">
              <a:extLst>
                <a:ext uri="{FF2B5EF4-FFF2-40B4-BE49-F238E27FC236}">
                  <a16:creationId xmlns:a16="http://schemas.microsoft.com/office/drawing/2014/main" id="{A415B4E4-AF17-425B-8D76-571E5375B6E4}"/>
                </a:ext>
              </a:extLst>
            </p:cNvPr>
            <p:cNvSpPr>
              <a:spLocks noChangeAspect="1" noChangeShapeType="1"/>
            </p:cNvSpPr>
            <p:nvPr/>
          </p:nvSpPr>
          <p:spPr bwMode="auto">
            <a:xfrm>
              <a:off x="528" y="2795"/>
              <a:ext cx="0" cy="41"/>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50" name="Line 497">
              <a:extLst>
                <a:ext uri="{FF2B5EF4-FFF2-40B4-BE49-F238E27FC236}">
                  <a16:creationId xmlns:a16="http://schemas.microsoft.com/office/drawing/2014/main" id="{9DB21F1C-7193-4642-8A3E-FFC84E188490}"/>
                </a:ext>
              </a:extLst>
            </p:cNvPr>
            <p:cNvSpPr>
              <a:spLocks noChangeAspect="1" noChangeShapeType="1"/>
            </p:cNvSpPr>
            <p:nvPr/>
          </p:nvSpPr>
          <p:spPr bwMode="auto">
            <a:xfrm>
              <a:off x="561" y="2795"/>
              <a:ext cx="0" cy="41"/>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51" name="Line 498">
              <a:extLst>
                <a:ext uri="{FF2B5EF4-FFF2-40B4-BE49-F238E27FC236}">
                  <a16:creationId xmlns:a16="http://schemas.microsoft.com/office/drawing/2014/main" id="{5519D26B-1954-4D6C-87B8-F48202923242}"/>
                </a:ext>
              </a:extLst>
            </p:cNvPr>
            <p:cNvSpPr>
              <a:spLocks noChangeAspect="1" noChangeShapeType="1"/>
            </p:cNvSpPr>
            <p:nvPr/>
          </p:nvSpPr>
          <p:spPr bwMode="auto">
            <a:xfrm>
              <a:off x="492" y="2795"/>
              <a:ext cx="74"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417" name="Group 499">
            <a:extLst>
              <a:ext uri="{FF2B5EF4-FFF2-40B4-BE49-F238E27FC236}">
                <a16:creationId xmlns:a16="http://schemas.microsoft.com/office/drawing/2014/main" id="{D39A94D5-3C90-49BB-A7EE-F1E31F2EDA93}"/>
              </a:ext>
            </a:extLst>
          </p:cNvPr>
          <p:cNvGrpSpPr>
            <a:grpSpLocks/>
          </p:cNvGrpSpPr>
          <p:nvPr/>
        </p:nvGrpSpPr>
        <p:grpSpPr bwMode="auto">
          <a:xfrm>
            <a:off x="476250" y="1982788"/>
            <a:ext cx="74613" cy="26987"/>
            <a:chOff x="2373" y="1404"/>
            <a:chExt cx="47" cy="17"/>
          </a:xfrm>
        </p:grpSpPr>
        <p:sp>
          <p:nvSpPr>
            <p:cNvPr id="15544" name="Oval 500">
              <a:extLst>
                <a:ext uri="{FF2B5EF4-FFF2-40B4-BE49-F238E27FC236}">
                  <a16:creationId xmlns:a16="http://schemas.microsoft.com/office/drawing/2014/main" id="{3D78B1B9-2962-46FC-B07A-7E7E29459E2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45" name="Oval 501">
              <a:extLst>
                <a:ext uri="{FF2B5EF4-FFF2-40B4-BE49-F238E27FC236}">
                  <a16:creationId xmlns:a16="http://schemas.microsoft.com/office/drawing/2014/main" id="{986E108F-1B97-4ED6-87E6-32961B799C0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18" name="Text Box 502">
            <a:extLst>
              <a:ext uri="{FF2B5EF4-FFF2-40B4-BE49-F238E27FC236}">
                <a16:creationId xmlns:a16="http://schemas.microsoft.com/office/drawing/2014/main" id="{B5A15DD8-E711-4BEE-98D0-BBF7E3EBCA09}"/>
              </a:ext>
            </a:extLst>
          </p:cNvPr>
          <p:cNvSpPr txBox="1">
            <a:spLocks noChangeArrowheads="1"/>
          </p:cNvSpPr>
          <p:nvPr/>
        </p:nvSpPr>
        <p:spPr bwMode="auto">
          <a:xfrm>
            <a:off x="620713" y="1981200"/>
            <a:ext cx="262731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x1 </a:t>
            </a:r>
            <a:r>
              <a:rPr lang="en-GB" altLang="en-US" sz="800"/>
              <a:t>Beaver AVLB                                           CWCA-07</a:t>
            </a:r>
            <a:endParaRPr lang="en-GB" altLang="en-US" sz="800" b="1"/>
          </a:p>
        </p:txBody>
      </p:sp>
      <p:sp>
        <p:nvSpPr>
          <p:cNvPr id="15419" name="Line 503">
            <a:extLst>
              <a:ext uri="{FF2B5EF4-FFF2-40B4-BE49-F238E27FC236}">
                <a16:creationId xmlns:a16="http://schemas.microsoft.com/office/drawing/2014/main" id="{64B8331A-E18A-43AB-8E33-F43E1761ACF6}"/>
              </a:ext>
            </a:extLst>
          </p:cNvPr>
          <p:cNvSpPr>
            <a:spLocks noChangeShapeType="1"/>
          </p:cNvSpPr>
          <p:nvPr/>
        </p:nvSpPr>
        <p:spPr bwMode="auto">
          <a:xfrm>
            <a:off x="3716338" y="468313"/>
            <a:ext cx="0" cy="13668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20" name="Line 504">
            <a:extLst>
              <a:ext uri="{FF2B5EF4-FFF2-40B4-BE49-F238E27FC236}">
                <a16:creationId xmlns:a16="http://schemas.microsoft.com/office/drawing/2014/main" id="{BA8DFF79-F12E-4C78-BC28-7B28E94330C9}"/>
              </a:ext>
            </a:extLst>
          </p:cNvPr>
          <p:cNvSpPr>
            <a:spLocks noChangeShapeType="1"/>
          </p:cNvSpPr>
          <p:nvPr/>
        </p:nvSpPr>
        <p:spPr bwMode="auto">
          <a:xfrm>
            <a:off x="3716338" y="15478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21" name="Line 505">
            <a:extLst>
              <a:ext uri="{FF2B5EF4-FFF2-40B4-BE49-F238E27FC236}">
                <a16:creationId xmlns:a16="http://schemas.microsoft.com/office/drawing/2014/main" id="{83B7C50B-769F-41FA-89E7-69EBB06460B0}"/>
              </a:ext>
            </a:extLst>
          </p:cNvPr>
          <p:cNvSpPr>
            <a:spLocks noChangeShapeType="1"/>
          </p:cNvSpPr>
          <p:nvPr/>
        </p:nvSpPr>
        <p:spPr bwMode="auto">
          <a:xfrm>
            <a:off x="3716338" y="12604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22" name="Line 506">
            <a:extLst>
              <a:ext uri="{FF2B5EF4-FFF2-40B4-BE49-F238E27FC236}">
                <a16:creationId xmlns:a16="http://schemas.microsoft.com/office/drawing/2014/main" id="{4BF63382-FA77-4A5F-AAF2-68EFC6C484C5}"/>
              </a:ext>
            </a:extLst>
          </p:cNvPr>
          <p:cNvSpPr>
            <a:spLocks noChangeShapeType="1"/>
          </p:cNvSpPr>
          <p:nvPr/>
        </p:nvSpPr>
        <p:spPr bwMode="auto">
          <a:xfrm>
            <a:off x="3933825" y="1331913"/>
            <a:ext cx="0" cy="7191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23" name="Line 512">
            <a:extLst>
              <a:ext uri="{FF2B5EF4-FFF2-40B4-BE49-F238E27FC236}">
                <a16:creationId xmlns:a16="http://schemas.microsoft.com/office/drawing/2014/main" id="{BE4C8FE6-7016-4D87-8FDD-E5A53D379309}"/>
              </a:ext>
            </a:extLst>
          </p:cNvPr>
          <p:cNvSpPr>
            <a:spLocks noChangeShapeType="1"/>
          </p:cNvSpPr>
          <p:nvPr/>
        </p:nvSpPr>
        <p:spPr bwMode="auto">
          <a:xfrm>
            <a:off x="3714750" y="177800"/>
            <a:ext cx="0" cy="6350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24" name="Text Box 513">
            <a:extLst>
              <a:ext uri="{FF2B5EF4-FFF2-40B4-BE49-F238E27FC236}">
                <a16:creationId xmlns:a16="http://schemas.microsoft.com/office/drawing/2014/main" id="{00C2A37E-000F-4F5E-8B10-92E0510D05DE}"/>
              </a:ext>
            </a:extLst>
          </p:cNvPr>
          <p:cNvSpPr txBox="1">
            <a:spLocks noChangeArrowheads="1"/>
          </p:cNvSpPr>
          <p:nvPr/>
        </p:nvSpPr>
        <p:spPr bwMode="auto">
          <a:xfrm>
            <a:off x="3860800" y="107950"/>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CWCA-09</a:t>
            </a:r>
          </a:p>
          <a:p>
            <a:pPr eaLnBrk="1" hangingPunct="1">
              <a:spcBef>
                <a:spcPct val="0"/>
              </a:spcBef>
              <a:buFontTx/>
              <a:buNone/>
            </a:pPr>
            <a:r>
              <a:rPr lang="en-GB" altLang="en-US" sz="1000" b="1"/>
              <a:t>Airborne Commando</a:t>
            </a:r>
          </a:p>
        </p:txBody>
      </p:sp>
      <p:sp>
        <p:nvSpPr>
          <p:cNvPr id="15425" name="Line 514">
            <a:extLst>
              <a:ext uri="{FF2B5EF4-FFF2-40B4-BE49-F238E27FC236}">
                <a16:creationId xmlns:a16="http://schemas.microsoft.com/office/drawing/2014/main" id="{28B146C2-BF6F-4E65-B03F-2C83BB5B5024}"/>
              </a:ext>
            </a:extLst>
          </p:cNvPr>
          <p:cNvSpPr>
            <a:spLocks noChangeShapeType="1"/>
          </p:cNvSpPr>
          <p:nvPr/>
        </p:nvSpPr>
        <p:spPr bwMode="auto">
          <a:xfrm>
            <a:off x="3716338" y="6810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26" name="Group 515">
            <a:extLst>
              <a:ext uri="{FF2B5EF4-FFF2-40B4-BE49-F238E27FC236}">
                <a16:creationId xmlns:a16="http://schemas.microsoft.com/office/drawing/2014/main" id="{63D21286-7BFA-43D3-9C9E-EC83DF0C6D2D}"/>
              </a:ext>
            </a:extLst>
          </p:cNvPr>
          <p:cNvGrpSpPr>
            <a:grpSpLocks/>
          </p:cNvGrpSpPr>
          <p:nvPr/>
        </p:nvGrpSpPr>
        <p:grpSpPr bwMode="auto">
          <a:xfrm>
            <a:off x="3860800" y="609600"/>
            <a:ext cx="231775" cy="157163"/>
            <a:chOff x="933" y="149"/>
            <a:chExt cx="146" cy="99"/>
          </a:xfrm>
        </p:grpSpPr>
        <p:sp>
          <p:nvSpPr>
            <p:cNvPr id="15542" name="Rectangle 516">
              <a:extLst>
                <a:ext uri="{FF2B5EF4-FFF2-40B4-BE49-F238E27FC236}">
                  <a16:creationId xmlns:a16="http://schemas.microsoft.com/office/drawing/2014/main" id="{46FFA921-0238-4C6D-B3AD-72A52F4437BF}"/>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43" name="Text Box 517">
              <a:extLst>
                <a:ext uri="{FF2B5EF4-FFF2-40B4-BE49-F238E27FC236}">
                  <a16:creationId xmlns:a16="http://schemas.microsoft.com/office/drawing/2014/main" id="{6D34F7D8-D535-4F76-858C-E76284B14F7A}"/>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5427" name="Group 523">
            <a:extLst>
              <a:ext uri="{FF2B5EF4-FFF2-40B4-BE49-F238E27FC236}">
                <a16:creationId xmlns:a16="http://schemas.microsoft.com/office/drawing/2014/main" id="{1A40E580-01BE-4111-B0CD-EE40082F24E6}"/>
              </a:ext>
            </a:extLst>
          </p:cNvPr>
          <p:cNvGrpSpPr>
            <a:grpSpLocks/>
          </p:cNvGrpSpPr>
          <p:nvPr/>
        </p:nvGrpSpPr>
        <p:grpSpPr bwMode="auto">
          <a:xfrm>
            <a:off x="3932238" y="538163"/>
            <a:ext cx="74612" cy="26987"/>
            <a:chOff x="2373" y="1404"/>
            <a:chExt cx="47" cy="17"/>
          </a:xfrm>
        </p:grpSpPr>
        <p:sp>
          <p:nvSpPr>
            <p:cNvPr id="15540" name="Oval 524">
              <a:extLst>
                <a:ext uri="{FF2B5EF4-FFF2-40B4-BE49-F238E27FC236}">
                  <a16:creationId xmlns:a16="http://schemas.microsoft.com/office/drawing/2014/main" id="{BD374A63-2E6A-4693-829E-3AC1219DCA1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41" name="Oval 525">
              <a:extLst>
                <a:ext uri="{FF2B5EF4-FFF2-40B4-BE49-F238E27FC236}">
                  <a16:creationId xmlns:a16="http://schemas.microsoft.com/office/drawing/2014/main" id="{4A2468B7-14C8-437F-A860-5647B6F7E0C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5428" name="Group 526">
            <a:extLst>
              <a:ext uri="{FF2B5EF4-FFF2-40B4-BE49-F238E27FC236}">
                <a16:creationId xmlns:a16="http://schemas.microsoft.com/office/drawing/2014/main" id="{68342810-7A5F-4E8D-A4CF-1D321D21D790}"/>
              </a:ext>
            </a:extLst>
          </p:cNvPr>
          <p:cNvGrpSpPr>
            <a:grpSpLocks/>
          </p:cNvGrpSpPr>
          <p:nvPr/>
        </p:nvGrpSpPr>
        <p:grpSpPr bwMode="auto">
          <a:xfrm>
            <a:off x="3932238" y="1979613"/>
            <a:ext cx="74612" cy="26987"/>
            <a:chOff x="2373" y="1404"/>
            <a:chExt cx="47" cy="17"/>
          </a:xfrm>
        </p:grpSpPr>
        <p:sp>
          <p:nvSpPr>
            <p:cNvPr id="15538" name="Oval 527">
              <a:extLst>
                <a:ext uri="{FF2B5EF4-FFF2-40B4-BE49-F238E27FC236}">
                  <a16:creationId xmlns:a16="http://schemas.microsoft.com/office/drawing/2014/main" id="{75C08B21-109E-4779-B2B9-8A3AEA7CED0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39" name="Oval 528">
              <a:extLst>
                <a:ext uri="{FF2B5EF4-FFF2-40B4-BE49-F238E27FC236}">
                  <a16:creationId xmlns:a16="http://schemas.microsoft.com/office/drawing/2014/main" id="{3CBFD11E-E1EB-42E9-A406-3C1FADAB1F0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29" name="Text Box 529">
            <a:extLst>
              <a:ext uri="{FF2B5EF4-FFF2-40B4-BE49-F238E27FC236}">
                <a16:creationId xmlns:a16="http://schemas.microsoft.com/office/drawing/2014/main" id="{4AB7E375-CF3D-4E1C-98B9-59E116FE580B}"/>
              </a:ext>
            </a:extLst>
          </p:cNvPr>
          <p:cNvSpPr txBox="1">
            <a:spLocks noChangeArrowheads="1"/>
          </p:cNvSpPr>
          <p:nvPr/>
        </p:nvSpPr>
        <p:spPr bwMode="auto">
          <a:xfrm>
            <a:off x="4076700" y="465138"/>
            <a:ext cx="2573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a:t>
            </a:r>
          </a:p>
          <a:p>
            <a:pPr eaLnBrk="1" hangingPunct="1">
              <a:spcBef>
                <a:spcPct val="0"/>
              </a:spcBef>
              <a:buFontTx/>
              <a:buNone/>
            </a:pPr>
            <a:r>
              <a:rPr lang="en-GB" altLang="en-US" sz="800" b="1"/>
              <a:t>x1 </a:t>
            </a:r>
            <a:r>
              <a:rPr lang="en-GB" altLang="en-US" sz="800"/>
              <a:t>Commander                                           CWCA-10</a:t>
            </a:r>
            <a:endParaRPr lang="en-GB" altLang="en-US" sz="800" b="1"/>
          </a:p>
        </p:txBody>
      </p:sp>
      <p:grpSp>
        <p:nvGrpSpPr>
          <p:cNvPr id="15430" name="Group 531">
            <a:extLst>
              <a:ext uri="{FF2B5EF4-FFF2-40B4-BE49-F238E27FC236}">
                <a16:creationId xmlns:a16="http://schemas.microsoft.com/office/drawing/2014/main" id="{906854ED-3749-4429-ACFB-8616EE78DFBF}"/>
              </a:ext>
            </a:extLst>
          </p:cNvPr>
          <p:cNvGrpSpPr>
            <a:grpSpLocks/>
          </p:cNvGrpSpPr>
          <p:nvPr/>
        </p:nvGrpSpPr>
        <p:grpSpPr bwMode="auto">
          <a:xfrm>
            <a:off x="3860800" y="1189038"/>
            <a:ext cx="231775" cy="157162"/>
            <a:chOff x="3120" y="2640"/>
            <a:chExt cx="146" cy="99"/>
          </a:xfrm>
        </p:grpSpPr>
        <p:sp>
          <p:nvSpPr>
            <p:cNvPr id="15534" name="Rectangle 532">
              <a:extLst>
                <a:ext uri="{FF2B5EF4-FFF2-40B4-BE49-F238E27FC236}">
                  <a16:creationId xmlns:a16="http://schemas.microsoft.com/office/drawing/2014/main" id="{CE44F098-D838-48FE-BCB5-262352EBD98D}"/>
                </a:ext>
              </a:extLst>
            </p:cNvPr>
            <p:cNvSpPr>
              <a:spLocks noChangeAspect="1" noChangeArrowheads="1"/>
            </p:cNvSpPr>
            <p:nvPr/>
          </p:nvSpPr>
          <p:spPr bwMode="auto">
            <a:xfrm>
              <a:off x="3120" y="2640"/>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35" name="Rectangle 533">
              <a:extLst>
                <a:ext uri="{FF2B5EF4-FFF2-40B4-BE49-F238E27FC236}">
                  <a16:creationId xmlns:a16="http://schemas.microsoft.com/office/drawing/2014/main" id="{A19FAB55-4AB2-4D6B-9975-D0BA162F199B}"/>
                </a:ext>
              </a:extLst>
            </p:cNvPr>
            <p:cNvSpPr>
              <a:spLocks noChangeAspect="1" noChangeArrowheads="1"/>
            </p:cNvSpPr>
            <p:nvPr/>
          </p:nvSpPr>
          <p:spPr bwMode="auto">
            <a:xfrm>
              <a:off x="3120" y="2640"/>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36" name="Line 534">
              <a:extLst>
                <a:ext uri="{FF2B5EF4-FFF2-40B4-BE49-F238E27FC236}">
                  <a16:creationId xmlns:a16="http://schemas.microsoft.com/office/drawing/2014/main" id="{1F02769C-1205-4C4A-A0E3-BBC1B387C777}"/>
                </a:ext>
              </a:extLst>
            </p:cNvPr>
            <p:cNvSpPr>
              <a:spLocks noChangeAspect="1" noChangeShapeType="1"/>
            </p:cNvSpPr>
            <p:nvPr/>
          </p:nvSpPr>
          <p:spPr bwMode="auto">
            <a:xfrm flipV="1">
              <a:off x="3120" y="2642"/>
              <a:ext cx="144" cy="9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37" name="Line 535">
              <a:extLst>
                <a:ext uri="{FF2B5EF4-FFF2-40B4-BE49-F238E27FC236}">
                  <a16:creationId xmlns:a16="http://schemas.microsoft.com/office/drawing/2014/main" id="{D10CDD3B-C9F2-4267-9CEA-FCC358CAD9DB}"/>
                </a:ext>
              </a:extLst>
            </p:cNvPr>
            <p:cNvSpPr>
              <a:spLocks noChangeAspect="1" noChangeShapeType="1"/>
            </p:cNvSpPr>
            <p:nvPr/>
          </p:nvSpPr>
          <p:spPr bwMode="auto">
            <a:xfrm>
              <a:off x="3121" y="2640"/>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431" name="Group 536">
            <a:extLst>
              <a:ext uri="{FF2B5EF4-FFF2-40B4-BE49-F238E27FC236}">
                <a16:creationId xmlns:a16="http://schemas.microsoft.com/office/drawing/2014/main" id="{5C36CA0E-5DDF-46B6-982B-DF96818DFF4B}"/>
              </a:ext>
            </a:extLst>
          </p:cNvPr>
          <p:cNvGrpSpPr>
            <a:grpSpLocks/>
          </p:cNvGrpSpPr>
          <p:nvPr/>
        </p:nvGrpSpPr>
        <p:grpSpPr bwMode="auto">
          <a:xfrm>
            <a:off x="3932238" y="1116013"/>
            <a:ext cx="74612" cy="26987"/>
            <a:chOff x="2373" y="1404"/>
            <a:chExt cx="47" cy="17"/>
          </a:xfrm>
        </p:grpSpPr>
        <p:sp>
          <p:nvSpPr>
            <p:cNvPr id="15532" name="Oval 537">
              <a:extLst>
                <a:ext uri="{FF2B5EF4-FFF2-40B4-BE49-F238E27FC236}">
                  <a16:creationId xmlns:a16="http://schemas.microsoft.com/office/drawing/2014/main" id="{D0D14A8F-AC6E-4BF6-9355-1511E8B00CC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33" name="Oval 538">
              <a:extLst>
                <a:ext uri="{FF2B5EF4-FFF2-40B4-BE49-F238E27FC236}">
                  <a16:creationId xmlns:a16="http://schemas.microsoft.com/office/drawing/2014/main" id="{98FFC8F3-7317-4C1D-8DCD-AB300D9A299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32" name="Text Box 539">
            <a:extLst>
              <a:ext uri="{FF2B5EF4-FFF2-40B4-BE49-F238E27FC236}">
                <a16:creationId xmlns:a16="http://schemas.microsoft.com/office/drawing/2014/main" id="{5BB2E657-C410-482F-85A9-95F4E29D8262}"/>
              </a:ext>
            </a:extLst>
          </p:cNvPr>
          <p:cNvSpPr txBox="1">
            <a:spLocks noChangeArrowheads="1"/>
          </p:cNvSpPr>
          <p:nvPr/>
        </p:nvSpPr>
        <p:spPr bwMode="auto">
          <a:xfrm>
            <a:off x="4076700" y="1116013"/>
            <a:ext cx="256063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x4 </a:t>
            </a:r>
            <a:r>
              <a:rPr lang="en-GB" altLang="en-US" sz="800"/>
              <a:t>FN C6 GPMG </a:t>
            </a:r>
            <a:r>
              <a:rPr lang="en-GB" altLang="en-US" sz="800" b="1"/>
              <a:t>    </a:t>
            </a:r>
            <a:r>
              <a:rPr lang="en-GB" altLang="en-US" sz="800"/>
              <a:t>                                   CWCA-13</a:t>
            </a:r>
            <a:endParaRPr lang="en-GB" altLang="en-US" sz="800" b="1"/>
          </a:p>
        </p:txBody>
      </p:sp>
      <p:grpSp>
        <p:nvGrpSpPr>
          <p:cNvPr id="15433" name="Group 540">
            <a:extLst>
              <a:ext uri="{FF2B5EF4-FFF2-40B4-BE49-F238E27FC236}">
                <a16:creationId xmlns:a16="http://schemas.microsoft.com/office/drawing/2014/main" id="{481E9415-FFC3-47E8-8C88-6CF5F4269703}"/>
              </a:ext>
            </a:extLst>
          </p:cNvPr>
          <p:cNvGrpSpPr>
            <a:grpSpLocks/>
          </p:cNvGrpSpPr>
          <p:nvPr/>
        </p:nvGrpSpPr>
        <p:grpSpPr bwMode="auto">
          <a:xfrm>
            <a:off x="3860800" y="1476375"/>
            <a:ext cx="231775" cy="157163"/>
            <a:chOff x="2736" y="2592"/>
            <a:chExt cx="146" cy="99"/>
          </a:xfrm>
        </p:grpSpPr>
        <p:sp>
          <p:nvSpPr>
            <p:cNvPr id="15529" name="Rectangle 541">
              <a:extLst>
                <a:ext uri="{FF2B5EF4-FFF2-40B4-BE49-F238E27FC236}">
                  <a16:creationId xmlns:a16="http://schemas.microsoft.com/office/drawing/2014/main" id="{E54B35A0-59A1-43C2-8A22-D928F3383E09}"/>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30" name="Line 542">
              <a:extLst>
                <a:ext uri="{FF2B5EF4-FFF2-40B4-BE49-F238E27FC236}">
                  <a16:creationId xmlns:a16="http://schemas.microsoft.com/office/drawing/2014/main" id="{7A4EF757-BC52-48B5-957C-D96049086FB2}"/>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31" name="Line 543">
              <a:extLst>
                <a:ext uri="{FF2B5EF4-FFF2-40B4-BE49-F238E27FC236}">
                  <a16:creationId xmlns:a16="http://schemas.microsoft.com/office/drawing/2014/main" id="{930A85DC-EB36-4A53-9DD5-692A3D94EC71}"/>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434" name="Group 544">
            <a:extLst>
              <a:ext uri="{FF2B5EF4-FFF2-40B4-BE49-F238E27FC236}">
                <a16:creationId xmlns:a16="http://schemas.microsoft.com/office/drawing/2014/main" id="{4B794299-D845-4CEF-AE9A-63587FB34758}"/>
              </a:ext>
            </a:extLst>
          </p:cNvPr>
          <p:cNvGrpSpPr>
            <a:grpSpLocks/>
          </p:cNvGrpSpPr>
          <p:nvPr/>
        </p:nvGrpSpPr>
        <p:grpSpPr bwMode="auto">
          <a:xfrm>
            <a:off x="3932238" y="1404938"/>
            <a:ext cx="74612" cy="26987"/>
            <a:chOff x="2373" y="1404"/>
            <a:chExt cx="47" cy="17"/>
          </a:xfrm>
        </p:grpSpPr>
        <p:sp>
          <p:nvSpPr>
            <p:cNvPr id="15527" name="Oval 545">
              <a:extLst>
                <a:ext uri="{FF2B5EF4-FFF2-40B4-BE49-F238E27FC236}">
                  <a16:creationId xmlns:a16="http://schemas.microsoft.com/office/drawing/2014/main" id="{AF02326C-183F-4E76-959B-01B7EE299E2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28" name="Oval 546">
              <a:extLst>
                <a:ext uri="{FF2B5EF4-FFF2-40B4-BE49-F238E27FC236}">
                  <a16:creationId xmlns:a16="http://schemas.microsoft.com/office/drawing/2014/main" id="{22074217-B888-497C-B7A4-97BB1787DC3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35" name="Text Box 547">
            <a:extLst>
              <a:ext uri="{FF2B5EF4-FFF2-40B4-BE49-F238E27FC236}">
                <a16:creationId xmlns:a16="http://schemas.microsoft.com/office/drawing/2014/main" id="{243AA515-C291-4254-A370-AE2A28C8CE46}"/>
              </a:ext>
            </a:extLst>
          </p:cNvPr>
          <p:cNvSpPr txBox="1">
            <a:spLocks noChangeArrowheads="1"/>
          </p:cNvSpPr>
          <p:nvPr/>
        </p:nvSpPr>
        <p:spPr bwMode="auto">
          <a:xfrm>
            <a:off x="4076700" y="1403350"/>
            <a:ext cx="25495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x12 </a:t>
            </a:r>
            <a:r>
              <a:rPr lang="en-GB" altLang="en-US" sz="800"/>
              <a:t>Airborne Infantry (4 with MAW) </a:t>
            </a:r>
            <a:r>
              <a:rPr lang="en-GB" altLang="en-US" sz="800" b="1"/>
              <a:t>    </a:t>
            </a:r>
            <a:r>
              <a:rPr lang="en-GB" altLang="en-US" sz="800"/>
              <a:t>  </a:t>
            </a:r>
            <a:r>
              <a:rPr lang="en-GB" altLang="en-US" sz="800" b="1"/>
              <a:t>    </a:t>
            </a:r>
            <a:r>
              <a:rPr lang="en-GB" altLang="en-US" sz="800"/>
              <a:t>CWCA-30</a:t>
            </a:r>
            <a:endParaRPr lang="en-GB" altLang="en-US" sz="800" b="1"/>
          </a:p>
        </p:txBody>
      </p:sp>
      <p:sp>
        <p:nvSpPr>
          <p:cNvPr id="15436" name="Line 548">
            <a:extLst>
              <a:ext uri="{FF2B5EF4-FFF2-40B4-BE49-F238E27FC236}">
                <a16:creationId xmlns:a16="http://schemas.microsoft.com/office/drawing/2014/main" id="{D71B2593-7B7F-48A6-9354-ECF51ADE12E0}"/>
              </a:ext>
            </a:extLst>
          </p:cNvPr>
          <p:cNvSpPr>
            <a:spLocks noChangeShapeType="1"/>
          </p:cNvSpPr>
          <p:nvPr/>
        </p:nvSpPr>
        <p:spPr bwMode="auto">
          <a:xfrm>
            <a:off x="3716338" y="18367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37" name="Group 549">
            <a:extLst>
              <a:ext uri="{FF2B5EF4-FFF2-40B4-BE49-F238E27FC236}">
                <a16:creationId xmlns:a16="http://schemas.microsoft.com/office/drawing/2014/main" id="{65D61533-C5C0-4163-8C34-4B22BF498F97}"/>
              </a:ext>
            </a:extLst>
          </p:cNvPr>
          <p:cNvGrpSpPr>
            <a:grpSpLocks/>
          </p:cNvGrpSpPr>
          <p:nvPr/>
        </p:nvGrpSpPr>
        <p:grpSpPr bwMode="auto">
          <a:xfrm>
            <a:off x="3860800" y="1763713"/>
            <a:ext cx="239713" cy="157162"/>
            <a:chOff x="2736" y="2064"/>
            <a:chExt cx="151" cy="99"/>
          </a:xfrm>
        </p:grpSpPr>
        <p:sp>
          <p:nvSpPr>
            <p:cNvPr id="15524" name="Rectangle 550">
              <a:extLst>
                <a:ext uri="{FF2B5EF4-FFF2-40B4-BE49-F238E27FC236}">
                  <a16:creationId xmlns:a16="http://schemas.microsoft.com/office/drawing/2014/main" id="{6F3A0D9C-8D6D-4B8A-B38A-37D01A896F98}"/>
                </a:ext>
              </a:extLst>
            </p:cNvPr>
            <p:cNvSpPr>
              <a:spLocks noChangeAspect="1" noChangeArrowheads="1"/>
            </p:cNvSpPr>
            <p:nvPr/>
          </p:nvSpPr>
          <p:spPr bwMode="auto">
            <a:xfrm>
              <a:off x="2736" y="2064"/>
              <a:ext cx="151"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25" name="Line 551">
              <a:extLst>
                <a:ext uri="{FF2B5EF4-FFF2-40B4-BE49-F238E27FC236}">
                  <a16:creationId xmlns:a16="http://schemas.microsoft.com/office/drawing/2014/main" id="{B66EADC9-C032-4242-9E68-5285BB9CEBC6}"/>
                </a:ext>
              </a:extLst>
            </p:cNvPr>
            <p:cNvSpPr>
              <a:spLocks noChangeAspect="1" noChangeShapeType="1"/>
            </p:cNvSpPr>
            <p:nvPr/>
          </p:nvSpPr>
          <p:spPr bwMode="auto">
            <a:xfrm flipH="1">
              <a:off x="2812" y="2078"/>
              <a:ext cx="1" cy="63"/>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26" name="Line 552">
              <a:extLst>
                <a:ext uri="{FF2B5EF4-FFF2-40B4-BE49-F238E27FC236}">
                  <a16:creationId xmlns:a16="http://schemas.microsoft.com/office/drawing/2014/main" id="{F0625EFE-BD6F-41CA-8725-56606F664F6B}"/>
                </a:ext>
              </a:extLst>
            </p:cNvPr>
            <p:cNvSpPr>
              <a:spLocks noChangeAspect="1" noChangeShapeType="1"/>
            </p:cNvSpPr>
            <p:nvPr/>
          </p:nvSpPr>
          <p:spPr bwMode="auto">
            <a:xfrm flipV="1">
              <a:off x="2789" y="2143"/>
              <a:ext cx="43"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438" name="Group 553">
            <a:extLst>
              <a:ext uri="{FF2B5EF4-FFF2-40B4-BE49-F238E27FC236}">
                <a16:creationId xmlns:a16="http://schemas.microsoft.com/office/drawing/2014/main" id="{41439061-4A81-40D4-95E3-540B43431A24}"/>
              </a:ext>
            </a:extLst>
          </p:cNvPr>
          <p:cNvGrpSpPr>
            <a:grpSpLocks/>
          </p:cNvGrpSpPr>
          <p:nvPr/>
        </p:nvGrpSpPr>
        <p:grpSpPr bwMode="auto">
          <a:xfrm>
            <a:off x="3932238" y="1693863"/>
            <a:ext cx="74612" cy="26987"/>
            <a:chOff x="2373" y="1404"/>
            <a:chExt cx="47" cy="17"/>
          </a:xfrm>
        </p:grpSpPr>
        <p:sp>
          <p:nvSpPr>
            <p:cNvPr id="15522" name="Oval 554">
              <a:extLst>
                <a:ext uri="{FF2B5EF4-FFF2-40B4-BE49-F238E27FC236}">
                  <a16:creationId xmlns:a16="http://schemas.microsoft.com/office/drawing/2014/main" id="{EA799613-BE99-49B6-8A77-8C8716ACBD4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23" name="Oval 555">
              <a:extLst>
                <a:ext uri="{FF2B5EF4-FFF2-40B4-BE49-F238E27FC236}">
                  <a16:creationId xmlns:a16="http://schemas.microsoft.com/office/drawing/2014/main" id="{E2EBF2D8-2E59-44D4-AA44-7946FF50326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39" name="Text Box 556">
            <a:extLst>
              <a:ext uri="{FF2B5EF4-FFF2-40B4-BE49-F238E27FC236}">
                <a16:creationId xmlns:a16="http://schemas.microsoft.com/office/drawing/2014/main" id="{679C2C03-6C37-4C9E-87DB-5237EB0650AF}"/>
              </a:ext>
            </a:extLst>
          </p:cNvPr>
          <p:cNvSpPr txBox="1">
            <a:spLocks noChangeArrowheads="1"/>
          </p:cNvSpPr>
          <p:nvPr/>
        </p:nvSpPr>
        <p:spPr bwMode="auto">
          <a:xfrm>
            <a:off x="4076700" y="1620838"/>
            <a:ext cx="2587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Organic Fire Support</a:t>
            </a:r>
          </a:p>
          <a:p>
            <a:pPr eaLnBrk="1" hangingPunct="1">
              <a:spcBef>
                <a:spcPct val="0"/>
              </a:spcBef>
              <a:buFontTx/>
              <a:buNone/>
            </a:pPr>
            <a:r>
              <a:rPr lang="en-GB" altLang="en-US" sz="800" b="1"/>
              <a:t>x2 </a:t>
            </a:r>
            <a:r>
              <a:rPr lang="en-GB" altLang="en-US" sz="800"/>
              <a:t>M19 60mm Mortar </a:t>
            </a:r>
            <a:r>
              <a:rPr lang="en-GB" altLang="en-US" sz="800" b="1"/>
              <a:t>                                 </a:t>
            </a:r>
            <a:r>
              <a:rPr lang="en-GB" altLang="en-US" sz="800"/>
              <a:t>CWCA-22</a:t>
            </a:r>
          </a:p>
        </p:txBody>
      </p:sp>
      <p:sp>
        <p:nvSpPr>
          <p:cNvPr id="15440" name="Rectangle 557">
            <a:extLst>
              <a:ext uri="{FF2B5EF4-FFF2-40B4-BE49-F238E27FC236}">
                <a16:creationId xmlns:a16="http://schemas.microsoft.com/office/drawing/2014/main" id="{6761BF83-EA91-4194-B3BA-2CF575D5CE3F}"/>
              </a:ext>
            </a:extLst>
          </p:cNvPr>
          <p:cNvSpPr>
            <a:spLocks noChangeArrowheads="1"/>
          </p:cNvSpPr>
          <p:nvPr/>
        </p:nvSpPr>
        <p:spPr bwMode="auto">
          <a:xfrm>
            <a:off x="3573463" y="2268538"/>
            <a:ext cx="3168650" cy="168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Late 1980s: May replace transport in 1 Commando and 3 Commando (but not 2 Commando) with:</a:t>
            </a:r>
          </a:p>
          <a:p>
            <a:pPr eaLnBrk="1" hangingPunct="1">
              <a:spcBef>
                <a:spcPct val="0"/>
              </a:spcBef>
              <a:buFontTx/>
              <a:buNone/>
            </a:pPr>
            <a:r>
              <a:rPr lang="en-GB" altLang="en-US" sz="800"/>
              <a:t>     </a:t>
            </a:r>
            <a:r>
              <a:rPr lang="en-GB" altLang="en-US" sz="800" b="1"/>
              <a:t>x7 </a:t>
            </a:r>
            <a:r>
              <a:rPr lang="en-GB" altLang="en-US" sz="800"/>
              <a:t>Grizzly APC                                                         CWCA-23</a:t>
            </a:r>
          </a:p>
          <a:p>
            <a:pPr eaLnBrk="1" hangingPunct="1">
              <a:spcBef>
                <a:spcPct val="0"/>
              </a:spcBef>
              <a:buFontTx/>
              <a:buNone/>
            </a:pPr>
            <a:endParaRPr lang="en-GB" altLang="en-US" sz="800" b="1"/>
          </a:p>
          <a:p>
            <a:pPr eaLnBrk="1" hangingPunct="1">
              <a:spcBef>
                <a:spcPct val="0"/>
              </a:spcBef>
              <a:buFontTx/>
              <a:buNone/>
            </a:pPr>
            <a:r>
              <a:rPr lang="en-GB" altLang="en-US" sz="800" b="1"/>
              <a:t>(b) </a:t>
            </a:r>
            <a:r>
              <a:rPr lang="en-GB" altLang="en-US" sz="800"/>
              <a:t>May replace some or all transport with:</a:t>
            </a:r>
          </a:p>
          <a:p>
            <a:pPr eaLnBrk="1" hangingPunct="1">
              <a:spcBef>
                <a:spcPct val="0"/>
              </a:spcBef>
              <a:buFontTx/>
              <a:buNone/>
            </a:pPr>
            <a:r>
              <a:rPr lang="en-GB" altLang="en-US" sz="800"/>
              <a:t>     H</a:t>
            </a:r>
            <a:r>
              <a:rPr lang="en-US" altLang="en-US" sz="800"/>
              <a:t>ägglunds Bv-206 Arctic Warfare Tracked Carrier  CWCA-28</a:t>
            </a:r>
          </a:p>
          <a:p>
            <a:pPr eaLnBrk="1" hangingPunct="1">
              <a:spcBef>
                <a:spcPct val="0"/>
              </a:spcBef>
              <a:buFontTx/>
              <a:buNone/>
            </a:pPr>
            <a:endParaRPr lang="en-US" altLang="en-US" sz="800"/>
          </a:p>
          <a:p>
            <a:pPr eaLnBrk="1" hangingPunct="1">
              <a:spcBef>
                <a:spcPct val="0"/>
              </a:spcBef>
              <a:buFontTx/>
              <a:buNone/>
            </a:pPr>
            <a:r>
              <a:rPr lang="en-GB" altLang="en-US" sz="800" b="1"/>
              <a:t>(d) </a:t>
            </a:r>
            <a:r>
              <a:rPr lang="en-GB" altLang="en-US" sz="800"/>
              <a:t>From 1988: May replace Airborne Infantry with:</a:t>
            </a:r>
          </a:p>
          <a:p>
            <a:pPr eaLnBrk="1" hangingPunct="1">
              <a:spcBef>
                <a:spcPct val="0"/>
              </a:spcBef>
              <a:buFontTx/>
              <a:buNone/>
            </a:pPr>
            <a:r>
              <a:rPr lang="en-GB" altLang="en-US" sz="800" b="1"/>
              <a:t>     </a:t>
            </a:r>
            <a:r>
              <a:rPr lang="en-GB" altLang="en-US" sz="800"/>
              <a:t>Airborne Infantry (Late)                                            CWCA-32</a:t>
            </a:r>
          </a:p>
          <a:p>
            <a:pPr eaLnBrk="1" hangingPunct="1">
              <a:spcBef>
                <a:spcPct val="0"/>
              </a:spcBef>
              <a:buFontTx/>
              <a:buNone/>
            </a:pPr>
            <a:endParaRPr lang="en-GB" altLang="en-US" sz="800"/>
          </a:p>
          <a:p>
            <a:pPr eaLnBrk="1" hangingPunct="1">
              <a:spcBef>
                <a:spcPct val="0"/>
              </a:spcBef>
              <a:buFontTx/>
              <a:buNone/>
            </a:pPr>
            <a:r>
              <a:rPr lang="en-GB" altLang="en-US" sz="800" b="1"/>
              <a:t>(e) </a:t>
            </a:r>
            <a:r>
              <a:rPr lang="en-GB" altLang="en-US" sz="800"/>
              <a:t>Late 1980s: Replace M151 MUTT with:</a:t>
            </a:r>
          </a:p>
          <a:p>
            <a:pPr eaLnBrk="1" hangingPunct="1">
              <a:spcBef>
                <a:spcPct val="0"/>
              </a:spcBef>
              <a:buFontTx/>
              <a:buNone/>
            </a:pPr>
            <a:r>
              <a:rPr lang="en-GB" altLang="en-US" sz="800"/>
              <a:t>     Iltis Light Utility Vehicle                                        CWCA-22</a:t>
            </a:r>
            <a:endParaRPr lang="en-GB" altLang="en-US" sz="800" b="1"/>
          </a:p>
          <a:p>
            <a:pPr eaLnBrk="1" hangingPunct="1">
              <a:spcBef>
                <a:spcPct val="0"/>
              </a:spcBef>
              <a:buFontTx/>
              <a:buNone/>
            </a:pPr>
            <a:endParaRPr lang="en-US" altLang="en-US" sz="800"/>
          </a:p>
        </p:txBody>
      </p:sp>
      <p:sp>
        <p:nvSpPr>
          <p:cNvPr id="15441" name="Text Box 558">
            <a:extLst>
              <a:ext uri="{FF2B5EF4-FFF2-40B4-BE49-F238E27FC236}">
                <a16:creationId xmlns:a16="http://schemas.microsoft.com/office/drawing/2014/main" id="{19D2A96B-6436-4484-ADC0-166979F56AAA}"/>
              </a:ext>
            </a:extLst>
          </p:cNvPr>
          <p:cNvSpPr txBox="1">
            <a:spLocks noChangeArrowheads="1"/>
          </p:cNvSpPr>
          <p:nvPr/>
        </p:nvSpPr>
        <p:spPr bwMode="auto">
          <a:xfrm>
            <a:off x="4076700" y="1908175"/>
            <a:ext cx="25685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x6 </a:t>
            </a:r>
            <a:r>
              <a:rPr lang="en-GB" altLang="en-US" sz="800"/>
              <a:t>M35 2</a:t>
            </a:r>
            <a:r>
              <a:rPr lang="en-GB" altLang="en-US" sz="800">
                <a:cs typeface="Arial" panose="020B0604020202020204" pitchFamily="34" charset="0"/>
              </a:rPr>
              <a:t>½ Ton Truck</a:t>
            </a:r>
            <a:r>
              <a:rPr lang="en-GB" altLang="en-US" sz="800"/>
              <a:t> </a:t>
            </a:r>
            <a:r>
              <a:rPr lang="en-GB" altLang="en-US" sz="800" b="1"/>
              <a:t>(ab)</a:t>
            </a:r>
            <a:r>
              <a:rPr lang="en-GB" altLang="en-US" sz="800"/>
              <a:t>                         CWCA-08</a:t>
            </a:r>
          </a:p>
        </p:txBody>
      </p:sp>
      <p:sp>
        <p:nvSpPr>
          <p:cNvPr id="15442" name="Text Box 562">
            <a:extLst>
              <a:ext uri="{FF2B5EF4-FFF2-40B4-BE49-F238E27FC236}">
                <a16:creationId xmlns:a16="http://schemas.microsoft.com/office/drawing/2014/main" id="{FD2E431F-CA7F-460B-AE64-30282EE6F5F3}"/>
              </a:ext>
            </a:extLst>
          </p:cNvPr>
          <p:cNvSpPr txBox="1">
            <a:spLocks noChangeArrowheads="1"/>
          </p:cNvSpPr>
          <p:nvPr/>
        </p:nvSpPr>
        <p:spPr bwMode="auto">
          <a:xfrm>
            <a:off x="3860800" y="3948113"/>
            <a:ext cx="2241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000"/>
              <a:t>MANOEUVRE ELEMENT CWCA-10</a:t>
            </a:r>
          </a:p>
          <a:p>
            <a:pPr eaLnBrk="1" hangingPunct="1">
              <a:spcBef>
                <a:spcPct val="0"/>
              </a:spcBef>
              <a:buFontTx/>
              <a:buNone/>
            </a:pPr>
            <a:r>
              <a:rPr lang="en-GB" altLang="en-US" sz="1000" b="1"/>
              <a:t>Airborne Pathfinder Platoon</a:t>
            </a:r>
          </a:p>
        </p:txBody>
      </p:sp>
      <p:grpSp>
        <p:nvGrpSpPr>
          <p:cNvPr id="15443" name="Group 563">
            <a:extLst>
              <a:ext uri="{FF2B5EF4-FFF2-40B4-BE49-F238E27FC236}">
                <a16:creationId xmlns:a16="http://schemas.microsoft.com/office/drawing/2014/main" id="{EF46EC8D-1381-4DF1-8D81-2B15D0A8780E}"/>
              </a:ext>
            </a:extLst>
          </p:cNvPr>
          <p:cNvGrpSpPr>
            <a:grpSpLocks/>
          </p:cNvGrpSpPr>
          <p:nvPr/>
        </p:nvGrpSpPr>
        <p:grpSpPr bwMode="auto">
          <a:xfrm>
            <a:off x="3649663" y="4068763"/>
            <a:ext cx="131762" cy="26987"/>
            <a:chOff x="304" y="1872"/>
            <a:chExt cx="83" cy="17"/>
          </a:xfrm>
        </p:grpSpPr>
        <p:sp>
          <p:nvSpPr>
            <p:cNvPr id="15519" name="Oval 564">
              <a:extLst>
                <a:ext uri="{FF2B5EF4-FFF2-40B4-BE49-F238E27FC236}">
                  <a16:creationId xmlns:a16="http://schemas.microsoft.com/office/drawing/2014/main" id="{3F829393-8BB9-4954-A35E-EBF4E5FB5721}"/>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20" name="Oval 565">
              <a:extLst>
                <a:ext uri="{FF2B5EF4-FFF2-40B4-BE49-F238E27FC236}">
                  <a16:creationId xmlns:a16="http://schemas.microsoft.com/office/drawing/2014/main" id="{CC9AA046-4E3D-4A0D-8453-28A3DDDDFBA9}"/>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21" name="Oval 566">
              <a:extLst>
                <a:ext uri="{FF2B5EF4-FFF2-40B4-BE49-F238E27FC236}">
                  <a16:creationId xmlns:a16="http://schemas.microsoft.com/office/drawing/2014/main" id="{AD5C5873-2976-4215-956F-0E2B13BEDE29}"/>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5444" name="Group 568">
            <a:extLst>
              <a:ext uri="{FF2B5EF4-FFF2-40B4-BE49-F238E27FC236}">
                <a16:creationId xmlns:a16="http://schemas.microsoft.com/office/drawing/2014/main" id="{77626D53-D7D6-4D34-B538-D63BE43509B4}"/>
              </a:ext>
            </a:extLst>
          </p:cNvPr>
          <p:cNvGrpSpPr>
            <a:grpSpLocks/>
          </p:cNvGrpSpPr>
          <p:nvPr/>
        </p:nvGrpSpPr>
        <p:grpSpPr bwMode="auto">
          <a:xfrm>
            <a:off x="3573463" y="250825"/>
            <a:ext cx="287337" cy="215900"/>
            <a:chOff x="637" y="1857"/>
            <a:chExt cx="146" cy="99"/>
          </a:xfrm>
        </p:grpSpPr>
        <p:grpSp>
          <p:nvGrpSpPr>
            <p:cNvPr id="15512" name="Group 569">
              <a:extLst>
                <a:ext uri="{FF2B5EF4-FFF2-40B4-BE49-F238E27FC236}">
                  <a16:creationId xmlns:a16="http://schemas.microsoft.com/office/drawing/2014/main" id="{969EE040-9DF5-4393-B409-D5757C52202E}"/>
                </a:ext>
              </a:extLst>
            </p:cNvPr>
            <p:cNvGrpSpPr>
              <a:grpSpLocks noChangeAspect="1"/>
            </p:cNvGrpSpPr>
            <p:nvPr/>
          </p:nvGrpSpPr>
          <p:grpSpPr bwMode="auto">
            <a:xfrm>
              <a:off x="637" y="1857"/>
              <a:ext cx="146" cy="99"/>
              <a:chOff x="1968" y="1728"/>
              <a:chExt cx="195" cy="132"/>
            </a:xfrm>
          </p:grpSpPr>
          <p:sp>
            <p:nvSpPr>
              <p:cNvPr id="15516" name="Rectangle 570">
                <a:extLst>
                  <a:ext uri="{FF2B5EF4-FFF2-40B4-BE49-F238E27FC236}">
                    <a16:creationId xmlns:a16="http://schemas.microsoft.com/office/drawing/2014/main" id="{C945B329-A1E8-493F-B500-BB06F2397C41}"/>
                  </a:ext>
                </a:extLst>
              </p:cNvPr>
              <p:cNvSpPr>
                <a:spLocks noChangeAspect="1" noChangeArrowheads="1"/>
              </p:cNvSpPr>
              <p:nvPr/>
            </p:nvSpPr>
            <p:spPr bwMode="auto">
              <a:xfrm>
                <a:off x="1968" y="1728"/>
                <a:ext cx="195" cy="132"/>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17" name="Line 571">
                <a:extLst>
                  <a:ext uri="{FF2B5EF4-FFF2-40B4-BE49-F238E27FC236}">
                    <a16:creationId xmlns:a16="http://schemas.microsoft.com/office/drawing/2014/main" id="{0D6FC09E-8C99-4996-A853-71FB4C2B2203}"/>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18" name="Line 572">
                <a:extLst>
                  <a:ext uri="{FF2B5EF4-FFF2-40B4-BE49-F238E27FC236}">
                    <a16:creationId xmlns:a16="http://schemas.microsoft.com/office/drawing/2014/main" id="{ABD91E66-04CF-45DD-B6F5-499C6F071223}"/>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513" name="Group 573">
              <a:extLst>
                <a:ext uri="{FF2B5EF4-FFF2-40B4-BE49-F238E27FC236}">
                  <a16:creationId xmlns:a16="http://schemas.microsoft.com/office/drawing/2014/main" id="{0681C478-E78D-451E-9F22-24E5D0FD6BD0}"/>
                </a:ext>
              </a:extLst>
            </p:cNvPr>
            <p:cNvGrpSpPr>
              <a:grpSpLocks/>
            </p:cNvGrpSpPr>
            <p:nvPr/>
          </p:nvGrpSpPr>
          <p:grpSpPr bwMode="auto">
            <a:xfrm>
              <a:off x="686" y="1931"/>
              <a:ext cx="48" cy="24"/>
              <a:chOff x="1632" y="1249"/>
              <a:chExt cx="48" cy="24"/>
            </a:xfrm>
          </p:grpSpPr>
          <p:sp>
            <p:nvSpPr>
              <p:cNvPr id="15514" name="AutoShape 574">
                <a:extLst>
                  <a:ext uri="{FF2B5EF4-FFF2-40B4-BE49-F238E27FC236}">
                    <a16:creationId xmlns:a16="http://schemas.microsoft.com/office/drawing/2014/main" id="{D61D3AE8-4668-421E-861F-5849365DC629}"/>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515" name="AutoShape 575">
                <a:extLst>
                  <a:ext uri="{FF2B5EF4-FFF2-40B4-BE49-F238E27FC236}">
                    <a16:creationId xmlns:a16="http://schemas.microsoft.com/office/drawing/2014/main" id="{A5948BCD-95F3-40F8-88F7-B93FA4F7ACD7}"/>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5445" name="Group 576">
            <a:extLst>
              <a:ext uri="{FF2B5EF4-FFF2-40B4-BE49-F238E27FC236}">
                <a16:creationId xmlns:a16="http://schemas.microsoft.com/office/drawing/2014/main" id="{CBB3E3B6-F9E2-469B-8A2D-12F8ABE9582F}"/>
              </a:ext>
            </a:extLst>
          </p:cNvPr>
          <p:cNvGrpSpPr>
            <a:grpSpLocks/>
          </p:cNvGrpSpPr>
          <p:nvPr/>
        </p:nvGrpSpPr>
        <p:grpSpPr bwMode="auto">
          <a:xfrm>
            <a:off x="3571875" y="4138613"/>
            <a:ext cx="287338" cy="215900"/>
            <a:chOff x="2432" y="2880"/>
            <a:chExt cx="181" cy="136"/>
          </a:xfrm>
        </p:grpSpPr>
        <p:sp>
          <p:nvSpPr>
            <p:cNvPr id="15507" name="Rectangle 577">
              <a:extLst>
                <a:ext uri="{FF2B5EF4-FFF2-40B4-BE49-F238E27FC236}">
                  <a16:creationId xmlns:a16="http://schemas.microsoft.com/office/drawing/2014/main" id="{25195E25-F2DD-4E68-ADE4-98BF569A7858}"/>
                </a:ext>
              </a:extLst>
            </p:cNvPr>
            <p:cNvSpPr>
              <a:spLocks noChangeAspect="1" noChangeArrowheads="1"/>
            </p:cNvSpPr>
            <p:nvPr/>
          </p:nvSpPr>
          <p:spPr bwMode="auto">
            <a:xfrm>
              <a:off x="2432" y="2880"/>
              <a:ext cx="181"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08" name="Line 578">
              <a:extLst>
                <a:ext uri="{FF2B5EF4-FFF2-40B4-BE49-F238E27FC236}">
                  <a16:creationId xmlns:a16="http://schemas.microsoft.com/office/drawing/2014/main" id="{A098CD0A-B184-4D1A-8079-C65C83F8AE62}"/>
                </a:ext>
              </a:extLst>
            </p:cNvPr>
            <p:cNvSpPr>
              <a:spLocks noChangeAspect="1" noChangeShapeType="1"/>
            </p:cNvSpPr>
            <p:nvPr/>
          </p:nvSpPr>
          <p:spPr bwMode="auto">
            <a:xfrm flipV="1">
              <a:off x="2434" y="2882"/>
              <a:ext cx="176" cy="133"/>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509" name="Group 579">
              <a:extLst>
                <a:ext uri="{FF2B5EF4-FFF2-40B4-BE49-F238E27FC236}">
                  <a16:creationId xmlns:a16="http://schemas.microsoft.com/office/drawing/2014/main" id="{4E094A22-7E26-465B-9CEC-6D31C27C5519}"/>
                </a:ext>
              </a:extLst>
            </p:cNvPr>
            <p:cNvGrpSpPr>
              <a:grpSpLocks/>
            </p:cNvGrpSpPr>
            <p:nvPr/>
          </p:nvGrpSpPr>
          <p:grpSpPr bwMode="auto">
            <a:xfrm>
              <a:off x="2493" y="2982"/>
              <a:ext cx="59" cy="33"/>
              <a:chOff x="1632" y="1249"/>
              <a:chExt cx="48" cy="24"/>
            </a:xfrm>
          </p:grpSpPr>
          <p:sp>
            <p:nvSpPr>
              <p:cNvPr id="15510" name="AutoShape 580">
                <a:extLst>
                  <a:ext uri="{FF2B5EF4-FFF2-40B4-BE49-F238E27FC236}">
                    <a16:creationId xmlns:a16="http://schemas.microsoft.com/office/drawing/2014/main" id="{C8F0651A-43A8-4F4A-9FA8-363596E2DB15}"/>
                  </a:ext>
                </a:extLst>
              </p:cNvPr>
              <p:cNvSpPr>
                <a:spLocks noChangeArrowheads="1"/>
              </p:cNvSpPr>
              <p:nvPr/>
            </p:nvSpPr>
            <p:spPr bwMode="auto">
              <a:xfrm>
                <a:off x="1632" y="1249"/>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511" name="AutoShape 581">
                <a:extLst>
                  <a:ext uri="{FF2B5EF4-FFF2-40B4-BE49-F238E27FC236}">
                    <a16:creationId xmlns:a16="http://schemas.microsoft.com/office/drawing/2014/main" id="{89404A21-82A3-48B0-A6EF-0DBA278F3D8C}"/>
                  </a:ext>
                </a:extLst>
              </p:cNvPr>
              <p:cNvSpPr>
                <a:spLocks noChangeArrowheads="1"/>
              </p:cNvSpPr>
              <p:nvPr/>
            </p:nvSpPr>
            <p:spPr bwMode="auto">
              <a:xfrm>
                <a:off x="1657" y="1250"/>
                <a:ext cx="23" cy="2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391 h 21600"/>
                </a:gdLst>
                <a:ahLst/>
                <a:cxnLst>
                  <a:cxn ang="T8">
                    <a:pos x="T0" y="T1"/>
                  </a:cxn>
                  <a:cxn ang="T9">
                    <a:pos x="T2" y="T3"/>
                  </a:cxn>
                  <a:cxn ang="T10">
                    <a:pos x="T4" y="T5"/>
                  </a:cxn>
                  <a:cxn ang="T11">
                    <a:pos x="T6" y="T7"/>
                  </a:cxn>
                </a:cxnLst>
                <a:rect l="T12" t="T13" r="T14" b="T15"/>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CC00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5446" name="Group 594">
            <a:extLst>
              <a:ext uri="{FF2B5EF4-FFF2-40B4-BE49-F238E27FC236}">
                <a16:creationId xmlns:a16="http://schemas.microsoft.com/office/drawing/2014/main" id="{A28115F1-9FDB-40F9-B267-A94AB5C6FFFB}"/>
              </a:ext>
            </a:extLst>
          </p:cNvPr>
          <p:cNvGrpSpPr>
            <a:grpSpLocks/>
          </p:cNvGrpSpPr>
          <p:nvPr/>
        </p:nvGrpSpPr>
        <p:grpSpPr bwMode="auto">
          <a:xfrm>
            <a:off x="3860800" y="2052638"/>
            <a:ext cx="231775" cy="190500"/>
            <a:chOff x="2252" y="2304"/>
            <a:chExt cx="146" cy="120"/>
          </a:xfrm>
        </p:grpSpPr>
        <p:sp>
          <p:nvSpPr>
            <p:cNvPr id="15504" name="Rectangle 595">
              <a:extLst>
                <a:ext uri="{FF2B5EF4-FFF2-40B4-BE49-F238E27FC236}">
                  <a16:creationId xmlns:a16="http://schemas.microsoft.com/office/drawing/2014/main" id="{7659D6F6-9A26-4B08-9970-81E19D6A2F17}"/>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05" name="Oval 596">
              <a:extLst>
                <a:ext uri="{FF2B5EF4-FFF2-40B4-BE49-F238E27FC236}">
                  <a16:creationId xmlns:a16="http://schemas.microsoft.com/office/drawing/2014/main" id="{B101B23C-DE20-479A-82F8-27B48891525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06" name="Oval 597">
              <a:extLst>
                <a:ext uri="{FF2B5EF4-FFF2-40B4-BE49-F238E27FC236}">
                  <a16:creationId xmlns:a16="http://schemas.microsoft.com/office/drawing/2014/main" id="{993BAB29-EB7F-4BA0-BB3A-57662868FD0F}"/>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47" name="Line 612">
            <a:extLst>
              <a:ext uri="{FF2B5EF4-FFF2-40B4-BE49-F238E27FC236}">
                <a16:creationId xmlns:a16="http://schemas.microsoft.com/office/drawing/2014/main" id="{34E5EC70-EF82-4865-893B-8E5051BFC421}"/>
              </a:ext>
            </a:extLst>
          </p:cNvPr>
          <p:cNvSpPr>
            <a:spLocks noChangeShapeType="1"/>
          </p:cNvSpPr>
          <p:nvPr/>
        </p:nvSpPr>
        <p:spPr bwMode="auto">
          <a:xfrm>
            <a:off x="3716338" y="4356100"/>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48" name="Line 613">
            <a:extLst>
              <a:ext uri="{FF2B5EF4-FFF2-40B4-BE49-F238E27FC236}">
                <a16:creationId xmlns:a16="http://schemas.microsoft.com/office/drawing/2014/main" id="{E905E1C3-C137-4132-90F6-CFA6AA867222}"/>
              </a:ext>
            </a:extLst>
          </p:cNvPr>
          <p:cNvSpPr>
            <a:spLocks noChangeShapeType="1"/>
          </p:cNvSpPr>
          <p:nvPr/>
        </p:nvSpPr>
        <p:spPr bwMode="auto">
          <a:xfrm>
            <a:off x="3716338" y="51482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49" name="Line 615">
            <a:extLst>
              <a:ext uri="{FF2B5EF4-FFF2-40B4-BE49-F238E27FC236}">
                <a16:creationId xmlns:a16="http://schemas.microsoft.com/office/drawing/2014/main" id="{3145B74C-65D3-4D4E-9B5B-1FB3E7D532C3}"/>
              </a:ext>
            </a:extLst>
          </p:cNvPr>
          <p:cNvSpPr>
            <a:spLocks noChangeShapeType="1"/>
          </p:cNvSpPr>
          <p:nvPr/>
        </p:nvSpPr>
        <p:spPr bwMode="auto">
          <a:xfrm>
            <a:off x="3933825" y="52197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50" name="Line 616">
            <a:extLst>
              <a:ext uri="{FF2B5EF4-FFF2-40B4-BE49-F238E27FC236}">
                <a16:creationId xmlns:a16="http://schemas.microsoft.com/office/drawing/2014/main" id="{4B1B9D79-122E-4D81-A668-D127374B728B}"/>
              </a:ext>
            </a:extLst>
          </p:cNvPr>
          <p:cNvSpPr>
            <a:spLocks noChangeShapeType="1"/>
          </p:cNvSpPr>
          <p:nvPr/>
        </p:nvSpPr>
        <p:spPr bwMode="auto">
          <a:xfrm>
            <a:off x="3716338" y="45688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51" name="Group 617">
            <a:extLst>
              <a:ext uri="{FF2B5EF4-FFF2-40B4-BE49-F238E27FC236}">
                <a16:creationId xmlns:a16="http://schemas.microsoft.com/office/drawing/2014/main" id="{71294C68-A041-4087-887E-0A16C2C6E7DA}"/>
              </a:ext>
            </a:extLst>
          </p:cNvPr>
          <p:cNvGrpSpPr>
            <a:grpSpLocks/>
          </p:cNvGrpSpPr>
          <p:nvPr/>
        </p:nvGrpSpPr>
        <p:grpSpPr bwMode="auto">
          <a:xfrm>
            <a:off x="3860800" y="4497388"/>
            <a:ext cx="231775" cy="157162"/>
            <a:chOff x="933" y="149"/>
            <a:chExt cx="146" cy="99"/>
          </a:xfrm>
        </p:grpSpPr>
        <p:sp>
          <p:nvSpPr>
            <p:cNvPr id="15502" name="Rectangle 618">
              <a:extLst>
                <a:ext uri="{FF2B5EF4-FFF2-40B4-BE49-F238E27FC236}">
                  <a16:creationId xmlns:a16="http://schemas.microsoft.com/office/drawing/2014/main" id="{1F0A0911-C627-42A2-86FC-B62F4CB379BE}"/>
                </a:ext>
              </a:extLst>
            </p:cNvPr>
            <p:cNvSpPr>
              <a:spLocks noChangeAspect="1" noChangeArrowheads="1"/>
            </p:cNvSpPr>
            <p:nvPr/>
          </p:nvSpPr>
          <p:spPr bwMode="auto">
            <a:xfrm>
              <a:off x="933" y="149"/>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503" name="Text Box 619">
              <a:extLst>
                <a:ext uri="{FF2B5EF4-FFF2-40B4-BE49-F238E27FC236}">
                  <a16:creationId xmlns:a16="http://schemas.microsoft.com/office/drawing/2014/main" id="{286C4B74-251C-414B-BC42-7EAA4FA2A6DE}"/>
                </a:ext>
              </a:extLst>
            </p:cNvPr>
            <p:cNvSpPr txBox="1">
              <a:spLocks noChangeAspect="1" noChangeArrowheads="1"/>
            </p:cNvSpPr>
            <p:nvPr/>
          </p:nvSpPr>
          <p:spPr bwMode="auto">
            <a:xfrm>
              <a:off x="948" y="163"/>
              <a:ext cx="116" cy="70"/>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800" b="1">
                  <a:solidFill>
                    <a:schemeClr val="bg1"/>
                  </a:solidFill>
                </a:rPr>
                <a:t>HQ</a:t>
              </a:r>
            </a:p>
          </p:txBody>
        </p:sp>
      </p:grpSp>
      <p:grpSp>
        <p:nvGrpSpPr>
          <p:cNvPr id="15452" name="Group 620">
            <a:extLst>
              <a:ext uri="{FF2B5EF4-FFF2-40B4-BE49-F238E27FC236}">
                <a16:creationId xmlns:a16="http://schemas.microsoft.com/office/drawing/2014/main" id="{824A11FA-C20B-43A8-8642-F017BB438131}"/>
              </a:ext>
            </a:extLst>
          </p:cNvPr>
          <p:cNvGrpSpPr>
            <a:grpSpLocks/>
          </p:cNvGrpSpPr>
          <p:nvPr/>
        </p:nvGrpSpPr>
        <p:grpSpPr bwMode="auto">
          <a:xfrm>
            <a:off x="3932238" y="4425950"/>
            <a:ext cx="74612" cy="26988"/>
            <a:chOff x="2373" y="1404"/>
            <a:chExt cx="47" cy="17"/>
          </a:xfrm>
        </p:grpSpPr>
        <p:sp>
          <p:nvSpPr>
            <p:cNvPr id="15500" name="Oval 621">
              <a:extLst>
                <a:ext uri="{FF2B5EF4-FFF2-40B4-BE49-F238E27FC236}">
                  <a16:creationId xmlns:a16="http://schemas.microsoft.com/office/drawing/2014/main" id="{77491680-7C3B-4020-AFD9-E321AB0BC41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501" name="Oval 622">
              <a:extLst>
                <a:ext uri="{FF2B5EF4-FFF2-40B4-BE49-F238E27FC236}">
                  <a16:creationId xmlns:a16="http://schemas.microsoft.com/office/drawing/2014/main" id="{FFA4E860-11B8-4307-9BB8-E0DB1FA3606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5453" name="Group 623">
            <a:extLst>
              <a:ext uri="{FF2B5EF4-FFF2-40B4-BE49-F238E27FC236}">
                <a16:creationId xmlns:a16="http://schemas.microsoft.com/office/drawing/2014/main" id="{200DC96D-3D78-4654-BC20-3D3A3763BFCB}"/>
              </a:ext>
            </a:extLst>
          </p:cNvPr>
          <p:cNvGrpSpPr>
            <a:grpSpLocks/>
          </p:cNvGrpSpPr>
          <p:nvPr/>
        </p:nvGrpSpPr>
        <p:grpSpPr bwMode="auto">
          <a:xfrm>
            <a:off x="3932238" y="5291138"/>
            <a:ext cx="74612" cy="26987"/>
            <a:chOff x="2373" y="1404"/>
            <a:chExt cx="47" cy="17"/>
          </a:xfrm>
        </p:grpSpPr>
        <p:sp>
          <p:nvSpPr>
            <p:cNvPr id="15498" name="Oval 624">
              <a:extLst>
                <a:ext uri="{FF2B5EF4-FFF2-40B4-BE49-F238E27FC236}">
                  <a16:creationId xmlns:a16="http://schemas.microsoft.com/office/drawing/2014/main" id="{8710F1F5-4AD4-4EDD-A261-788AE093F66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499" name="Oval 625">
              <a:extLst>
                <a:ext uri="{FF2B5EF4-FFF2-40B4-BE49-F238E27FC236}">
                  <a16:creationId xmlns:a16="http://schemas.microsoft.com/office/drawing/2014/main" id="{C5E83549-79D8-42B0-9975-8EC037A9E94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54" name="Text Box 626">
            <a:extLst>
              <a:ext uri="{FF2B5EF4-FFF2-40B4-BE49-F238E27FC236}">
                <a16:creationId xmlns:a16="http://schemas.microsoft.com/office/drawing/2014/main" id="{BA1F4D53-3764-42A0-B585-477D1F16C582}"/>
              </a:ext>
            </a:extLst>
          </p:cNvPr>
          <p:cNvSpPr txBox="1">
            <a:spLocks noChangeArrowheads="1"/>
          </p:cNvSpPr>
          <p:nvPr/>
        </p:nvSpPr>
        <p:spPr bwMode="auto">
          <a:xfrm>
            <a:off x="4076700" y="4352925"/>
            <a:ext cx="25733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Command/Recce</a:t>
            </a:r>
          </a:p>
          <a:p>
            <a:pPr eaLnBrk="1" hangingPunct="1">
              <a:spcBef>
                <a:spcPct val="0"/>
              </a:spcBef>
              <a:buFontTx/>
              <a:buNone/>
            </a:pPr>
            <a:r>
              <a:rPr lang="en-GB" altLang="en-US" sz="800" b="1"/>
              <a:t>x1 </a:t>
            </a:r>
            <a:r>
              <a:rPr lang="en-GB" altLang="en-US" sz="800"/>
              <a:t>Commander                                           CWCA-10</a:t>
            </a:r>
            <a:endParaRPr lang="en-GB" altLang="en-US" sz="800" b="1"/>
          </a:p>
        </p:txBody>
      </p:sp>
      <p:grpSp>
        <p:nvGrpSpPr>
          <p:cNvPr id="15455" name="Group 636">
            <a:extLst>
              <a:ext uri="{FF2B5EF4-FFF2-40B4-BE49-F238E27FC236}">
                <a16:creationId xmlns:a16="http://schemas.microsoft.com/office/drawing/2014/main" id="{AE2B5E08-3480-4D28-A761-29562AFE12C5}"/>
              </a:ext>
            </a:extLst>
          </p:cNvPr>
          <p:cNvGrpSpPr>
            <a:grpSpLocks/>
          </p:cNvGrpSpPr>
          <p:nvPr/>
        </p:nvGrpSpPr>
        <p:grpSpPr bwMode="auto">
          <a:xfrm>
            <a:off x="3860800" y="5076825"/>
            <a:ext cx="231775" cy="157163"/>
            <a:chOff x="2736" y="2592"/>
            <a:chExt cx="146" cy="99"/>
          </a:xfrm>
        </p:grpSpPr>
        <p:sp>
          <p:nvSpPr>
            <p:cNvPr id="15495" name="Rectangle 637">
              <a:extLst>
                <a:ext uri="{FF2B5EF4-FFF2-40B4-BE49-F238E27FC236}">
                  <a16:creationId xmlns:a16="http://schemas.microsoft.com/office/drawing/2014/main" id="{18A49F45-4FA2-411B-B6E6-57E5C47E117F}"/>
                </a:ext>
              </a:extLst>
            </p:cNvPr>
            <p:cNvSpPr>
              <a:spLocks noChangeAspect="1" noChangeArrowheads="1"/>
            </p:cNvSpPr>
            <p:nvPr/>
          </p:nvSpPr>
          <p:spPr bwMode="auto">
            <a:xfrm>
              <a:off x="2736" y="2592"/>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496" name="Line 638">
              <a:extLst>
                <a:ext uri="{FF2B5EF4-FFF2-40B4-BE49-F238E27FC236}">
                  <a16:creationId xmlns:a16="http://schemas.microsoft.com/office/drawing/2014/main" id="{365F79D0-E08D-45F7-98FA-1D01718BBD8C}"/>
                </a:ext>
              </a:extLst>
            </p:cNvPr>
            <p:cNvSpPr>
              <a:spLocks noChangeAspect="1" noChangeShapeType="1"/>
            </p:cNvSpPr>
            <p:nvPr/>
          </p:nvSpPr>
          <p:spPr bwMode="auto">
            <a:xfrm flipV="1">
              <a:off x="2737" y="2594"/>
              <a:ext cx="143"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97" name="Line 639">
              <a:extLst>
                <a:ext uri="{FF2B5EF4-FFF2-40B4-BE49-F238E27FC236}">
                  <a16:creationId xmlns:a16="http://schemas.microsoft.com/office/drawing/2014/main" id="{2F328FE7-9188-43DF-A7B1-1E0E65C8F0F1}"/>
                </a:ext>
              </a:extLst>
            </p:cNvPr>
            <p:cNvSpPr>
              <a:spLocks noChangeAspect="1" noChangeShapeType="1"/>
            </p:cNvSpPr>
            <p:nvPr/>
          </p:nvSpPr>
          <p:spPr bwMode="auto">
            <a:xfrm>
              <a:off x="2736" y="2594"/>
              <a:ext cx="145" cy="94"/>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456" name="Group 640">
            <a:extLst>
              <a:ext uri="{FF2B5EF4-FFF2-40B4-BE49-F238E27FC236}">
                <a16:creationId xmlns:a16="http://schemas.microsoft.com/office/drawing/2014/main" id="{2FBACDAB-66F9-40F8-B818-4D4016CCD0E1}"/>
              </a:ext>
            </a:extLst>
          </p:cNvPr>
          <p:cNvGrpSpPr>
            <a:grpSpLocks/>
          </p:cNvGrpSpPr>
          <p:nvPr/>
        </p:nvGrpSpPr>
        <p:grpSpPr bwMode="auto">
          <a:xfrm>
            <a:off x="3932238" y="5005388"/>
            <a:ext cx="74612" cy="26987"/>
            <a:chOff x="2373" y="1404"/>
            <a:chExt cx="47" cy="17"/>
          </a:xfrm>
        </p:grpSpPr>
        <p:sp>
          <p:nvSpPr>
            <p:cNvPr id="15493" name="Oval 641">
              <a:extLst>
                <a:ext uri="{FF2B5EF4-FFF2-40B4-BE49-F238E27FC236}">
                  <a16:creationId xmlns:a16="http://schemas.microsoft.com/office/drawing/2014/main" id="{51CE41C5-880A-4281-BEF5-6F9ED1F77C1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494" name="Oval 642">
              <a:extLst>
                <a:ext uri="{FF2B5EF4-FFF2-40B4-BE49-F238E27FC236}">
                  <a16:creationId xmlns:a16="http://schemas.microsoft.com/office/drawing/2014/main" id="{B4CDC846-895B-4DF2-AFA6-FD9DB97D5F1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57" name="Text Box 643">
            <a:extLst>
              <a:ext uri="{FF2B5EF4-FFF2-40B4-BE49-F238E27FC236}">
                <a16:creationId xmlns:a16="http://schemas.microsoft.com/office/drawing/2014/main" id="{458539C4-A487-437A-9780-519DEA0C1FC5}"/>
              </a:ext>
            </a:extLst>
          </p:cNvPr>
          <p:cNvSpPr txBox="1">
            <a:spLocks noChangeArrowheads="1"/>
          </p:cNvSpPr>
          <p:nvPr/>
        </p:nvSpPr>
        <p:spPr bwMode="auto">
          <a:xfrm>
            <a:off x="4076700" y="4932363"/>
            <a:ext cx="2535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Recce</a:t>
            </a:r>
          </a:p>
          <a:p>
            <a:pPr eaLnBrk="1" hangingPunct="1">
              <a:spcBef>
                <a:spcPct val="0"/>
              </a:spcBef>
              <a:buFontTx/>
              <a:buNone/>
            </a:pPr>
            <a:r>
              <a:rPr lang="en-GB" altLang="en-US" sz="800" b="1"/>
              <a:t>x4 </a:t>
            </a:r>
            <a:r>
              <a:rPr lang="en-GB" altLang="en-US" sz="800"/>
              <a:t>Airborne Infantry (1 with MAW) </a:t>
            </a:r>
            <a:r>
              <a:rPr lang="en-GB" altLang="en-US" sz="800" b="1"/>
              <a:t>(b) </a:t>
            </a:r>
            <a:r>
              <a:rPr lang="en-GB" altLang="en-US" sz="800"/>
              <a:t>      CWCA-29</a:t>
            </a:r>
            <a:endParaRPr lang="en-GB" altLang="en-US" sz="800" b="1"/>
          </a:p>
        </p:txBody>
      </p:sp>
      <p:sp>
        <p:nvSpPr>
          <p:cNvPr id="15458" name="Text Box 653">
            <a:extLst>
              <a:ext uri="{FF2B5EF4-FFF2-40B4-BE49-F238E27FC236}">
                <a16:creationId xmlns:a16="http://schemas.microsoft.com/office/drawing/2014/main" id="{3F8DCEF8-04BC-40E8-A547-027E413AC718}"/>
              </a:ext>
            </a:extLst>
          </p:cNvPr>
          <p:cNvSpPr txBox="1">
            <a:spLocks noChangeArrowheads="1"/>
          </p:cNvSpPr>
          <p:nvPr/>
        </p:nvSpPr>
        <p:spPr bwMode="auto">
          <a:xfrm>
            <a:off x="4076700" y="5219700"/>
            <a:ext cx="25352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Transport/Recce</a:t>
            </a:r>
          </a:p>
          <a:p>
            <a:pPr eaLnBrk="1" hangingPunct="1">
              <a:spcBef>
                <a:spcPct val="0"/>
              </a:spcBef>
              <a:buFontTx/>
              <a:buNone/>
            </a:pPr>
            <a:r>
              <a:rPr lang="en-GB" altLang="en-US" sz="800" b="1"/>
              <a:t>x1 </a:t>
            </a:r>
            <a:r>
              <a:rPr lang="en-GB" altLang="en-US" sz="800"/>
              <a:t>M35 2</a:t>
            </a:r>
            <a:r>
              <a:rPr lang="en-GB" altLang="en-US" sz="800">
                <a:cs typeface="Arial" panose="020B0604020202020204" pitchFamily="34" charset="0"/>
              </a:rPr>
              <a:t>½ Ton Truck</a:t>
            </a:r>
            <a:r>
              <a:rPr lang="en-GB" altLang="en-US" sz="800"/>
              <a:t> </a:t>
            </a:r>
            <a:r>
              <a:rPr lang="en-GB" altLang="en-US" sz="800" b="1"/>
              <a:t>(a)</a:t>
            </a:r>
            <a:r>
              <a:rPr lang="en-GB" altLang="en-US" sz="800"/>
              <a:t>                          CWCA-08</a:t>
            </a:r>
          </a:p>
        </p:txBody>
      </p:sp>
      <p:grpSp>
        <p:nvGrpSpPr>
          <p:cNvPr id="15459" name="Group 654">
            <a:extLst>
              <a:ext uri="{FF2B5EF4-FFF2-40B4-BE49-F238E27FC236}">
                <a16:creationId xmlns:a16="http://schemas.microsoft.com/office/drawing/2014/main" id="{07218EA6-858D-428F-AFB5-E92554BC1491}"/>
              </a:ext>
            </a:extLst>
          </p:cNvPr>
          <p:cNvGrpSpPr>
            <a:grpSpLocks/>
          </p:cNvGrpSpPr>
          <p:nvPr/>
        </p:nvGrpSpPr>
        <p:grpSpPr bwMode="auto">
          <a:xfrm>
            <a:off x="3860800" y="5364163"/>
            <a:ext cx="231775" cy="190500"/>
            <a:chOff x="2252" y="2304"/>
            <a:chExt cx="146" cy="120"/>
          </a:xfrm>
        </p:grpSpPr>
        <p:sp>
          <p:nvSpPr>
            <p:cNvPr id="15490" name="Rectangle 655">
              <a:extLst>
                <a:ext uri="{FF2B5EF4-FFF2-40B4-BE49-F238E27FC236}">
                  <a16:creationId xmlns:a16="http://schemas.microsoft.com/office/drawing/2014/main" id="{003CC2F1-2A12-410C-A803-04D1FA31E1F2}"/>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491" name="Oval 656">
              <a:extLst>
                <a:ext uri="{FF2B5EF4-FFF2-40B4-BE49-F238E27FC236}">
                  <a16:creationId xmlns:a16="http://schemas.microsoft.com/office/drawing/2014/main" id="{A46F50CF-9939-4E4F-BAAE-B1BFA6D9D9A0}"/>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492" name="Oval 657">
              <a:extLst>
                <a:ext uri="{FF2B5EF4-FFF2-40B4-BE49-F238E27FC236}">
                  <a16:creationId xmlns:a16="http://schemas.microsoft.com/office/drawing/2014/main" id="{6C46A0F7-78D4-44B2-B0F1-5DE6F4CC752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5460" name="Group 661">
            <a:extLst>
              <a:ext uri="{FF2B5EF4-FFF2-40B4-BE49-F238E27FC236}">
                <a16:creationId xmlns:a16="http://schemas.microsoft.com/office/drawing/2014/main" id="{2F609D9A-D9C9-41DF-B9C7-27EC3FED1E43}"/>
              </a:ext>
            </a:extLst>
          </p:cNvPr>
          <p:cNvGrpSpPr>
            <a:grpSpLocks/>
          </p:cNvGrpSpPr>
          <p:nvPr/>
        </p:nvGrpSpPr>
        <p:grpSpPr bwMode="auto">
          <a:xfrm>
            <a:off x="3932238" y="825500"/>
            <a:ext cx="74612" cy="26988"/>
            <a:chOff x="2373" y="1404"/>
            <a:chExt cx="47" cy="17"/>
          </a:xfrm>
        </p:grpSpPr>
        <p:sp>
          <p:nvSpPr>
            <p:cNvPr id="15488" name="Oval 662">
              <a:extLst>
                <a:ext uri="{FF2B5EF4-FFF2-40B4-BE49-F238E27FC236}">
                  <a16:creationId xmlns:a16="http://schemas.microsoft.com/office/drawing/2014/main" id="{529CC8E7-0963-4E72-9312-351E2AFF517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489" name="Oval 663">
              <a:extLst>
                <a:ext uri="{FF2B5EF4-FFF2-40B4-BE49-F238E27FC236}">
                  <a16:creationId xmlns:a16="http://schemas.microsoft.com/office/drawing/2014/main" id="{10E92777-880E-4B6B-83DA-153C89203B9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5461" name="Group 664">
            <a:extLst>
              <a:ext uri="{FF2B5EF4-FFF2-40B4-BE49-F238E27FC236}">
                <a16:creationId xmlns:a16="http://schemas.microsoft.com/office/drawing/2014/main" id="{C0F6D301-8597-42DF-A980-688E903E4B96}"/>
              </a:ext>
            </a:extLst>
          </p:cNvPr>
          <p:cNvGrpSpPr>
            <a:grpSpLocks/>
          </p:cNvGrpSpPr>
          <p:nvPr/>
        </p:nvGrpSpPr>
        <p:grpSpPr bwMode="auto">
          <a:xfrm>
            <a:off x="3860800" y="898525"/>
            <a:ext cx="231775" cy="190500"/>
            <a:chOff x="2252" y="2304"/>
            <a:chExt cx="146" cy="120"/>
          </a:xfrm>
        </p:grpSpPr>
        <p:sp>
          <p:nvSpPr>
            <p:cNvPr id="15485" name="Rectangle 665">
              <a:extLst>
                <a:ext uri="{FF2B5EF4-FFF2-40B4-BE49-F238E27FC236}">
                  <a16:creationId xmlns:a16="http://schemas.microsoft.com/office/drawing/2014/main" id="{DE5F7D98-71EF-45E2-B8D0-3420BB2C5447}"/>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486" name="Oval 666">
              <a:extLst>
                <a:ext uri="{FF2B5EF4-FFF2-40B4-BE49-F238E27FC236}">
                  <a16:creationId xmlns:a16="http://schemas.microsoft.com/office/drawing/2014/main" id="{3E03C024-EF48-49A6-9E67-BC9E5A6FB17F}"/>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487" name="Oval 667">
              <a:extLst>
                <a:ext uri="{FF2B5EF4-FFF2-40B4-BE49-F238E27FC236}">
                  <a16:creationId xmlns:a16="http://schemas.microsoft.com/office/drawing/2014/main" id="{405AAB3C-A6DE-491C-B4BF-6707F5AA2DC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62" name="Text Box 668">
            <a:extLst>
              <a:ext uri="{FF2B5EF4-FFF2-40B4-BE49-F238E27FC236}">
                <a16:creationId xmlns:a16="http://schemas.microsoft.com/office/drawing/2014/main" id="{E56D0474-B32A-4B74-9C58-AFAAE3CEEE7D}"/>
              </a:ext>
            </a:extLst>
          </p:cNvPr>
          <p:cNvSpPr txBox="1">
            <a:spLocks noChangeArrowheads="1"/>
          </p:cNvSpPr>
          <p:nvPr/>
        </p:nvSpPr>
        <p:spPr bwMode="auto">
          <a:xfrm>
            <a:off x="4076700" y="755650"/>
            <a:ext cx="2559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a:t>
            </a:r>
          </a:p>
          <a:p>
            <a:pPr eaLnBrk="1" hangingPunct="1">
              <a:spcBef>
                <a:spcPct val="0"/>
              </a:spcBef>
              <a:buFontTx/>
              <a:buNone/>
            </a:pPr>
            <a:r>
              <a:rPr lang="en-GB" altLang="en-US" sz="800" b="1"/>
              <a:t>x1 </a:t>
            </a:r>
            <a:r>
              <a:rPr lang="en-GB" altLang="en-US" sz="800"/>
              <a:t>M151 MUTT </a:t>
            </a:r>
            <a:r>
              <a:rPr lang="en-GB" altLang="en-US" sz="800" b="1"/>
              <a:t>(ae)   </a:t>
            </a:r>
            <a:r>
              <a:rPr lang="en-GB" altLang="en-US" sz="800"/>
              <a:t>                                CWCA-08</a:t>
            </a:r>
          </a:p>
        </p:txBody>
      </p:sp>
      <p:grpSp>
        <p:nvGrpSpPr>
          <p:cNvPr id="15463" name="Group 670">
            <a:extLst>
              <a:ext uri="{FF2B5EF4-FFF2-40B4-BE49-F238E27FC236}">
                <a16:creationId xmlns:a16="http://schemas.microsoft.com/office/drawing/2014/main" id="{7BEB74DB-BC10-448F-9DEA-138F62CD48D2}"/>
              </a:ext>
            </a:extLst>
          </p:cNvPr>
          <p:cNvGrpSpPr>
            <a:grpSpLocks/>
          </p:cNvGrpSpPr>
          <p:nvPr/>
        </p:nvGrpSpPr>
        <p:grpSpPr bwMode="auto">
          <a:xfrm>
            <a:off x="3932238" y="4713288"/>
            <a:ext cx="74612" cy="26987"/>
            <a:chOff x="2373" y="1404"/>
            <a:chExt cx="47" cy="17"/>
          </a:xfrm>
        </p:grpSpPr>
        <p:sp>
          <p:nvSpPr>
            <p:cNvPr id="15483" name="Oval 671">
              <a:extLst>
                <a:ext uri="{FF2B5EF4-FFF2-40B4-BE49-F238E27FC236}">
                  <a16:creationId xmlns:a16="http://schemas.microsoft.com/office/drawing/2014/main" id="{C3FB1C81-963C-4212-88E2-3F13B5C5360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484" name="Oval 672">
              <a:extLst>
                <a:ext uri="{FF2B5EF4-FFF2-40B4-BE49-F238E27FC236}">
                  <a16:creationId xmlns:a16="http://schemas.microsoft.com/office/drawing/2014/main" id="{2B565259-3E83-435F-A8EC-133F52D7C4A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grpSp>
        <p:nvGrpSpPr>
          <p:cNvPr id="15464" name="Group 673">
            <a:extLst>
              <a:ext uri="{FF2B5EF4-FFF2-40B4-BE49-F238E27FC236}">
                <a16:creationId xmlns:a16="http://schemas.microsoft.com/office/drawing/2014/main" id="{50F62430-B94B-4399-91C0-3216A05CF50F}"/>
              </a:ext>
            </a:extLst>
          </p:cNvPr>
          <p:cNvGrpSpPr>
            <a:grpSpLocks/>
          </p:cNvGrpSpPr>
          <p:nvPr/>
        </p:nvGrpSpPr>
        <p:grpSpPr bwMode="auto">
          <a:xfrm>
            <a:off x="3860800" y="4786313"/>
            <a:ext cx="231775" cy="190500"/>
            <a:chOff x="2252" y="2304"/>
            <a:chExt cx="146" cy="120"/>
          </a:xfrm>
        </p:grpSpPr>
        <p:sp>
          <p:nvSpPr>
            <p:cNvPr id="15480" name="Rectangle 674">
              <a:extLst>
                <a:ext uri="{FF2B5EF4-FFF2-40B4-BE49-F238E27FC236}">
                  <a16:creationId xmlns:a16="http://schemas.microsoft.com/office/drawing/2014/main" id="{819C8123-11D6-4795-A08A-D384B5E3A5F4}"/>
                </a:ext>
              </a:extLst>
            </p:cNvPr>
            <p:cNvSpPr>
              <a:spLocks noChangeAspect="1" noChangeArrowheads="1"/>
            </p:cNvSpPr>
            <p:nvPr/>
          </p:nvSpPr>
          <p:spPr bwMode="auto">
            <a:xfrm>
              <a:off x="2252" y="2304"/>
              <a:ext cx="146" cy="99"/>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481" name="Oval 675">
              <a:extLst>
                <a:ext uri="{FF2B5EF4-FFF2-40B4-BE49-F238E27FC236}">
                  <a16:creationId xmlns:a16="http://schemas.microsoft.com/office/drawing/2014/main" id="{09830A0D-0EDD-4B55-A62C-6043310DCF4E}"/>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482" name="Oval 676">
              <a:extLst>
                <a:ext uri="{FF2B5EF4-FFF2-40B4-BE49-F238E27FC236}">
                  <a16:creationId xmlns:a16="http://schemas.microsoft.com/office/drawing/2014/main" id="{1252B4C6-81FA-4E0B-8708-902990271F17}"/>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65" name="Text Box 677">
            <a:extLst>
              <a:ext uri="{FF2B5EF4-FFF2-40B4-BE49-F238E27FC236}">
                <a16:creationId xmlns:a16="http://schemas.microsoft.com/office/drawing/2014/main" id="{F4393A5D-CAE8-46E7-A7E1-D65AFC9A1C10}"/>
              </a:ext>
            </a:extLst>
          </p:cNvPr>
          <p:cNvSpPr txBox="1">
            <a:spLocks noChangeArrowheads="1"/>
          </p:cNvSpPr>
          <p:nvPr/>
        </p:nvSpPr>
        <p:spPr bwMode="auto">
          <a:xfrm>
            <a:off x="4076700" y="4643438"/>
            <a:ext cx="2559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a:t>Transport/Recce</a:t>
            </a:r>
          </a:p>
          <a:p>
            <a:pPr eaLnBrk="1" hangingPunct="1">
              <a:spcBef>
                <a:spcPct val="0"/>
              </a:spcBef>
              <a:buFontTx/>
              <a:buNone/>
            </a:pPr>
            <a:r>
              <a:rPr lang="en-GB" altLang="en-US" sz="800" b="1"/>
              <a:t>x1 </a:t>
            </a:r>
            <a:r>
              <a:rPr lang="en-GB" altLang="en-US" sz="800"/>
              <a:t>M151 MUTT </a:t>
            </a:r>
            <a:r>
              <a:rPr lang="en-GB" altLang="en-US" sz="800" b="1"/>
              <a:t>(ac)   </a:t>
            </a:r>
            <a:r>
              <a:rPr lang="en-GB" altLang="en-US" sz="800"/>
              <a:t>                                CWCA-08</a:t>
            </a:r>
          </a:p>
        </p:txBody>
      </p:sp>
      <p:sp>
        <p:nvSpPr>
          <p:cNvPr id="15466" name="Rectangle 678">
            <a:extLst>
              <a:ext uri="{FF2B5EF4-FFF2-40B4-BE49-F238E27FC236}">
                <a16:creationId xmlns:a16="http://schemas.microsoft.com/office/drawing/2014/main" id="{2441999C-F521-4566-8D58-86065ECB31A4}"/>
              </a:ext>
            </a:extLst>
          </p:cNvPr>
          <p:cNvSpPr>
            <a:spLocks noChangeArrowheads="1"/>
          </p:cNvSpPr>
          <p:nvPr/>
        </p:nvSpPr>
        <p:spPr bwMode="auto">
          <a:xfrm>
            <a:off x="3573463" y="5580063"/>
            <a:ext cx="3168650" cy="119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(a) </a:t>
            </a:r>
            <a:r>
              <a:rPr lang="en-GB" altLang="en-US" sz="800"/>
              <a:t>May replace some or all transport with:</a:t>
            </a:r>
          </a:p>
          <a:p>
            <a:pPr eaLnBrk="1" hangingPunct="1">
              <a:spcBef>
                <a:spcPct val="0"/>
              </a:spcBef>
              <a:buFontTx/>
              <a:buNone/>
            </a:pPr>
            <a:r>
              <a:rPr lang="en-GB" altLang="en-US" sz="800"/>
              <a:t>     H</a:t>
            </a:r>
            <a:r>
              <a:rPr lang="en-US" altLang="en-US" sz="800"/>
              <a:t>ägglunds Bv-206 Arctic Warfare Tracked Carrier  CWCA-28</a:t>
            </a:r>
          </a:p>
          <a:p>
            <a:pPr eaLnBrk="1" hangingPunct="1">
              <a:spcBef>
                <a:spcPct val="0"/>
              </a:spcBef>
              <a:buFontTx/>
              <a:buNone/>
            </a:pPr>
            <a:endParaRPr lang="en-US" altLang="en-US" sz="800"/>
          </a:p>
          <a:p>
            <a:pPr eaLnBrk="1" hangingPunct="1">
              <a:spcBef>
                <a:spcPct val="0"/>
              </a:spcBef>
              <a:buFontTx/>
              <a:buNone/>
            </a:pPr>
            <a:r>
              <a:rPr lang="en-GB" altLang="en-US" sz="800" b="1"/>
              <a:t>(b) </a:t>
            </a:r>
            <a:r>
              <a:rPr lang="en-GB" altLang="en-US" sz="800"/>
              <a:t>From 1988: May replace Airborne Infantry with:</a:t>
            </a:r>
          </a:p>
          <a:p>
            <a:pPr eaLnBrk="1" hangingPunct="1">
              <a:spcBef>
                <a:spcPct val="0"/>
              </a:spcBef>
              <a:buFontTx/>
              <a:buNone/>
            </a:pPr>
            <a:r>
              <a:rPr lang="en-GB" altLang="en-US" sz="800" b="1"/>
              <a:t>     </a:t>
            </a:r>
            <a:r>
              <a:rPr lang="en-GB" altLang="en-US" sz="800"/>
              <a:t>Airborne Infantry (Late)                                            CWCA-32</a:t>
            </a:r>
          </a:p>
          <a:p>
            <a:pPr eaLnBrk="1" hangingPunct="1">
              <a:spcBef>
                <a:spcPct val="0"/>
              </a:spcBef>
              <a:buFontTx/>
              <a:buNone/>
            </a:pPr>
            <a:endParaRPr lang="en-GB" altLang="en-US" sz="800"/>
          </a:p>
          <a:p>
            <a:pPr eaLnBrk="1" hangingPunct="1">
              <a:spcBef>
                <a:spcPct val="0"/>
              </a:spcBef>
              <a:buFontTx/>
              <a:buNone/>
            </a:pPr>
            <a:r>
              <a:rPr lang="en-GB" altLang="en-US" sz="800" b="1"/>
              <a:t>(c) </a:t>
            </a:r>
            <a:r>
              <a:rPr lang="en-GB" altLang="en-US" sz="800"/>
              <a:t>Late 1980s: Replace M151 MUTT with:</a:t>
            </a:r>
          </a:p>
          <a:p>
            <a:pPr eaLnBrk="1" hangingPunct="1">
              <a:spcBef>
                <a:spcPct val="0"/>
              </a:spcBef>
              <a:buFontTx/>
              <a:buNone/>
            </a:pPr>
            <a:r>
              <a:rPr lang="en-GB" altLang="en-US" sz="800"/>
              <a:t>     Iltis Light Utility Vehicle                                        CWCA-22</a:t>
            </a:r>
            <a:endParaRPr lang="en-GB" altLang="en-US" sz="800" b="1"/>
          </a:p>
          <a:p>
            <a:pPr eaLnBrk="1" hangingPunct="1">
              <a:spcBef>
                <a:spcPct val="0"/>
              </a:spcBef>
              <a:buFontTx/>
              <a:buNone/>
            </a:pPr>
            <a:endParaRPr lang="en-US" altLang="en-US" sz="800"/>
          </a:p>
        </p:txBody>
      </p:sp>
      <p:sp>
        <p:nvSpPr>
          <p:cNvPr id="15467" name="Line 679">
            <a:extLst>
              <a:ext uri="{FF2B5EF4-FFF2-40B4-BE49-F238E27FC236}">
                <a16:creationId xmlns:a16="http://schemas.microsoft.com/office/drawing/2014/main" id="{0DC01EFD-3100-4592-809C-26390D8B5B28}"/>
              </a:ext>
            </a:extLst>
          </p:cNvPr>
          <p:cNvSpPr>
            <a:spLocks noChangeShapeType="1"/>
          </p:cNvSpPr>
          <p:nvPr/>
        </p:nvSpPr>
        <p:spPr bwMode="auto">
          <a:xfrm>
            <a:off x="260350" y="7145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68" name="Group 680">
            <a:extLst>
              <a:ext uri="{FF2B5EF4-FFF2-40B4-BE49-F238E27FC236}">
                <a16:creationId xmlns:a16="http://schemas.microsoft.com/office/drawing/2014/main" id="{14CCE4DE-A7E1-4AD4-A15F-B88BDC20A95B}"/>
              </a:ext>
            </a:extLst>
          </p:cNvPr>
          <p:cNvGrpSpPr>
            <a:grpSpLocks/>
          </p:cNvGrpSpPr>
          <p:nvPr/>
        </p:nvGrpSpPr>
        <p:grpSpPr bwMode="auto">
          <a:xfrm>
            <a:off x="404813" y="7077075"/>
            <a:ext cx="228600" cy="155575"/>
            <a:chOff x="436" y="2744"/>
            <a:chExt cx="182" cy="136"/>
          </a:xfrm>
        </p:grpSpPr>
        <p:sp>
          <p:nvSpPr>
            <p:cNvPr id="15474" name="Rectangle 681">
              <a:extLst>
                <a:ext uri="{FF2B5EF4-FFF2-40B4-BE49-F238E27FC236}">
                  <a16:creationId xmlns:a16="http://schemas.microsoft.com/office/drawing/2014/main" id="{4A891D84-AF5E-4CC2-934C-0875647B0443}"/>
                </a:ext>
              </a:extLst>
            </p:cNvPr>
            <p:cNvSpPr>
              <a:spLocks noChangeAspect="1" noChangeArrowheads="1"/>
            </p:cNvSpPr>
            <p:nvPr/>
          </p:nvSpPr>
          <p:spPr bwMode="auto">
            <a:xfrm>
              <a:off x="436" y="2744"/>
              <a:ext cx="182" cy="136"/>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475" name="Oval 682">
              <a:extLst>
                <a:ext uri="{FF2B5EF4-FFF2-40B4-BE49-F238E27FC236}">
                  <a16:creationId xmlns:a16="http://schemas.microsoft.com/office/drawing/2014/main" id="{C1DA52AE-D817-433C-BEE6-418058FBB49A}"/>
                </a:ext>
              </a:extLst>
            </p:cNvPr>
            <p:cNvSpPr>
              <a:spLocks noChangeAspect="1" noChangeArrowheads="1"/>
            </p:cNvSpPr>
            <p:nvPr/>
          </p:nvSpPr>
          <p:spPr bwMode="auto">
            <a:xfrm>
              <a:off x="470" y="2778"/>
              <a:ext cx="116" cy="65"/>
            </a:xfrm>
            <a:prstGeom prst="ellipse">
              <a:avLst/>
            </a:prstGeom>
            <a:solidFill>
              <a:srgbClr val="CC0000"/>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800"/>
            </a:p>
          </p:txBody>
        </p:sp>
        <p:sp>
          <p:nvSpPr>
            <p:cNvPr id="15476" name="Line 683">
              <a:extLst>
                <a:ext uri="{FF2B5EF4-FFF2-40B4-BE49-F238E27FC236}">
                  <a16:creationId xmlns:a16="http://schemas.microsoft.com/office/drawing/2014/main" id="{5CCF8D1D-A276-41EB-AE03-AEF22D6DABDF}"/>
                </a:ext>
              </a:extLst>
            </p:cNvPr>
            <p:cNvSpPr>
              <a:spLocks noChangeAspect="1" noChangeShapeType="1"/>
            </p:cNvSpPr>
            <p:nvPr/>
          </p:nvSpPr>
          <p:spPr bwMode="auto">
            <a:xfrm>
              <a:off x="496" y="2792"/>
              <a:ext cx="0" cy="44"/>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77" name="Line 684">
              <a:extLst>
                <a:ext uri="{FF2B5EF4-FFF2-40B4-BE49-F238E27FC236}">
                  <a16:creationId xmlns:a16="http://schemas.microsoft.com/office/drawing/2014/main" id="{804C9629-E892-488B-96A3-D5740BAD7DBF}"/>
                </a:ext>
              </a:extLst>
            </p:cNvPr>
            <p:cNvSpPr>
              <a:spLocks noChangeAspect="1" noChangeShapeType="1"/>
            </p:cNvSpPr>
            <p:nvPr/>
          </p:nvSpPr>
          <p:spPr bwMode="auto">
            <a:xfrm>
              <a:off x="528" y="2795"/>
              <a:ext cx="0" cy="41"/>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78" name="Line 685">
              <a:extLst>
                <a:ext uri="{FF2B5EF4-FFF2-40B4-BE49-F238E27FC236}">
                  <a16:creationId xmlns:a16="http://schemas.microsoft.com/office/drawing/2014/main" id="{BAC62FF0-3E79-4834-900F-A561B8B4AE5E}"/>
                </a:ext>
              </a:extLst>
            </p:cNvPr>
            <p:cNvSpPr>
              <a:spLocks noChangeAspect="1" noChangeShapeType="1"/>
            </p:cNvSpPr>
            <p:nvPr/>
          </p:nvSpPr>
          <p:spPr bwMode="auto">
            <a:xfrm>
              <a:off x="561" y="2795"/>
              <a:ext cx="0" cy="41"/>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79" name="Line 686">
              <a:extLst>
                <a:ext uri="{FF2B5EF4-FFF2-40B4-BE49-F238E27FC236}">
                  <a16:creationId xmlns:a16="http://schemas.microsoft.com/office/drawing/2014/main" id="{66F50CD9-BA48-48B1-90D1-1FF7B7FF9881}"/>
                </a:ext>
              </a:extLst>
            </p:cNvPr>
            <p:cNvSpPr>
              <a:spLocks noChangeAspect="1" noChangeShapeType="1"/>
            </p:cNvSpPr>
            <p:nvPr/>
          </p:nvSpPr>
          <p:spPr bwMode="auto">
            <a:xfrm>
              <a:off x="492" y="2795"/>
              <a:ext cx="74"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469" name="Group 687">
            <a:extLst>
              <a:ext uri="{FF2B5EF4-FFF2-40B4-BE49-F238E27FC236}">
                <a16:creationId xmlns:a16="http://schemas.microsoft.com/office/drawing/2014/main" id="{350E2928-E637-42E5-8EF3-4D39A2F13B30}"/>
              </a:ext>
            </a:extLst>
          </p:cNvPr>
          <p:cNvGrpSpPr>
            <a:grpSpLocks/>
          </p:cNvGrpSpPr>
          <p:nvPr/>
        </p:nvGrpSpPr>
        <p:grpSpPr bwMode="auto">
          <a:xfrm>
            <a:off x="476250" y="7004050"/>
            <a:ext cx="74613" cy="26988"/>
            <a:chOff x="2373" y="1404"/>
            <a:chExt cx="47" cy="17"/>
          </a:xfrm>
        </p:grpSpPr>
        <p:sp>
          <p:nvSpPr>
            <p:cNvPr id="15472" name="Oval 688">
              <a:extLst>
                <a:ext uri="{FF2B5EF4-FFF2-40B4-BE49-F238E27FC236}">
                  <a16:creationId xmlns:a16="http://schemas.microsoft.com/office/drawing/2014/main" id="{E3FC7738-F178-4D19-8326-024121567D1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sp>
          <p:nvSpPr>
            <p:cNvPr id="15473" name="Oval 689">
              <a:extLst>
                <a:ext uri="{FF2B5EF4-FFF2-40B4-BE49-F238E27FC236}">
                  <a16:creationId xmlns:a16="http://schemas.microsoft.com/office/drawing/2014/main" id="{1BD0728B-CCD9-46D6-8EBD-B28F5FE771A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2400">
                <a:latin typeface="Times New Roman" panose="02020603050405020304" pitchFamily="18" charset="0"/>
              </a:endParaRPr>
            </a:p>
          </p:txBody>
        </p:sp>
      </p:grpSp>
      <p:sp>
        <p:nvSpPr>
          <p:cNvPr id="15470" name="Text Box 690">
            <a:extLst>
              <a:ext uri="{FF2B5EF4-FFF2-40B4-BE49-F238E27FC236}">
                <a16:creationId xmlns:a16="http://schemas.microsoft.com/office/drawing/2014/main" id="{7318E373-8310-457B-AF2D-66599DA0E427}"/>
              </a:ext>
            </a:extLst>
          </p:cNvPr>
          <p:cNvSpPr txBox="1">
            <a:spLocks noChangeArrowheads="1"/>
          </p:cNvSpPr>
          <p:nvPr/>
        </p:nvSpPr>
        <p:spPr bwMode="auto">
          <a:xfrm>
            <a:off x="620713" y="7002463"/>
            <a:ext cx="26860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800" b="1"/>
              <a:t>Up to x1 </a:t>
            </a:r>
            <a:r>
              <a:rPr lang="en-GB" altLang="en-US" sz="800"/>
              <a:t>Beaver AVLB                                   CWCA-07</a:t>
            </a:r>
            <a:endParaRPr lang="en-GB" altLang="en-US" sz="800" b="1"/>
          </a:p>
        </p:txBody>
      </p:sp>
      <p:pic>
        <p:nvPicPr>
          <p:cNvPr id="15471" name="Picture 692" descr="Canadian_soldier_with_C2_DA-SC-84-02213">
            <a:extLst>
              <a:ext uri="{FF2B5EF4-FFF2-40B4-BE49-F238E27FC236}">
                <a16:creationId xmlns:a16="http://schemas.microsoft.com/office/drawing/2014/main" id="{5D4E9D02-489C-44F9-9DA9-5415565F07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0438" y="6804025"/>
            <a:ext cx="3224212" cy="211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2091</TotalTime>
  <Words>5275</Words>
  <Application>Microsoft Office PowerPoint</Application>
  <PresentationFormat>On-screen Show (4:3)</PresentationFormat>
  <Paragraphs>729</Paragraphs>
  <Slides>14</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Times New Roman</vt:lpstr>
      <vt:lpstr>Default Design</vt:lpstr>
      <vt:lpstr>Canadian Orders of Battle &amp; TO&amp;Es 1980 to 1989 v.2.6  By R Mark Davies for Battlefront: First Echelon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Home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James-Davies</dc:creator>
  <cp:lastModifiedBy>DarkMavis</cp:lastModifiedBy>
  <cp:revision>92</cp:revision>
  <dcterms:created xsi:type="dcterms:W3CDTF">2008-01-16T14:31:45Z</dcterms:created>
  <dcterms:modified xsi:type="dcterms:W3CDTF">2019-01-29T11:39:06Z</dcterms:modified>
</cp:coreProperties>
</file>