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82" r:id="rId2"/>
    <p:sldId id="286" r:id="rId3"/>
    <p:sldId id="284" r:id="rId4"/>
    <p:sldId id="285" r:id="rId5"/>
    <p:sldId id="283" r:id="rId6"/>
    <p:sldId id="267" r:id="rId7"/>
    <p:sldId id="270" r:id="rId8"/>
    <p:sldId id="271" r:id="rId9"/>
    <p:sldId id="272" r:id="rId10"/>
    <p:sldId id="273" r:id="rId11"/>
    <p:sldId id="275" r:id="rId12"/>
    <p:sldId id="260" r:id="rId13"/>
    <p:sldId id="296" r:id="rId14"/>
    <p:sldId id="263" r:id="rId15"/>
    <p:sldId id="293" r:id="rId16"/>
    <p:sldId id="268" r:id="rId17"/>
    <p:sldId id="276" r:id="rId18"/>
    <p:sldId id="265" r:id="rId19"/>
    <p:sldId id="279" r:id="rId20"/>
    <p:sldId id="301" r:id="rId21"/>
    <p:sldId id="259" r:id="rId22"/>
    <p:sldId id="281" r:id="rId23"/>
    <p:sldId id="287" r:id="rId24"/>
    <p:sldId id="288" r:id="rId25"/>
    <p:sldId id="264" r:id="rId26"/>
    <p:sldId id="292" r:id="rId27"/>
    <p:sldId id="269" r:id="rId28"/>
    <p:sldId id="294" r:id="rId29"/>
    <p:sldId id="277" r:id="rId30"/>
    <p:sldId id="278" r:id="rId31"/>
    <p:sldId id="300" r:id="rId32"/>
    <p:sldId id="262" r:id="rId33"/>
    <p:sldId id="289" r:id="rId34"/>
    <p:sldId id="280" r:id="rId35"/>
    <p:sldId id="290" r:id="rId36"/>
    <p:sldId id="291" r:id="rId37"/>
    <p:sldId id="297" r:id="rId38"/>
    <p:sldId id="298" r:id="rId39"/>
    <p:sldId id="299" r:id="rId40"/>
    <p:sldId id="257" r:id="rId41"/>
    <p:sldId id="258" r:id="rId42"/>
  </p:sldIdLst>
  <p:sldSz cx="6858000" cy="9144000" type="screen4x3"/>
  <p:notesSz cx="6858000" cy="9144000"/>
  <p:defaultTextStyle>
    <a:defPPr>
      <a:defRPr lang="en-GB"/>
    </a:defPPr>
    <a:lvl1pPr algn="l" rtl="0" fontAlgn="base">
      <a:spcBef>
        <a:spcPct val="0"/>
      </a:spcBef>
      <a:spcAft>
        <a:spcPct val="0"/>
      </a:spcAft>
      <a:defRPr sz="8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n-ea"/>
        <a:cs typeface="+mn-cs"/>
      </a:defRPr>
    </a:lvl5pPr>
    <a:lvl6pPr marL="2286000" algn="l" defTabSz="914400" rtl="0" eaLnBrk="1" latinLnBrk="0" hangingPunct="1">
      <a:defRPr sz="800" kern="1200">
        <a:solidFill>
          <a:schemeClr val="tx1"/>
        </a:solidFill>
        <a:latin typeface="Arial" panose="020B0604020202020204" pitchFamily="34" charset="0"/>
        <a:ea typeface="+mn-ea"/>
        <a:cs typeface="+mn-cs"/>
      </a:defRPr>
    </a:lvl6pPr>
    <a:lvl7pPr marL="2743200" algn="l" defTabSz="914400" rtl="0" eaLnBrk="1" latinLnBrk="0" hangingPunct="1">
      <a:defRPr sz="800" kern="1200">
        <a:solidFill>
          <a:schemeClr val="tx1"/>
        </a:solidFill>
        <a:latin typeface="Arial" panose="020B0604020202020204" pitchFamily="34" charset="0"/>
        <a:ea typeface="+mn-ea"/>
        <a:cs typeface="+mn-cs"/>
      </a:defRPr>
    </a:lvl7pPr>
    <a:lvl8pPr marL="3200400" algn="l" defTabSz="914400" rtl="0" eaLnBrk="1" latinLnBrk="0" hangingPunct="1">
      <a:defRPr sz="800" kern="1200">
        <a:solidFill>
          <a:schemeClr val="tx1"/>
        </a:solidFill>
        <a:latin typeface="Arial" panose="020B0604020202020204" pitchFamily="34" charset="0"/>
        <a:ea typeface="+mn-ea"/>
        <a:cs typeface="+mn-cs"/>
      </a:defRPr>
    </a:lvl8pPr>
    <a:lvl9pPr marL="3657600" algn="l" defTabSz="914400" rtl="0" eaLnBrk="1" latinLnBrk="0" hangingPunct="1">
      <a:defRPr sz="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ECFF"/>
    <a:srgbClr val="FF5050"/>
    <a:srgbClr val="009900"/>
    <a:srgbClr val="669900"/>
    <a:srgbClr val="33CC33"/>
    <a:srgbClr val="33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12" autoAdjust="0"/>
    <p:restoredTop sz="94617" autoAdjust="0"/>
  </p:normalViewPr>
  <p:slideViewPr>
    <p:cSldViewPr>
      <p:cViewPr>
        <p:scale>
          <a:sx n="100" d="100"/>
          <a:sy n="100" d="100"/>
        </p:scale>
        <p:origin x="1464" y="-7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0E18F24-97CB-4C2E-98BB-C1FC896C06D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anose="02020603050405020304" pitchFamily="18" charset="0"/>
              </a:defRPr>
            </a:lvl1pPr>
          </a:lstStyle>
          <a:p>
            <a:endParaRPr lang="en-GB" altLang="en-US"/>
          </a:p>
        </p:txBody>
      </p:sp>
      <p:sp>
        <p:nvSpPr>
          <p:cNvPr id="3075" name="Rectangle 3">
            <a:extLst>
              <a:ext uri="{FF2B5EF4-FFF2-40B4-BE49-F238E27FC236}">
                <a16:creationId xmlns:a16="http://schemas.microsoft.com/office/drawing/2014/main" id="{42F775FA-ED34-4D2A-94C1-4A2EA297D2E7}"/>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anose="02020603050405020304" pitchFamily="18" charset="0"/>
              </a:defRPr>
            </a:lvl1pPr>
          </a:lstStyle>
          <a:p>
            <a:endParaRPr lang="en-GB" altLang="en-US"/>
          </a:p>
        </p:txBody>
      </p:sp>
      <p:sp>
        <p:nvSpPr>
          <p:cNvPr id="3076" name="Rectangle 4">
            <a:extLst>
              <a:ext uri="{FF2B5EF4-FFF2-40B4-BE49-F238E27FC236}">
                <a16:creationId xmlns:a16="http://schemas.microsoft.com/office/drawing/2014/main" id="{E0C2FF0E-EA5C-4D65-B33A-B60B7306EDE8}"/>
              </a:ext>
            </a:extLst>
          </p:cNvPr>
          <p:cNvSpPr>
            <a:spLocks noRo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AEB3FEEC-C635-45E5-9545-2ACBFB1D6B0F}"/>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078" name="Rectangle 6">
            <a:extLst>
              <a:ext uri="{FF2B5EF4-FFF2-40B4-BE49-F238E27FC236}">
                <a16:creationId xmlns:a16="http://schemas.microsoft.com/office/drawing/2014/main" id="{07823B00-3058-42C3-B608-E35828F5D5BA}"/>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endParaRPr lang="en-GB" altLang="en-US"/>
          </a:p>
        </p:txBody>
      </p:sp>
      <p:sp>
        <p:nvSpPr>
          <p:cNvPr id="3079" name="Rectangle 7">
            <a:extLst>
              <a:ext uri="{FF2B5EF4-FFF2-40B4-BE49-F238E27FC236}">
                <a16:creationId xmlns:a16="http://schemas.microsoft.com/office/drawing/2014/main" id="{810ABE5A-0D74-47B6-AA6C-8A7C3720A64E}"/>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0236AC36-79DC-4CE9-8913-4A2C7DD76174}"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C359672-E0A3-4318-9FBB-15187CDF46CD}"/>
              </a:ext>
            </a:extLst>
          </p:cNvPr>
          <p:cNvSpPr>
            <a:spLocks noGrp="1" noChangeArrowheads="1"/>
          </p:cNvSpPr>
          <p:nvPr>
            <p:ph type="sldNum" sz="quarter" idx="5"/>
          </p:nvPr>
        </p:nvSpPr>
        <p:spPr>
          <a:ln/>
        </p:spPr>
        <p:txBody>
          <a:bodyPr/>
          <a:lstStyle/>
          <a:p>
            <a:fld id="{30127F3F-B08D-4540-8BFB-EB7FDA05A6C6}" type="slidenum">
              <a:rPr lang="en-GB" altLang="en-US"/>
              <a:pPr/>
              <a:t>1</a:t>
            </a:fld>
            <a:endParaRPr lang="en-GB" altLang="en-US"/>
          </a:p>
        </p:txBody>
      </p:sp>
      <p:sp>
        <p:nvSpPr>
          <p:cNvPr id="61442" name="Rectangle 2">
            <a:extLst>
              <a:ext uri="{FF2B5EF4-FFF2-40B4-BE49-F238E27FC236}">
                <a16:creationId xmlns:a16="http://schemas.microsoft.com/office/drawing/2014/main" id="{6771F5FD-340A-4467-A52F-EC0AEF40377C}"/>
              </a:ext>
            </a:extLst>
          </p:cNvPr>
          <p:cNvSpPr>
            <a:spLocks noRot="1" noChangeArrowheads="1" noTextEdit="1"/>
          </p:cNvSpPr>
          <p:nvPr>
            <p:ph type="sldImg"/>
          </p:nvPr>
        </p:nvSpPr>
        <p:spPr>
          <a:ln/>
        </p:spPr>
      </p:sp>
      <p:sp>
        <p:nvSpPr>
          <p:cNvPr id="61443" name="Rectangle 3">
            <a:extLst>
              <a:ext uri="{FF2B5EF4-FFF2-40B4-BE49-F238E27FC236}">
                <a16:creationId xmlns:a16="http://schemas.microsoft.com/office/drawing/2014/main" id="{2FB716F1-FF4E-4A5D-81D8-6EFF195EB55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2E64798-B3A9-4ECA-8DDE-14A79D107588}"/>
              </a:ext>
            </a:extLst>
          </p:cNvPr>
          <p:cNvSpPr>
            <a:spLocks noGrp="1" noChangeArrowheads="1"/>
          </p:cNvSpPr>
          <p:nvPr>
            <p:ph type="sldNum" sz="quarter" idx="5"/>
          </p:nvPr>
        </p:nvSpPr>
        <p:spPr>
          <a:ln/>
        </p:spPr>
        <p:txBody>
          <a:bodyPr/>
          <a:lstStyle/>
          <a:p>
            <a:fld id="{DB141F5E-37CD-4948-A2CD-DD7C10149388}" type="slidenum">
              <a:rPr lang="en-GB" altLang="en-US"/>
              <a:pPr/>
              <a:t>11</a:t>
            </a:fld>
            <a:endParaRPr lang="en-GB" altLang="en-US"/>
          </a:p>
        </p:txBody>
      </p:sp>
      <p:sp>
        <p:nvSpPr>
          <p:cNvPr id="46082" name="Rectangle 2">
            <a:extLst>
              <a:ext uri="{FF2B5EF4-FFF2-40B4-BE49-F238E27FC236}">
                <a16:creationId xmlns:a16="http://schemas.microsoft.com/office/drawing/2014/main" id="{83C1BD90-F565-40B9-A489-0D202DC5A7C4}"/>
              </a:ext>
            </a:extLst>
          </p:cNvPr>
          <p:cNvSpPr>
            <a:spLocks noRot="1" noChangeArrowheads="1" noTextEdit="1"/>
          </p:cNvSpPr>
          <p:nvPr>
            <p:ph type="sldImg"/>
          </p:nvPr>
        </p:nvSpPr>
        <p:spPr>
          <a:ln/>
        </p:spPr>
      </p:sp>
      <p:sp>
        <p:nvSpPr>
          <p:cNvPr id="46083" name="Rectangle 3">
            <a:extLst>
              <a:ext uri="{FF2B5EF4-FFF2-40B4-BE49-F238E27FC236}">
                <a16:creationId xmlns:a16="http://schemas.microsoft.com/office/drawing/2014/main" id="{7428F8FB-B66D-4814-AB6A-AEFFD455C79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4946E59-AEBF-4181-8B3C-FBB92255A449}"/>
              </a:ext>
            </a:extLst>
          </p:cNvPr>
          <p:cNvSpPr>
            <a:spLocks noGrp="1" noChangeArrowheads="1"/>
          </p:cNvSpPr>
          <p:nvPr>
            <p:ph type="sldNum" sz="quarter" idx="5"/>
          </p:nvPr>
        </p:nvSpPr>
        <p:spPr>
          <a:ln/>
        </p:spPr>
        <p:txBody>
          <a:bodyPr/>
          <a:lstStyle/>
          <a:p>
            <a:fld id="{6301B238-7F0E-4EEB-B56B-941C9587967D}" type="slidenum">
              <a:rPr lang="en-GB" altLang="en-US"/>
              <a:pPr/>
              <a:t>12</a:t>
            </a:fld>
            <a:endParaRPr lang="en-GB" altLang="en-US"/>
          </a:p>
        </p:txBody>
      </p:sp>
      <p:sp>
        <p:nvSpPr>
          <p:cNvPr id="12290" name="Rectangle 2">
            <a:extLst>
              <a:ext uri="{FF2B5EF4-FFF2-40B4-BE49-F238E27FC236}">
                <a16:creationId xmlns:a16="http://schemas.microsoft.com/office/drawing/2014/main" id="{33CBAE15-3F2F-405C-804A-65EBF1C120F8}"/>
              </a:ext>
            </a:extLst>
          </p:cNvPr>
          <p:cNvSpPr>
            <a:spLocks noRot="1" noChangeArrowheads="1" noTextEdit="1"/>
          </p:cNvSpPr>
          <p:nvPr>
            <p:ph type="sldImg"/>
          </p:nvPr>
        </p:nvSpPr>
        <p:spPr>
          <a:ln/>
        </p:spPr>
      </p:sp>
      <p:sp>
        <p:nvSpPr>
          <p:cNvPr id="12291" name="Rectangle 3">
            <a:extLst>
              <a:ext uri="{FF2B5EF4-FFF2-40B4-BE49-F238E27FC236}">
                <a16:creationId xmlns:a16="http://schemas.microsoft.com/office/drawing/2014/main" id="{B6362F1A-F8E9-45FA-BF7E-3F66BCC560F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18F743-CE40-4EBF-903A-64B1681F7EFA}"/>
              </a:ext>
            </a:extLst>
          </p:cNvPr>
          <p:cNvSpPr>
            <a:spLocks noGrp="1" noChangeArrowheads="1"/>
          </p:cNvSpPr>
          <p:nvPr>
            <p:ph type="sldNum" sz="quarter" idx="5"/>
          </p:nvPr>
        </p:nvSpPr>
        <p:spPr>
          <a:ln/>
        </p:spPr>
        <p:txBody>
          <a:bodyPr/>
          <a:lstStyle/>
          <a:p>
            <a:fld id="{98711E55-46B1-4B1E-BD3E-0E016B756277}" type="slidenum">
              <a:rPr lang="en-GB" altLang="en-US"/>
              <a:pPr/>
              <a:t>14</a:t>
            </a:fld>
            <a:endParaRPr lang="en-GB" altLang="en-US"/>
          </a:p>
        </p:txBody>
      </p:sp>
      <p:sp>
        <p:nvSpPr>
          <p:cNvPr id="18434" name="Rectangle 2">
            <a:extLst>
              <a:ext uri="{FF2B5EF4-FFF2-40B4-BE49-F238E27FC236}">
                <a16:creationId xmlns:a16="http://schemas.microsoft.com/office/drawing/2014/main" id="{BB962242-2416-4853-AE40-5CA90BA0E932}"/>
              </a:ext>
            </a:extLst>
          </p:cNvPr>
          <p:cNvSpPr>
            <a:spLocks noRot="1" noChangeArrowheads="1" noTextEdit="1"/>
          </p:cNvSpPr>
          <p:nvPr>
            <p:ph type="sldImg"/>
          </p:nvPr>
        </p:nvSpPr>
        <p:spPr>
          <a:ln/>
        </p:spPr>
      </p:sp>
      <p:sp>
        <p:nvSpPr>
          <p:cNvPr id="18435" name="Rectangle 3">
            <a:extLst>
              <a:ext uri="{FF2B5EF4-FFF2-40B4-BE49-F238E27FC236}">
                <a16:creationId xmlns:a16="http://schemas.microsoft.com/office/drawing/2014/main" id="{229D9340-D08B-45E7-873D-424165F7E55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C697128-DB85-4436-AFFD-C6C98DBB77D3}"/>
              </a:ext>
            </a:extLst>
          </p:cNvPr>
          <p:cNvSpPr>
            <a:spLocks noGrp="1" noChangeArrowheads="1"/>
          </p:cNvSpPr>
          <p:nvPr>
            <p:ph type="sldNum" sz="quarter" idx="5"/>
          </p:nvPr>
        </p:nvSpPr>
        <p:spPr>
          <a:ln/>
        </p:spPr>
        <p:txBody>
          <a:bodyPr/>
          <a:lstStyle/>
          <a:p>
            <a:fld id="{228D76BB-CCD3-4530-B08A-50E6071F6378}" type="slidenum">
              <a:rPr lang="en-GB" altLang="en-US"/>
              <a:pPr/>
              <a:t>16</a:t>
            </a:fld>
            <a:endParaRPr lang="en-GB" altLang="en-US"/>
          </a:p>
        </p:txBody>
      </p:sp>
      <p:sp>
        <p:nvSpPr>
          <p:cNvPr id="29698" name="Rectangle 2">
            <a:extLst>
              <a:ext uri="{FF2B5EF4-FFF2-40B4-BE49-F238E27FC236}">
                <a16:creationId xmlns:a16="http://schemas.microsoft.com/office/drawing/2014/main" id="{E59C888B-3EC4-493B-B057-2838CF859821}"/>
              </a:ext>
            </a:extLst>
          </p:cNvPr>
          <p:cNvSpPr>
            <a:spLocks noRot="1" noChangeArrowheads="1" noTextEdit="1"/>
          </p:cNvSpPr>
          <p:nvPr>
            <p:ph type="sldImg"/>
          </p:nvPr>
        </p:nvSpPr>
        <p:spPr>
          <a:ln/>
        </p:spPr>
      </p:sp>
      <p:sp>
        <p:nvSpPr>
          <p:cNvPr id="29699" name="Rectangle 3">
            <a:extLst>
              <a:ext uri="{FF2B5EF4-FFF2-40B4-BE49-F238E27FC236}">
                <a16:creationId xmlns:a16="http://schemas.microsoft.com/office/drawing/2014/main" id="{707671FE-FD75-46DD-AC9E-CE82BF365B5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AC8DED4-4B2E-4DE1-B73F-C267E4B16A8F}"/>
              </a:ext>
            </a:extLst>
          </p:cNvPr>
          <p:cNvSpPr>
            <a:spLocks noGrp="1" noChangeArrowheads="1"/>
          </p:cNvSpPr>
          <p:nvPr>
            <p:ph type="sldNum" sz="quarter" idx="5"/>
          </p:nvPr>
        </p:nvSpPr>
        <p:spPr>
          <a:ln/>
        </p:spPr>
        <p:txBody>
          <a:bodyPr/>
          <a:lstStyle/>
          <a:p>
            <a:fld id="{ED2A9978-44DC-4C04-94AA-37A45012061C}" type="slidenum">
              <a:rPr lang="en-GB" altLang="en-US"/>
              <a:pPr/>
              <a:t>17</a:t>
            </a:fld>
            <a:endParaRPr lang="en-GB" altLang="en-US"/>
          </a:p>
        </p:txBody>
      </p:sp>
      <p:sp>
        <p:nvSpPr>
          <p:cNvPr id="49154" name="Rectangle 2">
            <a:extLst>
              <a:ext uri="{FF2B5EF4-FFF2-40B4-BE49-F238E27FC236}">
                <a16:creationId xmlns:a16="http://schemas.microsoft.com/office/drawing/2014/main" id="{49009B90-EA98-4E68-A15F-C003935A5B5A}"/>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B068E82E-08D2-4F95-914B-1C7119377B1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47F5730-BF62-424A-A3F0-37E432441567}"/>
              </a:ext>
            </a:extLst>
          </p:cNvPr>
          <p:cNvSpPr>
            <a:spLocks noGrp="1" noChangeArrowheads="1"/>
          </p:cNvSpPr>
          <p:nvPr>
            <p:ph type="sldNum" sz="quarter" idx="5"/>
          </p:nvPr>
        </p:nvSpPr>
        <p:spPr>
          <a:ln/>
        </p:spPr>
        <p:txBody>
          <a:bodyPr/>
          <a:lstStyle/>
          <a:p>
            <a:fld id="{9B0D8DC0-BD8D-473B-B39F-CCB732FFA46D}" type="slidenum">
              <a:rPr lang="en-GB" altLang="en-US"/>
              <a:pPr/>
              <a:t>18</a:t>
            </a:fld>
            <a:endParaRPr lang="en-GB" altLang="en-US"/>
          </a:p>
        </p:txBody>
      </p:sp>
      <p:sp>
        <p:nvSpPr>
          <p:cNvPr id="22530" name="Rectangle 2">
            <a:extLst>
              <a:ext uri="{FF2B5EF4-FFF2-40B4-BE49-F238E27FC236}">
                <a16:creationId xmlns:a16="http://schemas.microsoft.com/office/drawing/2014/main" id="{5EC70FD4-B7A8-438D-BF1D-82579CFE1F43}"/>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77AD4711-841A-46D4-9053-B6ED6017431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1F1681C-2544-45A7-BB61-5A496BACBB0D}"/>
              </a:ext>
            </a:extLst>
          </p:cNvPr>
          <p:cNvSpPr>
            <a:spLocks noGrp="1" noChangeArrowheads="1"/>
          </p:cNvSpPr>
          <p:nvPr>
            <p:ph type="sldNum" sz="quarter" idx="5"/>
          </p:nvPr>
        </p:nvSpPr>
        <p:spPr>
          <a:ln/>
        </p:spPr>
        <p:txBody>
          <a:bodyPr/>
          <a:lstStyle/>
          <a:p>
            <a:fld id="{A59B1590-91EF-4AB9-B3BC-39496BF1413C}" type="slidenum">
              <a:rPr lang="en-GB" altLang="en-US"/>
              <a:pPr/>
              <a:t>19</a:t>
            </a:fld>
            <a:endParaRPr lang="en-GB" altLang="en-US"/>
          </a:p>
        </p:txBody>
      </p:sp>
      <p:sp>
        <p:nvSpPr>
          <p:cNvPr id="55298" name="Rectangle 2">
            <a:extLst>
              <a:ext uri="{FF2B5EF4-FFF2-40B4-BE49-F238E27FC236}">
                <a16:creationId xmlns:a16="http://schemas.microsoft.com/office/drawing/2014/main" id="{D362F25F-39E3-47B5-8403-8C6FE303EE50}"/>
              </a:ext>
            </a:extLst>
          </p:cNvPr>
          <p:cNvSpPr>
            <a:spLocks noRot="1" noChangeArrowheads="1" noTextEdit="1"/>
          </p:cNvSpPr>
          <p:nvPr>
            <p:ph type="sldImg"/>
          </p:nvPr>
        </p:nvSpPr>
        <p:spPr>
          <a:ln/>
        </p:spPr>
      </p:sp>
      <p:sp>
        <p:nvSpPr>
          <p:cNvPr id="55299" name="Rectangle 3">
            <a:extLst>
              <a:ext uri="{FF2B5EF4-FFF2-40B4-BE49-F238E27FC236}">
                <a16:creationId xmlns:a16="http://schemas.microsoft.com/office/drawing/2014/main" id="{A11ADE80-AE82-4A13-A51A-829D05EFB73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953EE18-DBBF-4766-9991-F4858258E99F}"/>
              </a:ext>
            </a:extLst>
          </p:cNvPr>
          <p:cNvSpPr>
            <a:spLocks noGrp="1" noChangeArrowheads="1"/>
          </p:cNvSpPr>
          <p:nvPr>
            <p:ph type="sldNum" sz="quarter" idx="5"/>
          </p:nvPr>
        </p:nvSpPr>
        <p:spPr>
          <a:ln/>
        </p:spPr>
        <p:txBody>
          <a:bodyPr/>
          <a:lstStyle/>
          <a:p>
            <a:fld id="{38B3370F-15B7-4171-B1CD-96736DBB9428}" type="slidenum">
              <a:rPr lang="en-GB" altLang="en-US"/>
              <a:pPr/>
              <a:t>21</a:t>
            </a:fld>
            <a:endParaRPr lang="en-GB" altLang="en-US"/>
          </a:p>
        </p:txBody>
      </p:sp>
      <p:sp>
        <p:nvSpPr>
          <p:cNvPr id="10242" name="Rectangle 2">
            <a:extLst>
              <a:ext uri="{FF2B5EF4-FFF2-40B4-BE49-F238E27FC236}">
                <a16:creationId xmlns:a16="http://schemas.microsoft.com/office/drawing/2014/main" id="{4A6DE2C6-9D2C-4149-89D8-AC80BC8D9315}"/>
              </a:ext>
            </a:extLst>
          </p:cNvPr>
          <p:cNvSpPr>
            <a:spLocks noRot="1" noChangeArrowheads="1" noTextEdit="1"/>
          </p:cNvSpPr>
          <p:nvPr>
            <p:ph type="sldImg"/>
          </p:nvPr>
        </p:nvSpPr>
        <p:spPr>
          <a:ln/>
        </p:spPr>
      </p:sp>
      <p:sp>
        <p:nvSpPr>
          <p:cNvPr id="10243" name="Rectangle 3">
            <a:extLst>
              <a:ext uri="{FF2B5EF4-FFF2-40B4-BE49-F238E27FC236}">
                <a16:creationId xmlns:a16="http://schemas.microsoft.com/office/drawing/2014/main" id="{48A7E935-704C-4F71-86A1-1BA7C656C73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9EE49AC-3AF5-4099-B291-F03DB1792C5A}"/>
              </a:ext>
            </a:extLst>
          </p:cNvPr>
          <p:cNvSpPr>
            <a:spLocks noGrp="1" noChangeArrowheads="1"/>
          </p:cNvSpPr>
          <p:nvPr>
            <p:ph type="sldNum" sz="quarter" idx="5"/>
          </p:nvPr>
        </p:nvSpPr>
        <p:spPr>
          <a:ln/>
        </p:spPr>
        <p:txBody>
          <a:bodyPr/>
          <a:lstStyle/>
          <a:p>
            <a:fld id="{14E02B43-6E06-4F1F-8261-C4120B9A8531}" type="slidenum">
              <a:rPr lang="en-GB" altLang="en-US"/>
              <a:pPr/>
              <a:t>22</a:t>
            </a:fld>
            <a:endParaRPr lang="en-GB" altLang="en-US"/>
          </a:p>
        </p:txBody>
      </p:sp>
      <p:sp>
        <p:nvSpPr>
          <p:cNvPr id="59394" name="Rectangle 2">
            <a:extLst>
              <a:ext uri="{FF2B5EF4-FFF2-40B4-BE49-F238E27FC236}">
                <a16:creationId xmlns:a16="http://schemas.microsoft.com/office/drawing/2014/main" id="{816D15F6-456C-42D6-A2F7-7301261FDA32}"/>
              </a:ext>
            </a:extLst>
          </p:cNvPr>
          <p:cNvSpPr>
            <a:spLocks noRot="1" noChangeArrowheads="1" noTextEdit="1"/>
          </p:cNvSpPr>
          <p:nvPr>
            <p:ph type="sldImg"/>
          </p:nvPr>
        </p:nvSpPr>
        <p:spPr>
          <a:ln/>
        </p:spPr>
      </p:sp>
      <p:sp>
        <p:nvSpPr>
          <p:cNvPr id="59395" name="Rectangle 3">
            <a:extLst>
              <a:ext uri="{FF2B5EF4-FFF2-40B4-BE49-F238E27FC236}">
                <a16:creationId xmlns:a16="http://schemas.microsoft.com/office/drawing/2014/main" id="{D1114AA4-BB7B-44CA-A6F4-1BEA1E3F67C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67D2147-ED97-4E7E-9B7A-52DD441673E8}"/>
              </a:ext>
            </a:extLst>
          </p:cNvPr>
          <p:cNvSpPr>
            <a:spLocks noGrp="1" noChangeArrowheads="1"/>
          </p:cNvSpPr>
          <p:nvPr>
            <p:ph type="sldNum" sz="quarter" idx="5"/>
          </p:nvPr>
        </p:nvSpPr>
        <p:spPr>
          <a:ln/>
        </p:spPr>
        <p:txBody>
          <a:bodyPr/>
          <a:lstStyle/>
          <a:p>
            <a:fld id="{B34BE42A-AFB6-4A86-961D-6FB5A0F3D8C5}" type="slidenum">
              <a:rPr lang="en-GB" altLang="en-US"/>
              <a:pPr/>
              <a:t>25</a:t>
            </a:fld>
            <a:endParaRPr lang="en-GB" altLang="en-US"/>
          </a:p>
        </p:txBody>
      </p:sp>
      <p:sp>
        <p:nvSpPr>
          <p:cNvPr id="20482" name="Rectangle 2">
            <a:extLst>
              <a:ext uri="{FF2B5EF4-FFF2-40B4-BE49-F238E27FC236}">
                <a16:creationId xmlns:a16="http://schemas.microsoft.com/office/drawing/2014/main" id="{141E7C77-28E0-451C-8BF5-D8A366D6F075}"/>
              </a:ext>
            </a:extLst>
          </p:cNvPr>
          <p:cNvSpPr>
            <a:spLocks noRot="1" noChangeArrowheads="1" noTextEdit="1"/>
          </p:cNvSpPr>
          <p:nvPr>
            <p:ph type="sldImg"/>
          </p:nvPr>
        </p:nvSpPr>
        <p:spPr>
          <a:ln/>
        </p:spPr>
      </p:sp>
      <p:sp>
        <p:nvSpPr>
          <p:cNvPr id="20483" name="Rectangle 3">
            <a:extLst>
              <a:ext uri="{FF2B5EF4-FFF2-40B4-BE49-F238E27FC236}">
                <a16:creationId xmlns:a16="http://schemas.microsoft.com/office/drawing/2014/main" id="{13416C44-43C3-49A0-AFBE-F8B9C856A1A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D1EE130-A8E2-4802-891C-8CBD282D56F1}"/>
              </a:ext>
            </a:extLst>
          </p:cNvPr>
          <p:cNvSpPr>
            <a:spLocks noGrp="1" noChangeArrowheads="1"/>
          </p:cNvSpPr>
          <p:nvPr>
            <p:ph type="sldNum" sz="quarter" idx="5"/>
          </p:nvPr>
        </p:nvSpPr>
        <p:spPr>
          <a:ln/>
        </p:spPr>
        <p:txBody>
          <a:bodyPr/>
          <a:lstStyle/>
          <a:p>
            <a:fld id="{864C904F-32DD-49DF-9106-0B98D9F27B83}" type="slidenum">
              <a:rPr lang="en-GB" altLang="en-US"/>
              <a:pPr/>
              <a:t>3</a:t>
            </a:fld>
            <a:endParaRPr lang="en-GB" altLang="en-US"/>
          </a:p>
        </p:txBody>
      </p:sp>
      <p:sp>
        <p:nvSpPr>
          <p:cNvPr id="65538" name="Rectangle 2">
            <a:extLst>
              <a:ext uri="{FF2B5EF4-FFF2-40B4-BE49-F238E27FC236}">
                <a16:creationId xmlns:a16="http://schemas.microsoft.com/office/drawing/2014/main" id="{A961E1CB-EB00-4648-A159-51A3E3ADA332}"/>
              </a:ext>
            </a:extLst>
          </p:cNvPr>
          <p:cNvSpPr>
            <a:spLocks noRot="1" noChangeArrowheads="1" noTextEdit="1"/>
          </p:cNvSpPr>
          <p:nvPr>
            <p:ph type="sldImg"/>
          </p:nvPr>
        </p:nvSpPr>
        <p:spPr>
          <a:ln/>
        </p:spPr>
      </p:sp>
      <p:sp>
        <p:nvSpPr>
          <p:cNvPr id="65539" name="Rectangle 3">
            <a:extLst>
              <a:ext uri="{FF2B5EF4-FFF2-40B4-BE49-F238E27FC236}">
                <a16:creationId xmlns:a16="http://schemas.microsoft.com/office/drawing/2014/main" id="{65C94A81-9A94-4613-83F9-8062CABD7A0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B6FBF02-1E75-48AD-BDF6-89214F46FA19}"/>
              </a:ext>
            </a:extLst>
          </p:cNvPr>
          <p:cNvSpPr>
            <a:spLocks noGrp="1" noChangeArrowheads="1"/>
          </p:cNvSpPr>
          <p:nvPr>
            <p:ph type="sldNum" sz="quarter" idx="5"/>
          </p:nvPr>
        </p:nvSpPr>
        <p:spPr>
          <a:ln/>
        </p:spPr>
        <p:txBody>
          <a:bodyPr/>
          <a:lstStyle/>
          <a:p>
            <a:fld id="{1284DF68-AC16-4055-8DF2-27C02F2F46BF}" type="slidenum">
              <a:rPr lang="en-GB" altLang="en-US"/>
              <a:pPr/>
              <a:t>27</a:t>
            </a:fld>
            <a:endParaRPr lang="en-GB" altLang="en-US"/>
          </a:p>
        </p:txBody>
      </p:sp>
      <p:sp>
        <p:nvSpPr>
          <p:cNvPr id="33794" name="Rectangle 2">
            <a:extLst>
              <a:ext uri="{FF2B5EF4-FFF2-40B4-BE49-F238E27FC236}">
                <a16:creationId xmlns:a16="http://schemas.microsoft.com/office/drawing/2014/main" id="{4EA02F51-675F-484A-AC3F-70528874BF41}"/>
              </a:ext>
            </a:extLst>
          </p:cNvPr>
          <p:cNvSpPr>
            <a:spLocks noRot="1" noChangeArrowheads="1" noTextEdit="1"/>
          </p:cNvSpPr>
          <p:nvPr>
            <p:ph type="sldImg"/>
          </p:nvPr>
        </p:nvSpPr>
        <p:spPr>
          <a:ln/>
        </p:spPr>
      </p:sp>
      <p:sp>
        <p:nvSpPr>
          <p:cNvPr id="33795" name="Rectangle 3">
            <a:extLst>
              <a:ext uri="{FF2B5EF4-FFF2-40B4-BE49-F238E27FC236}">
                <a16:creationId xmlns:a16="http://schemas.microsoft.com/office/drawing/2014/main" id="{E10C8698-4E14-4FBD-A86A-8686CE70867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FB97AA-8F4F-4C9C-8FCC-F5DC3F8C7B51}"/>
              </a:ext>
            </a:extLst>
          </p:cNvPr>
          <p:cNvSpPr>
            <a:spLocks noGrp="1" noChangeArrowheads="1"/>
          </p:cNvSpPr>
          <p:nvPr>
            <p:ph type="sldNum" sz="quarter" idx="5"/>
          </p:nvPr>
        </p:nvSpPr>
        <p:spPr>
          <a:ln/>
        </p:spPr>
        <p:txBody>
          <a:bodyPr/>
          <a:lstStyle/>
          <a:p>
            <a:fld id="{A9AD179F-2439-406C-B9FF-D6C307B415AE}" type="slidenum">
              <a:rPr lang="en-GB" altLang="en-US"/>
              <a:pPr/>
              <a:t>29</a:t>
            </a:fld>
            <a:endParaRPr lang="en-GB" altLang="en-US"/>
          </a:p>
        </p:txBody>
      </p:sp>
      <p:sp>
        <p:nvSpPr>
          <p:cNvPr id="51202" name="Rectangle 2">
            <a:extLst>
              <a:ext uri="{FF2B5EF4-FFF2-40B4-BE49-F238E27FC236}">
                <a16:creationId xmlns:a16="http://schemas.microsoft.com/office/drawing/2014/main" id="{36EBBC9D-CB09-453A-AC98-EA0EC30ABB8F}"/>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E178683D-C192-46C9-8291-FFA7833DEA0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111B87E-CBBF-49DC-9424-C562A4E59437}"/>
              </a:ext>
            </a:extLst>
          </p:cNvPr>
          <p:cNvSpPr>
            <a:spLocks noGrp="1" noChangeArrowheads="1"/>
          </p:cNvSpPr>
          <p:nvPr>
            <p:ph type="sldNum" sz="quarter" idx="5"/>
          </p:nvPr>
        </p:nvSpPr>
        <p:spPr>
          <a:ln/>
        </p:spPr>
        <p:txBody>
          <a:bodyPr/>
          <a:lstStyle/>
          <a:p>
            <a:fld id="{3A83DAF7-D4F2-4A71-A031-343004C353D9}" type="slidenum">
              <a:rPr lang="en-GB" altLang="en-US"/>
              <a:pPr/>
              <a:t>30</a:t>
            </a:fld>
            <a:endParaRPr lang="en-GB" altLang="en-US"/>
          </a:p>
        </p:txBody>
      </p:sp>
      <p:sp>
        <p:nvSpPr>
          <p:cNvPr id="53250" name="Rectangle 2">
            <a:extLst>
              <a:ext uri="{FF2B5EF4-FFF2-40B4-BE49-F238E27FC236}">
                <a16:creationId xmlns:a16="http://schemas.microsoft.com/office/drawing/2014/main" id="{0933B689-CCF0-4B2F-9FCA-592E9143985C}"/>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C695144E-A70D-4C8C-AA88-512BB50ABD6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01654A3-1952-4976-8BE6-56CAC20C4533}"/>
              </a:ext>
            </a:extLst>
          </p:cNvPr>
          <p:cNvSpPr>
            <a:spLocks noGrp="1" noChangeArrowheads="1"/>
          </p:cNvSpPr>
          <p:nvPr>
            <p:ph type="sldNum" sz="quarter" idx="5"/>
          </p:nvPr>
        </p:nvSpPr>
        <p:spPr>
          <a:ln/>
        </p:spPr>
        <p:txBody>
          <a:bodyPr/>
          <a:lstStyle/>
          <a:p>
            <a:fld id="{509F7EB0-E7A7-4271-B62B-411999C3B8ED}" type="slidenum">
              <a:rPr lang="en-GB" altLang="en-US"/>
              <a:pPr/>
              <a:t>32</a:t>
            </a:fld>
            <a:endParaRPr lang="en-GB" altLang="en-US"/>
          </a:p>
        </p:txBody>
      </p:sp>
      <p:sp>
        <p:nvSpPr>
          <p:cNvPr id="16386" name="Rectangle 2">
            <a:extLst>
              <a:ext uri="{FF2B5EF4-FFF2-40B4-BE49-F238E27FC236}">
                <a16:creationId xmlns:a16="http://schemas.microsoft.com/office/drawing/2014/main" id="{837BDC1C-4A88-451A-943B-38B0CFF37371}"/>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2C47E2FE-ED67-498F-B994-A4B87BA84B1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05780CF-A73E-4EFF-9534-5E176A52BE16}"/>
              </a:ext>
            </a:extLst>
          </p:cNvPr>
          <p:cNvSpPr>
            <a:spLocks noGrp="1" noChangeArrowheads="1"/>
          </p:cNvSpPr>
          <p:nvPr>
            <p:ph type="sldNum" sz="quarter" idx="5"/>
          </p:nvPr>
        </p:nvSpPr>
        <p:spPr>
          <a:ln/>
        </p:spPr>
        <p:txBody>
          <a:bodyPr/>
          <a:lstStyle/>
          <a:p>
            <a:fld id="{0274022E-C545-4B1D-9F8C-69B5B0C938A6}" type="slidenum">
              <a:rPr lang="en-GB" altLang="en-US"/>
              <a:pPr/>
              <a:t>34</a:t>
            </a:fld>
            <a:endParaRPr lang="en-GB" altLang="en-US"/>
          </a:p>
        </p:txBody>
      </p:sp>
      <p:sp>
        <p:nvSpPr>
          <p:cNvPr id="57346" name="Rectangle 2">
            <a:extLst>
              <a:ext uri="{FF2B5EF4-FFF2-40B4-BE49-F238E27FC236}">
                <a16:creationId xmlns:a16="http://schemas.microsoft.com/office/drawing/2014/main" id="{7CDBAA4E-D4FD-4904-8441-BAB9BAFE3C2F}"/>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C71888E8-67BC-4749-BCFF-44751A0469D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3D15DA-7C08-41F2-855A-1FA3863331B9}"/>
              </a:ext>
            </a:extLst>
          </p:cNvPr>
          <p:cNvSpPr>
            <a:spLocks noGrp="1" noChangeArrowheads="1"/>
          </p:cNvSpPr>
          <p:nvPr>
            <p:ph type="sldNum" sz="quarter" idx="5"/>
          </p:nvPr>
        </p:nvSpPr>
        <p:spPr>
          <a:ln/>
        </p:spPr>
        <p:txBody>
          <a:bodyPr/>
          <a:lstStyle/>
          <a:p>
            <a:fld id="{E1BCE881-42F7-41AB-A750-4F34192EC8B1}" type="slidenum">
              <a:rPr lang="en-GB" altLang="en-US"/>
              <a:pPr/>
              <a:t>40</a:t>
            </a:fld>
            <a:endParaRPr lang="en-GB" altLang="en-US"/>
          </a:p>
        </p:txBody>
      </p:sp>
      <p:sp>
        <p:nvSpPr>
          <p:cNvPr id="6146" name="Rectangle 2">
            <a:extLst>
              <a:ext uri="{FF2B5EF4-FFF2-40B4-BE49-F238E27FC236}">
                <a16:creationId xmlns:a16="http://schemas.microsoft.com/office/drawing/2014/main" id="{7B5C709E-1FB0-42DA-87DF-FC2B997E65A1}"/>
              </a:ext>
            </a:extLst>
          </p:cNvPr>
          <p:cNvSpPr>
            <a:spLocks noRot="1" noChangeArrowheads="1" noTextEdit="1"/>
          </p:cNvSpPr>
          <p:nvPr>
            <p:ph type="sldImg"/>
          </p:nvPr>
        </p:nvSpPr>
        <p:spPr>
          <a:ln/>
        </p:spPr>
      </p:sp>
      <p:sp>
        <p:nvSpPr>
          <p:cNvPr id="6147" name="Rectangle 3">
            <a:extLst>
              <a:ext uri="{FF2B5EF4-FFF2-40B4-BE49-F238E27FC236}">
                <a16:creationId xmlns:a16="http://schemas.microsoft.com/office/drawing/2014/main" id="{48B0DCF2-7EA9-48CB-877A-436F1FDBBCF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8ABACC1-A8D5-473A-B712-6F8C13AEAE37}"/>
              </a:ext>
            </a:extLst>
          </p:cNvPr>
          <p:cNvSpPr>
            <a:spLocks noGrp="1" noChangeArrowheads="1"/>
          </p:cNvSpPr>
          <p:nvPr>
            <p:ph type="sldNum" sz="quarter" idx="5"/>
          </p:nvPr>
        </p:nvSpPr>
        <p:spPr>
          <a:ln/>
        </p:spPr>
        <p:txBody>
          <a:bodyPr/>
          <a:lstStyle/>
          <a:p>
            <a:fld id="{AD13C45E-128A-4BC7-9A74-0AB10EE3BF01}" type="slidenum">
              <a:rPr lang="en-GB" altLang="en-US"/>
              <a:pPr/>
              <a:t>41</a:t>
            </a:fld>
            <a:endParaRPr lang="en-GB" altLang="en-US"/>
          </a:p>
        </p:txBody>
      </p:sp>
      <p:sp>
        <p:nvSpPr>
          <p:cNvPr id="8194" name="Rectangle 2">
            <a:extLst>
              <a:ext uri="{FF2B5EF4-FFF2-40B4-BE49-F238E27FC236}">
                <a16:creationId xmlns:a16="http://schemas.microsoft.com/office/drawing/2014/main" id="{96BD96A8-E8E7-43EB-BBA3-49F279F88C8A}"/>
              </a:ext>
            </a:extLst>
          </p:cNvPr>
          <p:cNvSpPr>
            <a:spLocks noRot="1" noChangeArrowheads="1" noTextEdit="1"/>
          </p:cNvSpPr>
          <p:nvPr>
            <p:ph type="sldImg"/>
          </p:nvPr>
        </p:nvSpPr>
        <p:spPr>
          <a:ln/>
        </p:spPr>
      </p:sp>
      <p:sp>
        <p:nvSpPr>
          <p:cNvPr id="8195" name="Rectangle 3">
            <a:extLst>
              <a:ext uri="{FF2B5EF4-FFF2-40B4-BE49-F238E27FC236}">
                <a16:creationId xmlns:a16="http://schemas.microsoft.com/office/drawing/2014/main" id="{415C1CA4-2496-47FD-8103-9308C4D0165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CC3D0D5-3D39-4835-AA9A-31B2446FFCB5}"/>
              </a:ext>
            </a:extLst>
          </p:cNvPr>
          <p:cNvSpPr>
            <a:spLocks noGrp="1" noChangeArrowheads="1"/>
          </p:cNvSpPr>
          <p:nvPr>
            <p:ph type="sldNum" sz="quarter" idx="5"/>
          </p:nvPr>
        </p:nvSpPr>
        <p:spPr>
          <a:ln/>
        </p:spPr>
        <p:txBody>
          <a:bodyPr/>
          <a:lstStyle/>
          <a:p>
            <a:fld id="{B6B0CBEA-D67E-45A8-91F1-13769B3EA0A0}" type="slidenum">
              <a:rPr lang="en-GB" altLang="en-US"/>
              <a:pPr/>
              <a:t>4</a:t>
            </a:fld>
            <a:endParaRPr lang="en-GB" altLang="en-US"/>
          </a:p>
        </p:txBody>
      </p:sp>
      <p:sp>
        <p:nvSpPr>
          <p:cNvPr id="67586" name="Rectangle 2">
            <a:extLst>
              <a:ext uri="{FF2B5EF4-FFF2-40B4-BE49-F238E27FC236}">
                <a16:creationId xmlns:a16="http://schemas.microsoft.com/office/drawing/2014/main" id="{8504AB11-B81F-46F8-AC70-7B956372677A}"/>
              </a:ext>
            </a:extLst>
          </p:cNvPr>
          <p:cNvSpPr>
            <a:spLocks noRot="1" noChangeArrowheads="1" noTextEdit="1"/>
          </p:cNvSpPr>
          <p:nvPr>
            <p:ph type="sldImg"/>
          </p:nvPr>
        </p:nvSpPr>
        <p:spPr>
          <a:ln/>
        </p:spPr>
      </p:sp>
      <p:sp>
        <p:nvSpPr>
          <p:cNvPr id="67587" name="Rectangle 3">
            <a:extLst>
              <a:ext uri="{FF2B5EF4-FFF2-40B4-BE49-F238E27FC236}">
                <a16:creationId xmlns:a16="http://schemas.microsoft.com/office/drawing/2014/main" id="{E82BABFF-7E21-46A2-8C4B-17FFAFB9930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E0A9897-3D23-4995-A688-D3A90766CF25}"/>
              </a:ext>
            </a:extLst>
          </p:cNvPr>
          <p:cNvSpPr>
            <a:spLocks noGrp="1" noChangeArrowheads="1"/>
          </p:cNvSpPr>
          <p:nvPr>
            <p:ph type="sldNum" sz="quarter" idx="5"/>
          </p:nvPr>
        </p:nvSpPr>
        <p:spPr>
          <a:ln/>
        </p:spPr>
        <p:txBody>
          <a:bodyPr/>
          <a:lstStyle/>
          <a:p>
            <a:fld id="{ACC420FF-2BE0-48EE-A8F3-49C8631E6978}" type="slidenum">
              <a:rPr lang="en-GB" altLang="en-US"/>
              <a:pPr/>
              <a:t>5</a:t>
            </a:fld>
            <a:endParaRPr lang="en-GB" altLang="en-US"/>
          </a:p>
        </p:txBody>
      </p:sp>
      <p:sp>
        <p:nvSpPr>
          <p:cNvPr id="63490" name="Rectangle 2">
            <a:extLst>
              <a:ext uri="{FF2B5EF4-FFF2-40B4-BE49-F238E27FC236}">
                <a16:creationId xmlns:a16="http://schemas.microsoft.com/office/drawing/2014/main" id="{3F90761A-405A-4077-ACB0-8E860C3A2030}"/>
              </a:ext>
            </a:extLst>
          </p:cNvPr>
          <p:cNvSpPr>
            <a:spLocks noRot="1" noChangeArrowheads="1" noTextEdit="1"/>
          </p:cNvSpPr>
          <p:nvPr>
            <p:ph type="sldImg"/>
          </p:nvPr>
        </p:nvSpPr>
        <p:spPr>
          <a:ln/>
        </p:spPr>
      </p:sp>
      <p:sp>
        <p:nvSpPr>
          <p:cNvPr id="63491" name="Rectangle 3">
            <a:extLst>
              <a:ext uri="{FF2B5EF4-FFF2-40B4-BE49-F238E27FC236}">
                <a16:creationId xmlns:a16="http://schemas.microsoft.com/office/drawing/2014/main" id="{8AEC54D5-FCD7-4D49-98D6-EF098CD53F4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E75CD23-20E5-402E-A317-034D3B833291}"/>
              </a:ext>
            </a:extLst>
          </p:cNvPr>
          <p:cNvSpPr>
            <a:spLocks noGrp="1" noChangeArrowheads="1"/>
          </p:cNvSpPr>
          <p:nvPr>
            <p:ph type="sldNum" sz="quarter" idx="5"/>
          </p:nvPr>
        </p:nvSpPr>
        <p:spPr>
          <a:ln/>
        </p:spPr>
        <p:txBody>
          <a:bodyPr/>
          <a:lstStyle/>
          <a:p>
            <a:fld id="{8567CF44-D7C5-4D30-96A0-68E88BBC798F}" type="slidenum">
              <a:rPr lang="en-GB" altLang="en-US"/>
              <a:pPr/>
              <a:t>6</a:t>
            </a:fld>
            <a:endParaRPr lang="en-GB" altLang="en-US"/>
          </a:p>
        </p:txBody>
      </p:sp>
      <p:sp>
        <p:nvSpPr>
          <p:cNvPr id="26626" name="Rectangle 2">
            <a:extLst>
              <a:ext uri="{FF2B5EF4-FFF2-40B4-BE49-F238E27FC236}">
                <a16:creationId xmlns:a16="http://schemas.microsoft.com/office/drawing/2014/main" id="{EAAB5DBB-1E2F-4411-B4C7-EF0FFFEA1EE0}"/>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449FB944-9A25-4CE6-B38C-97F4F619DEB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9B64F1A-82DD-41DF-8F78-7D7711FA0E54}"/>
              </a:ext>
            </a:extLst>
          </p:cNvPr>
          <p:cNvSpPr>
            <a:spLocks noGrp="1" noChangeArrowheads="1"/>
          </p:cNvSpPr>
          <p:nvPr>
            <p:ph type="sldNum" sz="quarter" idx="5"/>
          </p:nvPr>
        </p:nvSpPr>
        <p:spPr>
          <a:ln/>
        </p:spPr>
        <p:txBody>
          <a:bodyPr/>
          <a:lstStyle/>
          <a:p>
            <a:fld id="{8847074A-6A2A-4E2F-8E5E-9D537E9517E5}" type="slidenum">
              <a:rPr lang="en-GB" altLang="en-US"/>
              <a:pPr/>
              <a:t>7</a:t>
            </a:fld>
            <a:endParaRPr lang="en-GB" altLang="en-US"/>
          </a:p>
        </p:txBody>
      </p:sp>
      <p:sp>
        <p:nvSpPr>
          <p:cNvPr id="35842" name="Rectangle 2">
            <a:extLst>
              <a:ext uri="{FF2B5EF4-FFF2-40B4-BE49-F238E27FC236}">
                <a16:creationId xmlns:a16="http://schemas.microsoft.com/office/drawing/2014/main" id="{0E77848C-4A10-4EFA-B5FF-0377E1CB0BA8}"/>
              </a:ext>
            </a:extLst>
          </p:cNvPr>
          <p:cNvSpPr>
            <a:spLocks noRot="1" noChangeArrowheads="1" noTextEdit="1"/>
          </p:cNvSpPr>
          <p:nvPr>
            <p:ph type="sldImg"/>
          </p:nvPr>
        </p:nvSpPr>
        <p:spPr>
          <a:ln/>
        </p:spPr>
      </p:sp>
      <p:sp>
        <p:nvSpPr>
          <p:cNvPr id="35843" name="Rectangle 3">
            <a:extLst>
              <a:ext uri="{FF2B5EF4-FFF2-40B4-BE49-F238E27FC236}">
                <a16:creationId xmlns:a16="http://schemas.microsoft.com/office/drawing/2014/main" id="{705B1434-1410-4488-8CBD-83A10579CDD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B7EBBD0-48F8-413C-8001-DA932C6D09CB}"/>
              </a:ext>
            </a:extLst>
          </p:cNvPr>
          <p:cNvSpPr>
            <a:spLocks noGrp="1" noChangeArrowheads="1"/>
          </p:cNvSpPr>
          <p:nvPr>
            <p:ph type="sldNum" sz="quarter" idx="5"/>
          </p:nvPr>
        </p:nvSpPr>
        <p:spPr>
          <a:ln/>
        </p:spPr>
        <p:txBody>
          <a:bodyPr/>
          <a:lstStyle/>
          <a:p>
            <a:fld id="{5883779B-8EDE-4EDC-B30E-3C96FB5B9B58}" type="slidenum">
              <a:rPr lang="en-GB" altLang="en-US"/>
              <a:pPr/>
              <a:t>8</a:t>
            </a:fld>
            <a:endParaRPr lang="en-GB" altLang="en-US"/>
          </a:p>
        </p:txBody>
      </p:sp>
      <p:sp>
        <p:nvSpPr>
          <p:cNvPr id="37890" name="Rectangle 2">
            <a:extLst>
              <a:ext uri="{FF2B5EF4-FFF2-40B4-BE49-F238E27FC236}">
                <a16:creationId xmlns:a16="http://schemas.microsoft.com/office/drawing/2014/main" id="{C3EB6A96-A6B3-4870-87C5-336C9D4A6388}"/>
              </a:ext>
            </a:extLst>
          </p:cNvPr>
          <p:cNvSpPr>
            <a:spLocks noRot="1" noChangeArrowheads="1" noTextEdit="1"/>
          </p:cNvSpPr>
          <p:nvPr>
            <p:ph type="sldImg"/>
          </p:nvPr>
        </p:nvSpPr>
        <p:spPr>
          <a:ln/>
        </p:spPr>
      </p:sp>
      <p:sp>
        <p:nvSpPr>
          <p:cNvPr id="37891" name="Rectangle 3">
            <a:extLst>
              <a:ext uri="{FF2B5EF4-FFF2-40B4-BE49-F238E27FC236}">
                <a16:creationId xmlns:a16="http://schemas.microsoft.com/office/drawing/2014/main" id="{C03A3C45-6FDC-438C-9FDA-50E7275A1C3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CFDD549-FEC2-4B0E-82CC-CC1965AD69E1}"/>
              </a:ext>
            </a:extLst>
          </p:cNvPr>
          <p:cNvSpPr>
            <a:spLocks noGrp="1" noChangeArrowheads="1"/>
          </p:cNvSpPr>
          <p:nvPr>
            <p:ph type="sldNum" sz="quarter" idx="5"/>
          </p:nvPr>
        </p:nvSpPr>
        <p:spPr>
          <a:ln/>
        </p:spPr>
        <p:txBody>
          <a:bodyPr/>
          <a:lstStyle/>
          <a:p>
            <a:fld id="{CD2AD72A-CB3B-49CF-81D9-8D65F2774EA4}" type="slidenum">
              <a:rPr lang="en-GB" altLang="en-US"/>
              <a:pPr/>
              <a:t>9</a:t>
            </a:fld>
            <a:endParaRPr lang="en-GB" altLang="en-US"/>
          </a:p>
        </p:txBody>
      </p:sp>
      <p:sp>
        <p:nvSpPr>
          <p:cNvPr id="39938" name="Rectangle 2">
            <a:extLst>
              <a:ext uri="{FF2B5EF4-FFF2-40B4-BE49-F238E27FC236}">
                <a16:creationId xmlns:a16="http://schemas.microsoft.com/office/drawing/2014/main" id="{1FC23B29-11B1-434C-9DDB-C744CDC0F4B5}"/>
              </a:ext>
            </a:extLst>
          </p:cNvPr>
          <p:cNvSpPr>
            <a:spLocks noRot="1" noChangeArrowheads="1" noTextEdit="1"/>
          </p:cNvSpPr>
          <p:nvPr>
            <p:ph type="sldImg"/>
          </p:nvPr>
        </p:nvSpPr>
        <p:spPr>
          <a:ln/>
        </p:spPr>
      </p:sp>
      <p:sp>
        <p:nvSpPr>
          <p:cNvPr id="39939" name="Rectangle 3">
            <a:extLst>
              <a:ext uri="{FF2B5EF4-FFF2-40B4-BE49-F238E27FC236}">
                <a16:creationId xmlns:a16="http://schemas.microsoft.com/office/drawing/2014/main" id="{89352203-A6A4-4B60-8473-6F4AFF282E0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9703590-6D13-46B2-8571-FF78BB9E72B0}"/>
              </a:ext>
            </a:extLst>
          </p:cNvPr>
          <p:cNvSpPr>
            <a:spLocks noGrp="1" noChangeArrowheads="1"/>
          </p:cNvSpPr>
          <p:nvPr>
            <p:ph type="sldNum" sz="quarter" idx="5"/>
          </p:nvPr>
        </p:nvSpPr>
        <p:spPr>
          <a:ln/>
        </p:spPr>
        <p:txBody>
          <a:bodyPr/>
          <a:lstStyle/>
          <a:p>
            <a:fld id="{F68DE870-4DF6-4F3D-A3C7-77D7E3BDAF46}" type="slidenum">
              <a:rPr lang="en-GB" altLang="en-US"/>
              <a:pPr/>
              <a:t>10</a:t>
            </a:fld>
            <a:endParaRPr lang="en-GB" altLang="en-US"/>
          </a:p>
        </p:txBody>
      </p:sp>
      <p:sp>
        <p:nvSpPr>
          <p:cNvPr id="41986" name="Rectangle 2">
            <a:extLst>
              <a:ext uri="{FF2B5EF4-FFF2-40B4-BE49-F238E27FC236}">
                <a16:creationId xmlns:a16="http://schemas.microsoft.com/office/drawing/2014/main" id="{F0630BBD-6E21-4B59-8B48-58E1414111E6}"/>
              </a:ext>
            </a:extLst>
          </p:cNvPr>
          <p:cNvSpPr>
            <a:spLocks noRot="1" noChangeArrowheads="1" noTextEdit="1"/>
          </p:cNvSpPr>
          <p:nvPr>
            <p:ph type="sldImg"/>
          </p:nvPr>
        </p:nvSpPr>
        <p:spPr>
          <a:ln/>
        </p:spPr>
      </p:sp>
      <p:sp>
        <p:nvSpPr>
          <p:cNvPr id="41987" name="Rectangle 3">
            <a:extLst>
              <a:ext uri="{FF2B5EF4-FFF2-40B4-BE49-F238E27FC236}">
                <a16:creationId xmlns:a16="http://schemas.microsoft.com/office/drawing/2014/main" id="{E94178A7-08F6-4D3F-8C3C-B0194147EABC}"/>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0E8EE-C400-41EA-BAF8-4CFF1555E02D}"/>
              </a:ext>
            </a:extLst>
          </p:cNvPr>
          <p:cNvSpPr>
            <a:spLocks noGrp="1"/>
          </p:cNvSpPr>
          <p:nvPr>
            <p:ph type="ctrTitle"/>
          </p:nvPr>
        </p:nvSpPr>
        <p:spPr>
          <a:xfrm>
            <a:off x="857250" y="1497013"/>
            <a:ext cx="5143500" cy="3182937"/>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EE8EA1-BCF6-43F1-8867-5E6A3A839DFF}"/>
              </a:ext>
            </a:extLst>
          </p:cNvPr>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B822EC4-FB26-4475-BFEC-D6040319F4A2}"/>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AE8FA072-C6CB-4214-8557-D6A132CCC097}"/>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372FCE2-9BF5-4544-ABAD-C0948AD3049C}"/>
              </a:ext>
            </a:extLst>
          </p:cNvPr>
          <p:cNvSpPr>
            <a:spLocks noGrp="1"/>
          </p:cNvSpPr>
          <p:nvPr>
            <p:ph type="sldNum" sz="quarter" idx="12"/>
          </p:nvPr>
        </p:nvSpPr>
        <p:spPr/>
        <p:txBody>
          <a:bodyPr/>
          <a:lstStyle>
            <a:lvl1pPr>
              <a:defRPr/>
            </a:lvl1pPr>
          </a:lstStyle>
          <a:p>
            <a:fld id="{6969D005-7E16-4EBD-8FC3-3D13C1972B33}" type="slidenum">
              <a:rPr lang="en-GB" altLang="en-US"/>
              <a:pPr/>
              <a:t>‹#›</a:t>
            </a:fld>
            <a:endParaRPr lang="en-GB" altLang="en-US"/>
          </a:p>
        </p:txBody>
      </p:sp>
    </p:spTree>
    <p:extLst>
      <p:ext uri="{BB962C8B-B14F-4D97-AF65-F5344CB8AC3E}">
        <p14:creationId xmlns:p14="http://schemas.microsoft.com/office/powerpoint/2010/main" val="655286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7A700-308F-480B-9D05-0384A8AEE1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FCECB9-6D46-4D56-9231-5E0D8E09C0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E62BEA-780C-46F0-BFE2-6C673875C0CB}"/>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99604736-BD9B-416E-AE9F-4046F9D6921B}"/>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658AF62-8BDC-48FD-9B78-E462FFA1BA9B}"/>
              </a:ext>
            </a:extLst>
          </p:cNvPr>
          <p:cNvSpPr>
            <a:spLocks noGrp="1"/>
          </p:cNvSpPr>
          <p:nvPr>
            <p:ph type="sldNum" sz="quarter" idx="12"/>
          </p:nvPr>
        </p:nvSpPr>
        <p:spPr/>
        <p:txBody>
          <a:bodyPr/>
          <a:lstStyle>
            <a:lvl1pPr>
              <a:defRPr/>
            </a:lvl1pPr>
          </a:lstStyle>
          <a:p>
            <a:fld id="{6CB30C94-3E47-4125-ADD1-338ECED28C4D}" type="slidenum">
              <a:rPr lang="en-GB" altLang="en-US"/>
              <a:pPr/>
              <a:t>‹#›</a:t>
            </a:fld>
            <a:endParaRPr lang="en-GB" altLang="en-US"/>
          </a:p>
        </p:txBody>
      </p:sp>
    </p:spTree>
    <p:extLst>
      <p:ext uri="{BB962C8B-B14F-4D97-AF65-F5344CB8AC3E}">
        <p14:creationId xmlns:p14="http://schemas.microsoft.com/office/powerpoint/2010/main" val="16006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681796-2A78-42C6-B947-C4AD77ECCDC9}"/>
              </a:ext>
            </a:extLst>
          </p:cNvPr>
          <p:cNvSpPr>
            <a:spLocks noGrp="1"/>
          </p:cNvSpPr>
          <p:nvPr>
            <p:ph type="title" orient="vert"/>
          </p:nvPr>
        </p:nvSpPr>
        <p:spPr>
          <a:xfrm>
            <a:off x="4886325" y="812800"/>
            <a:ext cx="1457325" cy="7315200"/>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3FF033-F21D-4EB6-9BD0-E46B74153525}"/>
              </a:ext>
            </a:extLst>
          </p:cNvPr>
          <p:cNvSpPr>
            <a:spLocks noGrp="1"/>
          </p:cNvSpPr>
          <p:nvPr>
            <p:ph type="body" orient="vert" idx="1"/>
          </p:nvPr>
        </p:nvSpPr>
        <p:spPr>
          <a:xfrm>
            <a:off x="514350" y="812800"/>
            <a:ext cx="4219575" cy="7315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862D42-B004-4DF1-9A23-A082321F65B7}"/>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DDA1A0E6-29D2-4FBB-894B-60E1FDDDE56D}"/>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3F2DE249-CEE4-40A7-89FF-A4EFE717B1E2}"/>
              </a:ext>
            </a:extLst>
          </p:cNvPr>
          <p:cNvSpPr>
            <a:spLocks noGrp="1"/>
          </p:cNvSpPr>
          <p:nvPr>
            <p:ph type="sldNum" sz="quarter" idx="12"/>
          </p:nvPr>
        </p:nvSpPr>
        <p:spPr/>
        <p:txBody>
          <a:bodyPr/>
          <a:lstStyle>
            <a:lvl1pPr>
              <a:defRPr/>
            </a:lvl1pPr>
          </a:lstStyle>
          <a:p>
            <a:fld id="{FAAC10FC-CDE5-46E2-84F9-2458DA19FB6E}" type="slidenum">
              <a:rPr lang="en-GB" altLang="en-US"/>
              <a:pPr/>
              <a:t>‹#›</a:t>
            </a:fld>
            <a:endParaRPr lang="en-GB" altLang="en-US"/>
          </a:p>
        </p:txBody>
      </p:sp>
    </p:spTree>
    <p:extLst>
      <p:ext uri="{BB962C8B-B14F-4D97-AF65-F5344CB8AC3E}">
        <p14:creationId xmlns:p14="http://schemas.microsoft.com/office/powerpoint/2010/main" val="3356513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809A9-2CD0-49FD-8C02-A48405444D6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BD26390-0E10-45B7-93AF-6F221894804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16C170-0D9B-4691-B526-DB8D83315D7C}"/>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04AD3C41-ED33-4793-B135-2D66DF5097D5}"/>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42220A06-A0B9-410D-AE77-FA056AC00DCA}"/>
              </a:ext>
            </a:extLst>
          </p:cNvPr>
          <p:cNvSpPr>
            <a:spLocks noGrp="1"/>
          </p:cNvSpPr>
          <p:nvPr>
            <p:ph type="sldNum" sz="quarter" idx="12"/>
          </p:nvPr>
        </p:nvSpPr>
        <p:spPr/>
        <p:txBody>
          <a:bodyPr/>
          <a:lstStyle>
            <a:lvl1pPr>
              <a:defRPr/>
            </a:lvl1pPr>
          </a:lstStyle>
          <a:p>
            <a:fld id="{DE37BCE4-40A1-4F1B-9782-6B904562EAB4}" type="slidenum">
              <a:rPr lang="en-GB" altLang="en-US"/>
              <a:pPr/>
              <a:t>‹#›</a:t>
            </a:fld>
            <a:endParaRPr lang="en-GB" altLang="en-US"/>
          </a:p>
        </p:txBody>
      </p:sp>
    </p:spTree>
    <p:extLst>
      <p:ext uri="{BB962C8B-B14F-4D97-AF65-F5344CB8AC3E}">
        <p14:creationId xmlns:p14="http://schemas.microsoft.com/office/powerpoint/2010/main" val="503025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074CE-D5DF-4D5F-9ACB-D4EF4F5CAA10}"/>
              </a:ext>
            </a:extLst>
          </p:cNvPr>
          <p:cNvSpPr>
            <a:spLocks noGrp="1"/>
          </p:cNvSpPr>
          <p:nvPr>
            <p:ph type="title"/>
          </p:nvPr>
        </p:nvSpPr>
        <p:spPr>
          <a:xfrm>
            <a:off x="468313" y="2279650"/>
            <a:ext cx="5915025" cy="38036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A85909E-FC68-4B0C-9803-32B910F0813E}"/>
              </a:ext>
            </a:extLst>
          </p:cNvPr>
          <p:cNvSpPr>
            <a:spLocks noGrp="1"/>
          </p:cNvSpPr>
          <p:nvPr>
            <p:ph type="body" idx="1"/>
          </p:nvPr>
        </p:nvSpPr>
        <p:spPr>
          <a:xfrm>
            <a:off x="468313" y="6119813"/>
            <a:ext cx="5915025" cy="2000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F513011A-F4A3-469D-A76E-F88C81E683EB}"/>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A8ECF95E-12F2-4D53-8A4B-72194257402D}"/>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9A89BC31-F0D4-459D-B29F-05988204BBB2}"/>
              </a:ext>
            </a:extLst>
          </p:cNvPr>
          <p:cNvSpPr>
            <a:spLocks noGrp="1"/>
          </p:cNvSpPr>
          <p:nvPr>
            <p:ph type="sldNum" sz="quarter" idx="12"/>
          </p:nvPr>
        </p:nvSpPr>
        <p:spPr/>
        <p:txBody>
          <a:bodyPr/>
          <a:lstStyle>
            <a:lvl1pPr>
              <a:defRPr/>
            </a:lvl1pPr>
          </a:lstStyle>
          <a:p>
            <a:fld id="{66FD2EC2-6D4F-4A3E-9E99-B68672942AFA}" type="slidenum">
              <a:rPr lang="en-GB" altLang="en-US"/>
              <a:pPr/>
              <a:t>‹#›</a:t>
            </a:fld>
            <a:endParaRPr lang="en-GB" altLang="en-US"/>
          </a:p>
        </p:txBody>
      </p:sp>
    </p:spTree>
    <p:extLst>
      <p:ext uri="{BB962C8B-B14F-4D97-AF65-F5344CB8AC3E}">
        <p14:creationId xmlns:p14="http://schemas.microsoft.com/office/powerpoint/2010/main" val="77063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6E5A4-6BFB-478A-89A9-4E02850F3BF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7BBA26-C06E-40F4-8E7E-5B26557755B1}"/>
              </a:ext>
            </a:extLst>
          </p:cNvPr>
          <p:cNvSpPr>
            <a:spLocks noGrp="1"/>
          </p:cNvSpPr>
          <p:nvPr>
            <p:ph sz="half" idx="1"/>
          </p:nvPr>
        </p:nvSpPr>
        <p:spPr>
          <a:xfrm>
            <a:off x="514350" y="2641600"/>
            <a:ext cx="2838450" cy="5486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202D8E8-D0CD-4760-8CE6-FAD66EA056C6}"/>
              </a:ext>
            </a:extLst>
          </p:cNvPr>
          <p:cNvSpPr>
            <a:spLocks noGrp="1"/>
          </p:cNvSpPr>
          <p:nvPr>
            <p:ph sz="half" idx="2"/>
          </p:nvPr>
        </p:nvSpPr>
        <p:spPr>
          <a:xfrm>
            <a:off x="3505200" y="2641600"/>
            <a:ext cx="2838450" cy="5486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AEFD583-02E4-4DE2-8556-503D55E8B820}"/>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023CCFAF-A1AE-42A1-9C72-2CA815ED0E2F}"/>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BC002458-F5D1-4CBB-BDC4-4A38D484D892}"/>
              </a:ext>
            </a:extLst>
          </p:cNvPr>
          <p:cNvSpPr>
            <a:spLocks noGrp="1"/>
          </p:cNvSpPr>
          <p:nvPr>
            <p:ph type="sldNum" sz="quarter" idx="12"/>
          </p:nvPr>
        </p:nvSpPr>
        <p:spPr/>
        <p:txBody>
          <a:bodyPr/>
          <a:lstStyle>
            <a:lvl1pPr>
              <a:defRPr/>
            </a:lvl1pPr>
          </a:lstStyle>
          <a:p>
            <a:fld id="{3C64DB05-2A12-464A-8715-85C52AEBB7C9}" type="slidenum">
              <a:rPr lang="en-GB" altLang="en-US"/>
              <a:pPr/>
              <a:t>‹#›</a:t>
            </a:fld>
            <a:endParaRPr lang="en-GB" altLang="en-US"/>
          </a:p>
        </p:txBody>
      </p:sp>
    </p:spTree>
    <p:extLst>
      <p:ext uri="{BB962C8B-B14F-4D97-AF65-F5344CB8AC3E}">
        <p14:creationId xmlns:p14="http://schemas.microsoft.com/office/powerpoint/2010/main" val="80160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E6F3-D777-4E1B-AAC7-5D5AFDC3F4C8}"/>
              </a:ext>
            </a:extLst>
          </p:cNvPr>
          <p:cNvSpPr>
            <a:spLocks noGrp="1"/>
          </p:cNvSpPr>
          <p:nvPr>
            <p:ph type="title"/>
          </p:nvPr>
        </p:nvSpPr>
        <p:spPr>
          <a:xfrm>
            <a:off x="473075" y="487363"/>
            <a:ext cx="5915025" cy="1766887"/>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2211182-8A85-4186-BB97-21A72CFC58E3}"/>
              </a:ext>
            </a:extLst>
          </p:cNvPr>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C41CFC7-A9CA-44BC-AD39-1BBA338BD7D1}"/>
              </a:ext>
            </a:extLst>
          </p:cNvPr>
          <p:cNvSpPr>
            <a:spLocks noGrp="1"/>
          </p:cNvSpPr>
          <p:nvPr>
            <p:ph sz="half" idx="2"/>
          </p:nvPr>
        </p:nvSpPr>
        <p:spPr>
          <a:xfrm>
            <a:off x="473075" y="3340100"/>
            <a:ext cx="2900363"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D5758BA-F89D-4A57-8062-DBD2B63C62BE}"/>
              </a:ext>
            </a:extLst>
          </p:cNvPr>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D0BC006-FA72-4259-AE65-620689CFDEA0}"/>
              </a:ext>
            </a:extLst>
          </p:cNvPr>
          <p:cNvSpPr>
            <a:spLocks noGrp="1"/>
          </p:cNvSpPr>
          <p:nvPr>
            <p:ph sz="quarter" idx="4"/>
          </p:nvPr>
        </p:nvSpPr>
        <p:spPr>
          <a:xfrm>
            <a:off x="3471863" y="3340100"/>
            <a:ext cx="2916237"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D9EFC5E-81C7-4968-8768-786649807394}"/>
              </a:ext>
            </a:extLst>
          </p:cNvPr>
          <p:cNvSpPr>
            <a:spLocks noGrp="1"/>
          </p:cNvSpPr>
          <p:nvPr>
            <p:ph type="dt" sz="half" idx="10"/>
          </p:nvPr>
        </p:nvSpPr>
        <p:spPr/>
        <p:txBody>
          <a:bodyPr/>
          <a:lstStyle>
            <a:lvl1pPr>
              <a:defRPr/>
            </a:lvl1pPr>
          </a:lstStyle>
          <a:p>
            <a:endParaRPr lang="en-GB" altLang="en-US"/>
          </a:p>
        </p:txBody>
      </p:sp>
      <p:sp>
        <p:nvSpPr>
          <p:cNvPr id="8" name="Footer Placeholder 7">
            <a:extLst>
              <a:ext uri="{FF2B5EF4-FFF2-40B4-BE49-F238E27FC236}">
                <a16:creationId xmlns:a16="http://schemas.microsoft.com/office/drawing/2014/main" id="{4870071E-290C-4DB1-B0CA-1BE4C2E846C3}"/>
              </a:ext>
            </a:extLst>
          </p:cNvPr>
          <p:cNvSpPr>
            <a:spLocks noGrp="1"/>
          </p:cNvSpPr>
          <p:nvPr>
            <p:ph type="ftr" sz="quarter" idx="11"/>
          </p:nvPr>
        </p:nvSpPr>
        <p:spPr/>
        <p:txBody>
          <a:bodyPr/>
          <a:lstStyle>
            <a:lvl1pPr>
              <a:defRPr/>
            </a:lvl1pPr>
          </a:lstStyle>
          <a:p>
            <a:endParaRPr lang="en-GB" altLang="en-US"/>
          </a:p>
        </p:txBody>
      </p:sp>
      <p:sp>
        <p:nvSpPr>
          <p:cNvPr id="9" name="Slide Number Placeholder 8">
            <a:extLst>
              <a:ext uri="{FF2B5EF4-FFF2-40B4-BE49-F238E27FC236}">
                <a16:creationId xmlns:a16="http://schemas.microsoft.com/office/drawing/2014/main" id="{03BF1664-3871-4480-86AC-24D7FB341C3F}"/>
              </a:ext>
            </a:extLst>
          </p:cNvPr>
          <p:cNvSpPr>
            <a:spLocks noGrp="1"/>
          </p:cNvSpPr>
          <p:nvPr>
            <p:ph type="sldNum" sz="quarter" idx="12"/>
          </p:nvPr>
        </p:nvSpPr>
        <p:spPr/>
        <p:txBody>
          <a:bodyPr/>
          <a:lstStyle>
            <a:lvl1pPr>
              <a:defRPr/>
            </a:lvl1pPr>
          </a:lstStyle>
          <a:p>
            <a:fld id="{7A79DF43-A8E4-4D7F-9CFE-BDD651E106AA}" type="slidenum">
              <a:rPr lang="en-GB" altLang="en-US"/>
              <a:pPr/>
              <a:t>‹#›</a:t>
            </a:fld>
            <a:endParaRPr lang="en-GB" altLang="en-US"/>
          </a:p>
        </p:txBody>
      </p:sp>
    </p:spTree>
    <p:extLst>
      <p:ext uri="{BB962C8B-B14F-4D97-AF65-F5344CB8AC3E}">
        <p14:creationId xmlns:p14="http://schemas.microsoft.com/office/powerpoint/2010/main" val="1380179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63AB4-4BD8-43D2-AB30-4A82ECA75B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64F7C0-FB64-4E30-8F61-C79E49A12471}"/>
              </a:ext>
            </a:extLst>
          </p:cNvPr>
          <p:cNvSpPr>
            <a:spLocks noGrp="1"/>
          </p:cNvSpPr>
          <p:nvPr>
            <p:ph type="dt" sz="half" idx="10"/>
          </p:nvPr>
        </p:nvSpPr>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33F07315-8C55-49B6-8CC2-CD0C48550938}"/>
              </a:ext>
            </a:extLst>
          </p:cNvPr>
          <p:cNvSpPr>
            <a:spLocks noGrp="1"/>
          </p:cNvSpPr>
          <p:nvPr>
            <p:ph type="ftr" sz="quarter" idx="11"/>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861AE404-B601-4603-AD37-57EFE12BBD49}"/>
              </a:ext>
            </a:extLst>
          </p:cNvPr>
          <p:cNvSpPr>
            <a:spLocks noGrp="1"/>
          </p:cNvSpPr>
          <p:nvPr>
            <p:ph type="sldNum" sz="quarter" idx="12"/>
          </p:nvPr>
        </p:nvSpPr>
        <p:spPr/>
        <p:txBody>
          <a:bodyPr/>
          <a:lstStyle>
            <a:lvl1pPr>
              <a:defRPr/>
            </a:lvl1pPr>
          </a:lstStyle>
          <a:p>
            <a:fld id="{2AA78D55-4C5C-4C30-8305-799097F9EA17}" type="slidenum">
              <a:rPr lang="en-GB" altLang="en-US"/>
              <a:pPr/>
              <a:t>‹#›</a:t>
            </a:fld>
            <a:endParaRPr lang="en-GB" altLang="en-US"/>
          </a:p>
        </p:txBody>
      </p:sp>
    </p:spTree>
    <p:extLst>
      <p:ext uri="{BB962C8B-B14F-4D97-AF65-F5344CB8AC3E}">
        <p14:creationId xmlns:p14="http://schemas.microsoft.com/office/powerpoint/2010/main" val="2359144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8D5CFA-F17D-44CB-88B2-1C4B88CDA6E8}"/>
              </a:ext>
            </a:extLst>
          </p:cNvPr>
          <p:cNvSpPr>
            <a:spLocks noGrp="1"/>
          </p:cNvSpPr>
          <p:nvPr>
            <p:ph type="dt" sz="half" idx="10"/>
          </p:nvPr>
        </p:nvSpPr>
        <p:spPr/>
        <p:txBody>
          <a:bodyPr/>
          <a:lstStyle>
            <a:lvl1pPr>
              <a:defRPr/>
            </a:lvl1pPr>
          </a:lstStyle>
          <a:p>
            <a:endParaRPr lang="en-GB" altLang="en-US"/>
          </a:p>
        </p:txBody>
      </p:sp>
      <p:sp>
        <p:nvSpPr>
          <p:cNvPr id="3" name="Footer Placeholder 2">
            <a:extLst>
              <a:ext uri="{FF2B5EF4-FFF2-40B4-BE49-F238E27FC236}">
                <a16:creationId xmlns:a16="http://schemas.microsoft.com/office/drawing/2014/main" id="{5BABA3DC-8FA2-4284-BF28-1F27F15B82CC}"/>
              </a:ext>
            </a:extLst>
          </p:cNvPr>
          <p:cNvSpPr>
            <a:spLocks noGrp="1"/>
          </p:cNvSpPr>
          <p:nvPr>
            <p:ph type="ftr" sz="quarter" idx="11"/>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444BAF25-8892-4227-968E-82F77F866BE3}"/>
              </a:ext>
            </a:extLst>
          </p:cNvPr>
          <p:cNvSpPr>
            <a:spLocks noGrp="1"/>
          </p:cNvSpPr>
          <p:nvPr>
            <p:ph type="sldNum" sz="quarter" idx="12"/>
          </p:nvPr>
        </p:nvSpPr>
        <p:spPr/>
        <p:txBody>
          <a:bodyPr/>
          <a:lstStyle>
            <a:lvl1pPr>
              <a:defRPr/>
            </a:lvl1pPr>
          </a:lstStyle>
          <a:p>
            <a:fld id="{D1B78BAB-7A89-43D7-ABEE-5FB7DEC1368E}" type="slidenum">
              <a:rPr lang="en-GB" altLang="en-US"/>
              <a:pPr/>
              <a:t>‹#›</a:t>
            </a:fld>
            <a:endParaRPr lang="en-GB" altLang="en-US"/>
          </a:p>
        </p:txBody>
      </p:sp>
    </p:spTree>
    <p:extLst>
      <p:ext uri="{BB962C8B-B14F-4D97-AF65-F5344CB8AC3E}">
        <p14:creationId xmlns:p14="http://schemas.microsoft.com/office/powerpoint/2010/main" val="3533096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F39BE-A0AA-4D91-B227-70B39B0D1379}"/>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B0453C-2305-412A-A0CC-2E3FB445C85E}"/>
              </a:ext>
            </a:extLst>
          </p:cNvPr>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CF152A1-D9FC-4C80-A59D-54F986B09B85}"/>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D8CAF2-94E8-4719-A24C-14B14ED10582}"/>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0B997D7C-8580-442A-A88B-EC5E4CC137CB}"/>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1D6BD18A-F780-492B-A1CF-B593F7701EA1}"/>
              </a:ext>
            </a:extLst>
          </p:cNvPr>
          <p:cNvSpPr>
            <a:spLocks noGrp="1"/>
          </p:cNvSpPr>
          <p:nvPr>
            <p:ph type="sldNum" sz="quarter" idx="12"/>
          </p:nvPr>
        </p:nvSpPr>
        <p:spPr/>
        <p:txBody>
          <a:bodyPr/>
          <a:lstStyle>
            <a:lvl1pPr>
              <a:defRPr/>
            </a:lvl1pPr>
          </a:lstStyle>
          <a:p>
            <a:fld id="{7BD6E8CC-88C9-4DB2-96D4-6EE6EA79C4FE}" type="slidenum">
              <a:rPr lang="en-GB" altLang="en-US"/>
              <a:pPr/>
              <a:t>‹#›</a:t>
            </a:fld>
            <a:endParaRPr lang="en-GB" altLang="en-US"/>
          </a:p>
        </p:txBody>
      </p:sp>
    </p:spTree>
    <p:extLst>
      <p:ext uri="{BB962C8B-B14F-4D97-AF65-F5344CB8AC3E}">
        <p14:creationId xmlns:p14="http://schemas.microsoft.com/office/powerpoint/2010/main" val="416594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311B8-55D4-4907-9B6A-F536CA6D6AE0}"/>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11462CB-B928-4526-A7A3-82CC10EDB1EB}"/>
              </a:ext>
            </a:extLst>
          </p:cNvPr>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E8458D4-C494-4A7A-936A-7E7FD41652D4}"/>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4C4645-C9A9-44A8-959C-0AE95BB4A290}"/>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D908E15F-E2D1-41B9-9BCF-F98DFDB11F0F}"/>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7D7559E5-DD27-41F0-A60B-C2FA48128A88}"/>
              </a:ext>
            </a:extLst>
          </p:cNvPr>
          <p:cNvSpPr>
            <a:spLocks noGrp="1"/>
          </p:cNvSpPr>
          <p:nvPr>
            <p:ph type="sldNum" sz="quarter" idx="12"/>
          </p:nvPr>
        </p:nvSpPr>
        <p:spPr/>
        <p:txBody>
          <a:bodyPr/>
          <a:lstStyle>
            <a:lvl1pPr>
              <a:defRPr/>
            </a:lvl1pPr>
          </a:lstStyle>
          <a:p>
            <a:fld id="{A3C29880-62AD-4C49-8D07-D23F946930B6}" type="slidenum">
              <a:rPr lang="en-GB" altLang="en-US"/>
              <a:pPr/>
              <a:t>‹#›</a:t>
            </a:fld>
            <a:endParaRPr lang="en-GB" altLang="en-US"/>
          </a:p>
        </p:txBody>
      </p:sp>
    </p:spTree>
    <p:extLst>
      <p:ext uri="{BB962C8B-B14F-4D97-AF65-F5344CB8AC3E}">
        <p14:creationId xmlns:p14="http://schemas.microsoft.com/office/powerpoint/2010/main" val="880596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FFC7076-D58E-44DF-BAD0-509D39ACE705}"/>
              </a:ext>
            </a:extLst>
          </p:cNvPr>
          <p:cNvSpPr>
            <a:spLocks noGrp="1" noChangeArrowheads="1"/>
          </p:cNvSpPr>
          <p:nvPr>
            <p:ph type="title"/>
          </p:nvPr>
        </p:nvSpPr>
        <p:spPr bwMode="auto">
          <a:xfrm>
            <a:off x="514350" y="812800"/>
            <a:ext cx="58293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140321DC-1077-4B8C-A9D5-AFEEC18B36CA}"/>
              </a:ext>
            </a:extLst>
          </p:cNvPr>
          <p:cNvSpPr>
            <a:spLocks noGrp="1" noChangeArrowheads="1"/>
          </p:cNvSpPr>
          <p:nvPr>
            <p:ph type="body" idx="1"/>
          </p:nvPr>
        </p:nvSpPr>
        <p:spPr bwMode="auto">
          <a:xfrm>
            <a:off x="514350" y="2641600"/>
            <a:ext cx="58293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F907E1F8-43E8-49F8-BE3C-5E998F8A290E}"/>
              </a:ext>
            </a:extLst>
          </p:cNvPr>
          <p:cNvSpPr>
            <a:spLocks noGrp="1" noChangeArrowheads="1"/>
          </p:cNvSpPr>
          <p:nvPr>
            <p:ph type="dt" sz="half" idx="2"/>
          </p:nvPr>
        </p:nvSpPr>
        <p:spPr bwMode="auto">
          <a:xfrm>
            <a:off x="51435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altLang="en-US"/>
          </a:p>
        </p:txBody>
      </p:sp>
      <p:sp>
        <p:nvSpPr>
          <p:cNvPr id="1029" name="Rectangle 5">
            <a:extLst>
              <a:ext uri="{FF2B5EF4-FFF2-40B4-BE49-F238E27FC236}">
                <a16:creationId xmlns:a16="http://schemas.microsoft.com/office/drawing/2014/main" id="{D33696FF-F83B-406B-AE91-C6F1D0AE32BD}"/>
              </a:ext>
            </a:extLst>
          </p:cNvPr>
          <p:cNvSpPr>
            <a:spLocks noGrp="1" noChangeArrowheads="1"/>
          </p:cNvSpPr>
          <p:nvPr>
            <p:ph type="ftr" sz="quarter" idx="3"/>
          </p:nvPr>
        </p:nvSpPr>
        <p:spPr bwMode="auto">
          <a:xfrm>
            <a:off x="2343150" y="8331200"/>
            <a:ext cx="21717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altLang="en-US"/>
          </a:p>
        </p:txBody>
      </p:sp>
      <p:sp>
        <p:nvSpPr>
          <p:cNvPr id="1030" name="Rectangle 6">
            <a:extLst>
              <a:ext uri="{FF2B5EF4-FFF2-40B4-BE49-F238E27FC236}">
                <a16:creationId xmlns:a16="http://schemas.microsoft.com/office/drawing/2014/main" id="{F4B3BD0F-8487-45F2-8483-9ED4097AF489}"/>
              </a:ext>
            </a:extLst>
          </p:cNvPr>
          <p:cNvSpPr>
            <a:spLocks noGrp="1" noChangeArrowheads="1"/>
          </p:cNvSpPr>
          <p:nvPr>
            <p:ph type="sldNum" sz="quarter" idx="4"/>
          </p:nvPr>
        </p:nvSpPr>
        <p:spPr bwMode="auto">
          <a:xfrm>
            <a:off x="491490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64DA764-05CC-4CFA-B782-A26824DDF2CE}"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w&amp;url=http%3A%2F%2Fairsoft.ua%2Fshowthread.php%3Ft%3D16995%26page%3D9&amp;ei=U5eDVOThAYbuULueg-AP&amp;bvm=bv.80642063,d.ZWU&amp;psig=AFQjCNHGTO4bix7Ox_-51LXAXvIP1HYI5w&amp;ust=141799608953826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2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jpeg"/></Relationships>
</file>

<file path=ppt/slides/_rels/slide3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3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3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73.png"/><Relationship Id="rId2" Type="http://schemas.openxmlformats.org/officeDocument/2006/relationships/image" Target="../media/image68.jpeg"/><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68.jpeg"/><Relationship Id="rId1" Type="http://schemas.openxmlformats.org/officeDocument/2006/relationships/slideLayout" Target="../slideLayouts/slideLayout2.xml"/><Relationship Id="rId6" Type="http://schemas.openxmlformats.org/officeDocument/2006/relationships/image" Target="../media/image77.jpeg"/><Relationship Id="rId5" Type="http://schemas.openxmlformats.org/officeDocument/2006/relationships/image" Target="../media/image76.png"/><Relationship Id="rId4" Type="http://schemas.openxmlformats.org/officeDocument/2006/relationships/image" Target="../media/image75.jpeg"/></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3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2.xml"/><Relationship Id="rId5" Type="http://schemas.openxmlformats.org/officeDocument/2006/relationships/image" Target="../media/image84.jpeg"/><Relationship Id="rId4"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png"/><Relationship Id="rId4" Type="http://schemas.openxmlformats.org/officeDocument/2006/relationships/image" Target="../media/image8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8C30FEC7-03AA-416B-8C8C-03B4EC7FF34F}"/>
              </a:ext>
            </a:extLst>
          </p:cNvPr>
          <p:cNvSpPr>
            <a:spLocks noGrp="1" noChangeArrowheads="1"/>
          </p:cNvSpPr>
          <p:nvPr>
            <p:ph type="title"/>
          </p:nvPr>
        </p:nvSpPr>
        <p:spPr>
          <a:xfrm>
            <a:off x="765175" y="107950"/>
            <a:ext cx="5327650" cy="1547813"/>
          </a:xfrm>
        </p:spPr>
        <p:txBody>
          <a:bodyPr/>
          <a:lstStyle/>
          <a:p>
            <a:r>
              <a:rPr lang="en-GB" altLang="en-US" sz="2400" b="1" dirty="0">
                <a:latin typeface="Arial" panose="020B0604020202020204" pitchFamily="34" charset="0"/>
              </a:rPr>
              <a:t>USA 1980s TO&amp;Es v2.7</a:t>
            </a:r>
            <a:br>
              <a:rPr lang="en-GB" altLang="en-US" sz="2400" b="1" dirty="0">
                <a:latin typeface="Arial" panose="020B0604020202020204" pitchFamily="34" charset="0"/>
              </a:rPr>
            </a:br>
            <a:r>
              <a:rPr lang="en-GB" altLang="en-US" sz="1600" dirty="0">
                <a:latin typeface="Arial" panose="020B0604020202020204" pitchFamily="34" charset="0"/>
              </a:rPr>
              <a:t>By R Mark Davies for </a:t>
            </a:r>
            <a:r>
              <a:rPr lang="en-GB" altLang="en-US" sz="1600" i="1" dirty="0">
                <a:latin typeface="Arial" panose="020B0604020202020204" pitchFamily="34" charset="0"/>
              </a:rPr>
              <a:t>Battlefront: First Echelon</a:t>
            </a:r>
            <a:br>
              <a:rPr lang="en-GB" altLang="en-US" sz="1600" i="1" dirty="0">
                <a:latin typeface="Arial" panose="020B0604020202020204" pitchFamily="34" charset="0"/>
              </a:rPr>
            </a:br>
            <a:br>
              <a:rPr lang="en-GB" altLang="en-US" sz="1600" i="1" dirty="0">
                <a:latin typeface="Arial" panose="020B0604020202020204" pitchFamily="34" charset="0"/>
              </a:rPr>
            </a:br>
            <a:r>
              <a:rPr lang="en-GB" altLang="en-US" sz="1600" i="1" dirty="0">
                <a:latin typeface="Arial" panose="020B0604020202020204" pitchFamily="34" charset="0"/>
              </a:rPr>
              <a:t>By R Mark Davies, w</a:t>
            </a:r>
            <a:r>
              <a:rPr lang="en-GB" altLang="en-US" sz="1400" i="1" dirty="0">
                <a:latin typeface="Arial" panose="020B0604020202020204" pitchFamily="34" charset="0"/>
              </a:rPr>
              <a:t>ith contributions from and thanks to </a:t>
            </a:r>
            <a:br>
              <a:rPr lang="en-GB" altLang="en-US" sz="1400" i="1" dirty="0">
                <a:latin typeface="Arial" panose="020B0604020202020204" pitchFamily="34" charset="0"/>
              </a:rPr>
            </a:br>
            <a:r>
              <a:rPr lang="en-GB" altLang="en-US" sz="1400" i="1" dirty="0">
                <a:latin typeface="Arial" panose="020B0604020202020204" pitchFamily="34" charset="0"/>
              </a:rPr>
              <a:t>Greg Lyle, Mark Hayes, Allen Curtis and Max </a:t>
            </a:r>
            <a:r>
              <a:rPr lang="en-GB" altLang="en-US" sz="1400" i="1" dirty="0" err="1">
                <a:latin typeface="Arial" panose="020B0604020202020204" pitchFamily="34" charset="0"/>
              </a:rPr>
              <a:t>W</a:t>
            </a:r>
            <a:r>
              <a:rPr lang="en-GB" altLang="en-US" sz="1400" i="1" dirty="0" err="1">
                <a:latin typeface="Arial" panose="020B0604020202020204" pitchFamily="34" charset="0"/>
                <a:cs typeface="Arial" panose="020B0604020202020204" pitchFamily="34" charset="0"/>
              </a:rPr>
              <a:t>ünderlich</a:t>
            </a:r>
            <a:endParaRPr lang="en-GB" altLang="en-US" sz="1400" b="1" dirty="0">
              <a:latin typeface="Arial" panose="020B0604020202020204" pitchFamily="34" charset="0"/>
              <a:cs typeface="Arial" panose="020B0604020202020204" pitchFamily="34" charset="0"/>
            </a:endParaRPr>
          </a:p>
        </p:txBody>
      </p:sp>
      <p:sp>
        <p:nvSpPr>
          <p:cNvPr id="60534" name="Text Box 118">
            <a:extLst>
              <a:ext uri="{FF2B5EF4-FFF2-40B4-BE49-F238E27FC236}">
                <a16:creationId xmlns:a16="http://schemas.microsoft.com/office/drawing/2014/main" id="{9DAB3F41-B9B8-44A4-8C6A-85A7498012F6}"/>
              </a:ext>
            </a:extLst>
          </p:cNvPr>
          <p:cNvSpPr txBox="1">
            <a:spLocks noChangeArrowheads="1"/>
          </p:cNvSpPr>
          <p:nvPr/>
        </p:nvSpPr>
        <p:spPr bwMode="auto">
          <a:xfrm>
            <a:off x="115888" y="1979613"/>
            <a:ext cx="6626225"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a:t>The main combat formation of the US Army in Europe (USAREUR) was the US 7th Army.  US 7th Army HQ also doubled as the NATO CENTAG (CENTral Army Group) HQ, which commanded all NATO forces in the southern half of West Germany (normally II (Ge) Corps, III (Ge) Corps, US V Corps and US VII Corps, plus 4th Canadian Mech Brigade Group, possibly also with French and Spanish formations added in wartime).  Similarly, the British Army of the Rhine doubled as the HQ for NORTHAG (NORTHern Army Group).</a:t>
            </a:r>
          </a:p>
          <a:p>
            <a:endParaRPr lang="en-GB" altLang="en-US" sz="1000"/>
          </a:p>
          <a:p>
            <a:r>
              <a:rPr lang="en-GB" altLang="en-US" sz="1000"/>
              <a:t>In addition to 7th Army, USAREUR was also responsible for the 199th Separate Infantry Brigade in Berlin, plus the two US Brigades that were permanently deployed in West Germany as advanced elements of US III Corps (see below).  There were also logistical support and headquarters elements in the UK, Belgium, Netherlands and Italy.</a:t>
            </a:r>
          </a:p>
          <a:p>
            <a:endParaRPr lang="en-GB" altLang="en-US" sz="1000"/>
          </a:p>
          <a:p>
            <a:r>
              <a:rPr lang="en-GB" altLang="en-US" sz="1000"/>
              <a:t>US III Corps was based in the Eastern USA, but was the main holding formation for REFORGER units (REFORGER = REturn of FORces to GERmany), which would rapidly deploy to Europe in the build-up to war, picking up pre-positioned heavy equipment in Belgium, the Netherlands and West Germany (NATO’s REFORGER exercises practiced this rapid deployment annually, as well as the rapid-deployment of other NATO forces (British, Belgian, Dutch and Danish) to West Germany).  Some of III Corps’ elements were earmarked to reinforce V and VII Corps in CENTAG, but the bulk of III Corps was intended to reinforce NORTHAG – either as direct reinforcement for NORTHAG’s NATO allied Corps (Belgian, British, German &amp; Dutch) or as an integral, fully-deployed US III Corps.  Two brigades from III Corps were permanently deployed forward to West Germany in peacetime – one brigade from 2nd Armored Division was permanently attached to NORTHAG, while a brigade from 1st Infantry Division (Mech) was permanently attached to US VII Corps.</a:t>
            </a:r>
          </a:p>
          <a:p>
            <a:endParaRPr lang="en-GB" altLang="en-US" sz="1000"/>
          </a:p>
          <a:p>
            <a:r>
              <a:rPr lang="en-GB" altLang="en-US" sz="1000"/>
              <a:t>US XVIII Airborne Corps was the rapid-deployment element of the US Army.  While it held some REFORGER elements, it was not a REFORGER formation per se, but did have a contingency plan to deploy to Europe; most probably in defence of NATO’s Northern Flank.</a:t>
            </a:r>
          </a:p>
          <a:p>
            <a:endParaRPr lang="en-GB" altLang="en-US" sz="1000"/>
          </a:p>
          <a:p>
            <a:r>
              <a:rPr lang="en-GB" altLang="en-US" sz="1000"/>
              <a:t>One last formation to mention is 9th Infantry Division (Motorized), which was part of US I Corps in the USA.  This was intended as an experimental test-bed formation for new technology, with a particular specialisation in rapid deployment by air and as such had large numbers of TOW-armed HMMWV in lieu of tanks.  In the late 1980s it was given the role of reinforcing the Danish-German LandJut Command.</a:t>
            </a:r>
          </a:p>
        </p:txBody>
      </p:sp>
      <p:pic>
        <p:nvPicPr>
          <p:cNvPr id="60733" name="Picture 317" descr="CENTAG_insignia">
            <a:extLst>
              <a:ext uri="{FF2B5EF4-FFF2-40B4-BE49-F238E27FC236}">
                <a16:creationId xmlns:a16="http://schemas.microsoft.com/office/drawing/2014/main" id="{F52E3C85-3AB3-40B1-BBF1-2DDF894CCE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4050" y="179388"/>
            <a:ext cx="919163" cy="1150937"/>
          </a:xfrm>
          <a:prstGeom prst="rect">
            <a:avLst/>
          </a:prstGeom>
          <a:noFill/>
          <a:extLst>
            <a:ext uri="{909E8E84-426E-40DD-AFC4-6F175D3DCCD1}">
              <a14:hiddenFill xmlns:a14="http://schemas.microsoft.com/office/drawing/2010/main">
                <a:solidFill>
                  <a:srgbClr val="FFFFFF"/>
                </a:solidFill>
              </a14:hiddenFill>
            </a:ext>
          </a:extLst>
        </p:spPr>
      </p:pic>
      <p:sp>
        <p:nvSpPr>
          <p:cNvPr id="60736" name="Text Box 320">
            <a:extLst>
              <a:ext uri="{FF2B5EF4-FFF2-40B4-BE49-F238E27FC236}">
                <a16:creationId xmlns:a16="http://schemas.microsoft.com/office/drawing/2014/main" id="{3D960F2E-73E1-413A-9A26-0F4CBCA238DF}"/>
              </a:ext>
            </a:extLst>
          </p:cNvPr>
          <p:cNvSpPr txBox="1">
            <a:spLocks noChangeArrowheads="1"/>
          </p:cNvSpPr>
          <p:nvPr/>
        </p:nvSpPr>
        <p:spPr bwMode="auto">
          <a:xfrm>
            <a:off x="0" y="1619250"/>
            <a:ext cx="6858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sz="1800" b="1"/>
              <a:t>US Army in Europe (USAREUR) 1980-1989</a:t>
            </a:r>
            <a:endParaRPr lang="en-GB" altLang="en-US" sz="1800"/>
          </a:p>
        </p:txBody>
      </p:sp>
      <p:pic>
        <p:nvPicPr>
          <p:cNvPr id="60742" name="Picture 326" descr="USAREUR_Insignia">
            <a:extLst>
              <a:ext uri="{FF2B5EF4-FFF2-40B4-BE49-F238E27FC236}">
                <a16:creationId xmlns:a16="http://schemas.microsoft.com/office/drawing/2014/main" id="{8443BEB5-5D5E-4F1A-A318-A2C820B112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13" y="179388"/>
            <a:ext cx="877887" cy="1152525"/>
          </a:xfrm>
          <a:prstGeom prst="rect">
            <a:avLst/>
          </a:prstGeom>
          <a:noFill/>
          <a:extLst>
            <a:ext uri="{909E8E84-426E-40DD-AFC4-6F175D3DCCD1}">
              <a14:hiddenFill xmlns:a14="http://schemas.microsoft.com/office/drawing/2010/main">
                <a:solidFill>
                  <a:srgbClr val="FFFFFF"/>
                </a:solidFill>
              </a14:hiddenFill>
            </a:ext>
          </a:extLst>
        </p:spPr>
      </p:pic>
      <p:pic>
        <p:nvPicPr>
          <p:cNvPr id="60743" name="Picture 327" descr="US Cobra 2">
            <a:extLst>
              <a:ext uri="{FF2B5EF4-FFF2-40B4-BE49-F238E27FC236}">
                <a16:creationId xmlns:a16="http://schemas.microsoft.com/office/drawing/2014/main" id="{FFAB8BE3-3092-4CDD-963C-B8967B97C3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5175" y="6732588"/>
            <a:ext cx="5111750" cy="2120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104" name="Group 144">
            <a:extLst>
              <a:ext uri="{FF2B5EF4-FFF2-40B4-BE49-F238E27FC236}">
                <a16:creationId xmlns:a16="http://schemas.microsoft.com/office/drawing/2014/main" id="{0A0698AD-D44F-4D50-BB47-E3C6F2C72291}"/>
              </a:ext>
            </a:extLst>
          </p:cNvPr>
          <p:cNvGrpSpPr>
            <a:grpSpLocks/>
          </p:cNvGrpSpPr>
          <p:nvPr/>
        </p:nvGrpSpPr>
        <p:grpSpPr bwMode="auto">
          <a:xfrm>
            <a:off x="115888" y="252413"/>
            <a:ext cx="288925" cy="215900"/>
            <a:chOff x="2976" y="2472"/>
            <a:chExt cx="136" cy="91"/>
          </a:xfrm>
        </p:grpSpPr>
        <p:sp>
          <p:nvSpPr>
            <p:cNvPr id="41105" name="Rectangle 145">
              <a:extLst>
                <a:ext uri="{FF2B5EF4-FFF2-40B4-BE49-F238E27FC236}">
                  <a16:creationId xmlns:a16="http://schemas.microsoft.com/office/drawing/2014/main" id="{AAFA2081-38A2-4C28-BA21-144E951F4BA9}"/>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06" name="Line 146">
              <a:extLst>
                <a:ext uri="{FF2B5EF4-FFF2-40B4-BE49-F238E27FC236}">
                  <a16:creationId xmlns:a16="http://schemas.microsoft.com/office/drawing/2014/main" id="{22289E82-D206-4E66-B46F-6FB78C7933A2}"/>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07" name="Line 147">
              <a:extLst>
                <a:ext uri="{FF2B5EF4-FFF2-40B4-BE49-F238E27FC236}">
                  <a16:creationId xmlns:a16="http://schemas.microsoft.com/office/drawing/2014/main" id="{4E299414-DEAA-433D-92FF-043A8727CF3A}"/>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08" name="Group 148">
              <a:extLst>
                <a:ext uri="{FF2B5EF4-FFF2-40B4-BE49-F238E27FC236}">
                  <a16:creationId xmlns:a16="http://schemas.microsoft.com/office/drawing/2014/main" id="{F8096D90-0A8C-45ED-87A2-19EE65758E1F}"/>
                </a:ext>
              </a:extLst>
            </p:cNvPr>
            <p:cNvGrpSpPr>
              <a:grpSpLocks/>
            </p:cNvGrpSpPr>
            <p:nvPr/>
          </p:nvGrpSpPr>
          <p:grpSpPr bwMode="auto">
            <a:xfrm>
              <a:off x="3022" y="2540"/>
              <a:ext cx="44" cy="22"/>
              <a:chOff x="1632" y="1249"/>
              <a:chExt cx="48" cy="24"/>
            </a:xfrm>
          </p:grpSpPr>
          <p:sp>
            <p:nvSpPr>
              <p:cNvPr id="41109" name="AutoShape 149">
                <a:extLst>
                  <a:ext uri="{FF2B5EF4-FFF2-40B4-BE49-F238E27FC236}">
                    <a16:creationId xmlns:a16="http://schemas.microsoft.com/office/drawing/2014/main" id="{9F69E053-AE1C-4D15-9A24-3C856E9557BF}"/>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10" name="AutoShape 150">
                <a:extLst>
                  <a:ext uri="{FF2B5EF4-FFF2-40B4-BE49-F238E27FC236}">
                    <a16:creationId xmlns:a16="http://schemas.microsoft.com/office/drawing/2014/main" id="{04370113-C428-4886-9422-253FBAE29397}"/>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1111" name="Group 151">
            <a:extLst>
              <a:ext uri="{FF2B5EF4-FFF2-40B4-BE49-F238E27FC236}">
                <a16:creationId xmlns:a16="http://schemas.microsoft.com/office/drawing/2014/main" id="{852CB355-0D08-41BB-A66A-F14D4D0EC821}"/>
              </a:ext>
            </a:extLst>
          </p:cNvPr>
          <p:cNvGrpSpPr>
            <a:grpSpLocks/>
          </p:cNvGrpSpPr>
          <p:nvPr/>
        </p:nvGrpSpPr>
        <p:grpSpPr bwMode="auto">
          <a:xfrm>
            <a:off x="223838" y="179388"/>
            <a:ext cx="76200" cy="63500"/>
            <a:chOff x="2539" y="543"/>
            <a:chExt cx="48" cy="40"/>
          </a:xfrm>
        </p:grpSpPr>
        <p:sp>
          <p:nvSpPr>
            <p:cNvPr id="41112" name="Line 152">
              <a:extLst>
                <a:ext uri="{FF2B5EF4-FFF2-40B4-BE49-F238E27FC236}">
                  <a16:creationId xmlns:a16="http://schemas.microsoft.com/office/drawing/2014/main" id="{798521AC-950E-4CC5-A3FC-81087E5DE3B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13" name="Line 153">
              <a:extLst>
                <a:ext uri="{FF2B5EF4-FFF2-40B4-BE49-F238E27FC236}">
                  <a16:creationId xmlns:a16="http://schemas.microsoft.com/office/drawing/2014/main" id="{B618F43F-B0DD-47F1-967E-36EA66D7F10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114" name="Text Box 154">
            <a:extLst>
              <a:ext uri="{FF2B5EF4-FFF2-40B4-BE49-F238E27FC236}">
                <a16:creationId xmlns:a16="http://schemas.microsoft.com/office/drawing/2014/main" id="{413C80FF-A9BA-4092-84B0-1E01D8E0C6BC}"/>
              </a:ext>
            </a:extLst>
          </p:cNvPr>
          <p:cNvSpPr txBox="1">
            <a:spLocks noChangeArrowheads="1"/>
          </p:cNvSpPr>
          <p:nvPr/>
        </p:nvSpPr>
        <p:spPr bwMode="auto">
          <a:xfrm>
            <a:off x="404813" y="107950"/>
            <a:ext cx="19669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CWUS-07</a:t>
            </a:r>
          </a:p>
          <a:p>
            <a:r>
              <a:rPr lang="en-GB" altLang="en-US" sz="1000" b="1"/>
              <a:t>US Airborne Brigade 1980s</a:t>
            </a:r>
            <a:r>
              <a:rPr lang="en-GB" altLang="en-US" b="1"/>
              <a:t> (a)</a:t>
            </a:r>
            <a:endParaRPr lang="en-GB" altLang="en-US" sz="1000" b="1"/>
          </a:p>
        </p:txBody>
      </p:sp>
      <p:sp>
        <p:nvSpPr>
          <p:cNvPr id="41115" name="Line 155">
            <a:extLst>
              <a:ext uri="{FF2B5EF4-FFF2-40B4-BE49-F238E27FC236}">
                <a16:creationId xmlns:a16="http://schemas.microsoft.com/office/drawing/2014/main" id="{A211C437-E4B7-4613-A6BE-76135A0C29E3}"/>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16" name="Group 156">
            <a:extLst>
              <a:ext uri="{FF2B5EF4-FFF2-40B4-BE49-F238E27FC236}">
                <a16:creationId xmlns:a16="http://schemas.microsoft.com/office/drawing/2014/main" id="{7F237CCB-145E-4DE5-8D97-75A5D1C4532B}"/>
              </a:ext>
            </a:extLst>
          </p:cNvPr>
          <p:cNvGrpSpPr>
            <a:grpSpLocks/>
          </p:cNvGrpSpPr>
          <p:nvPr/>
        </p:nvGrpSpPr>
        <p:grpSpPr bwMode="auto">
          <a:xfrm>
            <a:off x="404813" y="612775"/>
            <a:ext cx="231775" cy="157163"/>
            <a:chOff x="933" y="149"/>
            <a:chExt cx="146" cy="99"/>
          </a:xfrm>
        </p:grpSpPr>
        <p:sp>
          <p:nvSpPr>
            <p:cNvPr id="41117" name="Rectangle 157">
              <a:extLst>
                <a:ext uri="{FF2B5EF4-FFF2-40B4-BE49-F238E27FC236}">
                  <a16:creationId xmlns:a16="http://schemas.microsoft.com/office/drawing/2014/main" id="{B27F00BC-9F13-436F-AB61-9ACD721294D4}"/>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18" name="Text Box 158">
              <a:extLst>
                <a:ext uri="{FF2B5EF4-FFF2-40B4-BE49-F238E27FC236}">
                  <a16:creationId xmlns:a16="http://schemas.microsoft.com/office/drawing/2014/main" id="{F7D60FC0-BCD1-442F-9A43-DE26F9A777CA}"/>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1119" name="Line 159">
            <a:extLst>
              <a:ext uri="{FF2B5EF4-FFF2-40B4-BE49-F238E27FC236}">
                <a16:creationId xmlns:a16="http://schemas.microsoft.com/office/drawing/2014/main" id="{1A35CDAB-BA5A-4B52-B93A-F4F9986AFC9E}"/>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20" name="Group 160">
            <a:extLst>
              <a:ext uri="{FF2B5EF4-FFF2-40B4-BE49-F238E27FC236}">
                <a16:creationId xmlns:a16="http://schemas.microsoft.com/office/drawing/2014/main" id="{8A7B8D5F-8024-47E8-9916-BE8C2324E16A}"/>
              </a:ext>
            </a:extLst>
          </p:cNvPr>
          <p:cNvGrpSpPr>
            <a:grpSpLocks/>
          </p:cNvGrpSpPr>
          <p:nvPr/>
        </p:nvGrpSpPr>
        <p:grpSpPr bwMode="auto">
          <a:xfrm>
            <a:off x="482600" y="539750"/>
            <a:ext cx="74613" cy="26988"/>
            <a:chOff x="2373" y="1404"/>
            <a:chExt cx="47" cy="17"/>
          </a:xfrm>
        </p:grpSpPr>
        <p:sp>
          <p:nvSpPr>
            <p:cNvPr id="41121" name="Oval 161">
              <a:extLst>
                <a:ext uri="{FF2B5EF4-FFF2-40B4-BE49-F238E27FC236}">
                  <a16:creationId xmlns:a16="http://schemas.microsoft.com/office/drawing/2014/main" id="{6D6D79F7-0E60-4F41-8143-394A49A63D6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122" name="Oval 162">
              <a:extLst>
                <a:ext uri="{FF2B5EF4-FFF2-40B4-BE49-F238E27FC236}">
                  <a16:creationId xmlns:a16="http://schemas.microsoft.com/office/drawing/2014/main" id="{078382AF-9329-42DE-8648-71FC7A44F59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123" name="Text Box 163">
            <a:extLst>
              <a:ext uri="{FF2B5EF4-FFF2-40B4-BE49-F238E27FC236}">
                <a16:creationId xmlns:a16="http://schemas.microsoft.com/office/drawing/2014/main" id="{01BA9D97-EF22-4128-847F-978D942F0CF0}"/>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41124" name="Group 164">
            <a:extLst>
              <a:ext uri="{FF2B5EF4-FFF2-40B4-BE49-F238E27FC236}">
                <a16:creationId xmlns:a16="http://schemas.microsoft.com/office/drawing/2014/main" id="{8AE6F711-EFBF-4EA0-974E-252455573E6C}"/>
              </a:ext>
            </a:extLst>
          </p:cNvPr>
          <p:cNvGrpSpPr>
            <a:grpSpLocks/>
          </p:cNvGrpSpPr>
          <p:nvPr/>
        </p:nvGrpSpPr>
        <p:grpSpPr bwMode="auto">
          <a:xfrm>
            <a:off x="404813" y="900113"/>
            <a:ext cx="231775" cy="190500"/>
            <a:chOff x="2251" y="2290"/>
            <a:chExt cx="146" cy="120"/>
          </a:xfrm>
        </p:grpSpPr>
        <p:sp>
          <p:nvSpPr>
            <p:cNvPr id="41125" name="Rectangle 165">
              <a:extLst>
                <a:ext uri="{FF2B5EF4-FFF2-40B4-BE49-F238E27FC236}">
                  <a16:creationId xmlns:a16="http://schemas.microsoft.com/office/drawing/2014/main" id="{2D9F4EF0-1B44-4289-AD01-6AA1384E4A95}"/>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26" name="Oval 166">
              <a:extLst>
                <a:ext uri="{FF2B5EF4-FFF2-40B4-BE49-F238E27FC236}">
                  <a16:creationId xmlns:a16="http://schemas.microsoft.com/office/drawing/2014/main" id="{475ED632-830F-4D6D-951B-525AD228E6E6}"/>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127" name="Oval 167">
              <a:extLst>
                <a:ext uri="{FF2B5EF4-FFF2-40B4-BE49-F238E27FC236}">
                  <a16:creationId xmlns:a16="http://schemas.microsoft.com/office/drawing/2014/main" id="{FB7D2225-28D8-4DE9-BCA5-9ED55E1C533D}"/>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1128" name="Group 168">
            <a:extLst>
              <a:ext uri="{FF2B5EF4-FFF2-40B4-BE49-F238E27FC236}">
                <a16:creationId xmlns:a16="http://schemas.microsoft.com/office/drawing/2014/main" id="{489FEB9E-DA48-4AD9-AD35-25CB2CB6E51A}"/>
              </a:ext>
            </a:extLst>
          </p:cNvPr>
          <p:cNvGrpSpPr>
            <a:grpSpLocks/>
          </p:cNvGrpSpPr>
          <p:nvPr/>
        </p:nvGrpSpPr>
        <p:grpSpPr bwMode="auto">
          <a:xfrm>
            <a:off x="482600" y="828675"/>
            <a:ext cx="74613" cy="26988"/>
            <a:chOff x="2373" y="1404"/>
            <a:chExt cx="47" cy="17"/>
          </a:xfrm>
        </p:grpSpPr>
        <p:sp>
          <p:nvSpPr>
            <p:cNvPr id="41129" name="Oval 169">
              <a:extLst>
                <a:ext uri="{FF2B5EF4-FFF2-40B4-BE49-F238E27FC236}">
                  <a16:creationId xmlns:a16="http://schemas.microsoft.com/office/drawing/2014/main" id="{2D2C41C6-4A5D-4917-8612-6A136A8A61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130" name="Oval 170">
              <a:extLst>
                <a:ext uri="{FF2B5EF4-FFF2-40B4-BE49-F238E27FC236}">
                  <a16:creationId xmlns:a16="http://schemas.microsoft.com/office/drawing/2014/main" id="{86217AE4-6903-4D96-AC11-00FAC9FD26A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131" name="Text Box 171">
            <a:extLst>
              <a:ext uri="{FF2B5EF4-FFF2-40B4-BE49-F238E27FC236}">
                <a16:creationId xmlns:a16="http://schemas.microsoft.com/office/drawing/2014/main" id="{07BD2BA9-D6CD-4321-B07D-4FD057F4273D}"/>
              </a:ext>
            </a:extLst>
          </p:cNvPr>
          <p:cNvSpPr txBox="1">
            <a:spLocks noChangeArrowheads="1"/>
          </p:cNvSpPr>
          <p:nvPr/>
        </p:nvSpPr>
        <p:spPr bwMode="auto">
          <a:xfrm>
            <a:off x="620713" y="755650"/>
            <a:ext cx="2679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(b)                           </a:t>
            </a:r>
            <a:r>
              <a:rPr lang="en-GB" altLang="en-US"/>
              <a:t>CWUS-33</a:t>
            </a:r>
            <a:endParaRPr lang="en-GB" altLang="en-US" b="1"/>
          </a:p>
        </p:txBody>
      </p:sp>
      <p:sp>
        <p:nvSpPr>
          <p:cNvPr id="41132" name="Text Box 172">
            <a:extLst>
              <a:ext uri="{FF2B5EF4-FFF2-40B4-BE49-F238E27FC236}">
                <a16:creationId xmlns:a16="http://schemas.microsoft.com/office/drawing/2014/main" id="{E09BA311-4CAF-452B-B6B1-40165B2C3843}"/>
              </a:ext>
            </a:extLst>
          </p:cNvPr>
          <p:cNvSpPr txBox="1">
            <a:spLocks noChangeArrowheads="1"/>
          </p:cNvSpPr>
          <p:nvPr/>
        </p:nvSpPr>
        <p:spPr bwMode="auto">
          <a:xfrm>
            <a:off x="115888" y="3635375"/>
            <a:ext cx="324167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Note that US Brigades were designed to be extremely flexible and could incorporate all types of units under command, including elements of the Divisional Troops and Aviation (see BG CWUS-04) and if operating in a ground role, maybe the odd Armored unit or other heavy support.  This was especially true after the ‘Division 86’ reorganisations, which created a fourth (Aviation) Brigade, which could also command elements from the division’s three infantry brigades.</a:t>
            </a:r>
          </a:p>
          <a:p>
            <a:endParaRPr lang="en-GB" altLang="en-US" b="1"/>
          </a:p>
          <a:p>
            <a:r>
              <a:rPr lang="en-GB" altLang="en-US" b="1"/>
              <a:t>(b) </a:t>
            </a:r>
            <a:r>
              <a:rPr lang="en-GB" altLang="en-US"/>
              <a:t>May replace Brigade Commander’s transport with:</a:t>
            </a:r>
          </a:p>
          <a:p>
            <a:r>
              <a:rPr lang="en-GB" altLang="en-US"/>
              <a:t>     UH-1D/H Iroquois Utility Helicopter                              CWUS-59</a:t>
            </a:r>
          </a:p>
          <a:p>
            <a:r>
              <a:rPr lang="en-GB" altLang="en-US"/>
              <a:t>Or from mid-1980s with:</a:t>
            </a:r>
          </a:p>
          <a:p>
            <a:r>
              <a:rPr lang="en-GB" altLang="en-US"/>
              <a:t>     M998 HMMWV Utility Vehicle (no MG)                        CWUS-34</a:t>
            </a:r>
          </a:p>
          <a:p>
            <a:r>
              <a:rPr lang="en-GB" altLang="en-US"/>
              <a:t>     UH-60 Blackhawk Utility Helicopter                              CWUS-60</a:t>
            </a:r>
            <a:endParaRPr lang="en-GB" altLang="en-US" b="1"/>
          </a:p>
        </p:txBody>
      </p:sp>
      <p:sp>
        <p:nvSpPr>
          <p:cNvPr id="41133" name="Text Box 173">
            <a:extLst>
              <a:ext uri="{FF2B5EF4-FFF2-40B4-BE49-F238E27FC236}">
                <a16:creationId xmlns:a16="http://schemas.microsoft.com/office/drawing/2014/main" id="{14E600E2-ED3D-44B2-8B36-4431D1CAF3DA}"/>
              </a:ext>
            </a:extLst>
          </p:cNvPr>
          <p:cNvSpPr txBox="1">
            <a:spLocks noChangeArrowheads="1"/>
          </p:cNvSpPr>
          <p:nvPr/>
        </p:nvSpPr>
        <p:spPr bwMode="auto">
          <a:xfrm>
            <a:off x="692150" y="11160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41134" name="Group 174">
            <a:extLst>
              <a:ext uri="{FF2B5EF4-FFF2-40B4-BE49-F238E27FC236}">
                <a16:creationId xmlns:a16="http://schemas.microsoft.com/office/drawing/2014/main" id="{8FEDC0AF-B8C8-45B0-83CE-B4EBF39BCEE2}"/>
              </a:ext>
            </a:extLst>
          </p:cNvPr>
          <p:cNvGrpSpPr>
            <a:grpSpLocks/>
          </p:cNvGrpSpPr>
          <p:nvPr/>
        </p:nvGrpSpPr>
        <p:grpSpPr bwMode="auto">
          <a:xfrm>
            <a:off x="404813" y="1476375"/>
            <a:ext cx="288925" cy="215900"/>
            <a:chOff x="2976" y="2472"/>
            <a:chExt cx="136" cy="91"/>
          </a:xfrm>
        </p:grpSpPr>
        <p:sp>
          <p:nvSpPr>
            <p:cNvPr id="41135" name="Rectangle 175">
              <a:extLst>
                <a:ext uri="{FF2B5EF4-FFF2-40B4-BE49-F238E27FC236}">
                  <a16:creationId xmlns:a16="http://schemas.microsoft.com/office/drawing/2014/main" id="{5849570B-A58E-48D0-A220-0D0C15CA61F5}"/>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36" name="Line 176">
              <a:extLst>
                <a:ext uri="{FF2B5EF4-FFF2-40B4-BE49-F238E27FC236}">
                  <a16:creationId xmlns:a16="http://schemas.microsoft.com/office/drawing/2014/main" id="{C2AAE670-1F05-49B2-BDE6-EC3EAC4556F0}"/>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37" name="Line 177">
              <a:extLst>
                <a:ext uri="{FF2B5EF4-FFF2-40B4-BE49-F238E27FC236}">
                  <a16:creationId xmlns:a16="http://schemas.microsoft.com/office/drawing/2014/main" id="{0A03E2AA-D234-41CB-9238-186DD43B5882}"/>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38" name="Group 178">
              <a:extLst>
                <a:ext uri="{FF2B5EF4-FFF2-40B4-BE49-F238E27FC236}">
                  <a16:creationId xmlns:a16="http://schemas.microsoft.com/office/drawing/2014/main" id="{55D7CE71-5016-49F5-A2AB-293FAE5BF5C5}"/>
                </a:ext>
              </a:extLst>
            </p:cNvPr>
            <p:cNvGrpSpPr>
              <a:grpSpLocks/>
            </p:cNvGrpSpPr>
            <p:nvPr/>
          </p:nvGrpSpPr>
          <p:grpSpPr bwMode="auto">
            <a:xfrm>
              <a:off x="3022" y="2540"/>
              <a:ext cx="44" cy="22"/>
              <a:chOff x="1632" y="1249"/>
              <a:chExt cx="48" cy="24"/>
            </a:xfrm>
          </p:grpSpPr>
          <p:sp>
            <p:nvSpPr>
              <p:cNvPr id="41139" name="AutoShape 179">
                <a:extLst>
                  <a:ext uri="{FF2B5EF4-FFF2-40B4-BE49-F238E27FC236}">
                    <a16:creationId xmlns:a16="http://schemas.microsoft.com/office/drawing/2014/main" id="{2004BBEA-17D4-426B-BD25-442AAAE5D1FE}"/>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40" name="AutoShape 180">
                <a:extLst>
                  <a:ext uri="{FF2B5EF4-FFF2-40B4-BE49-F238E27FC236}">
                    <a16:creationId xmlns:a16="http://schemas.microsoft.com/office/drawing/2014/main" id="{D25FF900-02CC-4D8C-933B-E5AD03A318AB}"/>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1141" name="Group 181">
            <a:extLst>
              <a:ext uri="{FF2B5EF4-FFF2-40B4-BE49-F238E27FC236}">
                <a16:creationId xmlns:a16="http://schemas.microsoft.com/office/drawing/2014/main" id="{48BCCDE1-AE7B-4F25-9712-EBD791009FBA}"/>
              </a:ext>
            </a:extLst>
          </p:cNvPr>
          <p:cNvGrpSpPr>
            <a:grpSpLocks/>
          </p:cNvGrpSpPr>
          <p:nvPr/>
        </p:nvGrpSpPr>
        <p:grpSpPr bwMode="auto">
          <a:xfrm>
            <a:off x="511175" y="1404938"/>
            <a:ext cx="76200" cy="63500"/>
            <a:chOff x="2443" y="447"/>
            <a:chExt cx="48" cy="40"/>
          </a:xfrm>
        </p:grpSpPr>
        <p:sp>
          <p:nvSpPr>
            <p:cNvPr id="41142" name="Line 182">
              <a:extLst>
                <a:ext uri="{FF2B5EF4-FFF2-40B4-BE49-F238E27FC236}">
                  <a16:creationId xmlns:a16="http://schemas.microsoft.com/office/drawing/2014/main" id="{19B45342-8F67-48B9-BE11-93BDEE1A1D0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43" name="Line 183">
              <a:extLst>
                <a:ext uri="{FF2B5EF4-FFF2-40B4-BE49-F238E27FC236}">
                  <a16:creationId xmlns:a16="http://schemas.microsoft.com/office/drawing/2014/main" id="{35A07EB6-C502-49DA-96C3-D2BE5E6F440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144" name="Line 184">
            <a:extLst>
              <a:ext uri="{FF2B5EF4-FFF2-40B4-BE49-F238E27FC236}">
                <a16:creationId xmlns:a16="http://schemas.microsoft.com/office/drawing/2014/main" id="{7782308A-1B9E-4DB7-87AD-8FA732389E41}"/>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45" name="Text Box 185">
            <a:extLst>
              <a:ext uri="{FF2B5EF4-FFF2-40B4-BE49-F238E27FC236}">
                <a16:creationId xmlns:a16="http://schemas.microsoft.com/office/drawing/2014/main" id="{240DD91F-889A-4AB9-B111-13A07E47B5B3}"/>
              </a:ext>
            </a:extLst>
          </p:cNvPr>
          <p:cNvSpPr txBox="1">
            <a:spLocks noChangeArrowheads="1"/>
          </p:cNvSpPr>
          <p:nvPr/>
        </p:nvSpPr>
        <p:spPr bwMode="auto">
          <a:xfrm>
            <a:off x="692150" y="1331913"/>
            <a:ext cx="2047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CWUS-17</a:t>
            </a:r>
          </a:p>
          <a:p>
            <a:r>
              <a:rPr lang="en-GB" altLang="en-US" sz="1000" b="1"/>
              <a:t>x3 Parachute Infantry Battalion</a:t>
            </a:r>
          </a:p>
        </p:txBody>
      </p:sp>
      <p:sp>
        <p:nvSpPr>
          <p:cNvPr id="41146" name="Text Box 186">
            <a:extLst>
              <a:ext uri="{FF2B5EF4-FFF2-40B4-BE49-F238E27FC236}">
                <a16:creationId xmlns:a16="http://schemas.microsoft.com/office/drawing/2014/main" id="{E2ADBADF-6738-45F4-B3FF-7072CB120EB5}"/>
              </a:ext>
            </a:extLst>
          </p:cNvPr>
          <p:cNvSpPr txBox="1">
            <a:spLocks noChangeArrowheads="1"/>
          </p:cNvSpPr>
          <p:nvPr/>
        </p:nvSpPr>
        <p:spPr bwMode="auto">
          <a:xfrm>
            <a:off x="692150" y="17637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41155" name="Group 195">
            <a:extLst>
              <a:ext uri="{FF2B5EF4-FFF2-40B4-BE49-F238E27FC236}">
                <a16:creationId xmlns:a16="http://schemas.microsoft.com/office/drawing/2014/main" id="{3E58CF76-217D-419E-BAF0-90E1EF518A1A}"/>
              </a:ext>
            </a:extLst>
          </p:cNvPr>
          <p:cNvGrpSpPr>
            <a:grpSpLocks/>
          </p:cNvGrpSpPr>
          <p:nvPr/>
        </p:nvGrpSpPr>
        <p:grpSpPr bwMode="auto">
          <a:xfrm>
            <a:off x="404813" y="2124075"/>
            <a:ext cx="287337" cy="215900"/>
            <a:chOff x="3339" y="1837"/>
            <a:chExt cx="146" cy="99"/>
          </a:xfrm>
        </p:grpSpPr>
        <p:grpSp>
          <p:nvGrpSpPr>
            <p:cNvPr id="41147" name="Group 187">
              <a:extLst>
                <a:ext uri="{FF2B5EF4-FFF2-40B4-BE49-F238E27FC236}">
                  <a16:creationId xmlns:a16="http://schemas.microsoft.com/office/drawing/2014/main" id="{6A860481-4AB7-4D42-8DB2-DF84FD7339FE}"/>
                </a:ext>
              </a:extLst>
            </p:cNvPr>
            <p:cNvGrpSpPr>
              <a:grpSpLocks/>
            </p:cNvGrpSpPr>
            <p:nvPr/>
          </p:nvGrpSpPr>
          <p:grpSpPr bwMode="auto">
            <a:xfrm>
              <a:off x="3339" y="1837"/>
              <a:ext cx="146" cy="99"/>
              <a:chOff x="2750" y="3061"/>
              <a:chExt cx="146" cy="99"/>
            </a:xfrm>
          </p:grpSpPr>
          <p:sp>
            <p:nvSpPr>
              <p:cNvPr id="41148" name="Rectangle 188">
                <a:extLst>
                  <a:ext uri="{FF2B5EF4-FFF2-40B4-BE49-F238E27FC236}">
                    <a16:creationId xmlns:a16="http://schemas.microsoft.com/office/drawing/2014/main" id="{45D46498-A1DF-4193-A99A-D045650A6949}"/>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49" name="Line 189">
                <a:extLst>
                  <a:ext uri="{FF2B5EF4-FFF2-40B4-BE49-F238E27FC236}">
                    <a16:creationId xmlns:a16="http://schemas.microsoft.com/office/drawing/2014/main" id="{82513019-D8CB-4B9E-B741-21EB31489707}"/>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50" name="Line 190">
                <a:extLst>
                  <a:ext uri="{FF2B5EF4-FFF2-40B4-BE49-F238E27FC236}">
                    <a16:creationId xmlns:a16="http://schemas.microsoft.com/office/drawing/2014/main" id="{02CDF8AB-1BF1-49C0-A66C-57F188EDD532}"/>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151" name="Group 191">
              <a:extLst>
                <a:ext uri="{FF2B5EF4-FFF2-40B4-BE49-F238E27FC236}">
                  <a16:creationId xmlns:a16="http://schemas.microsoft.com/office/drawing/2014/main" id="{36ED7D90-9E91-44C7-A998-D0376B281B7B}"/>
                </a:ext>
              </a:extLst>
            </p:cNvPr>
            <p:cNvGrpSpPr>
              <a:grpSpLocks/>
            </p:cNvGrpSpPr>
            <p:nvPr/>
          </p:nvGrpSpPr>
          <p:grpSpPr bwMode="auto">
            <a:xfrm>
              <a:off x="3390" y="1909"/>
              <a:ext cx="44" cy="22"/>
              <a:chOff x="1632" y="1249"/>
              <a:chExt cx="48" cy="24"/>
            </a:xfrm>
          </p:grpSpPr>
          <p:sp>
            <p:nvSpPr>
              <p:cNvPr id="41152" name="AutoShape 192">
                <a:extLst>
                  <a:ext uri="{FF2B5EF4-FFF2-40B4-BE49-F238E27FC236}">
                    <a16:creationId xmlns:a16="http://schemas.microsoft.com/office/drawing/2014/main" id="{A14B4F11-71D2-4B79-8129-1FECD6E9DE4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53" name="AutoShape 193">
                <a:extLst>
                  <a:ext uri="{FF2B5EF4-FFF2-40B4-BE49-F238E27FC236}">
                    <a16:creationId xmlns:a16="http://schemas.microsoft.com/office/drawing/2014/main" id="{90AE56A9-D1EE-4F76-B15A-E06651B53136}"/>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1156" name="Line 196">
            <a:extLst>
              <a:ext uri="{FF2B5EF4-FFF2-40B4-BE49-F238E27FC236}">
                <a16:creationId xmlns:a16="http://schemas.microsoft.com/office/drawing/2014/main" id="{355233C0-AA89-4882-B954-177D7DFBC670}"/>
              </a:ext>
            </a:extLst>
          </p:cNvPr>
          <p:cNvSpPr>
            <a:spLocks noChangeShapeType="1"/>
          </p:cNvSpPr>
          <p:nvPr/>
        </p:nvSpPr>
        <p:spPr bwMode="auto">
          <a:xfrm>
            <a:off x="549275" y="2052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57" name="Line 197">
            <a:extLst>
              <a:ext uri="{FF2B5EF4-FFF2-40B4-BE49-F238E27FC236}">
                <a16:creationId xmlns:a16="http://schemas.microsoft.com/office/drawing/2014/main" id="{D7AF25B4-F742-4F15-BF40-41B45BC6BEE2}"/>
              </a:ext>
            </a:extLst>
          </p:cNvPr>
          <p:cNvSpPr>
            <a:spLocks noChangeShapeType="1"/>
          </p:cNvSpPr>
          <p:nvPr/>
        </p:nvSpPr>
        <p:spPr bwMode="auto">
          <a:xfrm>
            <a:off x="260350" y="2197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58" name="Text Box 198">
            <a:extLst>
              <a:ext uri="{FF2B5EF4-FFF2-40B4-BE49-F238E27FC236}">
                <a16:creationId xmlns:a16="http://schemas.microsoft.com/office/drawing/2014/main" id="{C56AA323-C68E-4887-B80E-FB00DAE30574}"/>
              </a:ext>
            </a:extLst>
          </p:cNvPr>
          <p:cNvSpPr txBox="1">
            <a:spLocks noChangeArrowheads="1"/>
          </p:cNvSpPr>
          <p:nvPr/>
        </p:nvSpPr>
        <p:spPr bwMode="auto">
          <a:xfrm>
            <a:off x="692150" y="2052638"/>
            <a:ext cx="1677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CWUS-14</a:t>
            </a:r>
          </a:p>
          <a:p>
            <a:r>
              <a:rPr lang="en-GB" altLang="en-US" b="1"/>
              <a:t>x1 Airborne Antitank Company</a:t>
            </a:r>
          </a:p>
        </p:txBody>
      </p:sp>
      <p:sp>
        <p:nvSpPr>
          <p:cNvPr id="41159" name="Text Box 199">
            <a:extLst>
              <a:ext uri="{FF2B5EF4-FFF2-40B4-BE49-F238E27FC236}">
                <a16:creationId xmlns:a16="http://schemas.microsoft.com/office/drawing/2014/main" id="{22D43D27-DBBA-44E0-B3E1-67A4174526A3}"/>
              </a:ext>
            </a:extLst>
          </p:cNvPr>
          <p:cNvSpPr txBox="1">
            <a:spLocks noChangeArrowheads="1"/>
          </p:cNvSpPr>
          <p:nvPr/>
        </p:nvSpPr>
        <p:spPr bwMode="auto">
          <a:xfrm>
            <a:off x="692150" y="2413000"/>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41160" name="Group 200">
            <a:extLst>
              <a:ext uri="{FF2B5EF4-FFF2-40B4-BE49-F238E27FC236}">
                <a16:creationId xmlns:a16="http://schemas.microsoft.com/office/drawing/2014/main" id="{4CFC7531-D28D-4359-B37C-90269160D1C9}"/>
              </a:ext>
            </a:extLst>
          </p:cNvPr>
          <p:cNvGrpSpPr>
            <a:grpSpLocks/>
          </p:cNvGrpSpPr>
          <p:nvPr/>
        </p:nvGrpSpPr>
        <p:grpSpPr bwMode="auto">
          <a:xfrm>
            <a:off x="404813" y="2771775"/>
            <a:ext cx="287337" cy="215900"/>
            <a:chOff x="2296" y="3061"/>
            <a:chExt cx="151" cy="99"/>
          </a:xfrm>
        </p:grpSpPr>
        <p:sp>
          <p:nvSpPr>
            <p:cNvPr id="41161" name="Rectangle 201">
              <a:extLst>
                <a:ext uri="{FF2B5EF4-FFF2-40B4-BE49-F238E27FC236}">
                  <a16:creationId xmlns:a16="http://schemas.microsoft.com/office/drawing/2014/main" id="{86C39B84-DEA6-4AE4-9487-513251F8A249}"/>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62" name="Oval 202">
              <a:extLst>
                <a:ext uri="{FF2B5EF4-FFF2-40B4-BE49-F238E27FC236}">
                  <a16:creationId xmlns:a16="http://schemas.microsoft.com/office/drawing/2014/main" id="{CE84EC1E-4784-4729-854F-D24503452AB7}"/>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1163" name="Group 203">
            <a:extLst>
              <a:ext uri="{FF2B5EF4-FFF2-40B4-BE49-F238E27FC236}">
                <a16:creationId xmlns:a16="http://schemas.microsoft.com/office/drawing/2014/main" id="{1C64E8AF-1344-417E-A927-5191AF48A1C8}"/>
              </a:ext>
            </a:extLst>
          </p:cNvPr>
          <p:cNvGrpSpPr>
            <a:grpSpLocks/>
          </p:cNvGrpSpPr>
          <p:nvPr/>
        </p:nvGrpSpPr>
        <p:grpSpPr bwMode="auto">
          <a:xfrm>
            <a:off x="511175" y="2700338"/>
            <a:ext cx="76200" cy="63500"/>
            <a:chOff x="2443" y="447"/>
            <a:chExt cx="48" cy="40"/>
          </a:xfrm>
        </p:grpSpPr>
        <p:sp>
          <p:nvSpPr>
            <p:cNvPr id="41164" name="Line 204">
              <a:extLst>
                <a:ext uri="{FF2B5EF4-FFF2-40B4-BE49-F238E27FC236}">
                  <a16:creationId xmlns:a16="http://schemas.microsoft.com/office/drawing/2014/main" id="{7BB5418A-62F8-4B17-9EBD-586E556C02B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65" name="Line 205">
              <a:extLst>
                <a:ext uri="{FF2B5EF4-FFF2-40B4-BE49-F238E27FC236}">
                  <a16:creationId xmlns:a16="http://schemas.microsoft.com/office/drawing/2014/main" id="{3FAFA56C-4EC3-448B-A4AF-5561E2082B2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166" name="Line 206">
            <a:extLst>
              <a:ext uri="{FF2B5EF4-FFF2-40B4-BE49-F238E27FC236}">
                <a16:creationId xmlns:a16="http://schemas.microsoft.com/office/drawing/2014/main" id="{2E367C80-B340-4D8B-A2E2-F96AF6F11314}"/>
              </a:ext>
            </a:extLst>
          </p:cNvPr>
          <p:cNvSpPr>
            <a:spLocks noChangeShapeType="1"/>
          </p:cNvSpPr>
          <p:nvPr/>
        </p:nvSpPr>
        <p:spPr bwMode="auto">
          <a:xfrm>
            <a:off x="260350" y="2844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67" name="Text Box 207">
            <a:extLst>
              <a:ext uri="{FF2B5EF4-FFF2-40B4-BE49-F238E27FC236}">
                <a16:creationId xmlns:a16="http://schemas.microsoft.com/office/drawing/2014/main" id="{D534AD70-830E-4985-9AEC-38E32C744636}"/>
              </a:ext>
            </a:extLst>
          </p:cNvPr>
          <p:cNvSpPr txBox="1">
            <a:spLocks noChangeArrowheads="1"/>
          </p:cNvSpPr>
          <p:nvPr/>
        </p:nvSpPr>
        <p:spPr bwMode="auto">
          <a:xfrm>
            <a:off x="692150" y="2628900"/>
            <a:ext cx="2090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CWUS-03</a:t>
            </a:r>
          </a:p>
          <a:p>
            <a:r>
              <a:rPr lang="en-GB" altLang="en-US" sz="1000" b="1"/>
              <a:t>x1 Light Field Artillery Battalion</a:t>
            </a:r>
          </a:p>
        </p:txBody>
      </p:sp>
      <p:sp>
        <p:nvSpPr>
          <p:cNvPr id="41168" name="Line 208">
            <a:extLst>
              <a:ext uri="{FF2B5EF4-FFF2-40B4-BE49-F238E27FC236}">
                <a16:creationId xmlns:a16="http://schemas.microsoft.com/office/drawing/2014/main" id="{B072765B-A06A-4B0E-9656-1414233EAAEA}"/>
              </a:ext>
            </a:extLst>
          </p:cNvPr>
          <p:cNvSpPr>
            <a:spLocks noChangeShapeType="1"/>
          </p:cNvSpPr>
          <p:nvPr/>
        </p:nvSpPr>
        <p:spPr bwMode="auto">
          <a:xfrm>
            <a:off x="260350" y="468313"/>
            <a:ext cx="0" cy="30241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69" name="Text Box 209">
            <a:extLst>
              <a:ext uri="{FF2B5EF4-FFF2-40B4-BE49-F238E27FC236}">
                <a16:creationId xmlns:a16="http://schemas.microsoft.com/office/drawing/2014/main" id="{7151833A-D72D-4372-9112-C7B52D16FBF8}"/>
              </a:ext>
            </a:extLst>
          </p:cNvPr>
          <p:cNvSpPr txBox="1">
            <a:spLocks noChangeArrowheads="1"/>
          </p:cNvSpPr>
          <p:nvPr/>
        </p:nvSpPr>
        <p:spPr bwMode="auto">
          <a:xfrm>
            <a:off x="692150" y="3060700"/>
            <a:ext cx="1912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BRIGADE AVIATION ASSETS</a:t>
            </a:r>
          </a:p>
        </p:txBody>
      </p:sp>
      <p:grpSp>
        <p:nvGrpSpPr>
          <p:cNvPr id="41170" name="Group 210">
            <a:extLst>
              <a:ext uri="{FF2B5EF4-FFF2-40B4-BE49-F238E27FC236}">
                <a16:creationId xmlns:a16="http://schemas.microsoft.com/office/drawing/2014/main" id="{B61AC0FA-5417-455A-BF62-A2C04CD5EE86}"/>
              </a:ext>
            </a:extLst>
          </p:cNvPr>
          <p:cNvGrpSpPr>
            <a:grpSpLocks/>
          </p:cNvGrpSpPr>
          <p:nvPr/>
        </p:nvGrpSpPr>
        <p:grpSpPr bwMode="auto">
          <a:xfrm>
            <a:off x="404813" y="3421063"/>
            <a:ext cx="244475" cy="158750"/>
            <a:chOff x="2341" y="3016"/>
            <a:chExt cx="154" cy="100"/>
          </a:xfrm>
        </p:grpSpPr>
        <p:sp>
          <p:nvSpPr>
            <p:cNvPr id="41171" name="Rectangle 211">
              <a:extLst>
                <a:ext uri="{FF2B5EF4-FFF2-40B4-BE49-F238E27FC236}">
                  <a16:creationId xmlns:a16="http://schemas.microsoft.com/office/drawing/2014/main" id="{F3A0C7B3-4E27-4981-BFFC-E9DD30618A8A}"/>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1172" name="Group 212">
              <a:extLst>
                <a:ext uri="{FF2B5EF4-FFF2-40B4-BE49-F238E27FC236}">
                  <a16:creationId xmlns:a16="http://schemas.microsoft.com/office/drawing/2014/main" id="{E803D51C-9435-4D37-A1D9-59A0056A8FEF}"/>
                </a:ext>
              </a:extLst>
            </p:cNvPr>
            <p:cNvGrpSpPr>
              <a:grpSpLocks/>
            </p:cNvGrpSpPr>
            <p:nvPr/>
          </p:nvGrpSpPr>
          <p:grpSpPr bwMode="auto">
            <a:xfrm>
              <a:off x="2363" y="3033"/>
              <a:ext cx="110" cy="63"/>
              <a:chOff x="691" y="3359"/>
              <a:chExt cx="136" cy="90"/>
            </a:xfrm>
          </p:grpSpPr>
          <p:sp>
            <p:nvSpPr>
              <p:cNvPr id="41173" name="Line 213">
                <a:extLst>
                  <a:ext uri="{FF2B5EF4-FFF2-40B4-BE49-F238E27FC236}">
                    <a16:creationId xmlns:a16="http://schemas.microsoft.com/office/drawing/2014/main" id="{10A90CDD-55B2-44E9-8B09-6445943BB80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74" name="Line 214">
                <a:extLst>
                  <a:ext uri="{FF2B5EF4-FFF2-40B4-BE49-F238E27FC236}">
                    <a16:creationId xmlns:a16="http://schemas.microsoft.com/office/drawing/2014/main" id="{F1206319-5484-4A78-B044-D60BD4185FF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75" name="Line 215">
                <a:extLst>
                  <a:ext uri="{FF2B5EF4-FFF2-40B4-BE49-F238E27FC236}">
                    <a16:creationId xmlns:a16="http://schemas.microsoft.com/office/drawing/2014/main" id="{CAB90AEC-4C42-4D0E-AED0-75AED3058212}"/>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76" name="Line 216">
                <a:extLst>
                  <a:ext uri="{FF2B5EF4-FFF2-40B4-BE49-F238E27FC236}">
                    <a16:creationId xmlns:a16="http://schemas.microsoft.com/office/drawing/2014/main" id="{95F1C35B-9F95-4437-9B65-BEAE5D6EC66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1177" name="Group 217">
            <a:extLst>
              <a:ext uri="{FF2B5EF4-FFF2-40B4-BE49-F238E27FC236}">
                <a16:creationId xmlns:a16="http://schemas.microsoft.com/office/drawing/2014/main" id="{AE8C717D-FBA0-467C-B496-5D04BF8B84D2}"/>
              </a:ext>
            </a:extLst>
          </p:cNvPr>
          <p:cNvGrpSpPr>
            <a:grpSpLocks/>
          </p:cNvGrpSpPr>
          <p:nvPr/>
        </p:nvGrpSpPr>
        <p:grpSpPr bwMode="auto">
          <a:xfrm>
            <a:off x="488950" y="3349625"/>
            <a:ext cx="74613" cy="26988"/>
            <a:chOff x="2373" y="1404"/>
            <a:chExt cx="47" cy="17"/>
          </a:xfrm>
        </p:grpSpPr>
        <p:sp>
          <p:nvSpPr>
            <p:cNvPr id="41178" name="Oval 218">
              <a:extLst>
                <a:ext uri="{FF2B5EF4-FFF2-40B4-BE49-F238E27FC236}">
                  <a16:creationId xmlns:a16="http://schemas.microsoft.com/office/drawing/2014/main" id="{F784056E-7716-4582-B6A9-7AB558950EE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179" name="Oval 219">
              <a:extLst>
                <a:ext uri="{FF2B5EF4-FFF2-40B4-BE49-F238E27FC236}">
                  <a16:creationId xmlns:a16="http://schemas.microsoft.com/office/drawing/2014/main" id="{2E5A8D82-F494-44CD-BAED-847FA271F0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180" name="Line 220">
            <a:extLst>
              <a:ext uri="{FF2B5EF4-FFF2-40B4-BE49-F238E27FC236}">
                <a16:creationId xmlns:a16="http://schemas.microsoft.com/office/drawing/2014/main" id="{0D7BEB8F-1DC6-4257-B7B4-7BAB48BEDB6F}"/>
              </a:ext>
            </a:extLst>
          </p:cNvPr>
          <p:cNvSpPr>
            <a:spLocks noChangeShapeType="1"/>
          </p:cNvSpPr>
          <p:nvPr/>
        </p:nvSpPr>
        <p:spPr bwMode="auto">
          <a:xfrm>
            <a:off x="260350" y="34940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81" name="Text Box 221">
            <a:extLst>
              <a:ext uri="{FF2B5EF4-FFF2-40B4-BE49-F238E27FC236}">
                <a16:creationId xmlns:a16="http://schemas.microsoft.com/office/drawing/2014/main" id="{851060EB-648F-4052-88E4-A603E44281EE}"/>
              </a:ext>
            </a:extLst>
          </p:cNvPr>
          <p:cNvSpPr txBox="1">
            <a:spLocks noChangeArrowheads="1"/>
          </p:cNvSpPr>
          <p:nvPr/>
        </p:nvSpPr>
        <p:spPr bwMode="auto">
          <a:xfrm>
            <a:off x="620713" y="3348038"/>
            <a:ext cx="26860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OH-58 Kiowa Observation Helicopter </a:t>
            </a:r>
            <a:r>
              <a:rPr lang="en-GB" altLang="en-US" b="1"/>
              <a:t>       </a:t>
            </a:r>
            <a:r>
              <a:rPr lang="en-GB" altLang="en-US"/>
              <a:t>CWUS-57</a:t>
            </a:r>
            <a:endParaRPr lang="en-GB" altLang="en-US" b="1"/>
          </a:p>
        </p:txBody>
      </p:sp>
      <p:grpSp>
        <p:nvGrpSpPr>
          <p:cNvPr id="41182" name="Group 222">
            <a:extLst>
              <a:ext uri="{FF2B5EF4-FFF2-40B4-BE49-F238E27FC236}">
                <a16:creationId xmlns:a16="http://schemas.microsoft.com/office/drawing/2014/main" id="{08A84499-A392-43D5-AF06-A9A7D609441C}"/>
              </a:ext>
            </a:extLst>
          </p:cNvPr>
          <p:cNvGrpSpPr>
            <a:grpSpLocks/>
          </p:cNvGrpSpPr>
          <p:nvPr/>
        </p:nvGrpSpPr>
        <p:grpSpPr bwMode="auto">
          <a:xfrm>
            <a:off x="3500438" y="252413"/>
            <a:ext cx="288925" cy="215900"/>
            <a:chOff x="2976" y="2472"/>
            <a:chExt cx="136" cy="91"/>
          </a:xfrm>
        </p:grpSpPr>
        <p:sp>
          <p:nvSpPr>
            <p:cNvPr id="41183" name="Rectangle 223">
              <a:extLst>
                <a:ext uri="{FF2B5EF4-FFF2-40B4-BE49-F238E27FC236}">
                  <a16:creationId xmlns:a16="http://schemas.microsoft.com/office/drawing/2014/main" id="{3C640FF3-6D5D-4B52-A034-F92B579C0BB5}"/>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84" name="Line 224">
              <a:extLst>
                <a:ext uri="{FF2B5EF4-FFF2-40B4-BE49-F238E27FC236}">
                  <a16:creationId xmlns:a16="http://schemas.microsoft.com/office/drawing/2014/main" id="{9EB49677-8A8F-4C85-8DAF-FF34CC4AD24C}"/>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185" name="Line 225">
              <a:extLst>
                <a:ext uri="{FF2B5EF4-FFF2-40B4-BE49-F238E27FC236}">
                  <a16:creationId xmlns:a16="http://schemas.microsoft.com/office/drawing/2014/main" id="{D12DD814-8E8C-43F1-9001-2EFE978E9A2D}"/>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86" name="Group 226">
              <a:extLst>
                <a:ext uri="{FF2B5EF4-FFF2-40B4-BE49-F238E27FC236}">
                  <a16:creationId xmlns:a16="http://schemas.microsoft.com/office/drawing/2014/main" id="{0A6555A7-6744-49E5-9363-C56953EBED88}"/>
                </a:ext>
              </a:extLst>
            </p:cNvPr>
            <p:cNvGrpSpPr>
              <a:grpSpLocks/>
            </p:cNvGrpSpPr>
            <p:nvPr/>
          </p:nvGrpSpPr>
          <p:grpSpPr bwMode="auto">
            <a:xfrm>
              <a:off x="3022" y="2540"/>
              <a:ext cx="44" cy="22"/>
              <a:chOff x="1632" y="1249"/>
              <a:chExt cx="48" cy="24"/>
            </a:xfrm>
          </p:grpSpPr>
          <p:sp>
            <p:nvSpPr>
              <p:cNvPr id="41187" name="AutoShape 227">
                <a:extLst>
                  <a:ext uri="{FF2B5EF4-FFF2-40B4-BE49-F238E27FC236}">
                    <a16:creationId xmlns:a16="http://schemas.microsoft.com/office/drawing/2014/main" id="{98EC90D2-29CE-42FA-AB6F-282C449E5FE1}"/>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88" name="AutoShape 228">
                <a:extLst>
                  <a:ext uri="{FF2B5EF4-FFF2-40B4-BE49-F238E27FC236}">
                    <a16:creationId xmlns:a16="http://schemas.microsoft.com/office/drawing/2014/main" id="{2D2B06A4-FCE4-4DF7-B36A-4107317DB3CC}"/>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1189" name="Group 229">
            <a:extLst>
              <a:ext uri="{FF2B5EF4-FFF2-40B4-BE49-F238E27FC236}">
                <a16:creationId xmlns:a16="http://schemas.microsoft.com/office/drawing/2014/main" id="{E98F075C-81A3-47B3-97DB-E556693EFE8A}"/>
              </a:ext>
            </a:extLst>
          </p:cNvPr>
          <p:cNvGrpSpPr>
            <a:grpSpLocks/>
          </p:cNvGrpSpPr>
          <p:nvPr/>
        </p:nvGrpSpPr>
        <p:grpSpPr bwMode="auto">
          <a:xfrm>
            <a:off x="3608388" y="179388"/>
            <a:ext cx="76200" cy="63500"/>
            <a:chOff x="2539" y="543"/>
            <a:chExt cx="48" cy="40"/>
          </a:xfrm>
        </p:grpSpPr>
        <p:sp>
          <p:nvSpPr>
            <p:cNvPr id="41190" name="Line 230">
              <a:extLst>
                <a:ext uri="{FF2B5EF4-FFF2-40B4-BE49-F238E27FC236}">
                  <a16:creationId xmlns:a16="http://schemas.microsoft.com/office/drawing/2014/main" id="{4CF5F313-AFED-4FDB-A76D-B8EBBC9CEBA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91" name="Line 231">
              <a:extLst>
                <a:ext uri="{FF2B5EF4-FFF2-40B4-BE49-F238E27FC236}">
                  <a16:creationId xmlns:a16="http://schemas.microsoft.com/office/drawing/2014/main" id="{EC2B7C5D-4175-40E7-A2FE-62EF875336C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192" name="Text Box 232">
            <a:extLst>
              <a:ext uri="{FF2B5EF4-FFF2-40B4-BE49-F238E27FC236}">
                <a16:creationId xmlns:a16="http://schemas.microsoft.com/office/drawing/2014/main" id="{B45844C1-885D-44AA-8850-D37EA69D8DAB}"/>
              </a:ext>
            </a:extLst>
          </p:cNvPr>
          <p:cNvSpPr txBox="1">
            <a:spLocks noChangeArrowheads="1"/>
          </p:cNvSpPr>
          <p:nvPr/>
        </p:nvSpPr>
        <p:spPr bwMode="auto">
          <a:xfrm>
            <a:off x="3789363" y="107950"/>
            <a:ext cx="2106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CWUS-08</a:t>
            </a:r>
          </a:p>
          <a:p>
            <a:r>
              <a:rPr lang="en-GB" altLang="en-US" sz="1000" b="1"/>
              <a:t>US Air Assault Brigade 1980s</a:t>
            </a:r>
            <a:r>
              <a:rPr lang="en-GB" altLang="en-US" b="1"/>
              <a:t> (a)</a:t>
            </a:r>
            <a:endParaRPr lang="en-GB" altLang="en-US" sz="1000" b="1"/>
          </a:p>
        </p:txBody>
      </p:sp>
      <p:sp>
        <p:nvSpPr>
          <p:cNvPr id="41193" name="Line 233">
            <a:extLst>
              <a:ext uri="{FF2B5EF4-FFF2-40B4-BE49-F238E27FC236}">
                <a16:creationId xmlns:a16="http://schemas.microsoft.com/office/drawing/2014/main" id="{64C629C2-5AA1-4D07-BAD7-F70138FF61ED}"/>
              </a:ext>
            </a:extLst>
          </p:cNvPr>
          <p:cNvSpPr>
            <a:spLocks noChangeShapeType="1"/>
          </p:cNvSpPr>
          <p:nvPr/>
        </p:nvSpPr>
        <p:spPr bwMode="auto">
          <a:xfrm>
            <a:off x="386080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94" name="Group 234">
            <a:extLst>
              <a:ext uri="{FF2B5EF4-FFF2-40B4-BE49-F238E27FC236}">
                <a16:creationId xmlns:a16="http://schemas.microsoft.com/office/drawing/2014/main" id="{1FDF9EE0-30A7-445D-A72F-1BB6972E4590}"/>
              </a:ext>
            </a:extLst>
          </p:cNvPr>
          <p:cNvGrpSpPr>
            <a:grpSpLocks/>
          </p:cNvGrpSpPr>
          <p:nvPr/>
        </p:nvGrpSpPr>
        <p:grpSpPr bwMode="auto">
          <a:xfrm>
            <a:off x="3789363" y="612775"/>
            <a:ext cx="231775" cy="157163"/>
            <a:chOff x="933" y="149"/>
            <a:chExt cx="146" cy="99"/>
          </a:xfrm>
        </p:grpSpPr>
        <p:sp>
          <p:nvSpPr>
            <p:cNvPr id="41195" name="Rectangle 235">
              <a:extLst>
                <a:ext uri="{FF2B5EF4-FFF2-40B4-BE49-F238E27FC236}">
                  <a16:creationId xmlns:a16="http://schemas.microsoft.com/office/drawing/2014/main" id="{F1DD898A-0999-4B74-9CA6-5BC0DD942A0C}"/>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196" name="Text Box 236">
              <a:extLst>
                <a:ext uri="{FF2B5EF4-FFF2-40B4-BE49-F238E27FC236}">
                  <a16:creationId xmlns:a16="http://schemas.microsoft.com/office/drawing/2014/main" id="{7B8A2D54-D0B9-4007-8C83-32DE1038FE00}"/>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1197" name="Line 237">
            <a:extLst>
              <a:ext uri="{FF2B5EF4-FFF2-40B4-BE49-F238E27FC236}">
                <a16:creationId xmlns:a16="http://schemas.microsoft.com/office/drawing/2014/main" id="{ECCC4AC7-FC6A-4FEC-A997-98B808DE3F74}"/>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198" name="Group 238">
            <a:extLst>
              <a:ext uri="{FF2B5EF4-FFF2-40B4-BE49-F238E27FC236}">
                <a16:creationId xmlns:a16="http://schemas.microsoft.com/office/drawing/2014/main" id="{F9D12527-353C-4336-BACD-A25936E945D2}"/>
              </a:ext>
            </a:extLst>
          </p:cNvPr>
          <p:cNvGrpSpPr>
            <a:grpSpLocks/>
          </p:cNvGrpSpPr>
          <p:nvPr/>
        </p:nvGrpSpPr>
        <p:grpSpPr bwMode="auto">
          <a:xfrm>
            <a:off x="3867150" y="539750"/>
            <a:ext cx="74613" cy="26988"/>
            <a:chOff x="2373" y="1404"/>
            <a:chExt cx="47" cy="17"/>
          </a:xfrm>
        </p:grpSpPr>
        <p:sp>
          <p:nvSpPr>
            <p:cNvPr id="41199" name="Oval 239">
              <a:extLst>
                <a:ext uri="{FF2B5EF4-FFF2-40B4-BE49-F238E27FC236}">
                  <a16:creationId xmlns:a16="http://schemas.microsoft.com/office/drawing/2014/main" id="{86DAB411-D3AF-4DD7-A4E2-D3AD7774BD6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00" name="Oval 240">
              <a:extLst>
                <a:ext uri="{FF2B5EF4-FFF2-40B4-BE49-F238E27FC236}">
                  <a16:creationId xmlns:a16="http://schemas.microsoft.com/office/drawing/2014/main" id="{D3FEC493-F10F-47B8-B17D-FC018DFA44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201" name="Text Box 241">
            <a:extLst>
              <a:ext uri="{FF2B5EF4-FFF2-40B4-BE49-F238E27FC236}">
                <a16:creationId xmlns:a16="http://schemas.microsoft.com/office/drawing/2014/main" id="{539683A3-DD6D-4A59-A52F-1E0B6E555872}"/>
              </a:ext>
            </a:extLst>
          </p:cNvPr>
          <p:cNvSpPr txBox="1">
            <a:spLocks noChangeArrowheads="1"/>
          </p:cNvSpPr>
          <p:nvPr/>
        </p:nvSpPr>
        <p:spPr bwMode="auto">
          <a:xfrm>
            <a:off x="4005263" y="46831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41202" name="Group 242">
            <a:extLst>
              <a:ext uri="{FF2B5EF4-FFF2-40B4-BE49-F238E27FC236}">
                <a16:creationId xmlns:a16="http://schemas.microsoft.com/office/drawing/2014/main" id="{A09F5CD6-3136-418D-8BDE-F7DBAA1705E6}"/>
              </a:ext>
            </a:extLst>
          </p:cNvPr>
          <p:cNvGrpSpPr>
            <a:grpSpLocks/>
          </p:cNvGrpSpPr>
          <p:nvPr/>
        </p:nvGrpSpPr>
        <p:grpSpPr bwMode="auto">
          <a:xfrm>
            <a:off x="3789363" y="900113"/>
            <a:ext cx="231775" cy="190500"/>
            <a:chOff x="2251" y="2290"/>
            <a:chExt cx="146" cy="120"/>
          </a:xfrm>
        </p:grpSpPr>
        <p:sp>
          <p:nvSpPr>
            <p:cNvPr id="41203" name="Rectangle 243">
              <a:extLst>
                <a:ext uri="{FF2B5EF4-FFF2-40B4-BE49-F238E27FC236}">
                  <a16:creationId xmlns:a16="http://schemas.microsoft.com/office/drawing/2014/main" id="{2B4AF019-AD8F-4A80-BB97-AD58A54B4E3A}"/>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04" name="Oval 244">
              <a:extLst>
                <a:ext uri="{FF2B5EF4-FFF2-40B4-BE49-F238E27FC236}">
                  <a16:creationId xmlns:a16="http://schemas.microsoft.com/office/drawing/2014/main" id="{D5BEDBD7-8CC9-4A16-B474-C4390A488B3D}"/>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05" name="Oval 245">
              <a:extLst>
                <a:ext uri="{FF2B5EF4-FFF2-40B4-BE49-F238E27FC236}">
                  <a16:creationId xmlns:a16="http://schemas.microsoft.com/office/drawing/2014/main" id="{1769F88A-043A-4B78-835C-5D5DF5E421E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1206" name="Group 246">
            <a:extLst>
              <a:ext uri="{FF2B5EF4-FFF2-40B4-BE49-F238E27FC236}">
                <a16:creationId xmlns:a16="http://schemas.microsoft.com/office/drawing/2014/main" id="{09C577B2-50DF-4119-9589-A5CBFE6CD683}"/>
              </a:ext>
            </a:extLst>
          </p:cNvPr>
          <p:cNvGrpSpPr>
            <a:grpSpLocks/>
          </p:cNvGrpSpPr>
          <p:nvPr/>
        </p:nvGrpSpPr>
        <p:grpSpPr bwMode="auto">
          <a:xfrm>
            <a:off x="3867150" y="828675"/>
            <a:ext cx="74613" cy="26988"/>
            <a:chOff x="2373" y="1404"/>
            <a:chExt cx="47" cy="17"/>
          </a:xfrm>
        </p:grpSpPr>
        <p:sp>
          <p:nvSpPr>
            <p:cNvPr id="41207" name="Oval 247">
              <a:extLst>
                <a:ext uri="{FF2B5EF4-FFF2-40B4-BE49-F238E27FC236}">
                  <a16:creationId xmlns:a16="http://schemas.microsoft.com/office/drawing/2014/main" id="{2F3C21D3-DD53-4D8F-BB6E-E8B1F0FC12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08" name="Oval 248">
              <a:extLst>
                <a:ext uri="{FF2B5EF4-FFF2-40B4-BE49-F238E27FC236}">
                  <a16:creationId xmlns:a16="http://schemas.microsoft.com/office/drawing/2014/main" id="{AE091A39-16E9-4FF8-9B1B-E46F7220C82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209" name="Text Box 249">
            <a:extLst>
              <a:ext uri="{FF2B5EF4-FFF2-40B4-BE49-F238E27FC236}">
                <a16:creationId xmlns:a16="http://schemas.microsoft.com/office/drawing/2014/main" id="{2CC3035E-F340-4168-8FD4-E425BA1C1CCF}"/>
              </a:ext>
            </a:extLst>
          </p:cNvPr>
          <p:cNvSpPr txBox="1">
            <a:spLocks noChangeArrowheads="1"/>
          </p:cNvSpPr>
          <p:nvPr/>
        </p:nvSpPr>
        <p:spPr bwMode="auto">
          <a:xfrm>
            <a:off x="4005263" y="75565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(b)                            </a:t>
            </a:r>
            <a:r>
              <a:rPr lang="en-GB" altLang="en-US"/>
              <a:t>CWUS-33</a:t>
            </a:r>
            <a:endParaRPr lang="en-GB" altLang="en-US" b="1"/>
          </a:p>
        </p:txBody>
      </p:sp>
      <p:sp>
        <p:nvSpPr>
          <p:cNvPr id="41210" name="Text Box 250">
            <a:extLst>
              <a:ext uri="{FF2B5EF4-FFF2-40B4-BE49-F238E27FC236}">
                <a16:creationId xmlns:a16="http://schemas.microsoft.com/office/drawing/2014/main" id="{DD6E6AAA-899C-4380-984A-974594BC532C}"/>
              </a:ext>
            </a:extLst>
          </p:cNvPr>
          <p:cNvSpPr txBox="1">
            <a:spLocks noChangeArrowheads="1"/>
          </p:cNvSpPr>
          <p:nvPr/>
        </p:nvSpPr>
        <p:spPr bwMode="auto">
          <a:xfrm>
            <a:off x="3500438" y="2987675"/>
            <a:ext cx="324167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Note that US Brigades were designed to be extremely flexible and could incorporate all types of units under command, including elements of the Divisional Troops and Aviation (see BG CWUS-05) and if operating in a ground role, maybe the odd Armored unit or other heavy support.  This was especially true after the ‘Division 86’ reorganisations, which created a fourth (Aviation) Brigade, which could also command elements from the division’s three infantry brigades.</a:t>
            </a:r>
          </a:p>
          <a:p>
            <a:endParaRPr lang="en-GB" altLang="en-US" b="1"/>
          </a:p>
          <a:p>
            <a:r>
              <a:rPr lang="en-GB" altLang="en-US" b="1"/>
              <a:t>(b) </a:t>
            </a:r>
            <a:r>
              <a:rPr lang="en-GB" altLang="en-US"/>
              <a:t>May replace Brigade Commander’s transport with:</a:t>
            </a:r>
          </a:p>
          <a:p>
            <a:r>
              <a:rPr lang="en-GB" altLang="en-US"/>
              <a:t>     UH-1D/H Iroquois Utility Helicopter                              CWUS-59</a:t>
            </a:r>
          </a:p>
          <a:p>
            <a:r>
              <a:rPr lang="en-GB" altLang="en-US"/>
              <a:t>Or from mid-1980s with:</a:t>
            </a:r>
          </a:p>
          <a:p>
            <a:r>
              <a:rPr lang="en-GB" altLang="en-US"/>
              <a:t>     M998 HMMWV Utility Vehicle (no MG)                        CWUS-34</a:t>
            </a:r>
          </a:p>
          <a:p>
            <a:r>
              <a:rPr lang="en-GB" altLang="en-US"/>
              <a:t>     UH-60 Blackhawk Utility Helicopter                              CWUS-60</a:t>
            </a:r>
            <a:endParaRPr lang="en-GB" altLang="en-US" b="1"/>
          </a:p>
        </p:txBody>
      </p:sp>
      <p:sp>
        <p:nvSpPr>
          <p:cNvPr id="41211" name="Text Box 251">
            <a:extLst>
              <a:ext uri="{FF2B5EF4-FFF2-40B4-BE49-F238E27FC236}">
                <a16:creationId xmlns:a16="http://schemas.microsoft.com/office/drawing/2014/main" id="{F2BB5B74-02F7-4879-9460-5A1D8D144821}"/>
              </a:ext>
            </a:extLst>
          </p:cNvPr>
          <p:cNvSpPr txBox="1">
            <a:spLocks noChangeArrowheads="1"/>
          </p:cNvSpPr>
          <p:nvPr/>
        </p:nvSpPr>
        <p:spPr bwMode="auto">
          <a:xfrm>
            <a:off x="4076700" y="11160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41212" name="Group 252">
            <a:extLst>
              <a:ext uri="{FF2B5EF4-FFF2-40B4-BE49-F238E27FC236}">
                <a16:creationId xmlns:a16="http://schemas.microsoft.com/office/drawing/2014/main" id="{DD48FAF9-81FB-4305-BA5F-2FD61E6EFD3B}"/>
              </a:ext>
            </a:extLst>
          </p:cNvPr>
          <p:cNvGrpSpPr>
            <a:grpSpLocks/>
          </p:cNvGrpSpPr>
          <p:nvPr/>
        </p:nvGrpSpPr>
        <p:grpSpPr bwMode="auto">
          <a:xfrm>
            <a:off x="3789363" y="1476375"/>
            <a:ext cx="288925" cy="215900"/>
            <a:chOff x="2976" y="2472"/>
            <a:chExt cx="136" cy="91"/>
          </a:xfrm>
        </p:grpSpPr>
        <p:sp>
          <p:nvSpPr>
            <p:cNvPr id="41213" name="Rectangle 253">
              <a:extLst>
                <a:ext uri="{FF2B5EF4-FFF2-40B4-BE49-F238E27FC236}">
                  <a16:creationId xmlns:a16="http://schemas.microsoft.com/office/drawing/2014/main" id="{03BD80F5-4686-4D5F-8BF6-D13C4190A214}"/>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14" name="Line 254">
              <a:extLst>
                <a:ext uri="{FF2B5EF4-FFF2-40B4-BE49-F238E27FC236}">
                  <a16:creationId xmlns:a16="http://schemas.microsoft.com/office/drawing/2014/main" id="{DE9A6529-4752-4D8C-8061-1473B8CBDA72}"/>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15" name="Line 255">
              <a:extLst>
                <a:ext uri="{FF2B5EF4-FFF2-40B4-BE49-F238E27FC236}">
                  <a16:creationId xmlns:a16="http://schemas.microsoft.com/office/drawing/2014/main" id="{B75BF4C7-D3E6-443A-857D-838D8E0DC6BB}"/>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216" name="Group 256">
              <a:extLst>
                <a:ext uri="{FF2B5EF4-FFF2-40B4-BE49-F238E27FC236}">
                  <a16:creationId xmlns:a16="http://schemas.microsoft.com/office/drawing/2014/main" id="{F3D15A83-FE0D-43C5-8713-CD5F29776F10}"/>
                </a:ext>
              </a:extLst>
            </p:cNvPr>
            <p:cNvGrpSpPr>
              <a:grpSpLocks/>
            </p:cNvGrpSpPr>
            <p:nvPr/>
          </p:nvGrpSpPr>
          <p:grpSpPr bwMode="auto">
            <a:xfrm>
              <a:off x="3022" y="2540"/>
              <a:ext cx="44" cy="22"/>
              <a:chOff x="1632" y="1249"/>
              <a:chExt cx="48" cy="24"/>
            </a:xfrm>
          </p:grpSpPr>
          <p:sp>
            <p:nvSpPr>
              <p:cNvPr id="41217" name="AutoShape 257">
                <a:extLst>
                  <a:ext uri="{FF2B5EF4-FFF2-40B4-BE49-F238E27FC236}">
                    <a16:creationId xmlns:a16="http://schemas.microsoft.com/office/drawing/2014/main" id="{46677FE3-6928-462B-A182-B54BD43374B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18" name="AutoShape 258">
                <a:extLst>
                  <a:ext uri="{FF2B5EF4-FFF2-40B4-BE49-F238E27FC236}">
                    <a16:creationId xmlns:a16="http://schemas.microsoft.com/office/drawing/2014/main" id="{5E7D82F6-C61F-4A55-A717-532E8A88DFF1}"/>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1219" name="Group 259">
            <a:extLst>
              <a:ext uri="{FF2B5EF4-FFF2-40B4-BE49-F238E27FC236}">
                <a16:creationId xmlns:a16="http://schemas.microsoft.com/office/drawing/2014/main" id="{B7CB11D7-1C29-493C-8C0C-C7F6A034EA65}"/>
              </a:ext>
            </a:extLst>
          </p:cNvPr>
          <p:cNvGrpSpPr>
            <a:grpSpLocks/>
          </p:cNvGrpSpPr>
          <p:nvPr/>
        </p:nvGrpSpPr>
        <p:grpSpPr bwMode="auto">
          <a:xfrm>
            <a:off x="3895725" y="1404938"/>
            <a:ext cx="76200" cy="63500"/>
            <a:chOff x="2443" y="447"/>
            <a:chExt cx="48" cy="40"/>
          </a:xfrm>
        </p:grpSpPr>
        <p:sp>
          <p:nvSpPr>
            <p:cNvPr id="41220" name="Line 260">
              <a:extLst>
                <a:ext uri="{FF2B5EF4-FFF2-40B4-BE49-F238E27FC236}">
                  <a16:creationId xmlns:a16="http://schemas.microsoft.com/office/drawing/2014/main" id="{FFB6ACA8-0B2B-4E61-9783-C4502F506C6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21" name="Line 261">
              <a:extLst>
                <a:ext uri="{FF2B5EF4-FFF2-40B4-BE49-F238E27FC236}">
                  <a16:creationId xmlns:a16="http://schemas.microsoft.com/office/drawing/2014/main" id="{809ECD12-BD16-4E4C-A81C-39AC0557BEF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222" name="Line 262">
            <a:extLst>
              <a:ext uri="{FF2B5EF4-FFF2-40B4-BE49-F238E27FC236}">
                <a16:creationId xmlns:a16="http://schemas.microsoft.com/office/drawing/2014/main" id="{06889BAC-3C59-4274-BF78-9062EBABE972}"/>
              </a:ext>
            </a:extLst>
          </p:cNvPr>
          <p:cNvSpPr>
            <a:spLocks noChangeShapeType="1"/>
          </p:cNvSpPr>
          <p:nvPr/>
        </p:nvSpPr>
        <p:spPr bwMode="auto">
          <a:xfrm>
            <a:off x="364490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23" name="Text Box 263">
            <a:extLst>
              <a:ext uri="{FF2B5EF4-FFF2-40B4-BE49-F238E27FC236}">
                <a16:creationId xmlns:a16="http://schemas.microsoft.com/office/drawing/2014/main" id="{DCA1797B-48FC-44BB-882C-C3A5F62A98EB}"/>
              </a:ext>
            </a:extLst>
          </p:cNvPr>
          <p:cNvSpPr txBox="1">
            <a:spLocks noChangeArrowheads="1"/>
          </p:cNvSpPr>
          <p:nvPr/>
        </p:nvSpPr>
        <p:spPr bwMode="auto">
          <a:xfrm>
            <a:off x="4076700" y="1331913"/>
            <a:ext cx="2105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CWUS-18</a:t>
            </a:r>
          </a:p>
          <a:p>
            <a:r>
              <a:rPr lang="en-GB" altLang="en-US" sz="1000" b="1"/>
              <a:t>x3 Air Assault Infantry Battalion</a:t>
            </a:r>
          </a:p>
        </p:txBody>
      </p:sp>
      <p:sp>
        <p:nvSpPr>
          <p:cNvPr id="41236" name="Text Box 276">
            <a:extLst>
              <a:ext uri="{FF2B5EF4-FFF2-40B4-BE49-F238E27FC236}">
                <a16:creationId xmlns:a16="http://schemas.microsoft.com/office/drawing/2014/main" id="{C969E98A-C81C-409B-B31E-4421D7652024}"/>
              </a:ext>
            </a:extLst>
          </p:cNvPr>
          <p:cNvSpPr txBox="1">
            <a:spLocks noChangeArrowheads="1"/>
          </p:cNvSpPr>
          <p:nvPr/>
        </p:nvSpPr>
        <p:spPr bwMode="auto">
          <a:xfrm>
            <a:off x="4076700" y="1763713"/>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41237" name="Group 277">
            <a:extLst>
              <a:ext uri="{FF2B5EF4-FFF2-40B4-BE49-F238E27FC236}">
                <a16:creationId xmlns:a16="http://schemas.microsoft.com/office/drawing/2014/main" id="{CDAADFE4-C6C9-4DB5-948C-8C83771AB84F}"/>
              </a:ext>
            </a:extLst>
          </p:cNvPr>
          <p:cNvGrpSpPr>
            <a:grpSpLocks/>
          </p:cNvGrpSpPr>
          <p:nvPr/>
        </p:nvGrpSpPr>
        <p:grpSpPr bwMode="auto">
          <a:xfrm>
            <a:off x="3789363" y="2122488"/>
            <a:ext cx="287337" cy="215900"/>
            <a:chOff x="2296" y="3061"/>
            <a:chExt cx="151" cy="99"/>
          </a:xfrm>
        </p:grpSpPr>
        <p:sp>
          <p:nvSpPr>
            <p:cNvPr id="41238" name="Rectangle 278">
              <a:extLst>
                <a:ext uri="{FF2B5EF4-FFF2-40B4-BE49-F238E27FC236}">
                  <a16:creationId xmlns:a16="http://schemas.microsoft.com/office/drawing/2014/main" id="{35A10FD3-4CD6-4D13-925C-86E4C579375C}"/>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39" name="Oval 279">
              <a:extLst>
                <a:ext uri="{FF2B5EF4-FFF2-40B4-BE49-F238E27FC236}">
                  <a16:creationId xmlns:a16="http://schemas.microsoft.com/office/drawing/2014/main" id="{80AE0B7F-BDEB-41F3-B522-B4A0FEBC4DDD}"/>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1240" name="Group 280">
            <a:extLst>
              <a:ext uri="{FF2B5EF4-FFF2-40B4-BE49-F238E27FC236}">
                <a16:creationId xmlns:a16="http://schemas.microsoft.com/office/drawing/2014/main" id="{EC350EA2-962D-4C67-AF20-5ACDC9FB51A5}"/>
              </a:ext>
            </a:extLst>
          </p:cNvPr>
          <p:cNvGrpSpPr>
            <a:grpSpLocks/>
          </p:cNvGrpSpPr>
          <p:nvPr/>
        </p:nvGrpSpPr>
        <p:grpSpPr bwMode="auto">
          <a:xfrm>
            <a:off x="3895725" y="2051050"/>
            <a:ext cx="76200" cy="63500"/>
            <a:chOff x="2443" y="447"/>
            <a:chExt cx="48" cy="40"/>
          </a:xfrm>
        </p:grpSpPr>
        <p:sp>
          <p:nvSpPr>
            <p:cNvPr id="41241" name="Line 281">
              <a:extLst>
                <a:ext uri="{FF2B5EF4-FFF2-40B4-BE49-F238E27FC236}">
                  <a16:creationId xmlns:a16="http://schemas.microsoft.com/office/drawing/2014/main" id="{F789CCD9-C7B4-463B-A3F0-A575619D771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42" name="Line 282">
              <a:extLst>
                <a:ext uri="{FF2B5EF4-FFF2-40B4-BE49-F238E27FC236}">
                  <a16:creationId xmlns:a16="http://schemas.microsoft.com/office/drawing/2014/main" id="{08253132-E988-42A9-B6EC-92135AE1D92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243" name="Line 283">
            <a:extLst>
              <a:ext uri="{FF2B5EF4-FFF2-40B4-BE49-F238E27FC236}">
                <a16:creationId xmlns:a16="http://schemas.microsoft.com/office/drawing/2014/main" id="{1629793A-6608-4881-B8D2-B9EBB5D11890}"/>
              </a:ext>
            </a:extLst>
          </p:cNvPr>
          <p:cNvSpPr>
            <a:spLocks noChangeShapeType="1"/>
          </p:cNvSpPr>
          <p:nvPr/>
        </p:nvSpPr>
        <p:spPr bwMode="auto">
          <a:xfrm>
            <a:off x="3644900" y="21955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44" name="Text Box 284">
            <a:extLst>
              <a:ext uri="{FF2B5EF4-FFF2-40B4-BE49-F238E27FC236}">
                <a16:creationId xmlns:a16="http://schemas.microsoft.com/office/drawing/2014/main" id="{88A0C92C-8605-4B67-8B57-22A06289EFC1}"/>
              </a:ext>
            </a:extLst>
          </p:cNvPr>
          <p:cNvSpPr txBox="1">
            <a:spLocks noChangeArrowheads="1"/>
          </p:cNvSpPr>
          <p:nvPr/>
        </p:nvSpPr>
        <p:spPr bwMode="auto">
          <a:xfrm>
            <a:off x="4076700" y="1979613"/>
            <a:ext cx="2090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CWUS-03</a:t>
            </a:r>
          </a:p>
          <a:p>
            <a:r>
              <a:rPr lang="en-GB" altLang="en-US" sz="1000" b="1"/>
              <a:t>x1 Light Field Artillery Battalion</a:t>
            </a:r>
          </a:p>
        </p:txBody>
      </p:sp>
      <p:sp>
        <p:nvSpPr>
          <p:cNvPr id="41245" name="Line 285">
            <a:extLst>
              <a:ext uri="{FF2B5EF4-FFF2-40B4-BE49-F238E27FC236}">
                <a16:creationId xmlns:a16="http://schemas.microsoft.com/office/drawing/2014/main" id="{DB44DCDD-5B43-49BF-BC46-02287EB6D41C}"/>
              </a:ext>
            </a:extLst>
          </p:cNvPr>
          <p:cNvSpPr>
            <a:spLocks noChangeShapeType="1"/>
          </p:cNvSpPr>
          <p:nvPr/>
        </p:nvSpPr>
        <p:spPr bwMode="auto">
          <a:xfrm>
            <a:off x="3644900" y="468313"/>
            <a:ext cx="0" cy="2374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46" name="Text Box 286">
            <a:extLst>
              <a:ext uri="{FF2B5EF4-FFF2-40B4-BE49-F238E27FC236}">
                <a16:creationId xmlns:a16="http://schemas.microsoft.com/office/drawing/2014/main" id="{86DD7B40-6A6C-45AD-A55C-1D14BACEC915}"/>
              </a:ext>
            </a:extLst>
          </p:cNvPr>
          <p:cNvSpPr txBox="1">
            <a:spLocks noChangeArrowheads="1"/>
          </p:cNvSpPr>
          <p:nvPr/>
        </p:nvSpPr>
        <p:spPr bwMode="auto">
          <a:xfrm>
            <a:off x="4076700" y="2411413"/>
            <a:ext cx="1912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BRIGADE AVIATION ASSETS</a:t>
            </a:r>
          </a:p>
        </p:txBody>
      </p:sp>
      <p:grpSp>
        <p:nvGrpSpPr>
          <p:cNvPr id="41247" name="Group 287">
            <a:extLst>
              <a:ext uri="{FF2B5EF4-FFF2-40B4-BE49-F238E27FC236}">
                <a16:creationId xmlns:a16="http://schemas.microsoft.com/office/drawing/2014/main" id="{D81EF9C4-539B-48D8-922E-B23D15F121DA}"/>
              </a:ext>
            </a:extLst>
          </p:cNvPr>
          <p:cNvGrpSpPr>
            <a:grpSpLocks/>
          </p:cNvGrpSpPr>
          <p:nvPr/>
        </p:nvGrpSpPr>
        <p:grpSpPr bwMode="auto">
          <a:xfrm>
            <a:off x="3789363" y="2771775"/>
            <a:ext cx="244475" cy="158750"/>
            <a:chOff x="2341" y="3016"/>
            <a:chExt cx="154" cy="100"/>
          </a:xfrm>
        </p:grpSpPr>
        <p:sp>
          <p:nvSpPr>
            <p:cNvPr id="41248" name="Rectangle 288">
              <a:extLst>
                <a:ext uri="{FF2B5EF4-FFF2-40B4-BE49-F238E27FC236}">
                  <a16:creationId xmlns:a16="http://schemas.microsoft.com/office/drawing/2014/main" id="{4BE04ED4-AC55-4590-B673-CA8E80D398E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1249" name="Group 289">
              <a:extLst>
                <a:ext uri="{FF2B5EF4-FFF2-40B4-BE49-F238E27FC236}">
                  <a16:creationId xmlns:a16="http://schemas.microsoft.com/office/drawing/2014/main" id="{4C4F1CA9-8A85-4B38-A636-F3039FA012E4}"/>
                </a:ext>
              </a:extLst>
            </p:cNvPr>
            <p:cNvGrpSpPr>
              <a:grpSpLocks/>
            </p:cNvGrpSpPr>
            <p:nvPr/>
          </p:nvGrpSpPr>
          <p:grpSpPr bwMode="auto">
            <a:xfrm>
              <a:off x="2363" y="3033"/>
              <a:ext cx="110" cy="63"/>
              <a:chOff x="691" y="3359"/>
              <a:chExt cx="136" cy="90"/>
            </a:xfrm>
          </p:grpSpPr>
          <p:sp>
            <p:nvSpPr>
              <p:cNvPr id="41250" name="Line 290">
                <a:extLst>
                  <a:ext uri="{FF2B5EF4-FFF2-40B4-BE49-F238E27FC236}">
                    <a16:creationId xmlns:a16="http://schemas.microsoft.com/office/drawing/2014/main" id="{260A020D-BF4F-47AE-BA32-75D01721DC4D}"/>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51" name="Line 291">
                <a:extLst>
                  <a:ext uri="{FF2B5EF4-FFF2-40B4-BE49-F238E27FC236}">
                    <a16:creationId xmlns:a16="http://schemas.microsoft.com/office/drawing/2014/main" id="{42A7DDAD-7AD5-4F9B-B0D7-BD6679E5F2E6}"/>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52" name="Line 292">
                <a:extLst>
                  <a:ext uri="{FF2B5EF4-FFF2-40B4-BE49-F238E27FC236}">
                    <a16:creationId xmlns:a16="http://schemas.microsoft.com/office/drawing/2014/main" id="{B5DD56AC-2675-46E9-BF52-0104EE7062B7}"/>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53" name="Line 293">
                <a:extLst>
                  <a:ext uri="{FF2B5EF4-FFF2-40B4-BE49-F238E27FC236}">
                    <a16:creationId xmlns:a16="http://schemas.microsoft.com/office/drawing/2014/main" id="{CD6D3BD3-E0EA-40C2-ABB8-5005C0F2920D}"/>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1254" name="Group 294">
            <a:extLst>
              <a:ext uri="{FF2B5EF4-FFF2-40B4-BE49-F238E27FC236}">
                <a16:creationId xmlns:a16="http://schemas.microsoft.com/office/drawing/2014/main" id="{698E7D06-D379-4279-8598-5D60BD477527}"/>
              </a:ext>
            </a:extLst>
          </p:cNvPr>
          <p:cNvGrpSpPr>
            <a:grpSpLocks/>
          </p:cNvGrpSpPr>
          <p:nvPr/>
        </p:nvGrpSpPr>
        <p:grpSpPr bwMode="auto">
          <a:xfrm>
            <a:off x="3873500" y="2700338"/>
            <a:ext cx="74613" cy="26987"/>
            <a:chOff x="2373" y="1404"/>
            <a:chExt cx="47" cy="17"/>
          </a:xfrm>
        </p:grpSpPr>
        <p:sp>
          <p:nvSpPr>
            <p:cNvPr id="41255" name="Oval 295">
              <a:extLst>
                <a:ext uri="{FF2B5EF4-FFF2-40B4-BE49-F238E27FC236}">
                  <a16:creationId xmlns:a16="http://schemas.microsoft.com/office/drawing/2014/main" id="{8C5130ED-2857-4594-A3FE-28D232FC5FC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56" name="Oval 296">
              <a:extLst>
                <a:ext uri="{FF2B5EF4-FFF2-40B4-BE49-F238E27FC236}">
                  <a16:creationId xmlns:a16="http://schemas.microsoft.com/office/drawing/2014/main" id="{28C069C3-83AC-4C7D-8E1C-14C698217E6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257" name="Line 297">
            <a:extLst>
              <a:ext uri="{FF2B5EF4-FFF2-40B4-BE49-F238E27FC236}">
                <a16:creationId xmlns:a16="http://schemas.microsoft.com/office/drawing/2014/main" id="{E975CE59-721A-4FA5-BB48-C699D0E9D5A3}"/>
              </a:ext>
            </a:extLst>
          </p:cNvPr>
          <p:cNvSpPr>
            <a:spLocks noChangeShapeType="1"/>
          </p:cNvSpPr>
          <p:nvPr/>
        </p:nvSpPr>
        <p:spPr bwMode="auto">
          <a:xfrm>
            <a:off x="3644900" y="2844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58" name="Text Box 298">
            <a:extLst>
              <a:ext uri="{FF2B5EF4-FFF2-40B4-BE49-F238E27FC236}">
                <a16:creationId xmlns:a16="http://schemas.microsoft.com/office/drawing/2014/main" id="{28835439-B39F-4039-8C78-65066C3EE2D2}"/>
              </a:ext>
            </a:extLst>
          </p:cNvPr>
          <p:cNvSpPr txBox="1">
            <a:spLocks noChangeArrowheads="1"/>
          </p:cNvSpPr>
          <p:nvPr/>
        </p:nvSpPr>
        <p:spPr bwMode="auto">
          <a:xfrm>
            <a:off x="4005263" y="2698750"/>
            <a:ext cx="26860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OH-58 Kiowa Observation Helicopter </a:t>
            </a:r>
            <a:r>
              <a:rPr lang="en-GB" altLang="en-US" b="1"/>
              <a:t>       </a:t>
            </a:r>
            <a:r>
              <a:rPr lang="en-GB" altLang="en-US"/>
              <a:t>CWUS-57</a:t>
            </a:r>
            <a:endParaRPr lang="en-GB" altLang="en-US" b="1"/>
          </a:p>
        </p:txBody>
      </p:sp>
      <p:grpSp>
        <p:nvGrpSpPr>
          <p:cNvPr id="41259" name="Group 299">
            <a:extLst>
              <a:ext uri="{FF2B5EF4-FFF2-40B4-BE49-F238E27FC236}">
                <a16:creationId xmlns:a16="http://schemas.microsoft.com/office/drawing/2014/main" id="{2D7A6F85-35A0-44C8-B52C-B4E4FC383FC2}"/>
              </a:ext>
            </a:extLst>
          </p:cNvPr>
          <p:cNvGrpSpPr>
            <a:grpSpLocks/>
          </p:cNvGrpSpPr>
          <p:nvPr/>
        </p:nvGrpSpPr>
        <p:grpSpPr bwMode="auto">
          <a:xfrm>
            <a:off x="3571875" y="5651500"/>
            <a:ext cx="287338" cy="215900"/>
            <a:chOff x="2750" y="2608"/>
            <a:chExt cx="146" cy="99"/>
          </a:xfrm>
        </p:grpSpPr>
        <p:sp>
          <p:nvSpPr>
            <p:cNvPr id="41260" name="Rectangle 300">
              <a:extLst>
                <a:ext uri="{FF2B5EF4-FFF2-40B4-BE49-F238E27FC236}">
                  <a16:creationId xmlns:a16="http://schemas.microsoft.com/office/drawing/2014/main" id="{E54FDBCA-6192-4215-8A96-8A72A74BBE2E}"/>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61" name="Line 301">
              <a:extLst>
                <a:ext uri="{FF2B5EF4-FFF2-40B4-BE49-F238E27FC236}">
                  <a16:creationId xmlns:a16="http://schemas.microsoft.com/office/drawing/2014/main" id="{E111337C-4359-439E-ADAB-FA8895003D46}"/>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62" name="Line 302">
              <a:extLst>
                <a:ext uri="{FF2B5EF4-FFF2-40B4-BE49-F238E27FC236}">
                  <a16:creationId xmlns:a16="http://schemas.microsoft.com/office/drawing/2014/main" id="{2DB8FF56-1E06-4113-8F19-C41D25E6707C}"/>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1263" name="Group 303">
            <a:extLst>
              <a:ext uri="{FF2B5EF4-FFF2-40B4-BE49-F238E27FC236}">
                <a16:creationId xmlns:a16="http://schemas.microsoft.com/office/drawing/2014/main" id="{A44461BA-8CF8-46F2-9766-3202FF8C3AB7}"/>
              </a:ext>
            </a:extLst>
          </p:cNvPr>
          <p:cNvGrpSpPr>
            <a:grpSpLocks/>
          </p:cNvGrpSpPr>
          <p:nvPr/>
        </p:nvGrpSpPr>
        <p:grpSpPr bwMode="auto">
          <a:xfrm>
            <a:off x="3678238" y="5581650"/>
            <a:ext cx="76200" cy="63500"/>
            <a:chOff x="2539" y="543"/>
            <a:chExt cx="48" cy="40"/>
          </a:xfrm>
        </p:grpSpPr>
        <p:sp>
          <p:nvSpPr>
            <p:cNvPr id="41264" name="Line 304">
              <a:extLst>
                <a:ext uri="{FF2B5EF4-FFF2-40B4-BE49-F238E27FC236}">
                  <a16:creationId xmlns:a16="http://schemas.microsoft.com/office/drawing/2014/main" id="{6CF3711C-249C-4893-B746-3E23488CDAA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65" name="Line 305">
              <a:extLst>
                <a:ext uri="{FF2B5EF4-FFF2-40B4-BE49-F238E27FC236}">
                  <a16:creationId xmlns:a16="http://schemas.microsoft.com/office/drawing/2014/main" id="{DB902C5B-23D0-493D-AA8A-EE1C45FC3FC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1266" name="Text Box 306">
            <a:extLst>
              <a:ext uri="{FF2B5EF4-FFF2-40B4-BE49-F238E27FC236}">
                <a16:creationId xmlns:a16="http://schemas.microsoft.com/office/drawing/2014/main" id="{C4E50CDA-FD3A-4A56-8678-EC517CEC537C}"/>
              </a:ext>
            </a:extLst>
          </p:cNvPr>
          <p:cNvSpPr txBox="1">
            <a:spLocks noChangeArrowheads="1"/>
          </p:cNvSpPr>
          <p:nvPr/>
        </p:nvSpPr>
        <p:spPr bwMode="auto">
          <a:xfrm>
            <a:off x="3860800" y="5508625"/>
            <a:ext cx="2255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CWUS-09</a:t>
            </a:r>
          </a:p>
          <a:p>
            <a:r>
              <a:rPr lang="en-GB" altLang="en-US" sz="1000" b="1"/>
              <a:t>US Light Infantry Brigade 1980s </a:t>
            </a:r>
            <a:r>
              <a:rPr lang="en-GB" altLang="en-US" b="1"/>
              <a:t>(a)</a:t>
            </a:r>
            <a:endParaRPr lang="en-GB" altLang="en-US" sz="1000" b="1"/>
          </a:p>
        </p:txBody>
      </p:sp>
      <p:sp>
        <p:nvSpPr>
          <p:cNvPr id="41267" name="Line 307">
            <a:extLst>
              <a:ext uri="{FF2B5EF4-FFF2-40B4-BE49-F238E27FC236}">
                <a16:creationId xmlns:a16="http://schemas.microsoft.com/office/drawing/2014/main" id="{FC0F2F6C-95E3-49DD-98E7-8C37FB3D3709}"/>
              </a:ext>
            </a:extLst>
          </p:cNvPr>
          <p:cNvSpPr>
            <a:spLocks noChangeShapeType="1"/>
          </p:cNvSpPr>
          <p:nvPr/>
        </p:nvSpPr>
        <p:spPr bwMode="auto">
          <a:xfrm>
            <a:off x="3932238" y="61563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268" name="Group 308">
            <a:extLst>
              <a:ext uri="{FF2B5EF4-FFF2-40B4-BE49-F238E27FC236}">
                <a16:creationId xmlns:a16="http://schemas.microsoft.com/office/drawing/2014/main" id="{725030CE-91CA-4B5F-A84E-9F92B6F69474}"/>
              </a:ext>
            </a:extLst>
          </p:cNvPr>
          <p:cNvGrpSpPr>
            <a:grpSpLocks/>
          </p:cNvGrpSpPr>
          <p:nvPr/>
        </p:nvGrpSpPr>
        <p:grpSpPr bwMode="auto">
          <a:xfrm>
            <a:off x="3860800" y="6013450"/>
            <a:ext cx="231775" cy="157163"/>
            <a:chOff x="933" y="149"/>
            <a:chExt cx="146" cy="99"/>
          </a:xfrm>
        </p:grpSpPr>
        <p:sp>
          <p:nvSpPr>
            <p:cNvPr id="41269" name="Rectangle 309">
              <a:extLst>
                <a:ext uri="{FF2B5EF4-FFF2-40B4-BE49-F238E27FC236}">
                  <a16:creationId xmlns:a16="http://schemas.microsoft.com/office/drawing/2014/main" id="{28FF96A2-AED7-44E6-BA61-0A2B0E1E102F}"/>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70" name="Text Box 310">
              <a:extLst>
                <a:ext uri="{FF2B5EF4-FFF2-40B4-BE49-F238E27FC236}">
                  <a16:creationId xmlns:a16="http://schemas.microsoft.com/office/drawing/2014/main" id="{CFC05AAC-EB04-4497-B711-7E7B100CE0EE}"/>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1271" name="Line 311">
            <a:extLst>
              <a:ext uri="{FF2B5EF4-FFF2-40B4-BE49-F238E27FC236}">
                <a16:creationId xmlns:a16="http://schemas.microsoft.com/office/drawing/2014/main" id="{7083EE99-48E4-4EA0-81CA-E4B8FCC48ABF}"/>
              </a:ext>
            </a:extLst>
          </p:cNvPr>
          <p:cNvSpPr>
            <a:spLocks noChangeShapeType="1"/>
          </p:cNvSpPr>
          <p:nvPr/>
        </p:nvSpPr>
        <p:spPr bwMode="auto">
          <a:xfrm>
            <a:off x="3716338" y="6084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1272" name="Group 312">
            <a:extLst>
              <a:ext uri="{FF2B5EF4-FFF2-40B4-BE49-F238E27FC236}">
                <a16:creationId xmlns:a16="http://schemas.microsoft.com/office/drawing/2014/main" id="{CFF210D8-E9B9-4FCC-88DB-577EE878EEE7}"/>
              </a:ext>
            </a:extLst>
          </p:cNvPr>
          <p:cNvGrpSpPr>
            <a:grpSpLocks/>
          </p:cNvGrpSpPr>
          <p:nvPr/>
        </p:nvGrpSpPr>
        <p:grpSpPr bwMode="auto">
          <a:xfrm>
            <a:off x="3938588" y="5940425"/>
            <a:ext cx="74612" cy="26988"/>
            <a:chOff x="2373" y="1404"/>
            <a:chExt cx="47" cy="17"/>
          </a:xfrm>
        </p:grpSpPr>
        <p:sp>
          <p:nvSpPr>
            <p:cNvPr id="41273" name="Oval 313">
              <a:extLst>
                <a:ext uri="{FF2B5EF4-FFF2-40B4-BE49-F238E27FC236}">
                  <a16:creationId xmlns:a16="http://schemas.microsoft.com/office/drawing/2014/main" id="{A25F6B07-89A6-4832-8932-C69AB421CFF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74" name="Oval 314">
              <a:extLst>
                <a:ext uri="{FF2B5EF4-FFF2-40B4-BE49-F238E27FC236}">
                  <a16:creationId xmlns:a16="http://schemas.microsoft.com/office/drawing/2014/main" id="{7AFFC2DD-F58D-4FB1-8A6F-6D1A6A3D37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275" name="Text Box 315">
            <a:extLst>
              <a:ext uri="{FF2B5EF4-FFF2-40B4-BE49-F238E27FC236}">
                <a16:creationId xmlns:a16="http://schemas.microsoft.com/office/drawing/2014/main" id="{C652320C-5D93-4C28-8D44-E0D9A4A4E2A7}"/>
              </a:ext>
            </a:extLst>
          </p:cNvPr>
          <p:cNvSpPr txBox="1">
            <a:spLocks noChangeArrowheads="1"/>
          </p:cNvSpPr>
          <p:nvPr/>
        </p:nvSpPr>
        <p:spPr bwMode="auto">
          <a:xfrm>
            <a:off x="4076700" y="5868988"/>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41276" name="Group 316">
            <a:extLst>
              <a:ext uri="{FF2B5EF4-FFF2-40B4-BE49-F238E27FC236}">
                <a16:creationId xmlns:a16="http://schemas.microsoft.com/office/drawing/2014/main" id="{4FB03922-CDEA-4E8D-9A24-67521DAEB1D3}"/>
              </a:ext>
            </a:extLst>
          </p:cNvPr>
          <p:cNvGrpSpPr>
            <a:grpSpLocks/>
          </p:cNvGrpSpPr>
          <p:nvPr/>
        </p:nvGrpSpPr>
        <p:grpSpPr bwMode="auto">
          <a:xfrm>
            <a:off x="3860800" y="6300788"/>
            <a:ext cx="231775" cy="190500"/>
            <a:chOff x="2251" y="2290"/>
            <a:chExt cx="146" cy="120"/>
          </a:xfrm>
        </p:grpSpPr>
        <p:sp>
          <p:nvSpPr>
            <p:cNvPr id="41277" name="Rectangle 317">
              <a:extLst>
                <a:ext uri="{FF2B5EF4-FFF2-40B4-BE49-F238E27FC236}">
                  <a16:creationId xmlns:a16="http://schemas.microsoft.com/office/drawing/2014/main" id="{DA6AB3B1-2815-4C18-80CF-F6A3D316F7C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78" name="Oval 318">
              <a:extLst>
                <a:ext uri="{FF2B5EF4-FFF2-40B4-BE49-F238E27FC236}">
                  <a16:creationId xmlns:a16="http://schemas.microsoft.com/office/drawing/2014/main" id="{D865E9B3-CE6B-45F8-9CEE-85971273801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79" name="Oval 319">
              <a:extLst>
                <a:ext uri="{FF2B5EF4-FFF2-40B4-BE49-F238E27FC236}">
                  <a16:creationId xmlns:a16="http://schemas.microsoft.com/office/drawing/2014/main" id="{09FCB104-601D-4EAF-A330-E7F3E646CE3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1280" name="Group 320">
            <a:extLst>
              <a:ext uri="{FF2B5EF4-FFF2-40B4-BE49-F238E27FC236}">
                <a16:creationId xmlns:a16="http://schemas.microsoft.com/office/drawing/2014/main" id="{D3D4BF01-F4A8-4956-8439-9C3CB0770596}"/>
              </a:ext>
            </a:extLst>
          </p:cNvPr>
          <p:cNvGrpSpPr>
            <a:grpSpLocks/>
          </p:cNvGrpSpPr>
          <p:nvPr/>
        </p:nvGrpSpPr>
        <p:grpSpPr bwMode="auto">
          <a:xfrm>
            <a:off x="3938588" y="6229350"/>
            <a:ext cx="74612" cy="26988"/>
            <a:chOff x="2373" y="1404"/>
            <a:chExt cx="47" cy="17"/>
          </a:xfrm>
        </p:grpSpPr>
        <p:sp>
          <p:nvSpPr>
            <p:cNvPr id="41281" name="Oval 321">
              <a:extLst>
                <a:ext uri="{FF2B5EF4-FFF2-40B4-BE49-F238E27FC236}">
                  <a16:creationId xmlns:a16="http://schemas.microsoft.com/office/drawing/2014/main" id="{F48828EB-C72E-4BC9-A55C-AEF296F91EB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1282" name="Oval 322">
              <a:extLst>
                <a:ext uri="{FF2B5EF4-FFF2-40B4-BE49-F238E27FC236}">
                  <a16:creationId xmlns:a16="http://schemas.microsoft.com/office/drawing/2014/main" id="{4EEA035D-7514-4B52-844E-08E82FD10D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1283" name="Text Box 323">
            <a:extLst>
              <a:ext uri="{FF2B5EF4-FFF2-40B4-BE49-F238E27FC236}">
                <a16:creationId xmlns:a16="http://schemas.microsoft.com/office/drawing/2014/main" id="{EE9A2C59-5AC9-4275-A405-13F310D8AD7E}"/>
              </a:ext>
            </a:extLst>
          </p:cNvPr>
          <p:cNvSpPr txBox="1">
            <a:spLocks noChangeArrowheads="1"/>
          </p:cNvSpPr>
          <p:nvPr/>
        </p:nvSpPr>
        <p:spPr bwMode="auto">
          <a:xfrm>
            <a:off x="4076700" y="6156325"/>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41284" name="Text Box 324">
            <a:extLst>
              <a:ext uri="{FF2B5EF4-FFF2-40B4-BE49-F238E27FC236}">
                <a16:creationId xmlns:a16="http://schemas.microsoft.com/office/drawing/2014/main" id="{858DBD1D-CADF-4014-9F36-10807A34B071}"/>
              </a:ext>
            </a:extLst>
          </p:cNvPr>
          <p:cNvSpPr txBox="1">
            <a:spLocks noChangeArrowheads="1"/>
          </p:cNvSpPr>
          <p:nvPr/>
        </p:nvSpPr>
        <p:spPr bwMode="auto">
          <a:xfrm>
            <a:off x="4148138" y="6516688"/>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41285" name="Group 325">
            <a:extLst>
              <a:ext uri="{FF2B5EF4-FFF2-40B4-BE49-F238E27FC236}">
                <a16:creationId xmlns:a16="http://schemas.microsoft.com/office/drawing/2014/main" id="{9BE4549D-025A-4C20-9466-A0935A607A3F}"/>
              </a:ext>
            </a:extLst>
          </p:cNvPr>
          <p:cNvGrpSpPr>
            <a:grpSpLocks/>
          </p:cNvGrpSpPr>
          <p:nvPr/>
        </p:nvGrpSpPr>
        <p:grpSpPr bwMode="auto">
          <a:xfrm>
            <a:off x="3967163" y="6805613"/>
            <a:ext cx="76200" cy="63500"/>
            <a:chOff x="2443" y="447"/>
            <a:chExt cx="48" cy="40"/>
          </a:xfrm>
        </p:grpSpPr>
        <p:sp>
          <p:nvSpPr>
            <p:cNvPr id="41286" name="Line 326">
              <a:extLst>
                <a:ext uri="{FF2B5EF4-FFF2-40B4-BE49-F238E27FC236}">
                  <a16:creationId xmlns:a16="http://schemas.microsoft.com/office/drawing/2014/main" id="{C370F781-6557-4E38-80F0-883EE4D2857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87" name="Line 327">
              <a:extLst>
                <a:ext uri="{FF2B5EF4-FFF2-40B4-BE49-F238E27FC236}">
                  <a16:creationId xmlns:a16="http://schemas.microsoft.com/office/drawing/2014/main" id="{E237EDEA-2F14-45E1-B089-D5C51737A29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288" name="Line 328">
            <a:extLst>
              <a:ext uri="{FF2B5EF4-FFF2-40B4-BE49-F238E27FC236}">
                <a16:creationId xmlns:a16="http://schemas.microsoft.com/office/drawing/2014/main" id="{21B862C1-E4BD-47A6-B3FC-AF94169817C5}"/>
              </a:ext>
            </a:extLst>
          </p:cNvPr>
          <p:cNvSpPr>
            <a:spLocks noChangeShapeType="1"/>
          </p:cNvSpPr>
          <p:nvPr/>
        </p:nvSpPr>
        <p:spPr bwMode="auto">
          <a:xfrm>
            <a:off x="3716338" y="69484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89" name="Text Box 329">
            <a:extLst>
              <a:ext uri="{FF2B5EF4-FFF2-40B4-BE49-F238E27FC236}">
                <a16:creationId xmlns:a16="http://schemas.microsoft.com/office/drawing/2014/main" id="{FE6EE160-CCB6-443D-B099-D6DF14E8ECFF}"/>
              </a:ext>
            </a:extLst>
          </p:cNvPr>
          <p:cNvSpPr txBox="1">
            <a:spLocks noChangeArrowheads="1"/>
          </p:cNvSpPr>
          <p:nvPr/>
        </p:nvSpPr>
        <p:spPr bwMode="auto">
          <a:xfrm>
            <a:off x="4148138" y="6732588"/>
            <a:ext cx="17478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CWUS-17</a:t>
            </a:r>
          </a:p>
          <a:p>
            <a:r>
              <a:rPr lang="en-GB" altLang="en-US" sz="1000" b="1"/>
              <a:t>x3 Light Infantry Battalion</a:t>
            </a:r>
          </a:p>
        </p:txBody>
      </p:sp>
      <p:sp>
        <p:nvSpPr>
          <p:cNvPr id="41290" name="Text Box 330">
            <a:extLst>
              <a:ext uri="{FF2B5EF4-FFF2-40B4-BE49-F238E27FC236}">
                <a16:creationId xmlns:a16="http://schemas.microsoft.com/office/drawing/2014/main" id="{3A57B207-72FA-4CB2-B8FC-63DD3D8F4E67}"/>
              </a:ext>
            </a:extLst>
          </p:cNvPr>
          <p:cNvSpPr txBox="1">
            <a:spLocks noChangeArrowheads="1"/>
          </p:cNvSpPr>
          <p:nvPr/>
        </p:nvSpPr>
        <p:spPr bwMode="auto">
          <a:xfrm>
            <a:off x="4148138" y="716438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41291" name="Group 331">
            <a:extLst>
              <a:ext uri="{FF2B5EF4-FFF2-40B4-BE49-F238E27FC236}">
                <a16:creationId xmlns:a16="http://schemas.microsoft.com/office/drawing/2014/main" id="{C2B3E5E9-D80F-49EB-9EA2-AEEB0F2C4350}"/>
              </a:ext>
            </a:extLst>
          </p:cNvPr>
          <p:cNvGrpSpPr>
            <a:grpSpLocks/>
          </p:cNvGrpSpPr>
          <p:nvPr/>
        </p:nvGrpSpPr>
        <p:grpSpPr bwMode="auto">
          <a:xfrm>
            <a:off x="3860800" y="7523163"/>
            <a:ext cx="287338" cy="215900"/>
            <a:chOff x="2296" y="3061"/>
            <a:chExt cx="151" cy="99"/>
          </a:xfrm>
        </p:grpSpPr>
        <p:sp>
          <p:nvSpPr>
            <p:cNvPr id="41292" name="Rectangle 332">
              <a:extLst>
                <a:ext uri="{FF2B5EF4-FFF2-40B4-BE49-F238E27FC236}">
                  <a16:creationId xmlns:a16="http://schemas.microsoft.com/office/drawing/2014/main" id="{4C901D32-10A7-4326-99BF-2801503F07E0}"/>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293" name="Oval 333">
              <a:extLst>
                <a:ext uri="{FF2B5EF4-FFF2-40B4-BE49-F238E27FC236}">
                  <a16:creationId xmlns:a16="http://schemas.microsoft.com/office/drawing/2014/main" id="{A236575B-D905-4BBB-9E47-F353F78C1A31}"/>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1294" name="Group 334">
            <a:extLst>
              <a:ext uri="{FF2B5EF4-FFF2-40B4-BE49-F238E27FC236}">
                <a16:creationId xmlns:a16="http://schemas.microsoft.com/office/drawing/2014/main" id="{2758C9D5-B8D0-49EB-A4A9-BAB99CB53659}"/>
              </a:ext>
            </a:extLst>
          </p:cNvPr>
          <p:cNvGrpSpPr>
            <a:grpSpLocks/>
          </p:cNvGrpSpPr>
          <p:nvPr/>
        </p:nvGrpSpPr>
        <p:grpSpPr bwMode="auto">
          <a:xfrm>
            <a:off x="3967163" y="7451725"/>
            <a:ext cx="76200" cy="63500"/>
            <a:chOff x="2443" y="447"/>
            <a:chExt cx="48" cy="40"/>
          </a:xfrm>
        </p:grpSpPr>
        <p:sp>
          <p:nvSpPr>
            <p:cNvPr id="41295" name="Line 335">
              <a:extLst>
                <a:ext uri="{FF2B5EF4-FFF2-40B4-BE49-F238E27FC236}">
                  <a16:creationId xmlns:a16="http://schemas.microsoft.com/office/drawing/2014/main" id="{A7A86D4B-4F8C-466D-A3A7-4644C25FE78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96" name="Line 336">
              <a:extLst>
                <a:ext uri="{FF2B5EF4-FFF2-40B4-BE49-F238E27FC236}">
                  <a16:creationId xmlns:a16="http://schemas.microsoft.com/office/drawing/2014/main" id="{E7B5B37B-63C4-421C-B6D1-95A1888DF6F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297" name="Line 337">
            <a:extLst>
              <a:ext uri="{FF2B5EF4-FFF2-40B4-BE49-F238E27FC236}">
                <a16:creationId xmlns:a16="http://schemas.microsoft.com/office/drawing/2014/main" id="{155AA821-65FC-4F14-A016-A8DC54831002}"/>
              </a:ext>
            </a:extLst>
          </p:cNvPr>
          <p:cNvSpPr>
            <a:spLocks noChangeShapeType="1"/>
          </p:cNvSpPr>
          <p:nvPr/>
        </p:nvSpPr>
        <p:spPr bwMode="auto">
          <a:xfrm>
            <a:off x="3716338" y="75961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298" name="Text Box 338">
            <a:extLst>
              <a:ext uri="{FF2B5EF4-FFF2-40B4-BE49-F238E27FC236}">
                <a16:creationId xmlns:a16="http://schemas.microsoft.com/office/drawing/2014/main" id="{B0F8385C-FC23-4C7C-971C-91A24E8E86F0}"/>
              </a:ext>
            </a:extLst>
          </p:cNvPr>
          <p:cNvSpPr txBox="1">
            <a:spLocks noChangeArrowheads="1"/>
          </p:cNvSpPr>
          <p:nvPr/>
        </p:nvSpPr>
        <p:spPr bwMode="auto">
          <a:xfrm>
            <a:off x="4148138" y="7380288"/>
            <a:ext cx="2090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CWUS-03</a:t>
            </a:r>
          </a:p>
          <a:p>
            <a:r>
              <a:rPr lang="en-GB" altLang="en-US" sz="1000" b="1"/>
              <a:t>x1 Light Field Artillery Battalion</a:t>
            </a:r>
          </a:p>
        </p:txBody>
      </p:sp>
      <p:grpSp>
        <p:nvGrpSpPr>
          <p:cNvPr id="41299" name="Group 339">
            <a:extLst>
              <a:ext uri="{FF2B5EF4-FFF2-40B4-BE49-F238E27FC236}">
                <a16:creationId xmlns:a16="http://schemas.microsoft.com/office/drawing/2014/main" id="{80B34CF7-6993-4B03-A43E-1E7353096393}"/>
              </a:ext>
            </a:extLst>
          </p:cNvPr>
          <p:cNvGrpSpPr>
            <a:grpSpLocks/>
          </p:cNvGrpSpPr>
          <p:nvPr/>
        </p:nvGrpSpPr>
        <p:grpSpPr bwMode="auto">
          <a:xfrm>
            <a:off x="3860800" y="6877050"/>
            <a:ext cx="287338" cy="215900"/>
            <a:chOff x="2750" y="2608"/>
            <a:chExt cx="146" cy="99"/>
          </a:xfrm>
        </p:grpSpPr>
        <p:sp>
          <p:nvSpPr>
            <p:cNvPr id="41300" name="Rectangle 340">
              <a:extLst>
                <a:ext uri="{FF2B5EF4-FFF2-40B4-BE49-F238E27FC236}">
                  <a16:creationId xmlns:a16="http://schemas.microsoft.com/office/drawing/2014/main" id="{9D20A353-4D5E-4D65-A181-6C52AC3A4483}"/>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1301" name="Line 341">
              <a:extLst>
                <a:ext uri="{FF2B5EF4-FFF2-40B4-BE49-F238E27FC236}">
                  <a16:creationId xmlns:a16="http://schemas.microsoft.com/office/drawing/2014/main" id="{C094069B-80F5-4904-B0E5-533FFAD41034}"/>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02" name="Line 342">
              <a:extLst>
                <a:ext uri="{FF2B5EF4-FFF2-40B4-BE49-F238E27FC236}">
                  <a16:creationId xmlns:a16="http://schemas.microsoft.com/office/drawing/2014/main" id="{AA4479B1-968B-4AE0-BE97-13A81094C720}"/>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1303" name="Line 343">
            <a:extLst>
              <a:ext uri="{FF2B5EF4-FFF2-40B4-BE49-F238E27FC236}">
                <a16:creationId xmlns:a16="http://schemas.microsoft.com/office/drawing/2014/main" id="{21CE3C95-5D05-48D6-8BF6-B0101F203F9E}"/>
              </a:ext>
            </a:extLst>
          </p:cNvPr>
          <p:cNvSpPr>
            <a:spLocks noChangeShapeType="1"/>
          </p:cNvSpPr>
          <p:nvPr/>
        </p:nvSpPr>
        <p:spPr bwMode="auto">
          <a:xfrm>
            <a:off x="3716338" y="5868988"/>
            <a:ext cx="0" cy="172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304" name="Text Box 344">
            <a:extLst>
              <a:ext uri="{FF2B5EF4-FFF2-40B4-BE49-F238E27FC236}">
                <a16:creationId xmlns:a16="http://schemas.microsoft.com/office/drawing/2014/main" id="{45EF05B3-E839-4EDA-BD71-C52C982FE3DF}"/>
              </a:ext>
            </a:extLst>
          </p:cNvPr>
          <p:cNvSpPr txBox="1">
            <a:spLocks noChangeArrowheads="1"/>
          </p:cNvSpPr>
          <p:nvPr/>
        </p:nvSpPr>
        <p:spPr bwMode="auto">
          <a:xfrm>
            <a:off x="3500438" y="7812088"/>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Note that US Brigades were designed to be extremely flexible and could incorporate all types of units under command, including elements of the Divisional Troops and Aviation (see BG CWUS-06) and if operating in a ground role, maybe the odd Armored unit or other heavy support.  Remember also that the fourth (Aviation) Brigade could also command elements from the division’s three infantry brigades.</a:t>
            </a:r>
            <a:endParaRPr lang="en-GB" altLang="en-US" b="1"/>
          </a:p>
        </p:txBody>
      </p:sp>
      <p:pic>
        <p:nvPicPr>
          <p:cNvPr id="41307" name="Picture 347" descr="ANd9GcQTSAWTLz-MnaytUMMgDzDRcuG_PcsJCVxB7Qt8OBJNHVff3VRy">
            <a:hlinkClick r:id="rId3"/>
            <a:extLst>
              <a:ext uri="{FF2B5EF4-FFF2-40B4-BE49-F238E27FC236}">
                <a16:creationId xmlns:a16="http://schemas.microsoft.com/office/drawing/2014/main" id="{08D24523-1AE4-44E9-8CA5-F015F11B09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275" y="5508625"/>
            <a:ext cx="2397125" cy="3527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Line 2">
            <a:extLst>
              <a:ext uri="{FF2B5EF4-FFF2-40B4-BE49-F238E27FC236}">
                <a16:creationId xmlns:a16="http://schemas.microsoft.com/office/drawing/2014/main" id="{7548FA3B-47AD-4873-8B9B-4B2E4530F1F2}"/>
              </a:ext>
            </a:extLst>
          </p:cNvPr>
          <p:cNvSpPr>
            <a:spLocks noChangeShapeType="1"/>
          </p:cNvSpPr>
          <p:nvPr/>
        </p:nvSpPr>
        <p:spPr bwMode="auto">
          <a:xfrm flipV="1">
            <a:off x="260350" y="468313"/>
            <a:ext cx="0" cy="84963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59" name="Line 3">
            <a:extLst>
              <a:ext uri="{FF2B5EF4-FFF2-40B4-BE49-F238E27FC236}">
                <a16:creationId xmlns:a16="http://schemas.microsoft.com/office/drawing/2014/main" id="{A4E043EB-329B-4F8A-9494-33EFD016A86B}"/>
              </a:ext>
            </a:extLst>
          </p:cNvPr>
          <p:cNvSpPr>
            <a:spLocks noChangeShapeType="1"/>
          </p:cNvSpPr>
          <p:nvPr/>
        </p:nvSpPr>
        <p:spPr bwMode="auto">
          <a:xfrm>
            <a:off x="260350" y="3421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0" name="Line 4">
            <a:extLst>
              <a:ext uri="{FF2B5EF4-FFF2-40B4-BE49-F238E27FC236}">
                <a16:creationId xmlns:a16="http://schemas.microsoft.com/office/drawing/2014/main" id="{A4B3E646-EB49-4D7E-AA09-CE1A70713DF2}"/>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1" name="Line 5">
            <a:extLst>
              <a:ext uri="{FF2B5EF4-FFF2-40B4-BE49-F238E27FC236}">
                <a16:creationId xmlns:a16="http://schemas.microsoft.com/office/drawing/2014/main" id="{A6FFA309-7033-435B-989A-48060BC60619}"/>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62" name="Group 6">
            <a:extLst>
              <a:ext uri="{FF2B5EF4-FFF2-40B4-BE49-F238E27FC236}">
                <a16:creationId xmlns:a16="http://schemas.microsoft.com/office/drawing/2014/main" id="{DD43E7EC-8CC0-45E2-935F-427D61D659A4}"/>
              </a:ext>
            </a:extLst>
          </p:cNvPr>
          <p:cNvGrpSpPr>
            <a:grpSpLocks/>
          </p:cNvGrpSpPr>
          <p:nvPr/>
        </p:nvGrpSpPr>
        <p:grpSpPr bwMode="auto">
          <a:xfrm>
            <a:off x="115888" y="252413"/>
            <a:ext cx="288925" cy="215900"/>
            <a:chOff x="2704" y="3016"/>
            <a:chExt cx="148" cy="101"/>
          </a:xfrm>
        </p:grpSpPr>
        <p:sp>
          <p:nvSpPr>
            <p:cNvPr id="45063" name="Rectangle 7">
              <a:extLst>
                <a:ext uri="{FF2B5EF4-FFF2-40B4-BE49-F238E27FC236}">
                  <a16:creationId xmlns:a16="http://schemas.microsoft.com/office/drawing/2014/main" id="{A8CC1A20-7AC3-4887-91BB-B23661AB413D}"/>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4" name="Line 8">
              <a:extLst>
                <a:ext uri="{FF2B5EF4-FFF2-40B4-BE49-F238E27FC236}">
                  <a16:creationId xmlns:a16="http://schemas.microsoft.com/office/drawing/2014/main" id="{2B40343F-D048-4E4C-A417-C06B045199BB}"/>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5" name="Line 9">
              <a:extLst>
                <a:ext uri="{FF2B5EF4-FFF2-40B4-BE49-F238E27FC236}">
                  <a16:creationId xmlns:a16="http://schemas.microsoft.com/office/drawing/2014/main" id="{2DD7698D-A2D7-44B7-88DF-E8E1352613AA}"/>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66" name="Group 10">
              <a:extLst>
                <a:ext uri="{FF2B5EF4-FFF2-40B4-BE49-F238E27FC236}">
                  <a16:creationId xmlns:a16="http://schemas.microsoft.com/office/drawing/2014/main" id="{C3F2C63B-9411-4640-8754-06D2FF86532A}"/>
                </a:ext>
              </a:extLst>
            </p:cNvPr>
            <p:cNvGrpSpPr>
              <a:grpSpLocks noChangeAspect="1"/>
            </p:cNvGrpSpPr>
            <p:nvPr/>
          </p:nvGrpSpPr>
          <p:grpSpPr bwMode="auto">
            <a:xfrm>
              <a:off x="2759" y="3032"/>
              <a:ext cx="36" cy="73"/>
              <a:chOff x="862" y="2628"/>
              <a:chExt cx="36" cy="71"/>
            </a:xfrm>
          </p:grpSpPr>
          <p:sp>
            <p:nvSpPr>
              <p:cNvPr id="45067" name="AutoShape 11">
                <a:extLst>
                  <a:ext uri="{FF2B5EF4-FFF2-40B4-BE49-F238E27FC236}">
                    <a16:creationId xmlns:a16="http://schemas.microsoft.com/office/drawing/2014/main" id="{7C343757-98F1-46BD-8B31-DA44A552EAE3}"/>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68" name="Line 12">
                <a:extLst>
                  <a:ext uri="{FF2B5EF4-FFF2-40B4-BE49-F238E27FC236}">
                    <a16:creationId xmlns:a16="http://schemas.microsoft.com/office/drawing/2014/main" id="{1E61F654-3DA9-4E41-80B7-AC7B7515854E}"/>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9" name="Line 13">
                <a:extLst>
                  <a:ext uri="{FF2B5EF4-FFF2-40B4-BE49-F238E27FC236}">
                    <a16:creationId xmlns:a16="http://schemas.microsoft.com/office/drawing/2014/main" id="{79052801-0B28-42C9-9B0A-D9D89B176D15}"/>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70" name="Oval 14">
                <a:extLst>
                  <a:ext uri="{FF2B5EF4-FFF2-40B4-BE49-F238E27FC236}">
                    <a16:creationId xmlns:a16="http://schemas.microsoft.com/office/drawing/2014/main" id="{F0FB981D-9329-4CE9-BF14-7C97084BE9AB}"/>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5071" name="Group 15">
            <a:extLst>
              <a:ext uri="{FF2B5EF4-FFF2-40B4-BE49-F238E27FC236}">
                <a16:creationId xmlns:a16="http://schemas.microsoft.com/office/drawing/2014/main" id="{BF2A093D-6CEA-4095-835E-E9470A60082F}"/>
              </a:ext>
            </a:extLst>
          </p:cNvPr>
          <p:cNvGrpSpPr>
            <a:grpSpLocks/>
          </p:cNvGrpSpPr>
          <p:nvPr/>
        </p:nvGrpSpPr>
        <p:grpSpPr bwMode="auto">
          <a:xfrm>
            <a:off x="222250" y="180975"/>
            <a:ext cx="76200" cy="63500"/>
            <a:chOff x="2539" y="543"/>
            <a:chExt cx="48" cy="40"/>
          </a:xfrm>
        </p:grpSpPr>
        <p:sp>
          <p:nvSpPr>
            <p:cNvPr id="45072" name="Line 16">
              <a:extLst>
                <a:ext uri="{FF2B5EF4-FFF2-40B4-BE49-F238E27FC236}">
                  <a16:creationId xmlns:a16="http://schemas.microsoft.com/office/drawing/2014/main" id="{1937DB73-F0A4-4879-9BF8-617E5F0B2E6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73" name="Line 17">
              <a:extLst>
                <a:ext uri="{FF2B5EF4-FFF2-40B4-BE49-F238E27FC236}">
                  <a16:creationId xmlns:a16="http://schemas.microsoft.com/office/drawing/2014/main" id="{D06CD529-272C-4082-B976-B7A159C86F3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074" name="Text Box 18">
            <a:extLst>
              <a:ext uri="{FF2B5EF4-FFF2-40B4-BE49-F238E27FC236}">
                <a16:creationId xmlns:a16="http://schemas.microsoft.com/office/drawing/2014/main" id="{9D446260-DE68-475E-9ACB-4B18F31DBD55}"/>
              </a:ext>
            </a:extLst>
          </p:cNvPr>
          <p:cNvSpPr txBox="1">
            <a:spLocks noChangeArrowheads="1"/>
          </p:cNvSpPr>
          <p:nvPr/>
        </p:nvSpPr>
        <p:spPr bwMode="auto">
          <a:xfrm>
            <a:off x="404813" y="107950"/>
            <a:ext cx="2620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CWUS-10</a:t>
            </a:r>
          </a:p>
          <a:p>
            <a:r>
              <a:rPr lang="en-GB" altLang="en-US" sz="1000" b="1"/>
              <a:t>US Marine Amphibious Brigade 1980s </a:t>
            </a:r>
            <a:r>
              <a:rPr lang="en-GB" altLang="en-US" b="1"/>
              <a:t>(a)</a:t>
            </a:r>
            <a:endParaRPr lang="en-GB" altLang="en-US" sz="1000" b="1"/>
          </a:p>
        </p:txBody>
      </p:sp>
      <p:sp>
        <p:nvSpPr>
          <p:cNvPr id="45075" name="Text Box 19">
            <a:extLst>
              <a:ext uri="{FF2B5EF4-FFF2-40B4-BE49-F238E27FC236}">
                <a16:creationId xmlns:a16="http://schemas.microsoft.com/office/drawing/2014/main" id="{8F84174F-F6C6-45A0-834B-CCC8B94F24F7}"/>
              </a:ext>
            </a:extLst>
          </p:cNvPr>
          <p:cNvSpPr txBox="1">
            <a:spLocks noChangeArrowheads="1"/>
          </p:cNvSpPr>
          <p:nvPr/>
        </p:nvSpPr>
        <p:spPr bwMode="auto">
          <a:xfrm>
            <a:off x="3429000" y="250825"/>
            <a:ext cx="3311525" cy="877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wartime role of the 4th Marine Amphibious Brigade (4th MAB – part of 2nd Marine Division) was to deploy to NATO’s ‘Northern Flank’, i.e. Norway, Denmark, Iceland or Greenland.  To that effect, 4 MAB trained periodically in northern Norway, along with the British 3rd Commando Brigade, Royal Dutch Marine Group, Canadian CAST Brigade and the Allied Command Europe Mobile Force (Land) Brigade (AMF(L)).  From 1988 it had large stocks of equipment pre-positioned in Norway to aid rapid deployment.  4th MAB comprised one of the 2nd Marine Division’s three Marine Infantry Regiments on rotation, supported by a proportional amount of divisional assets.  However, from 1983 the entire divisional LAV/LAI Battalion was allocated to support 4th MAB.  It is of course possible that the entire 2nd Marine Division might have deployed to Europe, but 4th MAB was the only part of the division that trained in peacetime for that task.</a:t>
            </a:r>
          </a:p>
          <a:p>
            <a:endParaRPr lang="en-GB" altLang="en-US" b="1"/>
          </a:p>
          <a:p>
            <a:r>
              <a:rPr lang="en-GB" altLang="en-US" b="1"/>
              <a:t>(b) </a:t>
            </a:r>
            <a:r>
              <a:rPr lang="en-GB" altLang="en-US"/>
              <a:t>Note that the Brigade also contained a second layer of command – i.e. the HQ of the attached Marine Infantry Regimental Landing Team.  However, for simplicity’s sake, I’ve only included one Commander here.</a:t>
            </a:r>
          </a:p>
          <a:p>
            <a:endParaRPr lang="en-GB" altLang="en-US" b="1"/>
          </a:p>
          <a:p>
            <a:r>
              <a:rPr lang="en-GB" altLang="en-US" b="1"/>
              <a:t>(c) </a:t>
            </a:r>
            <a:r>
              <a:rPr lang="en-GB" altLang="en-US"/>
              <a:t>From 1986: Replace M151 MUTT with:</a:t>
            </a:r>
          </a:p>
          <a:p>
            <a:r>
              <a:rPr lang="en-GB" altLang="en-US"/>
              <a:t>     M998 HMMWV Utility Vehicle (no MG)                           CWUS-34</a:t>
            </a:r>
          </a:p>
          <a:p>
            <a:endParaRPr lang="en-GB" altLang="en-US"/>
          </a:p>
          <a:p>
            <a:r>
              <a:rPr lang="en-GB" altLang="en-US" b="1"/>
              <a:t>(d) </a:t>
            </a:r>
            <a:r>
              <a:rPr lang="en-GB" altLang="en-US"/>
              <a:t>The LAV Battalion is only available from 1983 onwards.  Note that the battalion had no organic infantry or support elements, as the concept of the LAV Battalion was to provide APC and light armoured recce support to the Marine Infantry Battalions, as required by the mission.  However, this concept was found to be unsatisfactory in practice and the LAV Battalions were reorganised in 1988, to become Light Armoured Infantry Battalions. This reorganisation added organic infantry and support LAV variants to the unit.</a:t>
            </a:r>
          </a:p>
          <a:p>
            <a:endParaRPr lang="en-GB" altLang="en-US"/>
          </a:p>
          <a:p>
            <a:r>
              <a:rPr lang="en-GB" altLang="en-US" b="1"/>
              <a:t>(e) </a:t>
            </a:r>
            <a:r>
              <a:rPr lang="en-GB" altLang="en-US"/>
              <a:t>The LAI Battalion is only available from 1988 (see above), replacing the LAV Battalion.</a:t>
            </a:r>
          </a:p>
          <a:p>
            <a:endParaRPr lang="en-GB" altLang="en-US"/>
          </a:p>
          <a:p>
            <a:r>
              <a:rPr lang="en-GB" altLang="en-US" b="1"/>
              <a:t>(f) </a:t>
            </a:r>
            <a:r>
              <a:rPr lang="en-GB" altLang="en-US"/>
              <a:t>The Manoeuvre Elements were drawn from divisional support battalions (e.g. Tank Battalion, Engineer Battalion, etc).</a:t>
            </a:r>
          </a:p>
          <a:p>
            <a:endParaRPr lang="en-GB" altLang="en-US"/>
          </a:p>
          <a:p>
            <a:r>
              <a:rPr lang="en-GB" altLang="en-US" b="1"/>
              <a:t>(g) </a:t>
            </a:r>
            <a:r>
              <a:rPr lang="en-GB" altLang="en-US"/>
              <a:t>The Assault Amphibian Company contains sufficient amphibious APCs to land and/or transport an entire Marine Infantry Battalion.  Note that from 1985 the emphasis was placed more on providing APC support than on amphibious capability.</a:t>
            </a:r>
          </a:p>
          <a:p>
            <a:endParaRPr lang="en-GB" altLang="en-US"/>
          </a:p>
          <a:p>
            <a:r>
              <a:rPr lang="en-GB" altLang="en-US" b="1"/>
              <a:t>(h) </a:t>
            </a:r>
            <a:r>
              <a:rPr lang="en-GB" altLang="en-US"/>
              <a:t>Equipped with I-Hawk SAMs.</a:t>
            </a:r>
          </a:p>
          <a:p>
            <a:endParaRPr lang="en-GB" altLang="en-US"/>
          </a:p>
          <a:p>
            <a:r>
              <a:rPr lang="en-GB" altLang="en-US" b="1"/>
              <a:t>(i) </a:t>
            </a:r>
            <a:r>
              <a:rPr lang="en-GB" altLang="en-US"/>
              <a:t>Equipped with Redeye SAMs until 1982.  Stinger thereafter.</a:t>
            </a:r>
          </a:p>
          <a:p>
            <a:endParaRPr lang="en-GB" altLang="en-US" b="1"/>
          </a:p>
          <a:p>
            <a:r>
              <a:rPr lang="en-GB" altLang="en-US" b="1"/>
              <a:t>(j) </a:t>
            </a:r>
            <a:r>
              <a:rPr lang="en-GB" altLang="en-US"/>
              <a:t>Equipped with M114 155mm Howitzers until 1982.  M198 155mm Howitzers thereafter.</a:t>
            </a:r>
          </a:p>
          <a:p>
            <a:endParaRPr lang="en-GB" altLang="en-US"/>
          </a:p>
          <a:p>
            <a:r>
              <a:rPr lang="en-GB" altLang="en-US" b="1"/>
              <a:t>(k) </a:t>
            </a:r>
            <a:r>
              <a:rPr lang="en-GB" altLang="en-US"/>
              <a:t>In 1983: Replace F-4 Phantoms with:</a:t>
            </a:r>
          </a:p>
          <a:p>
            <a:r>
              <a:rPr lang="en-GB" altLang="en-US"/>
              <a:t>     F/A-18 Hornet Fighter-Bomber                                     CWUS-77</a:t>
            </a:r>
          </a:p>
          <a:p>
            <a:endParaRPr lang="en-GB" altLang="en-US"/>
          </a:p>
          <a:p>
            <a:r>
              <a:rPr lang="en-GB" altLang="en-US" b="1"/>
              <a:t>(l) </a:t>
            </a:r>
            <a:r>
              <a:rPr lang="en-GB" altLang="en-US"/>
              <a:t>Late 1980s: Replace AV-8A Harriers with:</a:t>
            </a:r>
          </a:p>
          <a:p>
            <a:r>
              <a:rPr lang="en-GB" altLang="en-US"/>
              <a:t>     AV-8B Harrier II Light Ground Attack Aircraft               CWUS-73</a:t>
            </a:r>
          </a:p>
          <a:p>
            <a:r>
              <a:rPr lang="en-GB" altLang="en-US"/>
              <a:t>Some Marine Light Attack Squadrons were still using:</a:t>
            </a:r>
          </a:p>
          <a:p>
            <a:r>
              <a:rPr lang="en-GB" altLang="en-US"/>
              <a:t>     A-4 Skyhawk Light Ground Attack Aircraft                   CWUS-70</a:t>
            </a:r>
          </a:p>
          <a:p>
            <a:endParaRPr lang="en-GB" altLang="en-US"/>
          </a:p>
          <a:p>
            <a:r>
              <a:rPr lang="en-GB" altLang="en-US" b="1"/>
              <a:t>(m) </a:t>
            </a:r>
            <a:r>
              <a:rPr lang="en-GB" altLang="en-US"/>
              <a:t>The CH-46 Sea Knight helicopters were troop-carriers, while the CH-53 Super Stallions carried heavy weapons and light vehicles.  The CH-53 was capable of carrying any LAV variant under-slung.</a:t>
            </a:r>
          </a:p>
          <a:p>
            <a:endParaRPr lang="en-GB" altLang="en-US"/>
          </a:p>
          <a:p>
            <a:r>
              <a:rPr lang="en-GB" altLang="en-US" b="1"/>
              <a:t>(n) </a:t>
            </a:r>
            <a:r>
              <a:rPr lang="en-GB" altLang="en-US"/>
              <a:t>In 1986: Replace AH-1T Sea Cobra with:</a:t>
            </a:r>
          </a:p>
          <a:p>
            <a:r>
              <a:rPr lang="en-GB" altLang="en-US"/>
              <a:t>     AH-1W Super Cobra Attack Helicopter                         CWUS-64</a:t>
            </a:r>
          </a:p>
          <a:p>
            <a:endParaRPr lang="en-GB" altLang="en-US"/>
          </a:p>
          <a:p>
            <a:r>
              <a:rPr lang="en-GB" altLang="en-US" b="1"/>
              <a:t>(o) </a:t>
            </a:r>
            <a:r>
              <a:rPr lang="en-GB" altLang="en-US"/>
              <a:t>One source claims that the divisional Reconnaissance Battalion was disbanded in 1988, with the personnel used to form the dismountable elements of the new divisional LAI Battalion.  However, some orders of battle persist in listing the Reconnaissance Battalion in addition to the LAI Battalion.</a:t>
            </a:r>
          </a:p>
        </p:txBody>
      </p:sp>
      <p:grpSp>
        <p:nvGrpSpPr>
          <p:cNvPr id="45076" name="Group 20">
            <a:extLst>
              <a:ext uri="{FF2B5EF4-FFF2-40B4-BE49-F238E27FC236}">
                <a16:creationId xmlns:a16="http://schemas.microsoft.com/office/drawing/2014/main" id="{8D4E0E97-9585-4DA5-881C-97AC201B2DE1}"/>
              </a:ext>
            </a:extLst>
          </p:cNvPr>
          <p:cNvGrpSpPr>
            <a:grpSpLocks/>
          </p:cNvGrpSpPr>
          <p:nvPr/>
        </p:nvGrpSpPr>
        <p:grpSpPr bwMode="auto">
          <a:xfrm>
            <a:off x="404813" y="612775"/>
            <a:ext cx="231775" cy="157163"/>
            <a:chOff x="933" y="149"/>
            <a:chExt cx="146" cy="99"/>
          </a:xfrm>
        </p:grpSpPr>
        <p:sp>
          <p:nvSpPr>
            <p:cNvPr id="45077" name="Rectangle 21">
              <a:extLst>
                <a:ext uri="{FF2B5EF4-FFF2-40B4-BE49-F238E27FC236}">
                  <a16:creationId xmlns:a16="http://schemas.microsoft.com/office/drawing/2014/main" id="{6ADDF74E-6AA3-4EAD-A271-B496B46768F4}"/>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78" name="Text Box 22">
              <a:extLst>
                <a:ext uri="{FF2B5EF4-FFF2-40B4-BE49-F238E27FC236}">
                  <a16:creationId xmlns:a16="http://schemas.microsoft.com/office/drawing/2014/main" id="{071FE208-CE6D-4354-AB2E-D13F97678CFC}"/>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5079" name="Line 23">
            <a:extLst>
              <a:ext uri="{FF2B5EF4-FFF2-40B4-BE49-F238E27FC236}">
                <a16:creationId xmlns:a16="http://schemas.microsoft.com/office/drawing/2014/main" id="{5451F961-EA5E-4403-B46F-18C24A4B2E5A}"/>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80" name="Group 24">
            <a:extLst>
              <a:ext uri="{FF2B5EF4-FFF2-40B4-BE49-F238E27FC236}">
                <a16:creationId xmlns:a16="http://schemas.microsoft.com/office/drawing/2014/main" id="{ABAA0FD9-F802-4AA2-81EF-D957C49CEB49}"/>
              </a:ext>
            </a:extLst>
          </p:cNvPr>
          <p:cNvGrpSpPr>
            <a:grpSpLocks/>
          </p:cNvGrpSpPr>
          <p:nvPr/>
        </p:nvGrpSpPr>
        <p:grpSpPr bwMode="auto">
          <a:xfrm>
            <a:off x="482600" y="539750"/>
            <a:ext cx="74613" cy="26988"/>
            <a:chOff x="2373" y="1404"/>
            <a:chExt cx="47" cy="17"/>
          </a:xfrm>
        </p:grpSpPr>
        <p:sp>
          <p:nvSpPr>
            <p:cNvPr id="45081" name="Oval 25">
              <a:extLst>
                <a:ext uri="{FF2B5EF4-FFF2-40B4-BE49-F238E27FC236}">
                  <a16:creationId xmlns:a16="http://schemas.microsoft.com/office/drawing/2014/main" id="{949C1456-D449-4D6B-A9F0-2467D6C2ECE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082" name="Oval 26">
              <a:extLst>
                <a:ext uri="{FF2B5EF4-FFF2-40B4-BE49-F238E27FC236}">
                  <a16:creationId xmlns:a16="http://schemas.microsoft.com/office/drawing/2014/main" id="{7111E265-68CA-4EC9-B3A7-1F5A043A53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083" name="Text Box 27">
            <a:extLst>
              <a:ext uri="{FF2B5EF4-FFF2-40B4-BE49-F238E27FC236}">
                <a16:creationId xmlns:a16="http://schemas.microsoft.com/office/drawing/2014/main" id="{86B23DB9-4BAA-4B29-97F8-9E5851177BB2}"/>
              </a:ext>
            </a:extLst>
          </p:cNvPr>
          <p:cNvSpPr txBox="1">
            <a:spLocks noChangeArrowheads="1"/>
          </p:cNvSpPr>
          <p:nvPr/>
        </p:nvSpPr>
        <p:spPr bwMode="auto">
          <a:xfrm>
            <a:off x="620713" y="468313"/>
            <a:ext cx="2816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(b)</a:t>
            </a:r>
            <a:r>
              <a:rPr lang="en-GB" altLang="en-US"/>
              <a:t>                                              CWUS-36</a:t>
            </a:r>
            <a:endParaRPr lang="en-GB" altLang="en-US" b="1"/>
          </a:p>
        </p:txBody>
      </p:sp>
      <p:grpSp>
        <p:nvGrpSpPr>
          <p:cNvPr id="45084" name="Group 28">
            <a:extLst>
              <a:ext uri="{FF2B5EF4-FFF2-40B4-BE49-F238E27FC236}">
                <a16:creationId xmlns:a16="http://schemas.microsoft.com/office/drawing/2014/main" id="{18A255EC-E2FF-4777-9ED5-AB5DBF83985F}"/>
              </a:ext>
            </a:extLst>
          </p:cNvPr>
          <p:cNvGrpSpPr>
            <a:grpSpLocks/>
          </p:cNvGrpSpPr>
          <p:nvPr/>
        </p:nvGrpSpPr>
        <p:grpSpPr bwMode="auto">
          <a:xfrm>
            <a:off x="404813" y="900113"/>
            <a:ext cx="231775" cy="190500"/>
            <a:chOff x="2251" y="2290"/>
            <a:chExt cx="146" cy="120"/>
          </a:xfrm>
        </p:grpSpPr>
        <p:sp>
          <p:nvSpPr>
            <p:cNvPr id="45085" name="Rectangle 29">
              <a:extLst>
                <a:ext uri="{FF2B5EF4-FFF2-40B4-BE49-F238E27FC236}">
                  <a16:creationId xmlns:a16="http://schemas.microsoft.com/office/drawing/2014/main" id="{D4710B2F-BA6C-4373-8F51-63D497FA1888}"/>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86" name="Oval 30">
              <a:extLst>
                <a:ext uri="{FF2B5EF4-FFF2-40B4-BE49-F238E27FC236}">
                  <a16:creationId xmlns:a16="http://schemas.microsoft.com/office/drawing/2014/main" id="{A86D7E18-12D8-44E3-B229-3ACA22D1AC33}"/>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087" name="Oval 31">
              <a:extLst>
                <a:ext uri="{FF2B5EF4-FFF2-40B4-BE49-F238E27FC236}">
                  <a16:creationId xmlns:a16="http://schemas.microsoft.com/office/drawing/2014/main" id="{E4D2D601-D7A4-4061-B39A-95DB99ABF5BC}"/>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5088" name="Group 32">
            <a:extLst>
              <a:ext uri="{FF2B5EF4-FFF2-40B4-BE49-F238E27FC236}">
                <a16:creationId xmlns:a16="http://schemas.microsoft.com/office/drawing/2014/main" id="{BE01874B-8A18-4B64-9992-AC9CCF03D67F}"/>
              </a:ext>
            </a:extLst>
          </p:cNvPr>
          <p:cNvGrpSpPr>
            <a:grpSpLocks/>
          </p:cNvGrpSpPr>
          <p:nvPr/>
        </p:nvGrpSpPr>
        <p:grpSpPr bwMode="auto">
          <a:xfrm>
            <a:off x="482600" y="828675"/>
            <a:ext cx="74613" cy="26988"/>
            <a:chOff x="2373" y="1404"/>
            <a:chExt cx="47" cy="17"/>
          </a:xfrm>
        </p:grpSpPr>
        <p:sp>
          <p:nvSpPr>
            <p:cNvPr id="45089" name="Oval 33">
              <a:extLst>
                <a:ext uri="{FF2B5EF4-FFF2-40B4-BE49-F238E27FC236}">
                  <a16:creationId xmlns:a16="http://schemas.microsoft.com/office/drawing/2014/main" id="{1B4F4DC2-DC7C-4E63-AC0A-226F6454642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090" name="Oval 34">
              <a:extLst>
                <a:ext uri="{FF2B5EF4-FFF2-40B4-BE49-F238E27FC236}">
                  <a16:creationId xmlns:a16="http://schemas.microsoft.com/office/drawing/2014/main" id="{BC4436B2-B1A3-460A-A73C-2100CA51DB5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091" name="Text Box 35">
            <a:extLst>
              <a:ext uri="{FF2B5EF4-FFF2-40B4-BE49-F238E27FC236}">
                <a16:creationId xmlns:a16="http://schemas.microsoft.com/office/drawing/2014/main" id="{E6D09855-650C-485E-9B6F-4274E828D7F3}"/>
              </a:ext>
            </a:extLst>
          </p:cNvPr>
          <p:cNvSpPr txBox="1">
            <a:spLocks noChangeArrowheads="1"/>
          </p:cNvSpPr>
          <p:nvPr/>
        </p:nvSpPr>
        <p:spPr bwMode="auto">
          <a:xfrm>
            <a:off x="620713" y="755650"/>
            <a:ext cx="2822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Light Utility Vehicle (no MG) </a:t>
            </a:r>
            <a:r>
              <a:rPr lang="en-GB" altLang="en-US" b="1"/>
              <a:t>(c) </a:t>
            </a:r>
            <a:r>
              <a:rPr lang="en-GB" altLang="en-US"/>
              <a:t>CWUS-33</a:t>
            </a:r>
            <a:endParaRPr lang="en-GB" altLang="en-US" b="1"/>
          </a:p>
        </p:txBody>
      </p:sp>
      <p:sp>
        <p:nvSpPr>
          <p:cNvPr id="45092" name="Text Box 36">
            <a:extLst>
              <a:ext uri="{FF2B5EF4-FFF2-40B4-BE49-F238E27FC236}">
                <a16:creationId xmlns:a16="http://schemas.microsoft.com/office/drawing/2014/main" id="{4959D11F-6C8A-4738-8B9E-042F8C102E1B}"/>
              </a:ext>
            </a:extLst>
          </p:cNvPr>
          <p:cNvSpPr txBox="1">
            <a:spLocks noChangeArrowheads="1"/>
          </p:cNvSpPr>
          <p:nvPr/>
        </p:nvSpPr>
        <p:spPr bwMode="auto">
          <a:xfrm>
            <a:off x="692150" y="11160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45093" name="Group 37">
            <a:extLst>
              <a:ext uri="{FF2B5EF4-FFF2-40B4-BE49-F238E27FC236}">
                <a16:creationId xmlns:a16="http://schemas.microsoft.com/office/drawing/2014/main" id="{2D5FE69B-1D85-46CE-88ED-06217C2A9894}"/>
              </a:ext>
            </a:extLst>
          </p:cNvPr>
          <p:cNvGrpSpPr>
            <a:grpSpLocks/>
          </p:cNvGrpSpPr>
          <p:nvPr/>
        </p:nvGrpSpPr>
        <p:grpSpPr bwMode="auto">
          <a:xfrm>
            <a:off x="404813" y="1476375"/>
            <a:ext cx="288925" cy="215900"/>
            <a:chOff x="2704" y="3016"/>
            <a:chExt cx="148" cy="101"/>
          </a:xfrm>
        </p:grpSpPr>
        <p:sp>
          <p:nvSpPr>
            <p:cNvPr id="45094" name="Rectangle 38">
              <a:extLst>
                <a:ext uri="{FF2B5EF4-FFF2-40B4-BE49-F238E27FC236}">
                  <a16:creationId xmlns:a16="http://schemas.microsoft.com/office/drawing/2014/main" id="{59A30707-D513-45F1-A764-52CAFB85E2DD}"/>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95" name="Line 39">
              <a:extLst>
                <a:ext uri="{FF2B5EF4-FFF2-40B4-BE49-F238E27FC236}">
                  <a16:creationId xmlns:a16="http://schemas.microsoft.com/office/drawing/2014/main" id="{0A0EFEA6-28D5-408B-A7EF-2C7EC0948260}"/>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96" name="Line 40">
              <a:extLst>
                <a:ext uri="{FF2B5EF4-FFF2-40B4-BE49-F238E27FC236}">
                  <a16:creationId xmlns:a16="http://schemas.microsoft.com/office/drawing/2014/main" id="{09F60784-3503-4C99-BC08-2BECF9002EF3}"/>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097" name="Group 41">
              <a:extLst>
                <a:ext uri="{FF2B5EF4-FFF2-40B4-BE49-F238E27FC236}">
                  <a16:creationId xmlns:a16="http://schemas.microsoft.com/office/drawing/2014/main" id="{F2890C98-6453-46DB-B3F0-CF04AE0B0779}"/>
                </a:ext>
              </a:extLst>
            </p:cNvPr>
            <p:cNvGrpSpPr>
              <a:grpSpLocks noChangeAspect="1"/>
            </p:cNvGrpSpPr>
            <p:nvPr/>
          </p:nvGrpSpPr>
          <p:grpSpPr bwMode="auto">
            <a:xfrm>
              <a:off x="2759" y="3032"/>
              <a:ext cx="36" cy="73"/>
              <a:chOff x="862" y="2628"/>
              <a:chExt cx="36" cy="71"/>
            </a:xfrm>
          </p:grpSpPr>
          <p:sp>
            <p:nvSpPr>
              <p:cNvPr id="45098" name="AutoShape 42">
                <a:extLst>
                  <a:ext uri="{FF2B5EF4-FFF2-40B4-BE49-F238E27FC236}">
                    <a16:creationId xmlns:a16="http://schemas.microsoft.com/office/drawing/2014/main" id="{8EAE7B40-2F1E-4E90-A497-695EFD76E6A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099" name="Line 43">
                <a:extLst>
                  <a:ext uri="{FF2B5EF4-FFF2-40B4-BE49-F238E27FC236}">
                    <a16:creationId xmlns:a16="http://schemas.microsoft.com/office/drawing/2014/main" id="{29CECAD3-88FD-47E5-9968-1C2A69C0CB07}"/>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0" name="Line 44">
                <a:extLst>
                  <a:ext uri="{FF2B5EF4-FFF2-40B4-BE49-F238E27FC236}">
                    <a16:creationId xmlns:a16="http://schemas.microsoft.com/office/drawing/2014/main" id="{69A636E9-CF9A-4601-8A0D-3DCF55439FD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1" name="Oval 45">
                <a:extLst>
                  <a:ext uri="{FF2B5EF4-FFF2-40B4-BE49-F238E27FC236}">
                    <a16:creationId xmlns:a16="http://schemas.microsoft.com/office/drawing/2014/main" id="{7252C356-E699-479B-855F-14FA1E85FD7B}"/>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5102" name="Group 46">
            <a:extLst>
              <a:ext uri="{FF2B5EF4-FFF2-40B4-BE49-F238E27FC236}">
                <a16:creationId xmlns:a16="http://schemas.microsoft.com/office/drawing/2014/main" id="{0B32FE72-3C1C-4CC4-863A-7C74A613E514}"/>
              </a:ext>
            </a:extLst>
          </p:cNvPr>
          <p:cNvGrpSpPr>
            <a:grpSpLocks/>
          </p:cNvGrpSpPr>
          <p:nvPr/>
        </p:nvGrpSpPr>
        <p:grpSpPr bwMode="auto">
          <a:xfrm>
            <a:off x="511175" y="1404938"/>
            <a:ext cx="76200" cy="63500"/>
            <a:chOff x="2443" y="447"/>
            <a:chExt cx="48" cy="40"/>
          </a:xfrm>
        </p:grpSpPr>
        <p:sp>
          <p:nvSpPr>
            <p:cNvPr id="45103" name="Line 47">
              <a:extLst>
                <a:ext uri="{FF2B5EF4-FFF2-40B4-BE49-F238E27FC236}">
                  <a16:creationId xmlns:a16="http://schemas.microsoft.com/office/drawing/2014/main" id="{9012E8D5-CF37-4964-BD02-E3F6F49A36B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04" name="Line 48">
              <a:extLst>
                <a:ext uri="{FF2B5EF4-FFF2-40B4-BE49-F238E27FC236}">
                  <a16:creationId xmlns:a16="http://schemas.microsoft.com/office/drawing/2014/main" id="{B0B71F5A-1733-4D7A-8A23-4AF47B7AF81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05" name="Text Box 49">
            <a:extLst>
              <a:ext uri="{FF2B5EF4-FFF2-40B4-BE49-F238E27FC236}">
                <a16:creationId xmlns:a16="http://schemas.microsoft.com/office/drawing/2014/main" id="{B84F2D78-E47A-4DE2-95D3-B3FD21C9984C}"/>
              </a:ext>
            </a:extLst>
          </p:cNvPr>
          <p:cNvSpPr txBox="1">
            <a:spLocks noChangeArrowheads="1"/>
          </p:cNvSpPr>
          <p:nvPr/>
        </p:nvSpPr>
        <p:spPr bwMode="auto">
          <a:xfrm>
            <a:off x="692150" y="1331913"/>
            <a:ext cx="2181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CWUS-23</a:t>
            </a:r>
          </a:p>
          <a:p>
            <a:r>
              <a:rPr lang="en-GB" altLang="en-US" sz="1000" b="1"/>
              <a:t>x2 or x3 Marine Infantry Battalion</a:t>
            </a:r>
          </a:p>
        </p:txBody>
      </p:sp>
      <p:grpSp>
        <p:nvGrpSpPr>
          <p:cNvPr id="45106" name="Group 50">
            <a:extLst>
              <a:ext uri="{FF2B5EF4-FFF2-40B4-BE49-F238E27FC236}">
                <a16:creationId xmlns:a16="http://schemas.microsoft.com/office/drawing/2014/main" id="{0DDFEDE6-6B2F-4329-80FB-693A4887E4F8}"/>
              </a:ext>
            </a:extLst>
          </p:cNvPr>
          <p:cNvGrpSpPr>
            <a:grpSpLocks/>
          </p:cNvGrpSpPr>
          <p:nvPr/>
        </p:nvGrpSpPr>
        <p:grpSpPr bwMode="auto">
          <a:xfrm>
            <a:off x="404813" y="1908175"/>
            <a:ext cx="287337" cy="215900"/>
            <a:chOff x="255" y="1383"/>
            <a:chExt cx="181" cy="136"/>
          </a:xfrm>
        </p:grpSpPr>
        <p:grpSp>
          <p:nvGrpSpPr>
            <p:cNvPr id="45107" name="Group 51">
              <a:extLst>
                <a:ext uri="{FF2B5EF4-FFF2-40B4-BE49-F238E27FC236}">
                  <a16:creationId xmlns:a16="http://schemas.microsoft.com/office/drawing/2014/main" id="{376E7CE0-CB98-4521-AA3C-8FBD4C9DE20A}"/>
                </a:ext>
              </a:extLst>
            </p:cNvPr>
            <p:cNvGrpSpPr>
              <a:grpSpLocks/>
            </p:cNvGrpSpPr>
            <p:nvPr/>
          </p:nvGrpSpPr>
          <p:grpSpPr bwMode="auto">
            <a:xfrm>
              <a:off x="255" y="1383"/>
              <a:ext cx="181" cy="136"/>
              <a:chOff x="2568" y="2290"/>
              <a:chExt cx="181" cy="123"/>
            </a:xfrm>
          </p:grpSpPr>
          <p:sp>
            <p:nvSpPr>
              <p:cNvPr id="45108" name="Rectangle 52">
                <a:extLst>
                  <a:ext uri="{FF2B5EF4-FFF2-40B4-BE49-F238E27FC236}">
                    <a16:creationId xmlns:a16="http://schemas.microsoft.com/office/drawing/2014/main" id="{793A4294-8169-4159-8F9C-AB142E049633}"/>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09" name="Oval 53">
                <a:extLst>
                  <a:ext uri="{FF2B5EF4-FFF2-40B4-BE49-F238E27FC236}">
                    <a16:creationId xmlns:a16="http://schemas.microsoft.com/office/drawing/2014/main" id="{3E49676F-4B16-4C2F-9BF1-1C45FA3FF3D4}"/>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10" name="Group 54">
                <a:extLst>
                  <a:ext uri="{FF2B5EF4-FFF2-40B4-BE49-F238E27FC236}">
                    <a16:creationId xmlns:a16="http://schemas.microsoft.com/office/drawing/2014/main" id="{02F4275D-776C-4135-BE13-F695AAE5D4BF}"/>
                  </a:ext>
                </a:extLst>
              </p:cNvPr>
              <p:cNvGrpSpPr>
                <a:grpSpLocks noChangeAspect="1"/>
              </p:cNvGrpSpPr>
              <p:nvPr/>
            </p:nvGrpSpPr>
            <p:grpSpPr bwMode="auto">
              <a:xfrm>
                <a:off x="2645" y="2324"/>
                <a:ext cx="27" cy="53"/>
                <a:chOff x="862" y="2628"/>
                <a:chExt cx="36" cy="71"/>
              </a:xfrm>
            </p:grpSpPr>
            <p:sp>
              <p:nvSpPr>
                <p:cNvPr id="45111" name="AutoShape 55">
                  <a:extLst>
                    <a:ext uri="{FF2B5EF4-FFF2-40B4-BE49-F238E27FC236}">
                      <a16:creationId xmlns:a16="http://schemas.microsoft.com/office/drawing/2014/main" id="{5F2539AF-4EC2-44CA-A121-C4FE3F90B4D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12" name="Line 56">
                  <a:extLst>
                    <a:ext uri="{FF2B5EF4-FFF2-40B4-BE49-F238E27FC236}">
                      <a16:creationId xmlns:a16="http://schemas.microsoft.com/office/drawing/2014/main" id="{19ED7F10-8A92-4556-82E3-D37DD83E4B0D}"/>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3" name="Line 57">
                  <a:extLst>
                    <a:ext uri="{FF2B5EF4-FFF2-40B4-BE49-F238E27FC236}">
                      <a16:creationId xmlns:a16="http://schemas.microsoft.com/office/drawing/2014/main" id="{C78CA7A3-A67C-48D5-B0F9-9C85DF659FCB}"/>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4" name="Oval 58">
                  <a:extLst>
                    <a:ext uri="{FF2B5EF4-FFF2-40B4-BE49-F238E27FC236}">
                      <a16:creationId xmlns:a16="http://schemas.microsoft.com/office/drawing/2014/main" id="{FFE6D4B6-CB73-4925-A5FD-5AB561A2C26E}"/>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115" name="Line 59">
              <a:extLst>
                <a:ext uri="{FF2B5EF4-FFF2-40B4-BE49-F238E27FC236}">
                  <a16:creationId xmlns:a16="http://schemas.microsoft.com/office/drawing/2014/main" id="{8BE35B74-D305-4FFE-A31A-44FB28B43B3E}"/>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6" name="Line 60">
              <a:extLst>
                <a:ext uri="{FF2B5EF4-FFF2-40B4-BE49-F238E27FC236}">
                  <a16:creationId xmlns:a16="http://schemas.microsoft.com/office/drawing/2014/main" id="{E85135E4-3A36-4ECA-850E-47A625819706}"/>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5117" name="Group 61">
            <a:extLst>
              <a:ext uri="{FF2B5EF4-FFF2-40B4-BE49-F238E27FC236}">
                <a16:creationId xmlns:a16="http://schemas.microsoft.com/office/drawing/2014/main" id="{DF8589C5-EF30-448C-8928-FEDFE1E6857B}"/>
              </a:ext>
            </a:extLst>
          </p:cNvPr>
          <p:cNvGrpSpPr>
            <a:grpSpLocks/>
          </p:cNvGrpSpPr>
          <p:nvPr/>
        </p:nvGrpSpPr>
        <p:grpSpPr bwMode="auto">
          <a:xfrm>
            <a:off x="509588" y="1836738"/>
            <a:ext cx="76200" cy="63500"/>
            <a:chOff x="2443" y="447"/>
            <a:chExt cx="48" cy="40"/>
          </a:xfrm>
        </p:grpSpPr>
        <p:sp>
          <p:nvSpPr>
            <p:cNvPr id="45118" name="Line 62">
              <a:extLst>
                <a:ext uri="{FF2B5EF4-FFF2-40B4-BE49-F238E27FC236}">
                  <a16:creationId xmlns:a16="http://schemas.microsoft.com/office/drawing/2014/main" id="{792238F1-97D1-45A8-B93F-3EA701849DF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19" name="Line 63">
              <a:extLst>
                <a:ext uri="{FF2B5EF4-FFF2-40B4-BE49-F238E27FC236}">
                  <a16:creationId xmlns:a16="http://schemas.microsoft.com/office/drawing/2014/main" id="{8B3EB2DC-3EF7-4C08-8AFD-B62D7A76A63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20" name="Line 64">
            <a:extLst>
              <a:ext uri="{FF2B5EF4-FFF2-40B4-BE49-F238E27FC236}">
                <a16:creationId xmlns:a16="http://schemas.microsoft.com/office/drawing/2014/main" id="{BA0969BE-7E60-498D-9D7D-4EA801DD8CBB}"/>
              </a:ext>
            </a:extLst>
          </p:cNvPr>
          <p:cNvSpPr>
            <a:spLocks noChangeShapeType="1"/>
          </p:cNvSpPr>
          <p:nvPr/>
        </p:nvSpPr>
        <p:spPr bwMode="auto">
          <a:xfrm>
            <a:off x="260350" y="1981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21" name="Text Box 65">
            <a:extLst>
              <a:ext uri="{FF2B5EF4-FFF2-40B4-BE49-F238E27FC236}">
                <a16:creationId xmlns:a16="http://schemas.microsoft.com/office/drawing/2014/main" id="{39B9F2E9-C0E5-4EC2-BFF8-D34CC12DC02D}"/>
              </a:ext>
            </a:extLst>
          </p:cNvPr>
          <p:cNvSpPr txBox="1">
            <a:spLocks noChangeArrowheads="1"/>
          </p:cNvSpPr>
          <p:nvPr/>
        </p:nvSpPr>
        <p:spPr bwMode="auto">
          <a:xfrm>
            <a:off x="692150" y="1763713"/>
            <a:ext cx="2451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CWUS-24</a:t>
            </a:r>
          </a:p>
          <a:p>
            <a:r>
              <a:rPr lang="en-GB" altLang="en-US" sz="1000" b="1"/>
              <a:t>x1 Light Armored Vehicle Battalion </a:t>
            </a:r>
            <a:r>
              <a:rPr lang="en-GB" altLang="en-US" b="1"/>
              <a:t>(d)</a:t>
            </a:r>
            <a:endParaRPr lang="en-GB" altLang="en-US" sz="1000" b="1"/>
          </a:p>
        </p:txBody>
      </p:sp>
      <p:grpSp>
        <p:nvGrpSpPr>
          <p:cNvPr id="45122" name="Group 66">
            <a:extLst>
              <a:ext uri="{FF2B5EF4-FFF2-40B4-BE49-F238E27FC236}">
                <a16:creationId xmlns:a16="http://schemas.microsoft.com/office/drawing/2014/main" id="{4264D0E6-7D01-4AA8-84C4-EE7BDE56AD55}"/>
              </a:ext>
            </a:extLst>
          </p:cNvPr>
          <p:cNvGrpSpPr>
            <a:grpSpLocks/>
          </p:cNvGrpSpPr>
          <p:nvPr/>
        </p:nvGrpSpPr>
        <p:grpSpPr bwMode="auto">
          <a:xfrm>
            <a:off x="404813" y="2341563"/>
            <a:ext cx="287337" cy="215900"/>
            <a:chOff x="255" y="1383"/>
            <a:chExt cx="181" cy="136"/>
          </a:xfrm>
        </p:grpSpPr>
        <p:grpSp>
          <p:nvGrpSpPr>
            <p:cNvPr id="45123" name="Group 67">
              <a:extLst>
                <a:ext uri="{FF2B5EF4-FFF2-40B4-BE49-F238E27FC236}">
                  <a16:creationId xmlns:a16="http://schemas.microsoft.com/office/drawing/2014/main" id="{20425E0D-DF6F-4DDE-83B4-A72631CC4900}"/>
                </a:ext>
              </a:extLst>
            </p:cNvPr>
            <p:cNvGrpSpPr>
              <a:grpSpLocks/>
            </p:cNvGrpSpPr>
            <p:nvPr/>
          </p:nvGrpSpPr>
          <p:grpSpPr bwMode="auto">
            <a:xfrm>
              <a:off x="255" y="1383"/>
              <a:ext cx="181" cy="136"/>
              <a:chOff x="2568" y="2290"/>
              <a:chExt cx="181" cy="123"/>
            </a:xfrm>
          </p:grpSpPr>
          <p:sp>
            <p:nvSpPr>
              <p:cNvPr id="45124" name="Rectangle 68">
                <a:extLst>
                  <a:ext uri="{FF2B5EF4-FFF2-40B4-BE49-F238E27FC236}">
                    <a16:creationId xmlns:a16="http://schemas.microsoft.com/office/drawing/2014/main" id="{984A6418-14FA-44A1-99E6-20C04EF32D21}"/>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25" name="Oval 69">
                <a:extLst>
                  <a:ext uri="{FF2B5EF4-FFF2-40B4-BE49-F238E27FC236}">
                    <a16:creationId xmlns:a16="http://schemas.microsoft.com/office/drawing/2014/main" id="{ADBA2749-47C2-4AE1-A554-068148D2544E}"/>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26" name="Group 70">
                <a:extLst>
                  <a:ext uri="{FF2B5EF4-FFF2-40B4-BE49-F238E27FC236}">
                    <a16:creationId xmlns:a16="http://schemas.microsoft.com/office/drawing/2014/main" id="{8FEAA92E-9443-476D-B2A2-45726C2BD95C}"/>
                  </a:ext>
                </a:extLst>
              </p:cNvPr>
              <p:cNvGrpSpPr>
                <a:grpSpLocks noChangeAspect="1"/>
              </p:cNvGrpSpPr>
              <p:nvPr/>
            </p:nvGrpSpPr>
            <p:grpSpPr bwMode="auto">
              <a:xfrm>
                <a:off x="2645" y="2324"/>
                <a:ext cx="27" cy="53"/>
                <a:chOff x="862" y="2628"/>
                <a:chExt cx="36" cy="71"/>
              </a:xfrm>
            </p:grpSpPr>
            <p:sp>
              <p:nvSpPr>
                <p:cNvPr id="45127" name="AutoShape 71">
                  <a:extLst>
                    <a:ext uri="{FF2B5EF4-FFF2-40B4-BE49-F238E27FC236}">
                      <a16:creationId xmlns:a16="http://schemas.microsoft.com/office/drawing/2014/main" id="{CD5D93F6-14DD-4175-BADE-17A7253D038F}"/>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28" name="Line 72">
                  <a:extLst>
                    <a:ext uri="{FF2B5EF4-FFF2-40B4-BE49-F238E27FC236}">
                      <a16:creationId xmlns:a16="http://schemas.microsoft.com/office/drawing/2014/main" id="{5574732F-1C51-45CF-8AC2-92B01F461ACA}"/>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29" name="Line 73">
                  <a:extLst>
                    <a:ext uri="{FF2B5EF4-FFF2-40B4-BE49-F238E27FC236}">
                      <a16:creationId xmlns:a16="http://schemas.microsoft.com/office/drawing/2014/main" id="{F38D5CBA-81C5-4C81-BC78-69A2C0480383}"/>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30" name="Oval 74">
                  <a:extLst>
                    <a:ext uri="{FF2B5EF4-FFF2-40B4-BE49-F238E27FC236}">
                      <a16:creationId xmlns:a16="http://schemas.microsoft.com/office/drawing/2014/main" id="{950AB858-CDE0-4659-8993-0F5EA229616C}"/>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131" name="Line 75">
              <a:extLst>
                <a:ext uri="{FF2B5EF4-FFF2-40B4-BE49-F238E27FC236}">
                  <a16:creationId xmlns:a16="http://schemas.microsoft.com/office/drawing/2014/main" id="{0B22E746-3CEE-447B-8EC2-E464F2CB165A}"/>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32" name="Line 76">
              <a:extLst>
                <a:ext uri="{FF2B5EF4-FFF2-40B4-BE49-F238E27FC236}">
                  <a16:creationId xmlns:a16="http://schemas.microsoft.com/office/drawing/2014/main" id="{50D21ACE-8C3B-4228-8B08-C3AF6DC54A97}"/>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5133" name="Group 77">
            <a:extLst>
              <a:ext uri="{FF2B5EF4-FFF2-40B4-BE49-F238E27FC236}">
                <a16:creationId xmlns:a16="http://schemas.microsoft.com/office/drawing/2014/main" id="{56FF4AE9-8195-4FCF-934D-646EDD487519}"/>
              </a:ext>
            </a:extLst>
          </p:cNvPr>
          <p:cNvGrpSpPr>
            <a:grpSpLocks/>
          </p:cNvGrpSpPr>
          <p:nvPr/>
        </p:nvGrpSpPr>
        <p:grpSpPr bwMode="auto">
          <a:xfrm>
            <a:off x="509588" y="2270125"/>
            <a:ext cx="76200" cy="63500"/>
            <a:chOff x="2443" y="447"/>
            <a:chExt cx="48" cy="40"/>
          </a:xfrm>
        </p:grpSpPr>
        <p:sp>
          <p:nvSpPr>
            <p:cNvPr id="45134" name="Line 78">
              <a:extLst>
                <a:ext uri="{FF2B5EF4-FFF2-40B4-BE49-F238E27FC236}">
                  <a16:creationId xmlns:a16="http://schemas.microsoft.com/office/drawing/2014/main" id="{7BD76121-00B2-4E0E-8E28-974300237B8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35" name="Line 79">
              <a:extLst>
                <a:ext uri="{FF2B5EF4-FFF2-40B4-BE49-F238E27FC236}">
                  <a16:creationId xmlns:a16="http://schemas.microsoft.com/office/drawing/2014/main" id="{951E5A16-9936-4D9B-988D-C9CA3BAE678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36" name="Line 80">
            <a:extLst>
              <a:ext uri="{FF2B5EF4-FFF2-40B4-BE49-F238E27FC236}">
                <a16:creationId xmlns:a16="http://schemas.microsoft.com/office/drawing/2014/main" id="{E6E55D2D-0808-4210-8424-91BDA879327A}"/>
              </a:ext>
            </a:extLst>
          </p:cNvPr>
          <p:cNvSpPr>
            <a:spLocks noChangeShapeType="1"/>
          </p:cNvSpPr>
          <p:nvPr/>
        </p:nvSpPr>
        <p:spPr bwMode="auto">
          <a:xfrm>
            <a:off x="260350" y="2414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37" name="Text Box 81">
            <a:extLst>
              <a:ext uri="{FF2B5EF4-FFF2-40B4-BE49-F238E27FC236}">
                <a16:creationId xmlns:a16="http://schemas.microsoft.com/office/drawing/2014/main" id="{D8573A3E-A2DC-468E-B55D-CD1B0D29F948}"/>
              </a:ext>
            </a:extLst>
          </p:cNvPr>
          <p:cNvSpPr txBox="1">
            <a:spLocks noChangeArrowheads="1"/>
          </p:cNvSpPr>
          <p:nvPr/>
        </p:nvSpPr>
        <p:spPr bwMode="auto">
          <a:xfrm>
            <a:off x="692150" y="2124075"/>
            <a:ext cx="25320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Alternative:</a:t>
            </a:r>
          </a:p>
          <a:p>
            <a:r>
              <a:rPr lang="en-GB" altLang="en-US" sz="1000"/>
              <a:t>BG CWUS-25</a:t>
            </a:r>
          </a:p>
          <a:p>
            <a:r>
              <a:rPr lang="en-GB" altLang="en-US" sz="1000" b="1"/>
              <a:t>x1 Light Armored Infantry Battalion </a:t>
            </a:r>
            <a:r>
              <a:rPr lang="en-GB" altLang="en-US" b="1"/>
              <a:t>(de)</a:t>
            </a:r>
            <a:endParaRPr lang="en-GB" altLang="en-US" sz="1000" b="1"/>
          </a:p>
        </p:txBody>
      </p:sp>
      <p:sp>
        <p:nvSpPr>
          <p:cNvPr id="45138" name="Line 82">
            <a:extLst>
              <a:ext uri="{FF2B5EF4-FFF2-40B4-BE49-F238E27FC236}">
                <a16:creationId xmlns:a16="http://schemas.microsoft.com/office/drawing/2014/main" id="{3F4B2D98-82DA-4CA0-8389-2B74BA319BFE}"/>
              </a:ext>
            </a:extLst>
          </p:cNvPr>
          <p:cNvSpPr>
            <a:spLocks noChangeShapeType="1"/>
          </p:cNvSpPr>
          <p:nvPr/>
        </p:nvSpPr>
        <p:spPr bwMode="auto">
          <a:xfrm>
            <a:off x="333375" y="1836738"/>
            <a:ext cx="0" cy="7921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39" name="Line 83">
            <a:extLst>
              <a:ext uri="{FF2B5EF4-FFF2-40B4-BE49-F238E27FC236}">
                <a16:creationId xmlns:a16="http://schemas.microsoft.com/office/drawing/2014/main" id="{1651FF73-AF50-404B-9D53-9C55973A755B}"/>
              </a:ext>
            </a:extLst>
          </p:cNvPr>
          <p:cNvSpPr>
            <a:spLocks noChangeShapeType="1"/>
          </p:cNvSpPr>
          <p:nvPr/>
        </p:nvSpPr>
        <p:spPr bwMode="auto">
          <a:xfrm>
            <a:off x="333375" y="2628900"/>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40" name="Line 84">
            <a:extLst>
              <a:ext uri="{FF2B5EF4-FFF2-40B4-BE49-F238E27FC236}">
                <a16:creationId xmlns:a16="http://schemas.microsoft.com/office/drawing/2014/main" id="{CB10B4C8-F5A0-45EB-A78F-F7C85AA4975E}"/>
              </a:ext>
            </a:extLst>
          </p:cNvPr>
          <p:cNvSpPr>
            <a:spLocks noChangeShapeType="1"/>
          </p:cNvSpPr>
          <p:nvPr/>
        </p:nvSpPr>
        <p:spPr bwMode="auto">
          <a:xfrm>
            <a:off x="333375" y="1836738"/>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41" name="Text Box 85">
            <a:extLst>
              <a:ext uri="{FF2B5EF4-FFF2-40B4-BE49-F238E27FC236}">
                <a16:creationId xmlns:a16="http://schemas.microsoft.com/office/drawing/2014/main" id="{639188C3-B02F-43C1-8963-9B9420690BCB}"/>
              </a:ext>
            </a:extLst>
          </p:cNvPr>
          <p:cNvSpPr txBox="1">
            <a:spLocks noChangeArrowheads="1"/>
          </p:cNvSpPr>
          <p:nvPr/>
        </p:nvSpPr>
        <p:spPr bwMode="auto">
          <a:xfrm>
            <a:off x="692150" y="2628900"/>
            <a:ext cx="1854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 </a:t>
            </a:r>
            <a:r>
              <a:rPr lang="en-GB" altLang="en-US" b="1"/>
              <a:t>(f)</a:t>
            </a:r>
            <a:endParaRPr lang="en-GB" altLang="en-US" sz="1000"/>
          </a:p>
        </p:txBody>
      </p:sp>
      <p:grpSp>
        <p:nvGrpSpPr>
          <p:cNvPr id="45142" name="Group 86">
            <a:extLst>
              <a:ext uri="{FF2B5EF4-FFF2-40B4-BE49-F238E27FC236}">
                <a16:creationId xmlns:a16="http://schemas.microsoft.com/office/drawing/2014/main" id="{39F57E4F-EA76-47E4-AEDB-99EC7C8CD181}"/>
              </a:ext>
            </a:extLst>
          </p:cNvPr>
          <p:cNvGrpSpPr>
            <a:grpSpLocks/>
          </p:cNvGrpSpPr>
          <p:nvPr/>
        </p:nvGrpSpPr>
        <p:grpSpPr bwMode="auto">
          <a:xfrm>
            <a:off x="404813" y="3349625"/>
            <a:ext cx="287337" cy="215900"/>
            <a:chOff x="2568" y="2290"/>
            <a:chExt cx="181" cy="123"/>
          </a:xfrm>
        </p:grpSpPr>
        <p:sp>
          <p:nvSpPr>
            <p:cNvPr id="45143" name="Rectangle 87">
              <a:extLst>
                <a:ext uri="{FF2B5EF4-FFF2-40B4-BE49-F238E27FC236}">
                  <a16:creationId xmlns:a16="http://schemas.microsoft.com/office/drawing/2014/main" id="{843004AA-4E16-4575-900C-11A9C0252441}"/>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44" name="Oval 88">
              <a:extLst>
                <a:ext uri="{FF2B5EF4-FFF2-40B4-BE49-F238E27FC236}">
                  <a16:creationId xmlns:a16="http://schemas.microsoft.com/office/drawing/2014/main" id="{2A87B5CA-47B3-4D5F-A73B-8205A9F186BC}"/>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45" name="Group 89">
              <a:extLst>
                <a:ext uri="{FF2B5EF4-FFF2-40B4-BE49-F238E27FC236}">
                  <a16:creationId xmlns:a16="http://schemas.microsoft.com/office/drawing/2014/main" id="{4B7E051C-62BD-4A96-9DB6-F6BEED2FAFAD}"/>
                </a:ext>
              </a:extLst>
            </p:cNvPr>
            <p:cNvGrpSpPr>
              <a:grpSpLocks noChangeAspect="1"/>
            </p:cNvGrpSpPr>
            <p:nvPr/>
          </p:nvGrpSpPr>
          <p:grpSpPr bwMode="auto">
            <a:xfrm>
              <a:off x="2645" y="2324"/>
              <a:ext cx="27" cy="53"/>
              <a:chOff x="862" y="2628"/>
              <a:chExt cx="36" cy="71"/>
            </a:xfrm>
          </p:grpSpPr>
          <p:sp>
            <p:nvSpPr>
              <p:cNvPr id="45146" name="AutoShape 90">
                <a:extLst>
                  <a:ext uri="{FF2B5EF4-FFF2-40B4-BE49-F238E27FC236}">
                    <a16:creationId xmlns:a16="http://schemas.microsoft.com/office/drawing/2014/main" id="{8BC94F13-521F-41EE-A205-DAC4608DEA63}"/>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47" name="Line 91">
                <a:extLst>
                  <a:ext uri="{FF2B5EF4-FFF2-40B4-BE49-F238E27FC236}">
                    <a16:creationId xmlns:a16="http://schemas.microsoft.com/office/drawing/2014/main" id="{8AD11F43-06D8-449D-867A-6D20C417F214}"/>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48" name="Line 92">
                <a:extLst>
                  <a:ext uri="{FF2B5EF4-FFF2-40B4-BE49-F238E27FC236}">
                    <a16:creationId xmlns:a16="http://schemas.microsoft.com/office/drawing/2014/main" id="{513AC7E5-7D04-4F98-A301-ACD68D49F887}"/>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49" name="Oval 93">
                <a:extLst>
                  <a:ext uri="{FF2B5EF4-FFF2-40B4-BE49-F238E27FC236}">
                    <a16:creationId xmlns:a16="http://schemas.microsoft.com/office/drawing/2014/main" id="{58FED997-E326-4A4F-9410-1E2FF5AE50DF}"/>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150" name="Line 94">
            <a:extLst>
              <a:ext uri="{FF2B5EF4-FFF2-40B4-BE49-F238E27FC236}">
                <a16:creationId xmlns:a16="http://schemas.microsoft.com/office/drawing/2014/main" id="{4B4FE84D-F42A-4C9F-B26B-42396E700662}"/>
              </a:ext>
            </a:extLst>
          </p:cNvPr>
          <p:cNvSpPr>
            <a:spLocks noChangeShapeType="1"/>
          </p:cNvSpPr>
          <p:nvPr/>
        </p:nvSpPr>
        <p:spPr bwMode="auto">
          <a:xfrm>
            <a:off x="549275" y="32781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51" name="Text Box 95">
            <a:extLst>
              <a:ext uri="{FF2B5EF4-FFF2-40B4-BE49-F238E27FC236}">
                <a16:creationId xmlns:a16="http://schemas.microsoft.com/office/drawing/2014/main" id="{47119074-A62E-43BE-AC56-EE40E9DF3C9B}"/>
              </a:ext>
            </a:extLst>
          </p:cNvPr>
          <p:cNvSpPr txBox="1">
            <a:spLocks noChangeArrowheads="1"/>
          </p:cNvSpPr>
          <p:nvPr/>
        </p:nvSpPr>
        <p:spPr bwMode="auto">
          <a:xfrm>
            <a:off x="692150" y="3278188"/>
            <a:ext cx="1414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CWUS-25</a:t>
            </a:r>
          </a:p>
          <a:p>
            <a:r>
              <a:rPr lang="en-GB" altLang="en-US" b="1"/>
              <a:t>x1 Marine Tank Company</a:t>
            </a:r>
          </a:p>
        </p:txBody>
      </p:sp>
      <p:grpSp>
        <p:nvGrpSpPr>
          <p:cNvPr id="45152" name="Group 96">
            <a:extLst>
              <a:ext uri="{FF2B5EF4-FFF2-40B4-BE49-F238E27FC236}">
                <a16:creationId xmlns:a16="http://schemas.microsoft.com/office/drawing/2014/main" id="{B21FCB9A-15DC-463C-BA16-34A4184C939C}"/>
              </a:ext>
            </a:extLst>
          </p:cNvPr>
          <p:cNvGrpSpPr>
            <a:grpSpLocks/>
          </p:cNvGrpSpPr>
          <p:nvPr/>
        </p:nvGrpSpPr>
        <p:grpSpPr bwMode="auto">
          <a:xfrm>
            <a:off x="404813" y="2916238"/>
            <a:ext cx="288925" cy="215900"/>
            <a:chOff x="255" y="2653"/>
            <a:chExt cx="182" cy="136"/>
          </a:xfrm>
        </p:grpSpPr>
        <p:sp>
          <p:nvSpPr>
            <p:cNvPr id="45153" name="Rectangle 97">
              <a:extLst>
                <a:ext uri="{FF2B5EF4-FFF2-40B4-BE49-F238E27FC236}">
                  <a16:creationId xmlns:a16="http://schemas.microsoft.com/office/drawing/2014/main" id="{4B9F5767-3BDF-4FBF-891F-E45B5668C840}"/>
                </a:ext>
              </a:extLst>
            </p:cNvPr>
            <p:cNvSpPr>
              <a:spLocks noChangeAspect="1" noChangeArrowheads="1"/>
            </p:cNvSpPr>
            <p:nvPr/>
          </p:nvSpPr>
          <p:spPr bwMode="auto">
            <a:xfrm>
              <a:off x="255" y="2653"/>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54" name="Group 98">
              <a:extLst>
                <a:ext uri="{FF2B5EF4-FFF2-40B4-BE49-F238E27FC236}">
                  <a16:creationId xmlns:a16="http://schemas.microsoft.com/office/drawing/2014/main" id="{B50FD8CE-70CF-4DA2-A289-B83C9DACBE48}"/>
                </a:ext>
              </a:extLst>
            </p:cNvPr>
            <p:cNvGrpSpPr>
              <a:grpSpLocks noChangeAspect="1"/>
            </p:cNvGrpSpPr>
            <p:nvPr/>
          </p:nvGrpSpPr>
          <p:grpSpPr bwMode="auto">
            <a:xfrm>
              <a:off x="323" y="2675"/>
              <a:ext cx="44" cy="98"/>
              <a:chOff x="862" y="2628"/>
              <a:chExt cx="36" cy="71"/>
            </a:xfrm>
          </p:grpSpPr>
          <p:sp>
            <p:nvSpPr>
              <p:cNvPr id="45155" name="AutoShape 99">
                <a:extLst>
                  <a:ext uri="{FF2B5EF4-FFF2-40B4-BE49-F238E27FC236}">
                    <a16:creationId xmlns:a16="http://schemas.microsoft.com/office/drawing/2014/main" id="{632B2B13-1E65-42E4-9ADD-C5DED84F58C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56" name="Line 100">
                <a:extLst>
                  <a:ext uri="{FF2B5EF4-FFF2-40B4-BE49-F238E27FC236}">
                    <a16:creationId xmlns:a16="http://schemas.microsoft.com/office/drawing/2014/main" id="{FB7BE5BD-7318-4381-BAB2-7327B6BE4901}"/>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57" name="Line 101">
                <a:extLst>
                  <a:ext uri="{FF2B5EF4-FFF2-40B4-BE49-F238E27FC236}">
                    <a16:creationId xmlns:a16="http://schemas.microsoft.com/office/drawing/2014/main" id="{28E623EE-75C2-4941-9C4B-0318F954C678}"/>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58" name="Oval 102">
                <a:extLst>
                  <a:ext uri="{FF2B5EF4-FFF2-40B4-BE49-F238E27FC236}">
                    <a16:creationId xmlns:a16="http://schemas.microsoft.com/office/drawing/2014/main" id="{36F902C2-7435-4F9C-9DF4-A2F173512CAD}"/>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159" name="Line 103">
              <a:extLst>
                <a:ext uri="{FF2B5EF4-FFF2-40B4-BE49-F238E27FC236}">
                  <a16:creationId xmlns:a16="http://schemas.microsoft.com/office/drawing/2014/main" id="{C7EBB42F-B6B7-42AB-A1B8-E4A35800AEEF}"/>
                </a:ext>
              </a:extLst>
            </p:cNvPr>
            <p:cNvSpPr>
              <a:spLocks noChangeShapeType="1"/>
            </p:cNvSpPr>
            <p:nvPr/>
          </p:nvSpPr>
          <p:spPr bwMode="auto">
            <a:xfrm flipH="1" flipV="1">
              <a:off x="344" y="2654"/>
              <a:ext cx="91"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60" name="Line 104">
              <a:extLst>
                <a:ext uri="{FF2B5EF4-FFF2-40B4-BE49-F238E27FC236}">
                  <a16:creationId xmlns:a16="http://schemas.microsoft.com/office/drawing/2014/main" id="{C27A88BB-FDB3-4400-A2E2-9B5700351BE5}"/>
                </a:ext>
              </a:extLst>
            </p:cNvPr>
            <p:cNvSpPr>
              <a:spLocks noChangeShapeType="1"/>
            </p:cNvSpPr>
            <p:nvPr/>
          </p:nvSpPr>
          <p:spPr bwMode="auto">
            <a:xfrm flipV="1">
              <a:off x="257" y="2654"/>
              <a:ext cx="87" cy="13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161" name="Line 105">
            <a:extLst>
              <a:ext uri="{FF2B5EF4-FFF2-40B4-BE49-F238E27FC236}">
                <a16:creationId xmlns:a16="http://schemas.microsoft.com/office/drawing/2014/main" id="{EB63C72E-52B4-4149-9EA9-5ABD42553442}"/>
              </a:ext>
            </a:extLst>
          </p:cNvPr>
          <p:cNvSpPr>
            <a:spLocks noChangeShapeType="1"/>
          </p:cNvSpPr>
          <p:nvPr/>
        </p:nvSpPr>
        <p:spPr bwMode="auto">
          <a:xfrm>
            <a:off x="260350" y="2990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62" name="Line 106">
            <a:extLst>
              <a:ext uri="{FF2B5EF4-FFF2-40B4-BE49-F238E27FC236}">
                <a16:creationId xmlns:a16="http://schemas.microsoft.com/office/drawing/2014/main" id="{0888ADEB-330B-4816-B638-DB37981BF813}"/>
              </a:ext>
            </a:extLst>
          </p:cNvPr>
          <p:cNvSpPr>
            <a:spLocks noChangeShapeType="1"/>
          </p:cNvSpPr>
          <p:nvPr/>
        </p:nvSpPr>
        <p:spPr bwMode="auto">
          <a:xfrm>
            <a:off x="549275" y="2846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63" name="Text Box 107">
            <a:extLst>
              <a:ext uri="{FF2B5EF4-FFF2-40B4-BE49-F238E27FC236}">
                <a16:creationId xmlns:a16="http://schemas.microsoft.com/office/drawing/2014/main" id="{F5148702-BC40-4F56-A328-4D9AFEAB884A}"/>
              </a:ext>
            </a:extLst>
          </p:cNvPr>
          <p:cNvSpPr txBox="1">
            <a:spLocks noChangeArrowheads="1"/>
          </p:cNvSpPr>
          <p:nvPr/>
        </p:nvSpPr>
        <p:spPr bwMode="auto">
          <a:xfrm>
            <a:off x="692150" y="2846388"/>
            <a:ext cx="1439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CWUS-24</a:t>
            </a:r>
          </a:p>
          <a:p>
            <a:r>
              <a:rPr lang="en-GB" altLang="en-US" b="1"/>
              <a:t>Marine Antitank Company</a:t>
            </a:r>
          </a:p>
        </p:txBody>
      </p:sp>
      <p:grpSp>
        <p:nvGrpSpPr>
          <p:cNvPr id="45164" name="Group 108">
            <a:extLst>
              <a:ext uri="{FF2B5EF4-FFF2-40B4-BE49-F238E27FC236}">
                <a16:creationId xmlns:a16="http://schemas.microsoft.com/office/drawing/2014/main" id="{B90E8EE8-84D3-4C6D-8403-5BA8C5287988}"/>
              </a:ext>
            </a:extLst>
          </p:cNvPr>
          <p:cNvGrpSpPr>
            <a:grpSpLocks/>
          </p:cNvGrpSpPr>
          <p:nvPr/>
        </p:nvGrpSpPr>
        <p:grpSpPr bwMode="auto">
          <a:xfrm>
            <a:off x="404813" y="3781425"/>
            <a:ext cx="287337" cy="215900"/>
            <a:chOff x="2341" y="2290"/>
            <a:chExt cx="181" cy="123"/>
          </a:xfrm>
        </p:grpSpPr>
        <p:sp>
          <p:nvSpPr>
            <p:cNvPr id="45165" name="Rectangle 109">
              <a:extLst>
                <a:ext uri="{FF2B5EF4-FFF2-40B4-BE49-F238E27FC236}">
                  <a16:creationId xmlns:a16="http://schemas.microsoft.com/office/drawing/2014/main" id="{96168197-E764-446F-91F3-FE6D73BF5A6A}"/>
                </a:ext>
              </a:extLst>
            </p:cNvPr>
            <p:cNvSpPr>
              <a:spLocks noChangeAspect="1" noChangeArrowheads="1"/>
            </p:cNvSpPr>
            <p:nvPr/>
          </p:nvSpPr>
          <p:spPr bwMode="auto">
            <a:xfrm>
              <a:off x="2341"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66" name="Oval 110">
              <a:extLst>
                <a:ext uri="{FF2B5EF4-FFF2-40B4-BE49-F238E27FC236}">
                  <a16:creationId xmlns:a16="http://schemas.microsoft.com/office/drawing/2014/main" id="{9388A05E-D675-4AD8-B9DA-2E2F70B94800}"/>
                </a:ext>
              </a:extLst>
            </p:cNvPr>
            <p:cNvSpPr>
              <a:spLocks noChangeAspect="1" noChangeArrowheads="1"/>
            </p:cNvSpPr>
            <p:nvPr/>
          </p:nvSpPr>
          <p:spPr bwMode="auto">
            <a:xfrm>
              <a:off x="2374"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67" name="AutoShape 111">
              <a:extLst>
                <a:ext uri="{FF2B5EF4-FFF2-40B4-BE49-F238E27FC236}">
                  <a16:creationId xmlns:a16="http://schemas.microsoft.com/office/drawing/2014/main" id="{7685637D-27BC-41FD-8961-607E6C8D2067}"/>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68" name="Line 112">
              <a:extLst>
                <a:ext uri="{FF2B5EF4-FFF2-40B4-BE49-F238E27FC236}">
                  <a16:creationId xmlns:a16="http://schemas.microsoft.com/office/drawing/2014/main" id="{C8BEA98A-06BF-4F03-87B5-05AA62DE9F2D}"/>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69" name="Line 113">
              <a:extLst>
                <a:ext uri="{FF2B5EF4-FFF2-40B4-BE49-F238E27FC236}">
                  <a16:creationId xmlns:a16="http://schemas.microsoft.com/office/drawing/2014/main" id="{8FB82D74-4298-4C86-98B5-E71FA22FA549}"/>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70" name="Oval 114">
              <a:extLst>
                <a:ext uri="{FF2B5EF4-FFF2-40B4-BE49-F238E27FC236}">
                  <a16:creationId xmlns:a16="http://schemas.microsoft.com/office/drawing/2014/main" id="{C93F25F4-F69A-4420-96EF-9875D902AE44}"/>
                </a:ext>
              </a:extLst>
            </p:cNvPr>
            <p:cNvSpPr>
              <a:spLocks noChangeAspect="1" noChangeArrowheads="1"/>
            </p:cNvSpPr>
            <p:nvPr/>
          </p:nvSpPr>
          <p:spPr bwMode="auto">
            <a:xfrm>
              <a:off x="2429" y="2324"/>
              <a:ext cx="5" cy="4"/>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171" name="Group 115">
              <a:extLst>
                <a:ext uri="{FF2B5EF4-FFF2-40B4-BE49-F238E27FC236}">
                  <a16:creationId xmlns:a16="http://schemas.microsoft.com/office/drawing/2014/main" id="{0051AB94-75FF-4022-8644-C1DD2822B1EC}"/>
                </a:ext>
              </a:extLst>
            </p:cNvPr>
            <p:cNvGrpSpPr>
              <a:grpSpLocks noChangeAspect="1"/>
            </p:cNvGrpSpPr>
            <p:nvPr/>
          </p:nvGrpSpPr>
          <p:grpSpPr bwMode="auto">
            <a:xfrm>
              <a:off x="2341" y="2381"/>
              <a:ext cx="180" cy="21"/>
              <a:chOff x="3778" y="433"/>
              <a:chExt cx="566" cy="67"/>
            </a:xfrm>
          </p:grpSpPr>
          <p:grpSp>
            <p:nvGrpSpPr>
              <p:cNvPr id="45172" name="Group 116">
                <a:extLst>
                  <a:ext uri="{FF2B5EF4-FFF2-40B4-BE49-F238E27FC236}">
                    <a16:creationId xmlns:a16="http://schemas.microsoft.com/office/drawing/2014/main" id="{A88CC299-C8DA-43D6-8292-B983B619997A}"/>
                  </a:ext>
                </a:extLst>
              </p:cNvPr>
              <p:cNvGrpSpPr>
                <a:grpSpLocks noChangeAspect="1"/>
              </p:cNvGrpSpPr>
              <p:nvPr/>
            </p:nvGrpSpPr>
            <p:grpSpPr bwMode="auto">
              <a:xfrm>
                <a:off x="3778" y="433"/>
                <a:ext cx="158" cy="67"/>
                <a:chOff x="1632" y="1249"/>
                <a:chExt cx="48" cy="24"/>
              </a:xfrm>
            </p:grpSpPr>
            <p:sp>
              <p:nvSpPr>
                <p:cNvPr id="45173" name="AutoShape 117">
                  <a:extLst>
                    <a:ext uri="{FF2B5EF4-FFF2-40B4-BE49-F238E27FC236}">
                      <a16:creationId xmlns:a16="http://schemas.microsoft.com/office/drawing/2014/main" id="{422E301F-F709-4F00-A9DF-8514EC5765B0}"/>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74" name="AutoShape 118">
                  <a:extLst>
                    <a:ext uri="{FF2B5EF4-FFF2-40B4-BE49-F238E27FC236}">
                      <a16:creationId xmlns:a16="http://schemas.microsoft.com/office/drawing/2014/main" id="{076EFE4A-F056-474B-B281-3A854F717B26}"/>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175" name="Group 119">
                <a:extLst>
                  <a:ext uri="{FF2B5EF4-FFF2-40B4-BE49-F238E27FC236}">
                    <a16:creationId xmlns:a16="http://schemas.microsoft.com/office/drawing/2014/main" id="{2C49F14C-0AE0-4776-8C47-6DB4984B561D}"/>
                  </a:ext>
                </a:extLst>
              </p:cNvPr>
              <p:cNvGrpSpPr>
                <a:grpSpLocks noChangeAspect="1"/>
              </p:cNvGrpSpPr>
              <p:nvPr/>
            </p:nvGrpSpPr>
            <p:grpSpPr bwMode="auto">
              <a:xfrm>
                <a:off x="3940" y="433"/>
                <a:ext cx="158" cy="67"/>
                <a:chOff x="1632" y="1249"/>
                <a:chExt cx="48" cy="24"/>
              </a:xfrm>
            </p:grpSpPr>
            <p:sp>
              <p:nvSpPr>
                <p:cNvPr id="45176" name="AutoShape 120">
                  <a:extLst>
                    <a:ext uri="{FF2B5EF4-FFF2-40B4-BE49-F238E27FC236}">
                      <a16:creationId xmlns:a16="http://schemas.microsoft.com/office/drawing/2014/main" id="{5A643E36-82FC-43F1-8054-FE8E2E517EF2}"/>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77" name="AutoShape 121">
                  <a:extLst>
                    <a:ext uri="{FF2B5EF4-FFF2-40B4-BE49-F238E27FC236}">
                      <a16:creationId xmlns:a16="http://schemas.microsoft.com/office/drawing/2014/main" id="{7B1CA381-C932-4C76-A979-3FA14695B4D2}"/>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178" name="Group 122">
                <a:extLst>
                  <a:ext uri="{FF2B5EF4-FFF2-40B4-BE49-F238E27FC236}">
                    <a16:creationId xmlns:a16="http://schemas.microsoft.com/office/drawing/2014/main" id="{50B3839E-C108-4F8E-8F43-E9751EF819F2}"/>
                  </a:ext>
                </a:extLst>
              </p:cNvPr>
              <p:cNvGrpSpPr>
                <a:grpSpLocks noChangeAspect="1"/>
              </p:cNvGrpSpPr>
              <p:nvPr/>
            </p:nvGrpSpPr>
            <p:grpSpPr bwMode="auto">
              <a:xfrm>
                <a:off x="4102" y="433"/>
                <a:ext cx="158" cy="67"/>
                <a:chOff x="1632" y="1249"/>
                <a:chExt cx="48" cy="24"/>
              </a:xfrm>
            </p:grpSpPr>
            <p:sp>
              <p:nvSpPr>
                <p:cNvPr id="45179" name="AutoShape 123">
                  <a:extLst>
                    <a:ext uri="{FF2B5EF4-FFF2-40B4-BE49-F238E27FC236}">
                      <a16:creationId xmlns:a16="http://schemas.microsoft.com/office/drawing/2014/main" id="{AFEB091B-5A1B-49F1-9981-25CEBB07D5EC}"/>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80" name="AutoShape 124">
                  <a:extLst>
                    <a:ext uri="{FF2B5EF4-FFF2-40B4-BE49-F238E27FC236}">
                      <a16:creationId xmlns:a16="http://schemas.microsoft.com/office/drawing/2014/main" id="{B58AB16C-05D4-4E69-A5A6-A3FC38715053}"/>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5181" name="AutoShape 125">
                <a:extLst>
                  <a:ext uri="{FF2B5EF4-FFF2-40B4-BE49-F238E27FC236}">
                    <a16:creationId xmlns:a16="http://schemas.microsoft.com/office/drawing/2014/main" id="{7C6F212E-DFAB-488C-9D0C-789140D884D1}"/>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182" name="Line 126">
            <a:extLst>
              <a:ext uri="{FF2B5EF4-FFF2-40B4-BE49-F238E27FC236}">
                <a16:creationId xmlns:a16="http://schemas.microsoft.com/office/drawing/2014/main" id="{A45B68C4-6156-4F4C-A7D8-4B29C729A563}"/>
              </a:ext>
            </a:extLst>
          </p:cNvPr>
          <p:cNvSpPr>
            <a:spLocks noChangeShapeType="1"/>
          </p:cNvSpPr>
          <p:nvPr/>
        </p:nvSpPr>
        <p:spPr bwMode="auto">
          <a:xfrm>
            <a:off x="549275" y="37099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83" name="Line 127">
            <a:extLst>
              <a:ext uri="{FF2B5EF4-FFF2-40B4-BE49-F238E27FC236}">
                <a16:creationId xmlns:a16="http://schemas.microsoft.com/office/drawing/2014/main" id="{CEFB564E-A3B8-4FCF-AE56-A523406CDD46}"/>
              </a:ext>
            </a:extLst>
          </p:cNvPr>
          <p:cNvSpPr>
            <a:spLocks noChangeShapeType="1"/>
          </p:cNvSpPr>
          <p:nvPr/>
        </p:nvSpPr>
        <p:spPr bwMode="auto">
          <a:xfrm>
            <a:off x="260350" y="3854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84" name="Text Box 128">
            <a:extLst>
              <a:ext uri="{FF2B5EF4-FFF2-40B4-BE49-F238E27FC236}">
                <a16:creationId xmlns:a16="http://schemas.microsoft.com/office/drawing/2014/main" id="{3FA8D024-4EA5-4C33-8DC5-007D82A13854}"/>
              </a:ext>
            </a:extLst>
          </p:cNvPr>
          <p:cNvSpPr txBox="1">
            <a:spLocks noChangeArrowheads="1"/>
          </p:cNvSpPr>
          <p:nvPr/>
        </p:nvSpPr>
        <p:spPr bwMode="auto">
          <a:xfrm>
            <a:off x="692150" y="3708400"/>
            <a:ext cx="2255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CWUS-26</a:t>
            </a:r>
          </a:p>
          <a:p>
            <a:r>
              <a:rPr lang="en-GB" altLang="en-US" b="1"/>
              <a:t>x1 Marine Assault Amphibian Company (g)</a:t>
            </a:r>
          </a:p>
        </p:txBody>
      </p:sp>
      <p:grpSp>
        <p:nvGrpSpPr>
          <p:cNvPr id="45185" name="Group 129">
            <a:extLst>
              <a:ext uri="{FF2B5EF4-FFF2-40B4-BE49-F238E27FC236}">
                <a16:creationId xmlns:a16="http://schemas.microsoft.com/office/drawing/2014/main" id="{BB4E7A60-77BA-4604-8593-4E18EA8C967E}"/>
              </a:ext>
            </a:extLst>
          </p:cNvPr>
          <p:cNvGrpSpPr>
            <a:grpSpLocks/>
          </p:cNvGrpSpPr>
          <p:nvPr/>
        </p:nvGrpSpPr>
        <p:grpSpPr bwMode="auto">
          <a:xfrm>
            <a:off x="404813" y="4213225"/>
            <a:ext cx="288925" cy="215900"/>
            <a:chOff x="255" y="2925"/>
            <a:chExt cx="182" cy="136"/>
          </a:xfrm>
        </p:grpSpPr>
        <p:sp>
          <p:nvSpPr>
            <p:cNvPr id="45186" name="Rectangle 130">
              <a:extLst>
                <a:ext uri="{FF2B5EF4-FFF2-40B4-BE49-F238E27FC236}">
                  <a16:creationId xmlns:a16="http://schemas.microsoft.com/office/drawing/2014/main" id="{3EBFE926-0FBD-4956-9A71-373A9C7DC1A9}"/>
                </a:ext>
              </a:extLst>
            </p:cNvPr>
            <p:cNvSpPr>
              <a:spLocks noChangeAspect="1" noChangeArrowheads="1"/>
            </p:cNvSpPr>
            <p:nvPr/>
          </p:nvSpPr>
          <p:spPr bwMode="auto">
            <a:xfrm>
              <a:off x="255" y="2925"/>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87" name="Line 131">
              <a:extLst>
                <a:ext uri="{FF2B5EF4-FFF2-40B4-BE49-F238E27FC236}">
                  <a16:creationId xmlns:a16="http://schemas.microsoft.com/office/drawing/2014/main" id="{A7A2BD57-6D8D-4847-9378-C20185766CF5}"/>
                </a:ext>
              </a:extLst>
            </p:cNvPr>
            <p:cNvSpPr>
              <a:spLocks noChangeAspect="1" noChangeShapeType="1"/>
            </p:cNvSpPr>
            <p:nvPr/>
          </p:nvSpPr>
          <p:spPr bwMode="auto">
            <a:xfrm flipV="1">
              <a:off x="257" y="2928"/>
              <a:ext cx="178" cy="13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188" name="Group 132">
              <a:extLst>
                <a:ext uri="{FF2B5EF4-FFF2-40B4-BE49-F238E27FC236}">
                  <a16:creationId xmlns:a16="http://schemas.microsoft.com/office/drawing/2014/main" id="{555F2F2A-8E93-4801-B8FB-A9EDE3C821C4}"/>
                </a:ext>
              </a:extLst>
            </p:cNvPr>
            <p:cNvGrpSpPr>
              <a:grpSpLocks noChangeAspect="1"/>
            </p:cNvGrpSpPr>
            <p:nvPr/>
          </p:nvGrpSpPr>
          <p:grpSpPr bwMode="auto">
            <a:xfrm>
              <a:off x="323" y="2947"/>
              <a:ext cx="44" cy="98"/>
              <a:chOff x="862" y="2628"/>
              <a:chExt cx="36" cy="71"/>
            </a:xfrm>
          </p:grpSpPr>
          <p:sp>
            <p:nvSpPr>
              <p:cNvPr id="45189" name="AutoShape 133">
                <a:extLst>
                  <a:ext uri="{FF2B5EF4-FFF2-40B4-BE49-F238E27FC236}">
                    <a16:creationId xmlns:a16="http://schemas.microsoft.com/office/drawing/2014/main" id="{24D6B49A-DFCC-4D6B-8BA7-2CFD7878F91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190" name="Line 134">
                <a:extLst>
                  <a:ext uri="{FF2B5EF4-FFF2-40B4-BE49-F238E27FC236}">
                    <a16:creationId xmlns:a16="http://schemas.microsoft.com/office/drawing/2014/main" id="{C6B7EB0D-CD3A-468C-B9B9-D56E1684854D}"/>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1" name="Line 135">
                <a:extLst>
                  <a:ext uri="{FF2B5EF4-FFF2-40B4-BE49-F238E27FC236}">
                    <a16:creationId xmlns:a16="http://schemas.microsoft.com/office/drawing/2014/main" id="{5875E06D-F62D-45DF-83EA-78FA500BDB09}"/>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2" name="Oval 136">
                <a:extLst>
                  <a:ext uri="{FF2B5EF4-FFF2-40B4-BE49-F238E27FC236}">
                    <a16:creationId xmlns:a16="http://schemas.microsoft.com/office/drawing/2014/main" id="{FAA78305-1118-4E79-AC53-EB81E9605FCD}"/>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193" name="Line 137">
            <a:extLst>
              <a:ext uri="{FF2B5EF4-FFF2-40B4-BE49-F238E27FC236}">
                <a16:creationId xmlns:a16="http://schemas.microsoft.com/office/drawing/2014/main" id="{55B8C5F1-AF45-42B1-9027-D700685D2143}"/>
              </a:ext>
            </a:extLst>
          </p:cNvPr>
          <p:cNvSpPr>
            <a:spLocks noChangeShapeType="1"/>
          </p:cNvSpPr>
          <p:nvPr/>
        </p:nvSpPr>
        <p:spPr bwMode="auto">
          <a:xfrm>
            <a:off x="260350" y="42862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4" name="Line 138">
            <a:extLst>
              <a:ext uri="{FF2B5EF4-FFF2-40B4-BE49-F238E27FC236}">
                <a16:creationId xmlns:a16="http://schemas.microsoft.com/office/drawing/2014/main" id="{533F4C42-8229-4768-A49F-48C27412715A}"/>
              </a:ext>
            </a:extLst>
          </p:cNvPr>
          <p:cNvSpPr>
            <a:spLocks noChangeShapeType="1"/>
          </p:cNvSpPr>
          <p:nvPr/>
        </p:nvSpPr>
        <p:spPr bwMode="auto">
          <a:xfrm>
            <a:off x="549275" y="41417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195" name="Text Box 139">
            <a:extLst>
              <a:ext uri="{FF2B5EF4-FFF2-40B4-BE49-F238E27FC236}">
                <a16:creationId xmlns:a16="http://schemas.microsoft.com/office/drawing/2014/main" id="{0E16B0EB-4C69-41C9-B423-7B562A2BBE83}"/>
              </a:ext>
            </a:extLst>
          </p:cNvPr>
          <p:cNvSpPr txBox="1">
            <a:spLocks noChangeArrowheads="1"/>
          </p:cNvSpPr>
          <p:nvPr/>
        </p:nvSpPr>
        <p:spPr bwMode="auto">
          <a:xfrm>
            <a:off x="692150" y="4141788"/>
            <a:ext cx="2139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CWUS-27</a:t>
            </a:r>
          </a:p>
          <a:p>
            <a:r>
              <a:rPr lang="en-GB" altLang="en-US" b="1"/>
              <a:t>x1 Marine Reconnaissance Company (o)</a:t>
            </a:r>
          </a:p>
        </p:txBody>
      </p:sp>
      <p:sp>
        <p:nvSpPr>
          <p:cNvPr id="45208" name="Line 152">
            <a:extLst>
              <a:ext uri="{FF2B5EF4-FFF2-40B4-BE49-F238E27FC236}">
                <a16:creationId xmlns:a16="http://schemas.microsoft.com/office/drawing/2014/main" id="{A9053B2F-747F-4EBE-B5BD-8A2D26739B22}"/>
              </a:ext>
            </a:extLst>
          </p:cNvPr>
          <p:cNvSpPr>
            <a:spLocks noChangeShapeType="1"/>
          </p:cNvSpPr>
          <p:nvPr/>
        </p:nvSpPr>
        <p:spPr bwMode="auto">
          <a:xfrm>
            <a:off x="549275" y="45735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09" name="Line 153">
            <a:extLst>
              <a:ext uri="{FF2B5EF4-FFF2-40B4-BE49-F238E27FC236}">
                <a16:creationId xmlns:a16="http://schemas.microsoft.com/office/drawing/2014/main" id="{56AE41F8-63D9-4401-8648-4C0F173F1C2E}"/>
              </a:ext>
            </a:extLst>
          </p:cNvPr>
          <p:cNvSpPr>
            <a:spLocks noChangeShapeType="1"/>
          </p:cNvSpPr>
          <p:nvPr/>
        </p:nvSpPr>
        <p:spPr bwMode="auto">
          <a:xfrm>
            <a:off x="260350" y="47180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0" name="Text Box 154">
            <a:extLst>
              <a:ext uri="{FF2B5EF4-FFF2-40B4-BE49-F238E27FC236}">
                <a16:creationId xmlns:a16="http://schemas.microsoft.com/office/drawing/2014/main" id="{BCA3A2A9-8B8C-4C91-9C9E-3907C18A70CD}"/>
              </a:ext>
            </a:extLst>
          </p:cNvPr>
          <p:cNvSpPr txBox="1">
            <a:spLocks noChangeArrowheads="1"/>
          </p:cNvSpPr>
          <p:nvPr/>
        </p:nvSpPr>
        <p:spPr bwMode="auto">
          <a:xfrm>
            <a:off x="692150" y="4573588"/>
            <a:ext cx="2005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CWUS-19</a:t>
            </a:r>
          </a:p>
          <a:p>
            <a:r>
              <a:rPr lang="en-GB" altLang="en-US" b="1"/>
              <a:t>x1 Combat Engineer Company (Light)</a:t>
            </a:r>
          </a:p>
        </p:txBody>
      </p:sp>
      <p:grpSp>
        <p:nvGrpSpPr>
          <p:cNvPr id="45211" name="Group 155">
            <a:extLst>
              <a:ext uri="{FF2B5EF4-FFF2-40B4-BE49-F238E27FC236}">
                <a16:creationId xmlns:a16="http://schemas.microsoft.com/office/drawing/2014/main" id="{8BE237EF-2A37-4C07-BF9F-A5E9BD5209B2}"/>
              </a:ext>
            </a:extLst>
          </p:cNvPr>
          <p:cNvGrpSpPr>
            <a:grpSpLocks/>
          </p:cNvGrpSpPr>
          <p:nvPr/>
        </p:nvGrpSpPr>
        <p:grpSpPr bwMode="auto">
          <a:xfrm>
            <a:off x="404813" y="5078413"/>
            <a:ext cx="287337" cy="215900"/>
            <a:chOff x="2795" y="2789"/>
            <a:chExt cx="152" cy="99"/>
          </a:xfrm>
        </p:grpSpPr>
        <p:sp>
          <p:nvSpPr>
            <p:cNvPr id="45212" name="Rectangle 156">
              <a:extLst>
                <a:ext uri="{FF2B5EF4-FFF2-40B4-BE49-F238E27FC236}">
                  <a16:creationId xmlns:a16="http://schemas.microsoft.com/office/drawing/2014/main" id="{1F92948A-392E-433F-93C9-F62C9A2D4B8D}"/>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213" name="Line 157">
              <a:extLst>
                <a:ext uri="{FF2B5EF4-FFF2-40B4-BE49-F238E27FC236}">
                  <a16:creationId xmlns:a16="http://schemas.microsoft.com/office/drawing/2014/main" id="{FB60BD0C-0C31-483F-92D5-4A5A193D1757}"/>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4" name="Line 158">
              <a:extLst>
                <a:ext uri="{FF2B5EF4-FFF2-40B4-BE49-F238E27FC236}">
                  <a16:creationId xmlns:a16="http://schemas.microsoft.com/office/drawing/2014/main" id="{EEFA6EAC-1583-4750-BF9A-F9687FB5A5A3}"/>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5" name="Line 159">
              <a:extLst>
                <a:ext uri="{FF2B5EF4-FFF2-40B4-BE49-F238E27FC236}">
                  <a16:creationId xmlns:a16="http://schemas.microsoft.com/office/drawing/2014/main" id="{A500A7F7-0B5A-429C-955E-11FC08E6865D}"/>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216" name="Text Box 160">
            <a:extLst>
              <a:ext uri="{FF2B5EF4-FFF2-40B4-BE49-F238E27FC236}">
                <a16:creationId xmlns:a16="http://schemas.microsoft.com/office/drawing/2014/main" id="{9C8601F4-5E48-4D60-A9E4-70810DFC5574}"/>
              </a:ext>
            </a:extLst>
          </p:cNvPr>
          <p:cNvSpPr txBox="1">
            <a:spLocks noChangeArrowheads="1"/>
          </p:cNvSpPr>
          <p:nvPr/>
        </p:nvSpPr>
        <p:spPr bwMode="auto">
          <a:xfrm>
            <a:off x="692150" y="5005388"/>
            <a:ext cx="150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CWUS-28</a:t>
            </a:r>
          </a:p>
          <a:p>
            <a:r>
              <a:rPr lang="en-GB" altLang="en-US" b="1"/>
              <a:t>x1 Medium SAM Battery (h)</a:t>
            </a:r>
          </a:p>
        </p:txBody>
      </p:sp>
      <p:sp>
        <p:nvSpPr>
          <p:cNvPr id="45217" name="Line 161">
            <a:extLst>
              <a:ext uri="{FF2B5EF4-FFF2-40B4-BE49-F238E27FC236}">
                <a16:creationId xmlns:a16="http://schemas.microsoft.com/office/drawing/2014/main" id="{117D8657-1E28-40AD-B32A-34B06C87875B}"/>
              </a:ext>
            </a:extLst>
          </p:cNvPr>
          <p:cNvSpPr>
            <a:spLocks noChangeShapeType="1"/>
          </p:cNvSpPr>
          <p:nvPr/>
        </p:nvSpPr>
        <p:spPr bwMode="auto">
          <a:xfrm>
            <a:off x="549275" y="5005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18" name="Line 162">
            <a:extLst>
              <a:ext uri="{FF2B5EF4-FFF2-40B4-BE49-F238E27FC236}">
                <a16:creationId xmlns:a16="http://schemas.microsoft.com/office/drawing/2014/main" id="{8EB7836F-A05D-4246-93BF-E2426C0BDCFE}"/>
              </a:ext>
            </a:extLst>
          </p:cNvPr>
          <p:cNvSpPr>
            <a:spLocks noChangeShapeType="1"/>
          </p:cNvSpPr>
          <p:nvPr/>
        </p:nvSpPr>
        <p:spPr bwMode="auto">
          <a:xfrm>
            <a:off x="260350" y="5149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5219" name="Group 163">
            <a:extLst>
              <a:ext uri="{FF2B5EF4-FFF2-40B4-BE49-F238E27FC236}">
                <a16:creationId xmlns:a16="http://schemas.microsoft.com/office/drawing/2014/main" id="{C21A6BC5-691A-4C5F-AD95-3430A2E1F55D}"/>
              </a:ext>
            </a:extLst>
          </p:cNvPr>
          <p:cNvGrpSpPr>
            <a:grpSpLocks/>
          </p:cNvGrpSpPr>
          <p:nvPr/>
        </p:nvGrpSpPr>
        <p:grpSpPr bwMode="auto">
          <a:xfrm>
            <a:off x="404813" y="5510213"/>
            <a:ext cx="287337" cy="215900"/>
            <a:chOff x="2795" y="2789"/>
            <a:chExt cx="152" cy="99"/>
          </a:xfrm>
        </p:grpSpPr>
        <p:sp>
          <p:nvSpPr>
            <p:cNvPr id="45220" name="Rectangle 164">
              <a:extLst>
                <a:ext uri="{FF2B5EF4-FFF2-40B4-BE49-F238E27FC236}">
                  <a16:creationId xmlns:a16="http://schemas.microsoft.com/office/drawing/2014/main" id="{0139372C-28E0-43FC-AE42-B3C713A09D3B}"/>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221" name="Line 165">
              <a:extLst>
                <a:ext uri="{FF2B5EF4-FFF2-40B4-BE49-F238E27FC236}">
                  <a16:creationId xmlns:a16="http://schemas.microsoft.com/office/drawing/2014/main" id="{665F5143-F76E-49FE-8C38-A6F5669DE101}"/>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22" name="Line 166">
              <a:extLst>
                <a:ext uri="{FF2B5EF4-FFF2-40B4-BE49-F238E27FC236}">
                  <a16:creationId xmlns:a16="http://schemas.microsoft.com/office/drawing/2014/main" id="{A88D1D16-DEFA-45DF-A536-2E8F761098AD}"/>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23" name="Line 167">
              <a:extLst>
                <a:ext uri="{FF2B5EF4-FFF2-40B4-BE49-F238E27FC236}">
                  <a16:creationId xmlns:a16="http://schemas.microsoft.com/office/drawing/2014/main" id="{8FCB0FBA-F123-4EB4-ADCF-29D0A99A5A0C}"/>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5224" name="Group 168">
            <a:extLst>
              <a:ext uri="{FF2B5EF4-FFF2-40B4-BE49-F238E27FC236}">
                <a16:creationId xmlns:a16="http://schemas.microsoft.com/office/drawing/2014/main" id="{8F14FD99-F7C2-4F3E-A451-ADBBAA164343}"/>
              </a:ext>
            </a:extLst>
          </p:cNvPr>
          <p:cNvGrpSpPr>
            <a:grpSpLocks/>
          </p:cNvGrpSpPr>
          <p:nvPr/>
        </p:nvGrpSpPr>
        <p:grpSpPr bwMode="auto">
          <a:xfrm>
            <a:off x="482600" y="5437188"/>
            <a:ext cx="131763" cy="26987"/>
            <a:chOff x="304" y="1872"/>
            <a:chExt cx="83" cy="17"/>
          </a:xfrm>
        </p:grpSpPr>
        <p:sp>
          <p:nvSpPr>
            <p:cNvPr id="45225" name="Oval 169">
              <a:extLst>
                <a:ext uri="{FF2B5EF4-FFF2-40B4-BE49-F238E27FC236}">
                  <a16:creationId xmlns:a16="http://schemas.microsoft.com/office/drawing/2014/main" id="{3D8F8653-54DC-467E-A0B8-8682DE686BAE}"/>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26" name="Oval 170">
              <a:extLst>
                <a:ext uri="{FF2B5EF4-FFF2-40B4-BE49-F238E27FC236}">
                  <a16:creationId xmlns:a16="http://schemas.microsoft.com/office/drawing/2014/main" id="{C1B7910B-B0EB-4510-B602-BF6EDACEE709}"/>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27" name="Oval 171">
              <a:extLst>
                <a:ext uri="{FF2B5EF4-FFF2-40B4-BE49-F238E27FC236}">
                  <a16:creationId xmlns:a16="http://schemas.microsoft.com/office/drawing/2014/main" id="{E47C84FA-7089-4824-AA7E-C357B45B5B3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28" name="Line 172">
            <a:extLst>
              <a:ext uri="{FF2B5EF4-FFF2-40B4-BE49-F238E27FC236}">
                <a16:creationId xmlns:a16="http://schemas.microsoft.com/office/drawing/2014/main" id="{898F4E07-9342-47A2-A948-A8D110B5077D}"/>
              </a:ext>
            </a:extLst>
          </p:cNvPr>
          <p:cNvSpPr>
            <a:spLocks noChangeShapeType="1"/>
          </p:cNvSpPr>
          <p:nvPr/>
        </p:nvSpPr>
        <p:spPr bwMode="auto">
          <a:xfrm>
            <a:off x="260350" y="55816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29" name="Text Box 173">
            <a:extLst>
              <a:ext uri="{FF2B5EF4-FFF2-40B4-BE49-F238E27FC236}">
                <a16:creationId xmlns:a16="http://schemas.microsoft.com/office/drawing/2014/main" id="{3F7B2A18-30DF-4F51-AC5A-9D35B020F963}"/>
              </a:ext>
            </a:extLst>
          </p:cNvPr>
          <p:cNvSpPr txBox="1">
            <a:spLocks noChangeArrowheads="1"/>
          </p:cNvSpPr>
          <p:nvPr/>
        </p:nvSpPr>
        <p:spPr bwMode="auto">
          <a:xfrm>
            <a:off x="692150" y="5437188"/>
            <a:ext cx="1354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CWUS-29</a:t>
            </a:r>
          </a:p>
          <a:p>
            <a:r>
              <a:rPr lang="en-GB" altLang="en-US" b="1"/>
              <a:t>x1 Light SAM Platoon (i)</a:t>
            </a:r>
          </a:p>
        </p:txBody>
      </p:sp>
      <p:sp>
        <p:nvSpPr>
          <p:cNvPr id="45230" name="Text Box 174">
            <a:extLst>
              <a:ext uri="{FF2B5EF4-FFF2-40B4-BE49-F238E27FC236}">
                <a16:creationId xmlns:a16="http://schemas.microsoft.com/office/drawing/2014/main" id="{74F80611-C5CC-4115-81EF-9AA3C3FC5978}"/>
              </a:ext>
            </a:extLst>
          </p:cNvPr>
          <p:cNvSpPr txBox="1">
            <a:spLocks noChangeArrowheads="1"/>
          </p:cNvSpPr>
          <p:nvPr/>
        </p:nvSpPr>
        <p:spPr bwMode="auto">
          <a:xfrm>
            <a:off x="692150" y="6229350"/>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45231" name="Group 175">
            <a:extLst>
              <a:ext uri="{FF2B5EF4-FFF2-40B4-BE49-F238E27FC236}">
                <a16:creationId xmlns:a16="http://schemas.microsoft.com/office/drawing/2014/main" id="{CF399470-7660-45E2-9623-88DDA904CE4A}"/>
              </a:ext>
            </a:extLst>
          </p:cNvPr>
          <p:cNvGrpSpPr>
            <a:grpSpLocks/>
          </p:cNvGrpSpPr>
          <p:nvPr/>
        </p:nvGrpSpPr>
        <p:grpSpPr bwMode="auto">
          <a:xfrm>
            <a:off x="404813" y="6589713"/>
            <a:ext cx="287337" cy="215900"/>
            <a:chOff x="2296" y="3061"/>
            <a:chExt cx="151" cy="99"/>
          </a:xfrm>
        </p:grpSpPr>
        <p:sp>
          <p:nvSpPr>
            <p:cNvPr id="45232" name="Rectangle 176">
              <a:extLst>
                <a:ext uri="{FF2B5EF4-FFF2-40B4-BE49-F238E27FC236}">
                  <a16:creationId xmlns:a16="http://schemas.microsoft.com/office/drawing/2014/main" id="{271419DD-2055-4184-B4EA-6F0BEDD7E6BB}"/>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233" name="Oval 177">
              <a:extLst>
                <a:ext uri="{FF2B5EF4-FFF2-40B4-BE49-F238E27FC236}">
                  <a16:creationId xmlns:a16="http://schemas.microsoft.com/office/drawing/2014/main" id="{44C4C865-C370-4EE4-8FCC-D425E45BD1C1}"/>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45234" name="Group 178">
            <a:extLst>
              <a:ext uri="{FF2B5EF4-FFF2-40B4-BE49-F238E27FC236}">
                <a16:creationId xmlns:a16="http://schemas.microsoft.com/office/drawing/2014/main" id="{C4977B88-078E-409D-8ECD-3D4EAE8D525F}"/>
              </a:ext>
            </a:extLst>
          </p:cNvPr>
          <p:cNvGrpSpPr>
            <a:grpSpLocks/>
          </p:cNvGrpSpPr>
          <p:nvPr/>
        </p:nvGrpSpPr>
        <p:grpSpPr bwMode="auto">
          <a:xfrm>
            <a:off x="509588" y="6518275"/>
            <a:ext cx="76200" cy="63500"/>
            <a:chOff x="2443" y="447"/>
            <a:chExt cx="48" cy="40"/>
          </a:xfrm>
        </p:grpSpPr>
        <p:sp>
          <p:nvSpPr>
            <p:cNvPr id="45235" name="Line 179">
              <a:extLst>
                <a:ext uri="{FF2B5EF4-FFF2-40B4-BE49-F238E27FC236}">
                  <a16:creationId xmlns:a16="http://schemas.microsoft.com/office/drawing/2014/main" id="{45648B0E-93FD-43FD-874E-51443311F6D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36" name="Line 180">
              <a:extLst>
                <a:ext uri="{FF2B5EF4-FFF2-40B4-BE49-F238E27FC236}">
                  <a16:creationId xmlns:a16="http://schemas.microsoft.com/office/drawing/2014/main" id="{B4908066-E80E-40E6-8DAE-6087EB505DF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5237" name="Line 181">
            <a:extLst>
              <a:ext uri="{FF2B5EF4-FFF2-40B4-BE49-F238E27FC236}">
                <a16:creationId xmlns:a16="http://schemas.microsoft.com/office/drawing/2014/main" id="{DFA1EFEE-07B7-485E-8DB1-521AD9035D33}"/>
              </a:ext>
            </a:extLst>
          </p:cNvPr>
          <p:cNvSpPr>
            <a:spLocks noChangeShapeType="1"/>
          </p:cNvSpPr>
          <p:nvPr/>
        </p:nvSpPr>
        <p:spPr bwMode="auto">
          <a:xfrm>
            <a:off x="260350" y="6661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38" name="Text Box 182">
            <a:extLst>
              <a:ext uri="{FF2B5EF4-FFF2-40B4-BE49-F238E27FC236}">
                <a16:creationId xmlns:a16="http://schemas.microsoft.com/office/drawing/2014/main" id="{56B86569-CECD-443B-B7F5-0D3597741C7C}"/>
              </a:ext>
            </a:extLst>
          </p:cNvPr>
          <p:cNvSpPr txBox="1">
            <a:spLocks noChangeArrowheads="1"/>
          </p:cNvSpPr>
          <p:nvPr/>
        </p:nvSpPr>
        <p:spPr bwMode="auto">
          <a:xfrm>
            <a:off x="692150" y="6445250"/>
            <a:ext cx="17002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CWUS-05</a:t>
            </a:r>
          </a:p>
          <a:p>
            <a:r>
              <a:rPr lang="en-GB" altLang="en-US" sz="1000" b="1"/>
              <a:t>Field Artillery Battalion </a:t>
            </a:r>
            <a:r>
              <a:rPr lang="en-GB" altLang="en-US" b="1"/>
              <a:t>(j)</a:t>
            </a:r>
            <a:endParaRPr lang="en-GB" altLang="en-US" sz="1000" b="1"/>
          </a:p>
        </p:txBody>
      </p:sp>
      <p:sp>
        <p:nvSpPr>
          <p:cNvPr id="45239" name="Text Box 183">
            <a:extLst>
              <a:ext uri="{FF2B5EF4-FFF2-40B4-BE49-F238E27FC236}">
                <a16:creationId xmlns:a16="http://schemas.microsoft.com/office/drawing/2014/main" id="{E272A8D9-0F2E-4649-98A1-5969DDDF33ED}"/>
              </a:ext>
            </a:extLst>
          </p:cNvPr>
          <p:cNvSpPr txBox="1">
            <a:spLocks noChangeArrowheads="1"/>
          </p:cNvSpPr>
          <p:nvPr/>
        </p:nvSpPr>
        <p:spPr bwMode="auto">
          <a:xfrm>
            <a:off x="692150" y="6877050"/>
            <a:ext cx="2463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ORGANIC MARINE AVIATION ASSETS</a:t>
            </a:r>
          </a:p>
        </p:txBody>
      </p:sp>
      <p:grpSp>
        <p:nvGrpSpPr>
          <p:cNvPr id="45240" name="Group 184">
            <a:extLst>
              <a:ext uri="{FF2B5EF4-FFF2-40B4-BE49-F238E27FC236}">
                <a16:creationId xmlns:a16="http://schemas.microsoft.com/office/drawing/2014/main" id="{F0E25611-8E0C-4FC0-82C0-2CD81BB29443}"/>
              </a:ext>
            </a:extLst>
          </p:cNvPr>
          <p:cNvGrpSpPr>
            <a:grpSpLocks/>
          </p:cNvGrpSpPr>
          <p:nvPr/>
        </p:nvGrpSpPr>
        <p:grpSpPr bwMode="auto">
          <a:xfrm>
            <a:off x="404813" y="7165975"/>
            <a:ext cx="244475" cy="158750"/>
            <a:chOff x="2341" y="3016"/>
            <a:chExt cx="154" cy="100"/>
          </a:xfrm>
        </p:grpSpPr>
        <p:sp>
          <p:nvSpPr>
            <p:cNvPr id="45241" name="Rectangle 185">
              <a:extLst>
                <a:ext uri="{FF2B5EF4-FFF2-40B4-BE49-F238E27FC236}">
                  <a16:creationId xmlns:a16="http://schemas.microsoft.com/office/drawing/2014/main" id="{1FBAF979-5991-4BA1-AB23-AFED9CFA3F4D}"/>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42" name="Group 186">
              <a:extLst>
                <a:ext uri="{FF2B5EF4-FFF2-40B4-BE49-F238E27FC236}">
                  <a16:creationId xmlns:a16="http://schemas.microsoft.com/office/drawing/2014/main" id="{BF381B42-5097-4DF0-8E60-49ADD73C61D3}"/>
                </a:ext>
              </a:extLst>
            </p:cNvPr>
            <p:cNvGrpSpPr>
              <a:grpSpLocks/>
            </p:cNvGrpSpPr>
            <p:nvPr/>
          </p:nvGrpSpPr>
          <p:grpSpPr bwMode="auto">
            <a:xfrm>
              <a:off x="2363" y="3033"/>
              <a:ext cx="110" cy="63"/>
              <a:chOff x="691" y="3359"/>
              <a:chExt cx="136" cy="90"/>
            </a:xfrm>
          </p:grpSpPr>
          <p:sp>
            <p:nvSpPr>
              <p:cNvPr id="45243" name="Line 187">
                <a:extLst>
                  <a:ext uri="{FF2B5EF4-FFF2-40B4-BE49-F238E27FC236}">
                    <a16:creationId xmlns:a16="http://schemas.microsoft.com/office/drawing/2014/main" id="{3198CB9C-A426-40B3-B87A-26B2D1DA9E3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44" name="Line 188">
                <a:extLst>
                  <a:ext uri="{FF2B5EF4-FFF2-40B4-BE49-F238E27FC236}">
                    <a16:creationId xmlns:a16="http://schemas.microsoft.com/office/drawing/2014/main" id="{AE84C102-3868-47BF-A695-B16EB82FA92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45" name="Line 189">
                <a:extLst>
                  <a:ext uri="{FF2B5EF4-FFF2-40B4-BE49-F238E27FC236}">
                    <a16:creationId xmlns:a16="http://schemas.microsoft.com/office/drawing/2014/main" id="{06008F62-95FC-42FE-888B-6238C21B6966}"/>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46" name="Line 190">
                <a:extLst>
                  <a:ext uri="{FF2B5EF4-FFF2-40B4-BE49-F238E27FC236}">
                    <a16:creationId xmlns:a16="http://schemas.microsoft.com/office/drawing/2014/main" id="{BB414FB7-73B7-41A5-8F8A-6F8717F3E0B4}"/>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47" name="Group 191">
            <a:extLst>
              <a:ext uri="{FF2B5EF4-FFF2-40B4-BE49-F238E27FC236}">
                <a16:creationId xmlns:a16="http://schemas.microsoft.com/office/drawing/2014/main" id="{158F7E69-9F5B-410D-A407-F266435441DF}"/>
              </a:ext>
            </a:extLst>
          </p:cNvPr>
          <p:cNvGrpSpPr>
            <a:grpSpLocks/>
          </p:cNvGrpSpPr>
          <p:nvPr/>
        </p:nvGrpSpPr>
        <p:grpSpPr bwMode="auto">
          <a:xfrm>
            <a:off x="488950" y="7092950"/>
            <a:ext cx="74613" cy="26988"/>
            <a:chOff x="2373" y="1404"/>
            <a:chExt cx="47" cy="17"/>
          </a:xfrm>
        </p:grpSpPr>
        <p:sp>
          <p:nvSpPr>
            <p:cNvPr id="45248" name="Oval 192">
              <a:extLst>
                <a:ext uri="{FF2B5EF4-FFF2-40B4-BE49-F238E27FC236}">
                  <a16:creationId xmlns:a16="http://schemas.microsoft.com/office/drawing/2014/main" id="{8EB2AD3A-DF29-4C17-9CA0-DE1F13D97E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49" name="Oval 193">
              <a:extLst>
                <a:ext uri="{FF2B5EF4-FFF2-40B4-BE49-F238E27FC236}">
                  <a16:creationId xmlns:a16="http://schemas.microsoft.com/office/drawing/2014/main" id="{5C19C734-A321-4009-82C9-47BD92DE061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50" name="Line 194">
            <a:extLst>
              <a:ext uri="{FF2B5EF4-FFF2-40B4-BE49-F238E27FC236}">
                <a16:creationId xmlns:a16="http://schemas.microsoft.com/office/drawing/2014/main" id="{95F51A63-657D-4676-B732-17B864E02DE4}"/>
              </a:ext>
            </a:extLst>
          </p:cNvPr>
          <p:cNvSpPr>
            <a:spLocks noChangeShapeType="1"/>
          </p:cNvSpPr>
          <p:nvPr/>
        </p:nvSpPr>
        <p:spPr bwMode="auto">
          <a:xfrm>
            <a:off x="260350" y="7237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51" name="Text Box 195">
            <a:extLst>
              <a:ext uri="{FF2B5EF4-FFF2-40B4-BE49-F238E27FC236}">
                <a16:creationId xmlns:a16="http://schemas.microsoft.com/office/drawing/2014/main" id="{3CFDB768-0EDA-4A79-83F1-32F8FBB31579}"/>
              </a:ext>
            </a:extLst>
          </p:cNvPr>
          <p:cNvSpPr txBox="1">
            <a:spLocks noChangeArrowheads="1"/>
          </p:cNvSpPr>
          <p:nvPr/>
        </p:nvSpPr>
        <p:spPr bwMode="auto">
          <a:xfrm>
            <a:off x="620713" y="7092950"/>
            <a:ext cx="27844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F-4 Phantom II </a:t>
            </a:r>
            <a:r>
              <a:rPr lang="en-GB" altLang="en-US" b="1"/>
              <a:t>(k)                                       </a:t>
            </a:r>
            <a:r>
              <a:rPr lang="en-GB" altLang="en-US"/>
              <a:t>CWUS-75</a:t>
            </a:r>
          </a:p>
        </p:txBody>
      </p:sp>
      <p:grpSp>
        <p:nvGrpSpPr>
          <p:cNvPr id="45252" name="Group 196">
            <a:extLst>
              <a:ext uri="{FF2B5EF4-FFF2-40B4-BE49-F238E27FC236}">
                <a16:creationId xmlns:a16="http://schemas.microsoft.com/office/drawing/2014/main" id="{7D08A5C3-E03A-40C3-BA4B-BC3EB645D9A3}"/>
              </a:ext>
            </a:extLst>
          </p:cNvPr>
          <p:cNvGrpSpPr>
            <a:grpSpLocks/>
          </p:cNvGrpSpPr>
          <p:nvPr/>
        </p:nvGrpSpPr>
        <p:grpSpPr bwMode="auto">
          <a:xfrm>
            <a:off x="404813" y="7454900"/>
            <a:ext cx="244475" cy="158750"/>
            <a:chOff x="2341" y="3016"/>
            <a:chExt cx="154" cy="100"/>
          </a:xfrm>
        </p:grpSpPr>
        <p:sp>
          <p:nvSpPr>
            <p:cNvPr id="45253" name="Rectangle 197">
              <a:extLst>
                <a:ext uri="{FF2B5EF4-FFF2-40B4-BE49-F238E27FC236}">
                  <a16:creationId xmlns:a16="http://schemas.microsoft.com/office/drawing/2014/main" id="{C48E25DF-9AA2-4325-BD5A-0A271E860946}"/>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54" name="Group 198">
              <a:extLst>
                <a:ext uri="{FF2B5EF4-FFF2-40B4-BE49-F238E27FC236}">
                  <a16:creationId xmlns:a16="http://schemas.microsoft.com/office/drawing/2014/main" id="{88D9E13A-D359-43BE-BE1A-F36A788BF136}"/>
                </a:ext>
              </a:extLst>
            </p:cNvPr>
            <p:cNvGrpSpPr>
              <a:grpSpLocks/>
            </p:cNvGrpSpPr>
            <p:nvPr/>
          </p:nvGrpSpPr>
          <p:grpSpPr bwMode="auto">
            <a:xfrm>
              <a:off x="2363" y="3033"/>
              <a:ext cx="110" cy="63"/>
              <a:chOff x="691" y="3359"/>
              <a:chExt cx="136" cy="90"/>
            </a:xfrm>
          </p:grpSpPr>
          <p:sp>
            <p:nvSpPr>
              <p:cNvPr id="45255" name="Line 199">
                <a:extLst>
                  <a:ext uri="{FF2B5EF4-FFF2-40B4-BE49-F238E27FC236}">
                    <a16:creationId xmlns:a16="http://schemas.microsoft.com/office/drawing/2014/main" id="{8BEC6C6C-F0C7-4B47-93C9-30D5A0E2CE55}"/>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56" name="Line 200">
                <a:extLst>
                  <a:ext uri="{FF2B5EF4-FFF2-40B4-BE49-F238E27FC236}">
                    <a16:creationId xmlns:a16="http://schemas.microsoft.com/office/drawing/2014/main" id="{E08F16C4-9543-4051-AC9D-28E2FAF02F9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57" name="Line 201">
                <a:extLst>
                  <a:ext uri="{FF2B5EF4-FFF2-40B4-BE49-F238E27FC236}">
                    <a16:creationId xmlns:a16="http://schemas.microsoft.com/office/drawing/2014/main" id="{AA99E997-2445-467F-B4D4-866B6AAECC90}"/>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58" name="Line 202">
                <a:extLst>
                  <a:ext uri="{FF2B5EF4-FFF2-40B4-BE49-F238E27FC236}">
                    <a16:creationId xmlns:a16="http://schemas.microsoft.com/office/drawing/2014/main" id="{6BCCB5EA-D80C-4A9B-A92F-E134121A2124}"/>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59" name="Group 203">
            <a:extLst>
              <a:ext uri="{FF2B5EF4-FFF2-40B4-BE49-F238E27FC236}">
                <a16:creationId xmlns:a16="http://schemas.microsoft.com/office/drawing/2014/main" id="{2AFCCA6C-5579-4588-A6A8-97430C539F29}"/>
              </a:ext>
            </a:extLst>
          </p:cNvPr>
          <p:cNvGrpSpPr>
            <a:grpSpLocks/>
          </p:cNvGrpSpPr>
          <p:nvPr/>
        </p:nvGrpSpPr>
        <p:grpSpPr bwMode="auto">
          <a:xfrm>
            <a:off x="488950" y="7381875"/>
            <a:ext cx="74613" cy="26988"/>
            <a:chOff x="2373" y="1404"/>
            <a:chExt cx="47" cy="17"/>
          </a:xfrm>
        </p:grpSpPr>
        <p:sp>
          <p:nvSpPr>
            <p:cNvPr id="45260" name="Oval 204">
              <a:extLst>
                <a:ext uri="{FF2B5EF4-FFF2-40B4-BE49-F238E27FC236}">
                  <a16:creationId xmlns:a16="http://schemas.microsoft.com/office/drawing/2014/main" id="{B1AA1B68-79FC-43A4-8F4E-9D6BF8A1E47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61" name="Oval 205">
              <a:extLst>
                <a:ext uri="{FF2B5EF4-FFF2-40B4-BE49-F238E27FC236}">
                  <a16:creationId xmlns:a16="http://schemas.microsoft.com/office/drawing/2014/main" id="{83C6FD43-64A1-4FA2-B4BB-36A779B0AFC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62" name="Line 206">
            <a:extLst>
              <a:ext uri="{FF2B5EF4-FFF2-40B4-BE49-F238E27FC236}">
                <a16:creationId xmlns:a16="http://schemas.microsoft.com/office/drawing/2014/main" id="{E986503F-6ECB-4EAF-8A13-B19CD703763A}"/>
              </a:ext>
            </a:extLst>
          </p:cNvPr>
          <p:cNvSpPr>
            <a:spLocks noChangeShapeType="1"/>
          </p:cNvSpPr>
          <p:nvPr/>
        </p:nvSpPr>
        <p:spPr bwMode="auto">
          <a:xfrm>
            <a:off x="260350" y="7526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63" name="Text Box 207">
            <a:extLst>
              <a:ext uri="{FF2B5EF4-FFF2-40B4-BE49-F238E27FC236}">
                <a16:creationId xmlns:a16="http://schemas.microsoft.com/office/drawing/2014/main" id="{23C4AC3C-3AA3-4A83-B7FA-1BF0FE18E800}"/>
              </a:ext>
            </a:extLst>
          </p:cNvPr>
          <p:cNvSpPr txBox="1">
            <a:spLocks noChangeArrowheads="1"/>
          </p:cNvSpPr>
          <p:nvPr/>
        </p:nvSpPr>
        <p:spPr bwMode="auto">
          <a:xfrm>
            <a:off x="620713" y="7381875"/>
            <a:ext cx="27860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or x20 </a:t>
            </a:r>
            <a:r>
              <a:rPr lang="en-GB" altLang="en-US"/>
              <a:t>AV-8A Harrier </a:t>
            </a:r>
            <a:r>
              <a:rPr lang="en-GB" altLang="en-US" b="1"/>
              <a:t>(l)                              </a:t>
            </a:r>
            <a:r>
              <a:rPr lang="en-GB" altLang="en-US"/>
              <a:t>CWUS-72</a:t>
            </a:r>
          </a:p>
        </p:txBody>
      </p:sp>
      <p:grpSp>
        <p:nvGrpSpPr>
          <p:cNvPr id="45264" name="Group 208">
            <a:extLst>
              <a:ext uri="{FF2B5EF4-FFF2-40B4-BE49-F238E27FC236}">
                <a16:creationId xmlns:a16="http://schemas.microsoft.com/office/drawing/2014/main" id="{787AD28E-2B9A-4EC4-877C-B5AF7DF93118}"/>
              </a:ext>
            </a:extLst>
          </p:cNvPr>
          <p:cNvGrpSpPr>
            <a:grpSpLocks/>
          </p:cNvGrpSpPr>
          <p:nvPr/>
        </p:nvGrpSpPr>
        <p:grpSpPr bwMode="auto">
          <a:xfrm>
            <a:off x="404813" y="7742238"/>
            <a:ext cx="244475" cy="158750"/>
            <a:chOff x="2341" y="3016"/>
            <a:chExt cx="154" cy="100"/>
          </a:xfrm>
        </p:grpSpPr>
        <p:sp>
          <p:nvSpPr>
            <p:cNvPr id="45265" name="Rectangle 209">
              <a:extLst>
                <a:ext uri="{FF2B5EF4-FFF2-40B4-BE49-F238E27FC236}">
                  <a16:creationId xmlns:a16="http://schemas.microsoft.com/office/drawing/2014/main" id="{8692C031-518B-4380-A8E9-42B487D9C15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66" name="Group 210">
              <a:extLst>
                <a:ext uri="{FF2B5EF4-FFF2-40B4-BE49-F238E27FC236}">
                  <a16:creationId xmlns:a16="http://schemas.microsoft.com/office/drawing/2014/main" id="{C08513EC-C062-4F03-83D9-493FE0FC5F93}"/>
                </a:ext>
              </a:extLst>
            </p:cNvPr>
            <p:cNvGrpSpPr>
              <a:grpSpLocks/>
            </p:cNvGrpSpPr>
            <p:nvPr/>
          </p:nvGrpSpPr>
          <p:grpSpPr bwMode="auto">
            <a:xfrm>
              <a:off x="2363" y="3033"/>
              <a:ext cx="110" cy="63"/>
              <a:chOff x="691" y="3359"/>
              <a:chExt cx="136" cy="90"/>
            </a:xfrm>
          </p:grpSpPr>
          <p:sp>
            <p:nvSpPr>
              <p:cNvPr id="45267" name="Line 211">
                <a:extLst>
                  <a:ext uri="{FF2B5EF4-FFF2-40B4-BE49-F238E27FC236}">
                    <a16:creationId xmlns:a16="http://schemas.microsoft.com/office/drawing/2014/main" id="{BEF6D21A-3647-48E3-9DA4-83FC4A82E51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68" name="Line 212">
                <a:extLst>
                  <a:ext uri="{FF2B5EF4-FFF2-40B4-BE49-F238E27FC236}">
                    <a16:creationId xmlns:a16="http://schemas.microsoft.com/office/drawing/2014/main" id="{FAED122F-2681-464F-AFD2-83F1630195F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69" name="Line 213">
                <a:extLst>
                  <a:ext uri="{FF2B5EF4-FFF2-40B4-BE49-F238E27FC236}">
                    <a16:creationId xmlns:a16="http://schemas.microsoft.com/office/drawing/2014/main" id="{AC6F81F4-5DA3-4B6F-9B07-872433F3FCE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70" name="Line 214">
                <a:extLst>
                  <a:ext uri="{FF2B5EF4-FFF2-40B4-BE49-F238E27FC236}">
                    <a16:creationId xmlns:a16="http://schemas.microsoft.com/office/drawing/2014/main" id="{896091AB-D4F3-472B-B78A-3FDC8E963BF5}"/>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71" name="Group 215">
            <a:extLst>
              <a:ext uri="{FF2B5EF4-FFF2-40B4-BE49-F238E27FC236}">
                <a16:creationId xmlns:a16="http://schemas.microsoft.com/office/drawing/2014/main" id="{2E0D7227-CDAA-4F39-ACEC-360684BAC267}"/>
              </a:ext>
            </a:extLst>
          </p:cNvPr>
          <p:cNvGrpSpPr>
            <a:grpSpLocks/>
          </p:cNvGrpSpPr>
          <p:nvPr/>
        </p:nvGrpSpPr>
        <p:grpSpPr bwMode="auto">
          <a:xfrm>
            <a:off x="488950" y="7669213"/>
            <a:ext cx="74613" cy="26987"/>
            <a:chOff x="2373" y="1404"/>
            <a:chExt cx="47" cy="17"/>
          </a:xfrm>
        </p:grpSpPr>
        <p:sp>
          <p:nvSpPr>
            <p:cNvPr id="45272" name="Oval 216">
              <a:extLst>
                <a:ext uri="{FF2B5EF4-FFF2-40B4-BE49-F238E27FC236}">
                  <a16:creationId xmlns:a16="http://schemas.microsoft.com/office/drawing/2014/main" id="{ED63B70B-8FD8-4A5E-A489-F32AACB715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73" name="Oval 217">
              <a:extLst>
                <a:ext uri="{FF2B5EF4-FFF2-40B4-BE49-F238E27FC236}">
                  <a16:creationId xmlns:a16="http://schemas.microsoft.com/office/drawing/2014/main" id="{ACF4BF84-0FF5-4F35-BB23-5BDBB546F6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74" name="Line 218">
            <a:extLst>
              <a:ext uri="{FF2B5EF4-FFF2-40B4-BE49-F238E27FC236}">
                <a16:creationId xmlns:a16="http://schemas.microsoft.com/office/drawing/2014/main" id="{C8B97014-DB67-485B-92F3-878C4A0466A2}"/>
              </a:ext>
            </a:extLst>
          </p:cNvPr>
          <p:cNvSpPr>
            <a:spLocks noChangeShapeType="1"/>
          </p:cNvSpPr>
          <p:nvPr/>
        </p:nvSpPr>
        <p:spPr bwMode="auto">
          <a:xfrm>
            <a:off x="260350" y="7813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75" name="Text Box 219">
            <a:extLst>
              <a:ext uri="{FF2B5EF4-FFF2-40B4-BE49-F238E27FC236}">
                <a16:creationId xmlns:a16="http://schemas.microsoft.com/office/drawing/2014/main" id="{06A6ED11-936F-4500-B4A5-7E91B33CA045}"/>
              </a:ext>
            </a:extLst>
          </p:cNvPr>
          <p:cNvSpPr txBox="1">
            <a:spLocks noChangeArrowheads="1"/>
          </p:cNvSpPr>
          <p:nvPr/>
        </p:nvSpPr>
        <p:spPr bwMode="auto">
          <a:xfrm>
            <a:off x="620713" y="7669213"/>
            <a:ext cx="2781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A-6 Intruder                                   </a:t>
            </a:r>
            <a:r>
              <a:rPr lang="en-GB" altLang="en-US" b="1"/>
              <a:t>                </a:t>
            </a:r>
            <a:r>
              <a:rPr lang="en-GB" altLang="en-US"/>
              <a:t>CWUS-71</a:t>
            </a:r>
          </a:p>
        </p:txBody>
      </p:sp>
      <p:grpSp>
        <p:nvGrpSpPr>
          <p:cNvPr id="45276" name="Group 220">
            <a:extLst>
              <a:ext uri="{FF2B5EF4-FFF2-40B4-BE49-F238E27FC236}">
                <a16:creationId xmlns:a16="http://schemas.microsoft.com/office/drawing/2014/main" id="{64051BE9-E746-4C6F-94FA-0B43811AD480}"/>
              </a:ext>
            </a:extLst>
          </p:cNvPr>
          <p:cNvGrpSpPr>
            <a:grpSpLocks/>
          </p:cNvGrpSpPr>
          <p:nvPr/>
        </p:nvGrpSpPr>
        <p:grpSpPr bwMode="auto">
          <a:xfrm>
            <a:off x="404813" y="8031163"/>
            <a:ext cx="244475" cy="158750"/>
            <a:chOff x="2341" y="3016"/>
            <a:chExt cx="154" cy="100"/>
          </a:xfrm>
        </p:grpSpPr>
        <p:sp>
          <p:nvSpPr>
            <p:cNvPr id="45277" name="Rectangle 221">
              <a:extLst>
                <a:ext uri="{FF2B5EF4-FFF2-40B4-BE49-F238E27FC236}">
                  <a16:creationId xmlns:a16="http://schemas.microsoft.com/office/drawing/2014/main" id="{9F46AD90-5833-4E34-AB5F-55F96BBC383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78" name="Group 222">
              <a:extLst>
                <a:ext uri="{FF2B5EF4-FFF2-40B4-BE49-F238E27FC236}">
                  <a16:creationId xmlns:a16="http://schemas.microsoft.com/office/drawing/2014/main" id="{515ACBDF-6FA2-4828-AEAD-15976F7A23B0}"/>
                </a:ext>
              </a:extLst>
            </p:cNvPr>
            <p:cNvGrpSpPr>
              <a:grpSpLocks/>
            </p:cNvGrpSpPr>
            <p:nvPr/>
          </p:nvGrpSpPr>
          <p:grpSpPr bwMode="auto">
            <a:xfrm>
              <a:off x="2363" y="3033"/>
              <a:ext cx="110" cy="63"/>
              <a:chOff x="691" y="3359"/>
              <a:chExt cx="136" cy="90"/>
            </a:xfrm>
          </p:grpSpPr>
          <p:sp>
            <p:nvSpPr>
              <p:cNvPr id="45279" name="Line 223">
                <a:extLst>
                  <a:ext uri="{FF2B5EF4-FFF2-40B4-BE49-F238E27FC236}">
                    <a16:creationId xmlns:a16="http://schemas.microsoft.com/office/drawing/2014/main" id="{B1A1A60A-C929-4DE4-A0B5-2C1E8444406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80" name="Line 224">
                <a:extLst>
                  <a:ext uri="{FF2B5EF4-FFF2-40B4-BE49-F238E27FC236}">
                    <a16:creationId xmlns:a16="http://schemas.microsoft.com/office/drawing/2014/main" id="{C990B8D0-6224-437A-9CDB-FCEFEA8886E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81" name="Line 225">
                <a:extLst>
                  <a:ext uri="{FF2B5EF4-FFF2-40B4-BE49-F238E27FC236}">
                    <a16:creationId xmlns:a16="http://schemas.microsoft.com/office/drawing/2014/main" id="{67AB3D38-4835-4957-BC4D-57C73ACFBB77}"/>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82" name="Line 226">
                <a:extLst>
                  <a:ext uri="{FF2B5EF4-FFF2-40B4-BE49-F238E27FC236}">
                    <a16:creationId xmlns:a16="http://schemas.microsoft.com/office/drawing/2014/main" id="{A956697A-15B6-4A7C-97ED-E57400411F7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83" name="Group 227">
            <a:extLst>
              <a:ext uri="{FF2B5EF4-FFF2-40B4-BE49-F238E27FC236}">
                <a16:creationId xmlns:a16="http://schemas.microsoft.com/office/drawing/2014/main" id="{F78EE865-9507-495F-AFE5-19B0EE902A2B}"/>
              </a:ext>
            </a:extLst>
          </p:cNvPr>
          <p:cNvGrpSpPr>
            <a:grpSpLocks/>
          </p:cNvGrpSpPr>
          <p:nvPr/>
        </p:nvGrpSpPr>
        <p:grpSpPr bwMode="auto">
          <a:xfrm>
            <a:off x="488950" y="7958138"/>
            <a:ext cx="74613" cy="26987"/>
            <a:chOff x="2373" y="1404"/>
            <a:chExt cx="47" cy="17"/>
          </a:xfrm>
        </p:grpSpPr>
        <p:sp>
          <p:nvSpPr>
            <p:cNvPr id="45284" name="Oval 228">
              <a:extLst>
                <a:ext uri="{FF2B5EF4-FFF2-40B4-BE49-F238E27FC236}">
                  <a16:creationId xmlns:a16="http://schemas.microsoft.com/office/drawing/2014/main" id="{51FEC250-2AB6-4BCC-9A30-B468F7DEE49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85" name="Oval 229">
              <a:extLst>
                <a:ext uri="{FF2B5EF4-FFF2-40B4-BE49-F238E27FC236}">
                  <a16:creationId xmlns:a16="http://schemas.microsoft.com/office/drawing/2014/main" id="{D4F7F87E-3813-4118-80D6-27642CD7E4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86" name="Line 230">
            <a:extLst>
              <a:ext uri="{FF2B5EF4-FFF2-40B4-BE49-F238E27FC236}">
                <a16:creationId xmlns:a16="http://schemas.microsoft.com/office/drawing/2014/main" id="{8CD153EF-7299-4948-85DB-9A3843B0E08D}"/>
              </a:ext>
            </a:extLst>
          </p:cNvPr>
          <p:cNvSpPr>
            <a:spLocks noChangeShapeType="1"/>
          </p:cNvSpPr>
          <p:nvPr/>
        </p:nvSpPr>
        <p:spPr bwMode="auto">
          <a:xfrm>
            <a:off x="260350" y="8102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87" name="Text Box 231">
            <a:extLst>
              <a:ext uri="{FF2B5EF4-FFF2-40B4-BE49-F238E27FC236}">
                <a16:creationId xmlns:a16="http://schemas.microsoft.com/office/drawing/2014/main" id="{6976BE83-A0AF-4377-99CF-DCD438E0B5EB}"/>
              </a:ext>
            </a:extLst>
          </p:cNvPr>
          <p:cNvSpPr txBox="1">
            <a:spLocks noChangeArrowheads="1"/>
          </p:cNvSpPr>
          <p:nvPr/>
        </p:nvSpPr>
        <p:spPr bwMode="auto">
          <a:xfrm>
            <a:off x="620713" y="7958138"/>
            <a:ext cx="2781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or x18 </a:t>
            </a:r>
            <a:r>
              <a:rPr lang="en-GB" altLang="en-US"/>
              <a:t>CH-46 Sea Knight </a:t>
            </a:r>
            <a:r>
              <a:rPr lang="en-GB" altLang="en-US" b="1"/>
              <a:t>(m)                     </a:t>
            </a:r>
            <a:r>
              <a:rPr lang="en-GB" altLang="en-US"/>
              <a:t>CWUS-66</a:t>
            </a:r>
          </a:p>
        </p:txBody>
      </p:sp>
      <p:grpSp>
        <p:nvGrpSpPr>
          <p:cNvPr id="45288" name="Group 232">
            <a:extLst>
              <a:ext uri="{FF2B5EF4-FFF2-40B4-BE49-F238E27FC236}">
                <a16:creationId xmlns:a16="http://schemas.microsoft.com/office/drawing/2014/main" id="{01DBED93-767E-4733-927B-F98424D3BA97}"/>
              </a:ext>
            </a:extLst>
          </p:cNvPr>
          <p:cNvGrpSpPr>
            <a:grpSpLocks/>
          </p:cNvGrpSpPr>
          <p:nvPr/>
        </p:nvGrpSpPr>
        <p:grpSpPr bwMode="auto">
          <a:xfrm>
            <a:off x="404813" y="8318500"/>
            <a:ext cx="244475" cy="158750"/>
            <a:chOff x="2341" y="3016"/>
            <a:chExt cx="154" cy="100"/>
          </a:xfrm>
        </p:grpSpPr>
        <p:sp>
          <p:nvSpPr>
            <p:cNvPr id="45289" name="Rectangle 233">
              <a:extLst>
                <a:ext uri="{FF2B5EF4-FFF2-40B4-BE49-F238E27FC236}">
                  <a16:creationId xmlns:a16="http://schemas.microsoft.com/office/drawing/2014/main" id="{EAE894F6-3A0D-4938-ABDC-2B8535602C1E}"/>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290" name="Group 234">
              <a:extLst>
                <a:ext uri="{FF2B5EF4-FFF2-40B4-BE49-F238E27FC236}">
                  <a16:creationId xmlns:a16="http://schemas.microsoft.com/office/drawing/2014/main" id="{F3767F08-7158-40AC-BF16-76CEE8DBE910}"/>
                </a:ext>
              </a:extLst>
            </p:cNvPr>
            <p:cNvGrpSpPr>
              <a:grpSpLocks/>
            </p:cNvGrpSpPr>
            <p:nvPr/>
          </p:nvGrpSpPr>
          <p:grpSpPr bwMode="auto">
            <a:xfrm>
              <a:off x="2363" y="3033"/>
              <a:ext cx="110" cy="63"/>
              <a:chOff x="691" y="3359"/>
              <a:chExt cx="136" cy="90"/>
            </a:xfrm>
          </p:grpSpPr>
          <p:sp>
            <p:nvSpPr>
              <p:cNvPr id="45291" name="Line 235">
                <a:extLst>
                  <a:ext uri="{FF2B5EF4-FFF2-40B4-BE49-F238E27FC236}">
                    <a16:creationId xmlns:a16="http://schemas.microsoft.com/office/drawing/2014/main" id="{22828E71-0DB4-4C2A-A299-F64A62274D9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92" name="Line 236">
                <a:extLst>
                  <a:ext uri="{FF2B5EF4-FFF2-40B4-BE49-F238E27FC236}">
                    <a16:creationId xmlns:a16="http://schemas.microsoft.com/office/drawing/2014/main" id="{31C583CF-EA2E-4B24-8CC2-F6D88727C12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93" name="Line 237">
                <a:extLst>
                  <a:ext uri="{FF2B5EF4-FFF2-40B4-BE49-F238E27FC236}">
                    <a16:creationId xmlns:a16="http://schemas.microsoft.com/office/drawing/2014/main" id="{91EE1A6D-D6FA-4233-A0AE-A2107843171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94" name="Line 238">
                <a:extLst>
                  <a:ext uri="{FF2B5EF4-FFF2-40B4-BE49-F238E27FC236}">
                    <a16:creationId xmlns:a16="http://schemas.microsoft.com/office/drawing/2014/main" id="{5C5C50FD-E276-4AB5-873A-AA4D455F98B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295" name="Group 239">
            <a:extLst>
              <a:ext uri="{FF2B5EF4-FFF2-40B4-BE49-F238E27FC236}">
                <a16:creationId xmlns:a16="http://schemas.microsoft.com/office/drawing/2014/main" id="{4274CD90-09FA-477E-8084-3C6746945E1C}"/>
              </a:ext>
            </a:extLst>
          </p:cNvPr>
          <p:cNvGrpSpPr>
            <a:grpSpLocks/>
          </p:cNvGrpSpPr>
          <p:nvPr/>
        </p:nvGrpSpPr>
        <p:grpSpPr bwMode="auto">
          <a:xfrm>
            <a:off x="488950" y="8245475"/>
            <a:ext cx="74613" cy="26988"/>
            <a:chOff x="2373" y="1404"/>
            <a:chExt cx="47" cy="17"/>
          </a:xfrm>
        </p:grpSpPr>
        <p:sp>
          <p:nvSpPr>
            <p:cNvPr id="45296" name="Oval 240">
              <a:extLst>
                <a:ext uri="{FF2B5EF4-FFF2-40B4-BE49-F238E27FC236}">
                  <a16:creationId xmlns:a16="http://schemas.microsoft.com/office/drawing/2014/main" id="{B2C69E25-B764-4654-A28D-D4BCD94EA6C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297" name="Oval 241">
              <a:extLst>
                <a:ext uri="{FF2B5EF4-FFF2-40B4-BE49-F238E27FC236}">
                  <a16:creationId xmlns:a16="http://schemas.microsoft.com/office/drawing/2014/main" id="{AF3B6F84-34C1-49D3-993E-C5CE8821DF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298" name="Line 242">
            <a:extLst>
              <a:ext uri="{FF2B5EF4-FFF2-40B4-BE49-F238E27FC236}">
                <a16:creationId xmlns:a16="http://schemas.microsoft.com/office/drawing/2014/main" id="{9858FEFC-6618-4431-BFB6-A2F88DBEFFDA}"/>
              </a:ext>
            </a:extLst>
          </p:cNvPr>
          <p:cNvSpPr>
            <a:spLocks noChangeShapeType="1"/>
          </p:cNvSpPr>
          <p:nvPr/>
        </p:nvSpPr>
        <p:spPr bwMode="auto">
          <a:xfrm>
            <a:off x="260350" y="83899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299" name="Text Box 243">
            <a:extLst>
              <a:ext uri="{FF2B5EF4-FFF2-40B4-BE49-F238E27FC236}">
                <a16:creationId xmlns:a16="http://schemas.microsoft.com/office/drawing/2014/main" id="{FE42BC86-1D0B-4611-9D76-9E996C5BB6FD}"/>
              </a:ext>
            </a:extLst>
          </p:cNvPr>
          <p:cNvSpPr txBox="1">
            <a:spLocks noChangeArrowheads="1"/>
          </p:cNvSpPr>
          <p:nvPr/>
        </p:nvSpPr>
        <p:spPr bwMode="auto">
          <a:xfrm>
            <a:off x="620713" y="8245475"/>
            <a:ext cx="27860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x16 </a:t>
            </a:r>
            <a:r>
              <a:rPr lang="en-GB" altLang="en-US"/>
              <a:t>CH-53 Super Stallion </a:t>
            </a:r>
            <a:r>
              <a:rPr lang="en-GB" altLang="en-US" b="1"/>
              <a:t>(m)                            </a:t>
            </a:r>
            <a:r>
              <a:rPr lang="en-GB" altLang="en-US"/>
              <a:t>CWUS-68</a:t>
            </a:r>
          </a:p>
        </p:txBody>
      </p:sp>
      <p:grpSp>
        <p:nvGrpSpPr>
          <p:cNvPr id="45300" name="Group 244">
            <a:extLst>
              <a:ext uri="{FF2B5EF4-FFF2-40B4-BE49-F238E27FC236}">
                <a16:creationId xmlns:a16="http://schemas.microsoft.com/office/drawing/2014/main" id="{D43FCC8C-B8F2-46E5-BCAF-A03C9C238498}"/>
              </a:ext>
            </a:extLst>
          </p:cNvPr>
          <p:cNvGrpSpPr>
            <a:grpSpLocks/>
          </p:cNvGrpSpPr>
          <p:nvPr/>
        </p:nvGrpSpPr>
        <p:grpSpPr bwMode="auto">
          <a:xfrm>
            <a:off x="404813" y="8605838"/>
            <a:ext cx="244475" cy="158750"/>
            <a:chOff x="2341" y="3016"/>
            <a:chExt cx="154" cy="100"/>
          </a:xfrm>
        </p:grpSpPr>
        <p:sp>
          <p:nvSpPr>
            <p:cNvPr id="45301" name="Rectangle 245">
              <a:extLst>
                <a:ext uri="{FF2B5EF4-FFF2-40B4-BE49-F238E27FC236}">
                  <a16:creationId xmlns:a16="http://schemas.microsoft.com/office/drawing/2014/main" id="{FEA6B8C2-1CAA-4D55-9642-4AAA16C5F49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302" name="Group 246">
              <a:extLst>
                <a:ext uri="{FF2B5EF4-FFF2-40B4-BE49-F238E27FC236}">
                  <a16:creationId xmlns:a16="http://schemas.microsoft.com/office/drawing/2014/main" id="{690C38E4-5D00-495A-BB14-A6EB89D8E4A7}"/>
                </a:ext>
              </a:extLst>
            </p:cNvPr>
            <p:cNvGrpSpPr>
              <a:grpSpLocks/>
            </p:cNvGrpSpPr>
            <p:nvPr/>
          </p:nvGrpSpPr>
          <p:grpSpPr bwMode="auto">
            <a:xfrm>
              <a:off x="2363" y="3033"/>
              <a:ext cx="110" cy="63"/>
              <a:chOff x="691" y="3359"/>
              <a:chExt cx="136" cy="90"/>
            </a:xfrm>
          </p:grpSpPr>
          <p:sp>
            <p:nvSpPr>
              <p:cNvPr id="45303" name="Line 247">
                <a:extLst>
                  <a:ext uri="{FF2B5EF4-FFF2-40B4-BE49-F238E27FC236}">
                    <a16:creationId xmlns:a16="http://schemas.microsoft.com/office/drawing/2014/main" id="{231027CE-0A86-4AA3-9A47-96F2CB4C564D}"/>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04" name="Line 248">
                <a:extLst>
                  <a:ext uri="{FF2B5EF4-FFF2-40B4-BE49-F238E27FC236}">
                    <a16:creationId xmlns:a16="http://schemas.microsoft.com/office/drawing/2014/main" id="{03191380-64C0-45E6-A2F7-A488210833AB}"/>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05" name="Line 249">
                <a:extLst>
                  <a:ext uri="{FF2B5EF4-FFF2-40B4-BE49-F238E27FC236}">
                    <a16:creationId xmlns:a16="http://schemas.microsoft.com/office/drawing/2014/main" id="{9F567924-B605-4514-9668-81D170FD1D7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06" name="Line 250">
                <a:extLst>
                  <a:ext uri="{FF2B5EF4-FFF2-40B4-BE49-F238E27FC236}">
                    <a16:creationId xmlns:a16="http://schemas.microsoft.com/office/drawing/2014/main" id="{12F835BE-803A-45BA-8D25-2572C15E557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307" name="Group 251">
            <a:extLst>
              <a:ext uri="{FF2B5EF4-FFF2-40B4-BE49-F238E27FC236}">
                <a16:creationId xmlns:a16="http://schemas.microsoft.com/office/drawing/2014/main" id="{89B9AA39-7CAA-4431-BE65-5476C279DA9C}"/>
              </a:ext>
            </a:extLst>
          </p:cNvPr>
          <p:cNvGrpSpPr>
            <a:grpSpLocks/>
          </p:cNvGrpSpPr>
          <p:nvPr/>
        </p:nvGrpSpPr>
        <p:grpSpPr bwMode="auto">
          <a:xfrm>
            <a:off x="488950" y="8532813"/>
            <a:ext cx="74613" cy="26987"/>
            <a:chOff x="2373" y="1404"/>
            <a:chExt cx="47" cy="17"/>
          </a:xfrm>
        </p:grpSpPr>
        <p:sp>
          <p:nvSpPr>
            <p:cNvPr id="45308" name="Oval 252">
              <a:extLst>
                <a:ext uri="{FF2B5EF4-FFF2-40B4-BE49-F238E27FC236}">
                  <a16:creationId xmlns:a16="http://schemas.microsoft.com/office/drawing/2014/main" id="{C0F761E9-16D3-4753-ACD6-882DB394792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309" name="Oval 253">
              <a:extLst>
                <a:ext uri="{FF2B5EF4-FFF2-40B4-BE49-F238E27FC236}">
                  <a16:creationId xmlns:a16="http://schemas.microsoft.com/office/drawing/2014/main" id="{2BE81FFE-26AB-4928-B1ED-E8122FEA59F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310" name="Line 254">
            <a:extLst>
              <a:ext uri="{FF2B5EF4-FFF2-40B4-BE49-F238E27FC236}">
                <a16:creationId xmlns:a16="http://schemas.microsoft.com/office/drawing/2014/main" id="{2432AE23-6DF7-4DB3-82F2-8C5A80225DC2}"/>
              </a:ext>
            </a:extLst>
          </p:cNvPr>
          <p:cNvSpPr>
            <a:spLocks noChangeShapeType="1"/>
          </p:cNvSpPr>
          <p:nvPr/>
        </p:nvSpPr>
        <p:spPr bwMode="auto">
          <a:xfrm>
            <a:off x="260350" y="86756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11" name="Text Box 255">
            <a:extLst>
              <a:ext uri="{FF2B5EF4-FFF2-40B4-BE49-F238E27FC236}">
                <a16:creationId xmlns:a16="http://schemas.microsoft.com/office/drawing/2014/main" id="{8AFE5514-073A-42A3-938B-D4F96617754E}"/>
              </a:ext>
            </a:extLst>
          </p:cNvPr>
          <p:cNvSpPr txBox="1">
            <a:spLocks noChangeArrowheads="1"/>
          </p:cNvSpPr>
          <p:nvPr/>
        </p:nvSpPr>
        <p:spPr bwMode="auto">
          <a:xfrm>
            <a:off x="620713" y="8532813"/>
            <a:ext cx="27813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AH-1T Sea Cobra </a:t>
            </a:r>
            <a:r>
              <a:rPr lang="en-GB" altLang="en-US" b="1"/>
              <a:t>(n)                                    </a:t>
            </a:r>
            <a:r>
              <a:rPr lang="en-GB" altLang="en-US"/>
              <a:t>CWUS-63</a:t>
            </a:r>
          </a:p>
        </p:txBody>
      </p:sp>
      <p:sp>
        <p:nvSpPr>
          <p:cNvPr id="45312" name="Line 256">
            <a:extLst>
              <a:ext uri="{FF2B5EF4-FFF2-40B4-BE49-F238E27FC236}">
                <a16:creationId xmlns:a16="http://schemas.microsoft.com/office/drawing/2014/main" id="{A1C7F19C-6E7B-490F-858F-2A9D95456439}"/>
              </a:ext>
            </a:extLst>
          </p:cNvPr>
          <p:cNvSpPr>
            <a:spLocks noChangeShapeType="1"/>
          </p:cNvSpPr>
          <p:nvPr/>
        </p:nvSpPr>
        <p:spPr bwMode="auto">
          <a:xfrm>
            <a:off x="260350" y="6013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13" name="Text Box 257">
            <a:extLst>
              <a:ext uri="{FF2B5EF4-FFF2-40B4-BE49-F238E27FC236}">
                <a16:creationId xmlns:a16="http://schemas.microsoft.com/office/drawing/2014/main" id="{C9240878-B931-40CB-9AA4-86AE0B5D8A34}"/>
              </a:ext>
            </a:extLst>
          </p:cNvPr>
          <p:cNvSpPr txBox="1">
            <a:spLocks noChangeArrowheads="1"/>
          </p:cNvSpPr>
          <p:nvPr/>
        </p:nvSpPr>
        <p:spPr bwMode="auto">
          <a:xfrm>
            <a:off x="692150" y="5868988"/>
            <a:ext cx="1912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CWUS-30</a:t>
            </a:r>
          </a:p>
          <a:p>
            <a:r>
              <a:rPr lang="en-GB" altLang="en-US" b="1"/>
              <a:t>x1 Marine Force Recon Detachment</a:t>
            </a:r>
          </a:p>
        </p:txBody>
      </p:sp>
      <p:grpSp>
        <p:nvGrpSpPr>
          <p:cNvPr id="45314" name="Group 258">
            <a:extLst>
              <a:ext uri="{FF2B5EF4-FFF2-40B4-BE49-F238E27FC236}">
                <a16:creationId xmlns:a16="http://schemas.microsoft.com/office/drawing/2014/main" id="{98557134-231F-437B-890C-DE9194D14899}"/>
              </a:ext>
            </a:extLst>
          </p:cNvPr>
          <p:cNvGrpSpPr>
            <a:grpSpLocks/>
          </p:cNvGrpSpPr>
          <p:nvPr/>
        </p:nvGrpSpPr>
        <p:grpSpPr bwMode="auto">
          <a:xfrm>
            <a:off x="404813" y="5940425"/>
            <a:ext cx="288925" cy="215900"/>
            <a:chOff x="255" y="3923"/>
            <a:chExt cx="182" cy="136"/>
          </a:xfrm>
        </p:grpSpPr>
        <p:grpSp>
          <p:nvGrpSpPr>
            <p:cNvPr id="45315" name="Group 259">
              <a:extLst>
                <a:ext uri="{FF2B5EF4-FFF2-40B4-BE49-F238E27FC236}">
                  <a16:creationId xmlns:a16="http://schemas.microsoft.com/office/drawing/2014/main" id="{1DF7BA91-229A-4603-B8C8-068332A07A6C}"/>
                </a:ext>
              </a:extLst>
            </p:cNvPr>
            <p:cNvGrpSpPr>
              <a:grpSpLocks/>
            </p:cNvGrpSpPr>
            <p:nvPr/>
          </p:nvGrpSpPr>
          <p:grpSpPr bwMode="auto">
            <a:xfrm>
              <a:off x="255" y="3923"/>
              <a:ext cx="182" cy="136"/>
              <a:chOff x="255" y="3923"/>
              <a:chExt cx="182" cy="136"/>
            </a:xfrm>
          </p:grpSpPr>
          <p:sp>
            <p:nvSpPr>
              <p:cNvPr id="45316" name="Rectangle 260">
                <a:extLst>
                  <a:ext uri="{FF2B5EF4-FFF2-40B4-BE49-F238E27FC236}">
                    <a16:creationId xmlns:a16="http://schemas.microsoft.com/office/drawing/2014/main" id="{C662081E-178E-4D4D-AC09-7B7067DFF314}"/>
                  </a:ext>
                </a:extLst>
              </p:cNvPr>
              <p:cNvSpPr>
                <a:spLocks noChangeAspect="1" noChangeArrowheads="1"/>
              </p:cNvSpPr>
              <p:nvPr/>
            </p:nvSpPr>
            <p:spPr bwMode="auto">
              <a:xfrm>
                <a:off x="255" y="3923"/>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317" name="Group 261">
                <a:extLst>
                  <a:ext uri="{FF2B5EF4-FFF2-40B4-BE49-F238E27FC236}">
                    <a16:creationId xmlns:a16="http://schemas.microsoft.com/office/drawing/2014/main" id="{0E4A6C16-99A6-4BDB-A6E7-8CB2727C4A7B}"/>
                  </a:ext>
                </a:extLst>
              </p:cNvPr>
              <p:cNvGrpSpPr>
                <a:grpSpLocks noChangeAspect="1"/>
              </p:cNvGrpSpPr>
              <p:nvPr/>
            </p:nvGrpSpPr>
            <p:grpSpPr bwMode="auto">
              <a:xfrm>
                <a:off x="323" y="3945"/>
                <a:ext cx="44" cy="98"/>
                <a:chOff x="862" y="2628"/>
                <a:chExt cx="36" cy="71"/>
              </a:xfrm>
            </p:grpSpPr>
            <p:sp>
              <p:nvSpPr>
                <p:cNvPr id="45318" name="AutoShape 262">
                  <a:extLst>
                    <a:ext uri="{FF2B5EF4-FFF2-40B4-BE49-F238E27FC236}">
                      <a16:creationId xmlns:a16="http://schemas.microsoft.com/office/drawing/2014/main" id="{072EC476-AD0F-4DF3-ABDB-F44DAB5DF9D0}"/>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319" name="Line 263">
                  <a:extLst>
                    <a:ext uri="{FF2B5EF4-FFF2-40B4-BE49-F238E27FC236}">
                      <a16:creationId xmlns:a16="http://schemas.microsoft.com/office/drawing/2014/main" id="{14B41BEC-BA75-4060-8FCA-87F184D05A2F}"/>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20" name="Line 264">
                  <a:extLst>
                    <a:ext uri="{FF2B5EF4-FFF2-40B4-BE49-F238E27FC236}">
                      <a16:creationId xmlns:a16="http://schemas.microsoft.com/office/drawing/2014/main" id="{CE6ED259-55F5-4D28-A433-86172C2E1F93}"/>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21" name="Oval 265">
                  <a:extLst>
                    <a:ext uri="{FF2B5EF4-FFF2-40B4-BE49-F238E27FC236}">
                      <a16:creationId xmlns:a16="http://schemas.microsoft.com/office/drawing/2014/main" id="{DC35FAFF-F1CA-4E7C-89D3-C1047AF067A4}"/>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5322" name="Line 266">
              <a:extLst>
                <a:ext uri="{FF2B5EF4-FFF2-40B4-BE49-F238E27FC236}">
                  <a16:creationId xmlns:a16="http://schemas.microsoft.com/office/drawing/2014/main" id="{38889DCD-AC61-444A-9FBA-32D94D171318}"/>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23" name="Line 267">
              <a:extLst>
                <a:ext uri="{FF2B5EF4-FFF2-40B4-BE49-F238E27FC236}">
                  <a16:creationId xmlns:a16="http://schemas.microsoft.com/office/drawing/2014/main" id="{10E42AA4-E04A-4068-86C2-EE9B83EFADBE}"/>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5324" name="Group 268">
            <a:extLst>
              <a:ext uri="{FF2B5EF4-FFF2-40B4-BE49-F238E27FC236}">
                <a16:creationId xmlns:a16="http://schemas.microsoft.com/office/drawing/2014/main" id="{0A1B99BA-20DE-4E77-AB83-263023BCC79E}"/>
              </a:ext>
            </a:extLst>
          </p:cNvPr>
          <p:cNvGrpSpPr>
            <a:grpSpLocks/>
          </p:cNvGrpSpPr>
          <p:nvPr/>
        </p:nvGrpSpPr>
        <p:grpSpPr bwMode="auto">
          <a:xfrm>
            <a:off x="482600" y="5868988"/>
            <a:ext cx="131763" cy="26987"/>
            <a:chOff x="304" y="1872"/>
            <a:chExt cx="83" cy="17"/>
          </a:xfrm>
        </p:grpSpPr>
        <p:sp>
          <p:nvSpPr>
            <p:cNvPr id="45325" name="Oval 269">
              <a:extLst>
                <a:ext uri="{FF2B5EF4-FFF2-40B4-BE49-F238E27FC236}">
                  <a16:creationId xmlns:a16="http://schemas.microsoft.com/office/drawing/2014/main" id="{9B3ADE69-1B8D-4CCD-AF9B-EFDFAA620D5A}"/>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326" name="Oval 270">
              <a:extLst>
                <a:ext uri="{FF2B5EF4-FFF2-40B4-BE49-F238E27FC236}">
                  <a16:creationId xmlns:a16="http://schemas.microsoft.com/office/drawing/2014/main" id="{9BFFA94B-3E72-48C3-BF90-5ABC091E9A6B}"/>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327" name="Oval 271">
              <a:extLst>
                <a:ext uri="{FF2B5EF4-FFF2-40B4-BE49-F238E27FC236}">
                  <a16:creationId xmlns:a16="http://schemas.microsoft.com/office/drawing/2014/main" id="{D8381560-B537-47D5-850F-9A0E05F9CC1A}"/>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5328" name="Group 272">
            <a:extLst>
              <a:ext uri="{FF2B5EF4-FFF2-40B4-BE49-F238E27FC236}">
                <a16:creationId xmlns:a16="http://schemas.microsoft.com/office/drawing/2014/main" id="{34A40E99-1652-480C-BF25-D686D0E057C7}"/>
              </a:ext>
            </a:extLst>
          </p:cNvPr>
          <p:cNvGrpSpPr>
            <a:grpSpLocks/>
          </p:cNvGrpSpPr>
          <p:nvPr/>
        </p:nvGrpSpPr>
        <p:grpSpPr bwMode="auto">
          <a:xfrm>
            <a:off x="404813" y="8893175"/>
            <a:ext cx="244475" cy="158750"/>
            <a:chOff x="2341" y="3016"/>
            <a:chExt cx="154" cy="100"/>
          </a:xfrm>
        </p:grpSpPr>
        <p:sp>
          <p:nvSpPr>
            <p:cNvPr id="45329" name="Rectangle 273">
              <a:extLst>
                <a:ext uri="{FF2B5EF4-FFF2-40B4-BE49-F238E27FC236}">
                  <a16:creationId xmlns:a16="http://schemas.microsoft.com/office/drawing/2014/main" id="{8C00AB0F-F41F-4E48-B518-C5464E8B78B7}"/>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5330" name="Group 274">
              <a:extLst>
                <a:ext uri="{FF2B5EF4-FFF2-40B4-BE49-F238E27FC236}">
                  <a16:creationId xmlns:a16="http://schemas.microsoft.com/office/drawing/2014/main" id="{6B2750B0-CD25-4231-99CC-AE1970B20564}"/>
                </a:ext>
              </a:extLst>
            </p:cNvPr>
            <p:cNvGrpSpPr>
              <a:grpSpLocks/>
            </p:cNvGrpSpPr>
            <p:nvPr/>
          </p:nvGrpSpPr>
          <p:grpSpPr bwMode="auto">
            <a:xfrm>
              <a:off x="2363" y="3033"/>
              <a:ext cx="110" cy="63"/>
              <a:chOff x="691" y="3359"/>
              <a:chExt cx="136" cy="90"/>
            </a:xfrm>
          </p:grpSpPr>
          <p:sp>
            <p:nvSpPr>
              <p:cNvPr id="45331" name="Line 275">
                <a:extLst>
                  <a:ext uri="{FF2B5EF4-FFF2-40B4-BE49-F238E27FC236}">
                    <a16:creationId xmlns:a16="http://schemas.microsoft.com/office/drawing/2014/main" id="{950411D1-79FA-446B-9C99-8D739321A1E8}"/>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32" name="Line 276">
                <a:extLst>
                  <a:ext uri="{FF2B5EF4-FFF2-40B4-BE49-F238E27FC236}">
                    <a16:creationId xmlns:a16="http://schemas.microsoft.com/office/drawing/2014/main" id="{68D5C913-A6D7-4C21-954F-C55E0D3AB550}"/>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33" name="Line 277">
                <a:extLst>
                  <a:ext uri="{FF2B5EF4-FFF2-40B4-BE49-F238E27FC236}">
                    <a16:creationId xmlns:a16="http://schemas.microsoft.com/office/drawing/2014/main" id="{DB5810B2-C5A8-4306-BC92-8CDFBE4B5BC4}"/>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34" name="Line 278">
                <a:extLst>
                  <a:ext uri="{FF2B5EF4-FFF2-40B4-BE49-F238E27FC236}">
                    <a16:creationId xmlns:a16="http://schemas.microsoft.com/office/drawing/2014/main" id="{03A2A2AB-EC14-475D-B18D-0F3200580D31}"/>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5335" name="Group 279">
            <a:extLst>
              <a:ext uri="{FF2B5EF4-FFF2-40B4-BE49-F238E27FC236}">
                <a16:creationId xmlns:a16="http://schemas.microsoft.com/office/drawing/2014/main" id="{C321C300-B6B9-4E72-81D6-324E48808955}"/>
              </a:ext>
            </a:extLst>
          </p:cNvPr>
          <p:cNvGrpSpPr>
            <a:grpSpLocks/>
          </p:cNvGrpSpPr>
          <p:nvPr/>
        </p:nvGrpSpPr>
        <p:grpSpPr bwMode="auto">
          <a:xfrm>
            <a:off x="488950" y="8820150"/>
            <a:ext cx="74613" cy="26988"/>
            <a:chOff x="2373" y="1404"/>
            <a:chExt cx="47" cy="17"/>
          </a:xfrm>
        </p:grpSpPr>
        <p:sp>
          <p:nvSpPr>
            <p:cNvPr id="45336" name="Oval 280">
              <a:extLst>
                <a:ext uri="{FF2B5EF4-FFF2-40B4-BE49-F238E27FC236}">
                  <a16:creationId xmlns:a16="http://schemas.microsoft.com/office/drawing/2014/main" id="{EE244C63-164C-49D1-953E-06FD933A3F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5337" name="Oval 281">
              <a:extLst>
                <a:ext uri="{FF2B5EF4-FFF2-40B4-BE49-F238E27FC236}">
                  <a16:creationId xmlns:a16="http://schemas.microsoft.com/office/drawing/2014/main" id="{63083756-C25C-41FA-9093-D9659E85CA5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5338" name="Line 282">
            <a:extLst>
              <a:ext uri="{FF2B5EF4-FFF2-40B4-BE49-F238E27FC236}">
                <a16:creationId xmlns:a16="http://schemas.microsoft.com/office/drawing/2014/main" id="{C4516C71-7553-4547-A371-A82EBBF1E1A1}"/>
              </a:ext>
            </a:extLst>
          </p:cNvPr>
          <p:cNvSpPr>
            <a:spLocks noChangeShapeType="1"/>
          </p:cNvSpPr>
          <p:nvPr/>
        </p:nvSpPr>
        <p:spPr bwMode="auto">
          <a:xfrm>
            <a:off x="260350" y="8964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39" name="Text Box 283">
            <a:extLst>
              <a:ext uri="{FF2B5EF4-FFF2-40B4-BE49-F238E27FC236}">
                <a16:creationId xmlns:a16="http://schemas.microsoft.com/office/drawing/2014/main" id="{F481FD67-6941-45BB-8B1E-93156B1FD1BA}"/>
              </a:ext>
            </a:extLst>
          </p:cNvPr>
          <p:cNvSpPr txBox="1">
            <a:spLocks noChangeArrowheads="1"/>
          </p:cNvSpPr>
          <p:nvPr/>
        </p:nvSpPr>
        <p:spPr bwMode="auto">
          <a:xfrm>
            <a:off x="620713" y="8820150"/>
            <a:ext cx="2774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OV-10 Bronco           </a:t>
            </a:r>
            <a:r>
              <a:rPr lang="en-GB" altLang="en-US" b="1"/>
              <a:t>                                    </a:t>
            </a:r>
            <a:r>
              <a:rPr lang="en-GB" altLang="en-US"/>
              <a:t>CWUS-78</a:t>
            </a:r>
          </a:p>
        </p:txBody>
      </p:sp>
      <p:grpSp>
        <p:nvGrpSpPr>
          <p:cNvPr id="45340" name="Group 284">
            <a:extLst>
              <a:ext uri="{FF2B5EF4-FFF2-40B4-BE49-F238E27FC236}">
                <a16:creationId xmlns:a16="http://schemas.microsoft.com/office/drawing/2014/main" id="{396228A8-868B-4E10-8D19-D53BD6D430A4}"/>
              </a:ext>
            </a:extLst>
          </p:cNvPr>
          <p:cNvGrpSpPr>
            <a:grpSpLocks/>
          </p:cNvGrpSpPr>
          <p:nvPr/>
        </p:nvGrpSpPr>
        <p:grpSpPr bwMode="auto">
          <a:xfrm>
            <a:off x="404813" y="4643438"/>
            <a:ext cx="287337" cy="215900"/>
            <a:chOff x="2750" y="2336"/>
            <a:chExt cx="146" cy="99"/>
          </a:xfrm>
        </p:grpSpPr>
        <p:sp>
          <p:nvSpPr>
            <p:cNvPr id="45341" name="Rectangle 285">
              <a:extLst>
                <a:ext uri="{FF2B5EF4-FFF2-40B4-BE49-F238E27FC236}">
                  <a16:creationId xmlns:a16="http://schemas.microsoft.com/office/drawing/2014/main" id="{189195BC-98EB-4720-92C6-6D4D9E99D22A}"/>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5342" name="Line 286">
              <a:extLst>
                <a:ext uri="{FF2B5EF4-FFF2-40B4-BE49-F238E27FC236}">
                  <a16:creationId xmlns:a16="http://schemas.microsoft.com/office/drawing/2014/main" id="{E7456242-6580-444A-B111-657B1BCF767D}"/>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43" name="Line 287">
              <a:extLst>
                <a:ext uri="{FF2B5EF4-FFF2-40B4-BE49-F238E27FC236}">
                  <a16:creationId xmlns:a16="http://schemas.microsoft.com/office/drawing/2014/main" id="{0EB8EC66-C0A2-48C3-B3ED-DC3E27E59F85}"/>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44" name="Line 288">
              <a:extLst>
                <a:ext uri="{FF2B5EF4-FFF2-40B4-BE49-F238E27FC236}">
                  <a16:creationId xmlns:a16="http://schemas.microsoft.com/office/drawing/2014/main" id="{67F91916-84BF-4238-B052-B1DF75772BB5}"/>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345" name="Line 289">
              <a:extLst>
                <a:ext uri="{FF2B5EF4-FFF2-40B4-BE49-F238E27FC236}">
                  <a16:creationId xmlns:a16="http://schemas.microsoft.com/office/drawing/2014/main" id="{9746CBFE-9C7D-4794-815E-0AF959BACC82}"/>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09" name="Group 245">
            <a:extLst>
              <a:ext uri="{FF2B5EF4-FFF2-40B4-BE49-F238E27FC236}">
                <a16:creationId xmlns:a16="http://schemas.microsoft.com/office/drawing/2014/main" id="{2DFC9682-0614-48B8-9534-C0FD7E0C5375}"/>
              </a:ext>
            </a:extLst>
          </p:cNvPr>
          <p:cNvGrpSpPr>
            <a:grpSpLocks/>
          </p:cNvGrpSpPr>
          <p:nvPr/>
        </p:nvGrpSpPr>
        <p:grpSpPr bwMode="auto">
          <a:xfrm>
            <a:off x="115888" y="250825"/>
            <a:ext cx="287337" cy="217488"/>
            <a:chOff x="2523" y="2472"/>
            <a:chExt cx="152" cy="99"/>
          </a:xfrm>
        </p:grpSpPr>
        <p:sp>
          <p:nvSpPr>
            <p:cNvPr id="11510" name="Rectangle 246">
              <a:extLst>
                <a:ext uri="{FF2B5EF4-FFF2-40B4-BE49-F238E27FC236}">
                  <a16:creationId xmlns:a16="http://schemas.microsoft.com/office/drawing/2014/main" id="{642C4FCE-48CF-47DB-8301-26B1E366B31D}"/>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11" name="Oval 247">
              <a:extLst>
                <a:ext uri="{FF2B5EF4-FFF2-40B4-BE49-F238E27FC236}">
                  <a16:creationId xmlns:a16="http://schemas.microsoft.com/office/drawing/2014/main" id="{D46819E0-68FC-4FB3-8209-71F352845D05}"/>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12" name="Line 248">
              <a:extLst>
                <a:ext uri="{FF2B5EF4-FFF2-40B4-BE49-F238E27FC236}">
                  <a16:creationId xmlns:a16="http://schemas.microsoft.com/office/drawing/2014/main" id="{FD05DB2F-566F-49BF-B8DC-EFF2814348D3}"/>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13" name="Line 249">
              <a:extLst>
                <a:ext uri="{FF2B5EF4-FFF2-40B4-BE49-F238E27FC236}">
                  <a16:creationId xmlns:a16="http://schemas.microsoft.com/office/drawing/2014/main" id="{0481657A-43CD-4F7B-AC37-C0225DC324FC}"/>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54" name="Group 390">
            <a:extLst>
              <a:ext uri="{FF2B5EF4-FFF2-40B4-BE49-F238E27FC236}">
                <a16:creationId xmlns:a16="http://schemas.microsoft.com/office/drawing/2014/main" id="{896E61C7-9A39-4B08-9262-731A6DDED9C8}"/>
              </a:ext>
            </a:extLst>
          </p:cNvPr>
          <p:cNvGrpSpPr>
            <a:grpSpLocks/>
          </p:cNvGrpSpPr>
          <p:nvPr/>
        </p:nvGrpSpPr>
        <p:grpSpPr bwMode="auto">
          <a:xfrm>
            <a:off x="222250" y="179388"/>
            <a:ext cx="76200" cy="63500"/>
            <a:chOff x="2539" y="543"/>
            <a:chExt cx="48" cy="40"/>
          </a:xfrm>
        </p:grpSpPr>
        <p:sp>
          <p:nvSpPr>
            <p:cNvPr id="11655" name="Line 391">
              <a:extLst>
                <a:ext uri="{FF2B5EF4-FFF2-40B4-BE49-F238E27FC236}">
                  <a16:creationId xmlns:a16="http://schemas.microsoft.com/office/drawing/2014/main" id="{1367ABA5-BB84-48D2-8EC9-E7E81CE8364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56" name="Line 392">
              <a:extLst>
                <a:ext uri="{FF2B5EF4-FFF2-40B4-BE49-F238E27FC236}">
                  <a16:creationId xmlns:a16="http://schemas.microsoft.com/office/drawing/2014/main" id="{F2865087-D9B9-4C25-B339-9E2E38CB2AC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657" name="Text Box 393">
            <a:extLst>
              <a:ext uri="{FF2B5EF4-FFF2-40B4-BE49-F238E27FC236}">
                <a16:creationId xmlns:a16="http://schemas.microsoft.com/office/drawing/2014/main" id="{D7A2E185-F270-41BC-95EC-707A6F803589}"/>
              </a:ext>
            </a:extLst>
          </p:cNvPr>
          <p:cNvSpPr txBox="1">
            <a:spLocks noChangeArrowheads="1"/>
          </p:cNvSpPr>
          <p:nvPr/>
        </p:nvSpPr>
        <p:spPr bwMode="auto">
          <a:xfrm>
            <a:off x="404813" y="107950"/>
            <a:ext cx="1803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CWUS-11</a:t>
            </a:r>
          </a:p>
          <a:p>
            <a:r>
              <a:rPr lang="en-GB" altLang="en-US" sz="1000" b="1"/>
              <a:t>US Berlin Brigade 1980s </a:t>
            </a:r>
            <a:r>
              <a:rPr lang="en-GB" altLang="en-US" b="1"/>
              <a:t>(a)</a:t>
            </a:r>
            <a:endParaRPr lang="en-GB" altLang="en-US" sz="1000" b="1"/>
          </a:p>
        </p:txBody>
      </p:sp>
      <p:sp>
        <p:nvSpPr>
          <p:cNvPr id="11658" name="Line 394">
            <a:extLst>
              <a:ext uri="{FF2B5EF4-FFF2-40B4-BE49-F238E27FC236}">
                <a16:creationId xmlns:a16="http://schemas.microsoft.com/office/drawing/2014/main" id="{E7337AB9-FFF4-4546-9EC1-1DF3BE0C072C}"/>
              </a:ext>
            </a:extLst>
          </p:cNvPr>
          <p:cNvSpPr>
            <a:spLocks noChangeShapeType="1"/>
          </p:cNvSpPr>
          <p:nvPr/>
        </p:nvSpPr>
        <p:spPr bwMode="auto">
          <a:xfrm>
            <a:off x="476250" y="757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659" name="Group 395">
            <a:extLst>
              <a:ext uri="{FF2B5EF4-FFF2-40B4-BE49-F238E27FC236}">
                <a16:creationId xmlns:a16="http://schemas.microsoft.com/office/drawing/2014/main" id="{5A2E89E0-8B92-4283-A508-B6E9AFADF5CE}"/>
              </a:ext>
            </a:extLst>
          </p:cNvPr>
          <p:cNvGrpSpPr>
            <a:grpSpLocks/>
          </p:cNvGrpSpPr>
          <p:nvPr/>
        </p:nvGrpSpPr>
        <p:grpSpPr bwMode="auto">
          <a:xfrm>
            <a:off x="404813" y="614363"/>
            <a:ext cx="231775" cy="157162"/>
            <a:chOff x="933" y="149"/>
            <a:chExt cx="146" cy="99"/>
          </a:xfrm>
        </p:grpSpPr>
        <p:sp>
          <p:nvSpPr>
            <p:cNvPr id="11660" name="Rectangle 396">
              <a:extLst>
                <a:ext uri="{FF2B5EF4-FFF2-40B4-BE49-F238E27FC236}">
                  <a16:creationId xmlns:a16="http://schemas.microsoft.com/office/drawing/2014/main" id="{607FBA29-0D92-4785-BC6A-25C14F8D20D1}"/>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61" name="Text Box 397">
              <a:extLst>
                <a:ext uri="{FF2B5EF4-FFF2-40B4-BE49-F238E27FC236}">
                  <a16:creationId xmlns:a16="http://schemas.microsoft.com/office/drawing/2014/main" id="{37E19CDB-DA5D-4113-A906-7B9601C90447}"/>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11662" name="Line 398">
            <a:extLst>
              <a:ext uri="{FF2B5EF4-FFF2-40B4-BE49-F238E27FC236}">
                <a16:creationId xmlns:a16="http://schemas.microsoft.com/office/drawing/2014/main" id="{82224671-E111-4FA6-9D99-5DA20FAF2B91}"/>
              </a:ext>
            </a:extLst>
          </p:cNvPr>
          <p:cNvSpPr>
            <a:spLocks noChangeShapeType="1"/>
          </p:cNvSpPr>
          <p:nvPr/>
        </p:nvSpPr>
        <p:spPr bwMode="auto">
          <a:xfrm>
            <a:off x="260350" y="685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663" name="Group 399">
            <a:extLst>
              <a:ext uri="{FF2B5EF4-FFF2-40B4-BE49-F238E27FC236}">
                <a16:creationId xmlns:a16="http://schemas.microsoft.com/office/drawing/2014/main" id="{4C760A8A-6782-4F9B-A94C-E0F3B223F89F}"/>
              </a:ext>
            </a:extLst>
          </p:cNvPr>
          <p:cNvGrpSpPr>
            <a:grpSpLocks/>
          </p:cNvGrpSpPr>
          <p:nvPr/>
        </p:nvGrpSpPr>
        <p:grpSpPr bwMode="auto">
          <a:xfrm>
            <a:off x="482600" y="541338"/>
            <a:ext cx="74613" cy="26987"/>
            <a:chOff x="2373" y="1404"/>
            <a:chExt cx="47" cy="17"/>
          </a:xfrm>
        </p:grpSpPr>
        <p:sp>
          <p:nvSpPr>
            <p:cNvPr id="11664" name="Oval 400">
              <a:extLst>
                <a:ext uri="{FF2B5EF4-FFF2-40B4-BE49-F238E27FC236}">
                  <a16:creationId xmlns:a16="http://schemas.microsoft.com/office/drawing/2014/main" id="{E3B09DB1-E72C-477F-93B3-4B2E7DCAD57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65" name="Oval 401">
              <a:extLst>
                <a:ext uri="{FF2B5EF4-FFF2-40B4-BE49-F238E27FC236}">
                  <a16:creationId xmlns:a16="http://schemas.microsoft.com/office/drawing/2014/main" id="{6028990F-7CD6-4CAB-B22F-BD37F6D0354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66" name="Text Box 402">
            <a:extLst>
              <a:ext uri="{FF2B5EF4-FFF2-40B4-BE49-F238E27FC236}">
                <a16:creationId xmlns:a16="http://schemas.microsoft.com/office/drawing/2014/main" id="{58D1573D-CE4C-4E21-993F-1C0651CEF316}"/>
              </a:ext>
            </a:extLst>
          </p:cNvPr>
          <p:cNvSpPr txBox="1">
            <a:spLocks noChangeArrowheads="1"/>
          </p:cNvSpPr>
          <p:nvPr/>
        </p:nvSpPr>
        <p:spPr bwMode="auto">
          <a:xfrm>
            <a:off x="620713" y="468313"/>
            <a:ext cx="2601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11667" name="Group 403">
            <a:extLst>
              <a:ext uri="{FF2B5EF4-FFF2-40B4-BE49-F238E27FC236}">
                <a16:creationId xmlns:a16="http://schemas.microsoft.com/office/drawing/2014/main" id="{16CBE0B0-D3A2-4280-87A6-B8540706F87F}"/>
              </a:ext>
            </a:extLst>
          </p:cNvPr>
          <p:cNvGrpSpPr>
            <a:grpSpLocks/>
          </p:cNvGrpSpPr>
          <p:nvPr/>
        </p:nvGrpSpPr>
        <p:grpSpPr bwMode="auto">
          <a:xfrm>
            <a:off x="482600" y="830263"/>
            <a:ext cx="74613" cy="26987"/>
            <a:chOff x="2373" y="1404"/>
            <a:chExt cx="47" cy="17"/>
          </a:xfrm>
        </p:grpSpPr>
        <p:sp>
          <p:nvSpPr>
            <p:cNvPr id="11668" name="Oval 404">
              <a:extLst>
                <a:ext uri="{FF2B5EF4-FFF2-40B4-BE49-F238E27FC236}">
                  <a16:creationId xmlns:a16="http://schemas.microsoft.com/office/drawing/2014/main" id="{18C4C4BC-7524-43EC-8013-22C771B3805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69" name="Oval 405">
              <a:extLst>
                <a:ext uri="{FF2B5EF4-FFF2-40B4-BE49-F238E27FC236}">
                  <a16:creationId xmlns:a16="http://schemas.microsoft.com/office/drawing/2014/main" id="{4CCC22A3-19CA-4EDC-848D-650F97EC46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1670" name="Group 406">
            <a:extLst>
              <a:ext uri="{FF2B5EF4-FFF2-40B4-BE49-F238E27FC236}">
                <a16:creationId xmlns:a16="http://schemas.microsoft.com/office/drawing/2014/main" id="{6D2BAD1A-4B0E-42F2-AA3E-1FA0BA35ED0E}"/>
              </a:ext>
            </a:extLst>
          </p:cNvPr>
          <p:cNvGrpSpPr>
            <a:grpSpLocks/>
          </p:cNvGrpSpPr>
          <p:nvPr/>
        </p:nvGrpSpPr>
        <p:grpSpPr bwMode="auto">
          <a:xfrm>
            <a:off x="404813" y="901700"/>
            <a:ext cx="241300" cy="157163"/>
            <a:chOff x="2523" y="2472"/>
            <a:chExt cx="152" cy="99"/>
          </a:xfrm>
        </p:grpSpPr>
        <p:sp>
          <p:nvSpPr>
            <p:cNvPr id="11671" name="Rectangle 407">
              <a:extLst>
                <a:ext uri="{FF2B5EF4-FFF2-40B4-BE49-F238E27FC236}">
                  <a16:creationId xmlns:a16="http://schemas.microsoft.com/office/drawing/2014/main" id="{7DF26DFD-B283-45B4-9EBC-3B58A919CE37}"/>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2" name="Oval 408">
              <a:extLst>
                <a:ext uri="{FF2B5EF4-FFF2-40B4-BE49-F238E27FC236}">
                  <a16:creationId xmlns:a16="http://schemas.microsoft.com/office/drawing/2014/main" id="{DF8FBC2A-727A-4BA1-B4D4-9763F1B1DC35}"/>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3" name="Line 409">
              <a:extLst>
                <a:ext uri="{FF2B5EF4-FFF2-40B4-BE49-F238E27FC236}">
                  <a16:creationId xmlns:a16="http://schemas.microsoft.com/office/drawing/2014/main" id="{DBDF298C-387C-4191-85A2-649E6EA12ED3}"/>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4" name="Line 410">
              <a:extLst>
                <a:ext uri="{FF2B5EF4-FFF2-40B4-BE49-F238E27FC236}">
                  <a16:creationId xmlns:a16="http://schemas.microsoft.com/office/drawing/2014/main" id="{E623EDFD-D31F-47D2-9310-557FACB0C664}"/>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675" name="Text Box 411">
            <a:extLst>
              <a:ext uri="{FF2B5EF4-FFF2-40B4-BE49-F238E27FC236}">
                <a16:creationId xmlns:a16="http://schemas.microsoft.com/office/drawing/2014/main" id="{3E1099AB-8BE9-4CD3-9232-3A9D8EF2929D}"/>
              </a:ext>
            </a:extLst>
          </p:cNvPr>
          <p:cNvSpPr txBox="1">
            <a:spLocks noChangeArrowheads="1"/>
          </p:cNvSpPr>
          <p:nvPr/>
        </p:nvSpPr>
        <p:spPr bwMode="auto">
          <a:xfrm>
            <a:off x="620713" y="757238"/>
            <a:ext cx="2606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M577 Armoured Command Vehicle        CWUS-14</a:t>
            </a:r>
            <a:endParaRPr lang="en-GB" altLang="en-US" b="1"/>
          </a:p>
        </p:txBody>
      </p:sp>
      <p:sp>
        <p:nvSpPr>
          <p:cNvPr id="11676" name="Line 412">
            <a:extLst>
              <a:ext uri="{FF2B5EF4-FFF2-40B4-BE49-F238E27FC236}">
                <a16:creationId xmlns:a16="http://schemas.microsoft.com/office/drawing/2014/main" id="{B74051BF-DA1C-427A-A338-96E0650DA98B}"/>
              </a:ext>
            </a:extLst>
          </p:cNvPr>
          <p:cNvSpPr>
            <a:spLocks noChangeShapeType="1"/>
          </p:cNvSpPr>
          <p:nvPr/>
        </p:nvSpPr>
        <p:spPr bwMode="auto">
          <a:xfrm>
            <a:off x="260350" y="468313"/>
            <a:ext cx="0" cy="32400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7" name="Text Box 413">
            <a:extLst>
              <a:ext uri="{FF2B5EF4-FFF2-40B4-BE49-F238E27FC236}">
                <a16:creationId xmlns:a16="http://schemas.microsoft.com/office/drawing/2014/main" id="{B9E7B0AF-80B3-4C4E-9DD8-B5C3DA24B46A}"/>
              </a:ext>
            </a:extLst>
          </p:cNvPr>
          <p:cNvSpPr txBox="1">
            <a:spLocks noChangeArrowheads="1"/>
          </p:cNvSpPr>
          <p:nvPr/>
        </p:nvSpPr>
        <p:spPr bwMode="auto">
          <a:xfrm>
            <a:off x="692150" y="1116013"/>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11678" name="Group 414">
            <a:extLst>
              <a:ext uri="{FF2B5EF4-FFF2-40B4-BE49-F238E27FC236}">
                <a16:creationId xmlns:a16="http://schemas.microsoft.com/office/drawing/2014/main" id="{9ABF0BF0-3710-460B-B54B-BAAEF5406011}"/>
              </a:ext>
            </a:extLst>
          </p:cNvPr>
          <p:cNvGrpSpPr>
            <a:grpSpLocks/>
          </p:cNvGrpSpPr>
          <p:nvPr/>
        </p:nvGrpSpPr>
        <p:grpSpPr bwMode="auto">
          <a:xfrm>
            <a:off x="404813" y="1476375"/>
            <a:ext cx="287337" cy="217488"/>
            <a:chOff x="2523" y="2472"/>
            <a:chExt cx="152" cy="99"/>
          </a:xfrm>
        </p:grpSpPr>
        <p:sp>
          <p:nvSpPr>
            <p:cNvPr id="11679" name="Rectangle 415">
              <a:extLst>
                <a:ext uri="{FF2B5EF4-FFF2-40B4-BE49-F238E27FC236}">
                  <a16:creationId xmlns:a16="http://schemas.microsoft.com/office/drawing/2014/main" id="{8D5DB94A-7D46-4F89-89DA-D92247126A5C}"/>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0" name="Oval 416">
              <a:extLst>
                <a:ext uri="{FF2B5EF4-FFF2-40B4-BE49-F238E27FC236}">
                  <a16:creationId xmlns:a16="http://schemas.microsoft.com/office/drawing/2014/main" id="{99BD75B3-70A3-43C5-9AD6-E21E7A8BF9CC}"/>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1" name="Line 417">
              <a:extLst>
                <a:ext uri="{FF2B5EF4-FFF2-40B4-BE49-F238E27FC236}">
                  <a16:creationId xmlns:a16="http://schemas.microsoft.com/office/drawing/2014/main" id="{F5FC0453-20CE-43F5-A1F1-73ACD59D2BFB}"/>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2" name="Line 418">
              <a:extLst>
                <a:ext uri="{FF2B5EF4-FFF2-40B4-BE49-F238E27FC236}">
                  <a16:creationId xmlns:a16="http://schemas.microsoft.com/office/drawing/2014/main" id="{B0A5DED7-76F4-4F47-8F40-CC464472C0B3}"/>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83" name="Group 419">
            <a:extLst>
              <a:ext uri="{FF2B5EF4-FFF2-40B4-BE49-F238E27FC236}">
                <a16:creationId xmlns:a16="http://schemas.microsoft.com/office/drawing/2014/main" id="{0AA44A81-1A51-42C9-A6E5-9EC0471098B8}"/>
              </a:ext>
            </a:extLst>
          </p:cNvPr>
          <p:cNvGrpSpPr>
            <a:grpSpLocks/>
          </p:cNvGrpSpPr>
          <p:nvPr/>
        </p:nvGrpSpPr>
        <p:grpSpPr bwMode="auto">
          <a:xfrm>
            <a:off x="509588" y="1404938"/>
            <a:ext cx="76200" cy="63500"/>
            <a:chOff x="2443" y="447"/>
            <a:chExt cx="48" cy="40"/>
          </a:xfrm>
        </p:grpSpPr>
        <p:sp>
          <p:nvSpPr>
            <p:cNvPr id="11684" name="Line 420">
              <a:extLst>
                <a:ext uri="{FF2B5EF4-FFF2-40B4-BE49-F238E27FC236}">
                  <a16:creationId xmlns:a16="http://schemas.microsoft.com/office/drawing/2014/main" id="{80ADBD7E-C5BF-46F4-83FE-780CE241361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5" name="Line 421">
              <a:extLst>
                <a:ext uri="{FF2B5EF4-FFF2-40B4-BE49-F238E27FC236}">
                  <a16:creationId xmlns:a16="http://schemas.microsoft.com/office/drawing/2014/main" id="{1F93FBDA-22EC-43DC-805C-744027FCD3B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686" name="Text Box 422">
            <a:extLst>
              <a:ext uri="{FF2B5EF4-FFF2-40B4-BE49-F238E27FC236}">
                <a16:creationId xmlns:a16="http://schemas.microsoft.com/office/drawing/2014/main" id="{8DC1F563-50DF-454F-AB68-381325150730}"/>
              </a:ext>
            </a:extLst>
          </p:cNvPr>
          <p:cNvSpPr txBox="1">
            <a:spLocks noChangeArrowheads="1"/>
          </p:cNvSpPr>
          <p:nvPr/>
        </p:nvSpPr>
        <p:spPr bwMode="auto">
          <a:xfrm>
            <a:off x="692150" y="1331913"/>
            <a:ext cx="17954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CWUS-26</a:t>
            </a:r>
          </a:p>
          <a:p>
            <a:r>
              <a:rPr lang="en-GB" altLang="en-US" sz="1000" b="1"/>
              <a:t>x3 Mixed Infantry Battalion</a:t>
            </a:r>
          </a:p>
        </p:txBody>
      </p:sp>
      <p:sp>
        <p:nvSpPr>
          <p:cNvPr id="11687" name="Line 423">
            <a:extLst>
              <a:ext uri="{FF2B5EF4-FFF2-40B4-BE49-F238E27FC236}">
                <a16:creationId xmlns:a16="http://schemas.microsoft.com/office/drawing/2014/main" id="{4CE07AC0-1B13-4A26-AE2F-AB0527B594AF}"/>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8" name="Text Box 424">
            <a:extLst>
              <a:ext uri="{FF2B5EF4-FFF2-40B4-BE49-F238E27FC236}">
                <a16:creationId xmlns:a16="http://schemas.microsoft.com/office/drawing/2014/main" id="{32DB4734-8126-402E-9B15-8B354CC991A9}"/>
              </a:ext>
            </a:extLst>
          </p:cNvPr>
          <p:cNvSpPr txBox="1">
            <a:spLocks noChangeArrowheads="1"/>
          </p:cNvSpPr>
          <p:nvPr/>
        </p:nvSpPr>
        <p:spPr bwMode="auto">
          <a:xfrm>
            <a:off x="692150" y="17637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11689" name="Group 425">
            <a:extLst>
              <a:ext uri="{FF2B5EF4-FFF2-40B4-BE49-F238E27FC236}">
                <a16:creationId xmlns:a16="http://schemas.microsoft.com/office/drawing/2014/main" id="{CE5D777B-3F1A-49A1-9356-3CE66A6E4F82}"/>
              </a:ext>
            </a:extLst>
          </p:cNvPr>
          <p:cNvGrpSpPr>
            <a:grpSpLocks/>
          </p:cNvGrpSpPr>
          <p:nvPr/>
        </p:nvGrpSpPr>
        <p:grpSpPr bwMode="auto">
          <a:xfrm>
            <a:off x="404813" y="2124075"/>
            <a:ext cx="287337" cy="215900"/>
            <a:chOff x="2931" y="2245"/>
            <a:chExt cx="146" cy="99"/>
          </a:xfrm>
        </p:grpSpPr>
        <p:sp>
          <p:nvSpPr>
            <p:cNvPr id="11690" name="Rectangle 426">
              <a:extLst>
                <a:ext uri="{FF2B5EF4-FFF2-40B4-BE49-F238E27FC236}">
                  <a16:creationId xmlns:a16="http://schemas.microsoft.com/office/drawing/2014/main" id="{3F399631-524E-4635-AF53-6142A3C1317D}"/>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91" name="Oval 427">
              <a:extLst>
                <a:ext uri="{FF2B5EF4-FFF2-40B4-BE49-F238E27FC236}">
                  <a16:creationId xmlns:a16="http://schemas.microsoft.com/office/drawing/2014/main" id="{7B73B3C6-B7E3-4692-A388-CFF403B190D8}"/>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692" name="Line 428">
            <a:extLst>
              <a:ext uri="{FF2B5EF4-FFF2-40B4-BE49-F238E27FC236}">
                <a16:creationId xmlns:a16="http://schemas.microsoft.com/office/drawing/2014/main" id="{69F3DB5B-5DA1-4522-A7A5-DAA5BF698791}"/>
              </a:ext>
            </a:extLst>
          </p:cNvPr>
          <p:cNvSpPr>
            <a:spLocks noChangeShapeType="1"/>
          </p:cNvSpPr>
          <p:nvPr/>
        </p:nvSpPr>
        <p:spPr bwMode="auto">
          <a:xfrm>
            <a:off x="549275" y="20510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93" name="Line 429">
            <a:extLst>
              <a:ext uri="{FF2B5EF4-FFF2-40B4-BE49-F238E27FC236}">
                <a16:creationId xmlns:a16="http://schemas.microsoft.com/office/drawing/2014/main" id="{CAD2723C-9E2E-4BAA-BEC9-30414B531E7C}"/>
              </a:ext>
            </a:extLst>
          </p:cNvPr>
          <p:cNvSpPr>
            <a:spLocks noChangeShapeType="1"/>
          </p:cNvSpPr>
          <p:nvPr/>
        </p:nvSpPr>
        <p:spPr bwMode="auto">
          <a:xfrm flipV="1">
            <a:off x="260350" y="21955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94" name="Text Box 430">
            <a:extLst>
              <a:ext uri="{FF2B5EF4-FFF2-40B4-BE49-F238E27FC236}">
                <a16:creationId xmlns:a16="http://schemas.microsoft.com/office/drawing/2014/main" id="{7863A8A7-90A4-4D81-8703-827C53B792B4}"/>
              </a:ext>
            </a:extLst>
          </p:cNvPr>
          <p:cNvSpPr txBox="1">
            <a:spLocks noChangeArrowheads="1"/>
          </p:cNvSpPr>
          <p:nvPr/>
        </p:nvSpPr>
        <p:spPr bwMode="auto">
          <a:xfrm>
            <a:off x="692150" y="2051050"/>
            <a:ext cx="1214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CWUS-01</a:t>
            </a:r>
          </a:p>
          <a:p>
            <a:r>
              <a:rPr lang="en-GB" altLang="en-US" b="1"/>
              <a:t>x1 Tank Company (b)</a:t>
            </a:r>
          </a:p>
        </p:txBody>
      </p:sp>
      <p:grpSp>
        <p:nvGrpSpPr>
          <p:cNvPr id="11695" name="Group 431">
            <a:extLst>
              <a:ext uri="{FF2B5EF4-FFF2-40B4-BE49-F238E27FC236}">
                <a16:creationId xmlns:a16="http://schemas.microsoft.com/office/drawing/2014/main" id="{322F2D36-E7BD-4AC7-ABE0-301E50A27033}"/>
              </a:ext>
            </a:extLst>
          </p:cNvPr>
          <p:cNvGrpSpPr>
            <a:grpSpLocks/>
          </p:cNvGrpSpPr>
          <p:nvPr/>
        </p:nvGrpSpPr>
        <p:grpSpPr bwMode="auto">
          <a:xfrm>
            <a:off x="404813" y="2555875"/>
            <a:ext cx="287337" cy="215900"/>
            <a:chOff x="2523" y="3016"/>
            <a:chExt cx="151" cy="98"/>
          </a:xfrm>
        </p:grpSpPr>
        <p:sp>
          <p:nvSpPr>
            <p:cNvPr id="11696" name="Rectangle 432">
              <a:extLst>
                <a:ext uri="{FF2B5EF4-FFF2-40B4-BE49-F238E27FC236}">
                  <a16:creationId xmlns:a16="http://schemas.microsoft.com/office/drawing/2014/main" id="{0BA60A3B-8465-4AF1-A3FE-DC90011498B5}"/>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97" name="Oval 433">
              <a:extLst>
                <a:ext uri="{FF2B5EF4-FFF2-40B4-BE49-F238E27FC236}">
                  <a16:creationId xmlns:a16="http://schemas.microsoft.com/office/drawing/2014/main" id="{D804D88F-A5AC-4432-BB64-2D38B944CF0F}"/>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98" name="Line 434">
              <a:extLst>
                <a:ext uri="{FF2B5EF4-FFF2-40B4-BE49-F238E27FC236}">
                  <a16:creationId xmlns:a16="http://schemas.microsoft.com/office/drawing/2014/main" id="{4821C0B8-56CA-4578-91F7-D8ABDCEF3C3C}"/>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99" name="Line 435">
              <a:extLst>
                <a:ext uri="{FF2B5EF4-FFF2-40B4-BE49-F238E27FC236}">
                  <a16:creationId xmlns:a16="http://schemas.microsoft.com/office/drawing/2014/main" id="{B593F597-7A14-4809-AC1F-A93802EF8E85}"/>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0" name="Line 436">
              <a:extLst>
                <a:ext uri="{FF2B5EF4-FFF2-40B4-BE49-F238E27FC236}">
                  <a16:creationId xmlns:a16="http://schemas.microsoft.com/office/drawing/2014/main" id="{12E232A4-D0B6-47B3-BC79-AF63B54F4D8A}"/>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1" name="Line 437">
              <a:extLst>
                <a:ext uri="{FF2B5EF4-FFF2-40B4-BE49-F238E27FC236}">
                  <a16:creationId xmlns:a16="http://schemas.microsoft.com/office/drawing/2014/main" id="{FA52B906-AC37-4B17-B3DA-CFE612D3AE2E}"/>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02" name="Line 438">
            <a:extLst>
              <a:ext uri="{FF2B5EF4-FFF2-40B4-BE49-F238E27FC236}">
                <a16:creationId xmlns:a16="http://schemas.microsoft.com/office/drawing/2014/main" id="{8FF16258-D065-4F87-9EA5-ADDA83AF8191}"/>
              </a:ext>
            </a:extLst>
          </p:cNvPr>
          <p:cNvSpPr>
            <a:spLocks noChangeShapeType="1"/>
          </p:cNvSpPr>
          <p:nvPr/>
        </p:nvSpPr>
        <p:spPr bwMode="auto">
          <a:xfrm>
            <a:off x="549275" y="2484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3" name="Line 439">
            <a:extLst>
              <a:ext uri="{FF2B5EF4-FFF2-40B4-BE49-F238E27FC236}">
                <a16:creationId xmlns:a16="http://schemas.microsoft.com/office/drawing/2014/main" id="{3915914B-A922-4BF5-84D1-7D29A3E1E5E1}"/>
              </a:ext>
            </a:extLst>
          </p:cNvPr>
          <p:cNvSpPr>
            <a:spLocks noChangeShapeType="1"/>
          </p:cNvSpPr>
          <p:nvPr/>
        </p:nvSpPr>
        <p:spPr bwMode="auto">
          <a:xfrm>
            <a:off x="260350" y="2627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4" name="Text Box 440">
            <a:extLst>
              <a:ext uri="{FF2B5EF4-FFF2-40B4-BE49-F238E27FC236}">
                <a16:creationId xmlns:a16="http://schemas.microsoft.com/office/drawing/2014/main" id="{69C2B60D-FA1B-43D9-8E5A-763B644B722E}"/>
              </a:ext>
            </a:extLst>
          </p:cNvPr>
          <p:cNvSpPr txBox="1">
            <a:spLocks noChangeArrowheads="1"/>
          </p:cNvSpPr>
          <p:nvPr/>
        </p:nvSpPr>
        <p:spPr bwMode="auto">
          <a:xfrm>
            <a:off x="692150" y="2484438"/>
            <a:ext cx="1662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CWUS-16</a:t>
            </a:r>
          </a:p>
          <a:p>
            <a:r>
              <a:rPr lang="en-GB" altLang="en-US" b="1"/>
              <a:t>x1 Combat Engineer Company</a:t>
            </a:r>
          </a:p>
        </p:txBody>
      </p:sp>
      <p:grpSp>
        <p:nvGrpSpPr>
          <p:cNvPr id="11705" name="Group 441">
            <a:extLst>
              <a:ext uri="{FF2B5EF4-FFF2-40B4-BE49-F238E27FC236}">
                <a16:creationId xmlns:a16="http://schemas.microsoft.com/office/drawing/2014/main" id="{66829FB3-03E3-4B3C-92FC-CA4C9FAB1DAC}"/>
              </a:ext>
            </a:extLst>
          </p:cNvPr>
          <p:cNvGrpSpPr>
            <a:grpSpLocks/>
          </p:cNvGrpSpPr>
          <p:nvPr/>
        </p:nvGrpSpPr>
        <p:grpSpPr bwMode="auto">
          <a:xfrm>
            <a:off x="404813" y="2987675"/>
            <a:ext cx="287337" cy="215900"/>
            <a:chOff x="2523" y="2880"/>
            <a:chExt cx="152" cy="99"/>
          </a:xfrm>
        </p:grpSpPr>
        <p:sp>
          <p:nvSpPr>
            <p:cNvPr id="11706" name="Rectangle 442">
              <a:extLst>
                <a:ext uri="{FF2B5EF4-FFF2-40B4-BE49-F238E27FC236}">
                  <a16:creationId xmlns:a16="http://schemas.microsoft.com/office/drawing/2014/main" id="{8FA0166D-0C58-4EA9-8601-B73B823735BD}"/>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07" name="Oval 443">
              <a:extLst>
                <a:ext uri="{FF2B5EF4-FFF2-40B4-BE49-F238E27FC236}">
                  <a16:creationId xmlns:a16="http://schemas.microsoft.com/office/drawing/2014/main" id="{480EC3CC-D98C-4A06-817C-5C8B182DB42D}"/>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08" name="Line 444">
              <a:extLst>
                <a:ext uri="{FF2B5EF4-FFF2-40B4-BE49-F238E27FC236}">
                  <a16:creationId xmlns:a16="http://schemas.microsoft.com/office/drawing/2014/main" id="{3712890A-0528-45BB-9E48-82B7A3DB87C8}"/>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9" name="Line 445">
              <a:extLst>
                <a:ext uri="{FF2B5EF4-FFF2-40B4-BE49-F238E27FC236}">
                  <a16:creationId xmlns:a16="http://schemas.microsoft.com/office/drawing/2014/main" id="{D2BDE19F-2D25-461F-8EBB-6186EF2AB46A}"/>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0" name="Line 446">
              <a:extLst>
                <a:ext uri="{FF2B5EF4-FFF2-40B4-BE49-F238E27FC236}">
                  <a16:creationId xmlns:a16="http://schemas.microsoft.com/office/drawing/2014/main" id="{6DD4F604-6D51-4C0F-AAD4-C2451322AEA9}"/>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11" name="Line 447">
            <a:extLst>
              <a:ext uri="{FF2B5EF4-FFF2-40B4-BE49-F238E27FC236}">
                <a16:creationId xmlns:a16="http://schemas.microsoft.com/office/drawing/2014/main" id="{0D1FA55A-FC64-4617-94D2-497D4549C6D6}"/>
              </a:ext>
            </a:extLst>
          </p:cNvPr>
          <p:cNvSpPr>
            <a:spLocks noChangeShapeType="1"/>
          </p:cNvSpPr>
          <p:nvPr/>
        </p:nvSpPr>
        <p:spPr bwMode="auto">
          <a:xfrm>
            <a:off x="549275" y="2916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2" name="Line 448">
            <a:extLst>
              <a:ext uri="{FF2B5EF4-FFF2-40B4-BE49-F238E27FC236}">
                <a16:creationId xmlns:a16="http://schemas.microsoft.com/office/drawing/2014/main" id="{609B7685-4E74-4967-B848-4CC1A79678DA}"/>
              </a:ext>
            </a:extLst>
          </p:cNvPr>
          <p:cNvSpPr>
            <a:spLocks noChangeShapeType="1"/>
          </p:cNvSpPr>
          <p:nvPr/>
        </p:nvSpPr>
        <p:spPr bwMode="auto">
          <a:xfrm>
            <a:off x="260350" y="3059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4" name="Text Box 450">
            <a:extLst>
              <a:ext uri="{FF2B5EF4-FFF2-40B4-BE49-F238E27FC236}">
                <a16:creationId xmlns:a16="http://schemas.microsoft.com/office/drawing/2014/main" id="{E0C4CDD8-1100-4DA2-850F-8A74BB8A07FC}"/>
              </a:ext>
            </a:extLst>
          </p:cNvPr>
          <p:cNvSpPr txBox="1">
            <a:spLocks noChangeArrowheads="1"/>
          </p:cNvSpPr>
          <p:nvPr/>
        </p:nvSpPr>
        <p:spPr bwMode="auto">
          <a:xfrm>
            <a:off x="692150" y="2916238"/>
            <a:ext cx="1703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CWUS-17</a:t>
            </a:r>
          </a:p>
          <a:p>
            <a:r>
              <a:rPr lang="en-GB" altLang="en-US" b="1"/>
              <a:t>x1 Air Defence Battery (Vulcan)</a:t>
            </a:r>
          </a:p>
        </p:txBody>
      </p:sp>
      <p:sp>
        <p:nvSpPr>
          <p:cNvPr id="11715" name="Text Box 451">
            <a:extLst>
              <a:ext uri="{FF2B5EF4-FFF2-40B4-BE49-F238E27FC236}">
                <a16:creationId xmlns:a16="http://schemas.microsoft.com/office/drawing/2014/main" id="{1B168DCE-F1B1-4E03-9B21-0005E4A56FC3}"/>
              </a:ext>
            </a:extLst>
          </p:cNvPr>
          <p:cNvSpPr txBox="1">
            <a:spLocks noChangeArrowheads="1"/>
          </p:cNvSpPr>
          <p:nvPr/>
        </p:nvSpPr>
        <p:spPr bwMode="auto">
          <a:xfrm>
            <a:off x="692150" y="3276600"/>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11716" name="Group 452">
            <a:extLst>
              <a:ext uri="{FF2B5EF4-FFF2-40B4-BE49-F238E27FC236}">
                <a16:creationId xmlns:a16="http://schemas.microsoft.com/office/drawing/2014/main" id="{B4DECFD5-2E17-4263-9FAC-3EC8A1828788}"/>
              </a:ext>
            </a:extLst>
          </p:cNvPr>
          <p:cNvGrpSpPr>
            <a:grpSpLocks/>
          </p:cNvGrpSpPr>
          <p:nvPr/>
        </p:nvGrpSpPr>
        <p:grpSpPr bwMode="auto">
          <a:xfrm>
            <a:off x="404813" y="3635375"/>
            <a:ext cx="287337" cy="215900"/>
            <a:chOff x="2931" y="2925"/>
            <a:chExt cx="151" cy="99"/>
          </a:xfrm>
        </p:grpSpPr>
        <p:sp>
          <p:nvSpPr>
            <p:cNvPr id="11717" name="Rectangle 453">
              <a:extLst>
                <a:ext uri="{FF2B5EF4-FFF2-40B4-BE49-F238E27FC236}">
                  <a16:creationId xmlns:a16="http://schemas.microsoft.com/office/drawing/2014/main" id="{BBA22E9C-0ACA-4D17-9A6C-A491E0476406}"/>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18" name="Oval 454">
              <a:extLst>
                <a:ext uri="{FF2B5EF4-FFF2-40B4-BE49-F238E27FC236}">
                  <a16:creationId xmlns:a16="http://schemas.microsoft.com/office/drawing/2014/main" id="{085AC5D5-5909-460E-BA6E-998C830EEE77}"/>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19" name="Oval 455">
              <a:extLst>
                <a:ext uri="{FF2B5EF4-FFF2-40B4-BE49-F238E27FC236}">
                  <a16:creationId xmlns:a16="http://schemas.microsoft.com/office/drawing/2014/main" id="{1EA7094C-95A7-4864-B647-1EC5CA640D9D}"/>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720" name="Line 456">
            <a:extLst>
              <a:ext uri="{FF2B5EF4-FFF2-40B4-BE49-F238E27FC236}">
                <a16:creationId xmlns:a16="http://schemas.microsoft.com/office/drawing/2014/main" id="{9D268D2F-2DE6-40F6-8FC5-8F0B59BEC7CD}"/>
              </a:ext>
            </a:extLst>
          </p:cNvPr>
          <p:cNvSpPr>
            <a:spLocks noChangeShapeType="1"/>
          </p:cNvSpPr>
          <p:nvPr/>
        </p:nvSpPr>
        <p:spPr bwMode="auto">
          <a:xfrm>
            <a:off x="549275" y="3563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21" name="Line 457">
            <a:extLst>
              <a:ext uri="{FF2B5EF4-FFF2-40B4-BE49-F238E27FC236}">
                <a16:creationId xmlns:a16="http://schemas.microsoft.com/office/drawing/2014/main" id="{CB3E5B7B-6DC7-4B3D-BE59-0A167BA034B2}"/>
              </a:ext>
            </a:extLst>
          </p:cNvPr>
          <p:cNvSpPr>
            <a:spLocks noChangeShapeType="1"/>
          </p:cNvSpPr>
          <p:nvPr/>
        </p:nvSpPr>
        <p:spPr bwMode="auto">
          <a:xfrm>
            <a:off x="2603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22" name="Text Box 458">
            <a:extLst>
              <a:ext uri="{FF2B5EF4-FFF2-40B4-BE49-F238E27FC236}">
                <a16:creationId xmlns:a16="http://schemas.microsoft.com/office/drawing/2014/main" id="{3C90027B-9F82-4E9A-A7C1-9866768781E8}"/>
              </a:ext>
            </a:extLst>
          </p:cNvPr>
          <p:cNvSpPr txBox="1">
            <a:spLocks noChangeArrowheads="1"/>
          </p:cNvSpPr>
          <p:nvPr/>
        </p:nvSpPr>
        <p:spPr bwMode="auto">
          <a:xfrm>
            <a:off x="692150" y="3563938"/>
            <a:ext cx="2073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FSE CWUS-02</a:t>
            </a:r>
          </a:p>
          <a:p>
            <a:r>
              <a:rPr lang="en-GB" altLang="en-US" b="1"/>
              <a:t>x1 Self-Propelled Field Artillery Battery</a:t>
            </a:r>
          </a:p>
        </p:txBody>
      </p:sp>
      <p:sp>
        <p:nvSpPr>
          <p:cNvPr id="11724" name="Text Box 460">
            <a:extLst>
              <a:ext uri="{FF2B5EF4-FFF2-40B4-BE49-F238E27FC236}">
                <a16:creationId xmlns:a16="http://schemas.microsoft.com/office/drawing/2014/main" id="{9B8CE3A3-EE45-47F2-AA9E-636E3CFF2E61}"/>
              </a:ext>
            </a:extLst>
          </p:cNvPr>
          <p:cNvSpPr txBox="1">
            <a:spLocks noChangeArrowheads="1"/>
          </p:cNvSpPr>
          <p:nvPr/>
        </p:nvSpPr>
        <p:spPr bwMode="auto">
          <a:xfrm>
            <a:off x="115888" y="3924300"/>
            <a:ext cx="3116262"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US 199th Separate Infantry Brigade was otherwise known as the ‘US Berlin Brigade’, being permanently stationed in the city as the garrison of the US Sector.  Each of the four nations represented in Berlin (USA, USSR, UK and France) was permitted by treaty to have no more than a single brigade in the city, which was to include no more than a single company of tanks.</a:t>
            </a:r>
          </a:p>
          <a:p>
            <a:endParaRPr lang="en-GB" altLang="en-US" b="1"/>
          </a:p>
          <a:p>
            <a:r>
              <a:rPr lang="en-GB" altLang="en-US" b="1"/>
              <a:t>(b) </a:t>
            </a:r>
            <a:r>
              <a:rPr lang="en-GB" altLang="en-US"/>
              <a:t>Like the Armoured Squadron of the British Berlin Brigade, the Tank Company of the US Berlin Brigade ‘bent the rules’ of the treaty slightly in having an over-establishment strength of four platoons.  It was equipped with M60A3 tanks until 1989, when it was re-equipped with M1 Abrams.</a:t>
            </a:r>
            <a:endParaRPr lang="en-GB" altLang="en-US" b="1"/>
          </a:p>
        </p:txBody>
      </p:sp>
      <p:pic>
        <p:nvPicPr>
          <p:cNvPr id="11726" name="Picture 462" descr="USAB">
            <a:extLst>
              <a:ext uri="{FF2B5EF4-FFF2-40B4-BE49-F238E27FC236}">
                <a16:creationId xmlns:a16="http://schemas.microsoft.com/office/drawing/2014/main" id="{59718AA1-FD36-47A0-BFEA-EFAAE13CE3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075" y="6011863"/>
            <a:ext cx="1349375" cy="2089150"/>
          </a:xfrm>
          <a:prstGeom prst="rect">
            <a:avLst/>
          </a:prstGeom>
          <a:noFill/>
          <a:extLst>
            <a:ext uri="{909E8E84-426E-40DD-AFC4-6F175D3DCCD1}">
              <a14:hiddenFill xmlns:a14="http://schemas.microsoft.com/office/drawing/2010/main">
                <a:solidFill>
                  <a:srgbClr val="FFFFFF"/>
                </a:solidFill>
              </a14:hiddenFill>
            </a:ext>
          </a:extLst>
        </p:spPr>
      </p:pic>
      <p:pic>
        <p:nvPicPr>
          <p:cNvPr id="11728" name="Picture 464" descr="berlin_brigade_1982_44_of_64">
            <a:extLst>
              <a:ext uri="{FF2B5EF4-FFF2-40B4-BE49-F238E27FC236}">
                <a16:creationId xmlns:a16="http://schemas.microsoft.com/office/drawing/2014/main" id="{9B44CEBC-E93E-4B4C-A5D0-2F7E9F0800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971550"/>
            <a:ext cx="3313113" cy="2484438"/>
          </a:xfrm>
          <a:prstGeom prst="rect">
            <a:avLst/>
          </a:prstGeom>
          <a:noFill/>
          <a:extLst>
            <a:ext uri="{909E8E84-426E-40DD-AFC4-6F175D3DCCD1}">
              <a14:hiddenFill xmlns:a14="http://schemas.microsoft.com/office/drawing/2010/main">
                <a:solidFill>
                  <a:srgbClr val="FFFFFF"/>
                </a:solidFill>
              </a14:hiddenFill>
            </a:ext>
          </a:extLst>
        </p:spPr>
      </p:pic>
      <p:pic>
        <p:nvPicPr>
          <p:cNvPr id="11729" name="Picture 465" descr="3341948457_a202953375_m">
            <a:extLst>
              <a:ext uri="{FF2B5EF4-FFF2-40B4-BE49-F238E27FC236}">
                <a16:creationId xmlns:a16="http://schemas.microsoft.com/office/drawing/2014/main" id="{024DE205-88EB-46CC-970C-EB61EDB03F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4643438"/>
            <a:ext cx="3294063" cy="2236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900" name="Group 4">
            <a:extLst>
              <a:ext uri="{FF2B5EF4-FFF2-40B4-BE49-F238E27FC236}">
                <a16:creationId xmlns:a16="http://schemas.microsoft.com/office/drawing/2014/main" id="{F82B3B6E-1A46-4230-A00F-3052C03812C6}"/>
              </a:ext>
            </a:extLst>
          </p:cNvPr>
          <p:cNvGrpSpPr>
            <a:grpSpLocks/>
          </p:cNvGrpSpPr>
          <p:nvPr/>
        </p:nvGrpSpPr>
        <p:grpSpPr bwMode="auto">
          <a:xfrm>
            <a:off x="115888" y="250825"/>
            <a:ext cx="288925" cy="217488"/>
            <a:chOff x="2296" y="2835"/>
            <a:chExt cx="151" cy="99"/>
          </a:xfrm>
        </p:grpSpPr>
        <p:sp>
          <p:nvSpPr>
            <p:cNvPr id="80901" name="Rectangle 5">
              <a:extLst>
                <a:ext uri="{FF2B5EF4-FFF2-40B4-BE49-F238E27FC236}">
                  <a16:creationId xmlns:a16="http://schemas.microsoft.com/office/drawing/2014/main" id="{BF7F74D5-2817-4638-A46B-77D6D538F98D}"/>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02" name="Oval 6">
              <a:extLst>
                <a:ext uri="{FF2B5EF4-FFF2-40B4-BE49-F238E27FC236}">
                  <a16:creationId xmlns:a16="http://schemas.microsoft.com/office/drawing/2014/main" id="{A75FFF28-24B6-47BA-98F3-713D46708FF1}"/>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03" name="Line 7">
              <a:extLst>
                <a:ext uri="{FF2B5EF4-FFF2-40B4-BE49-F238E27FC236}">
                  <a16:creationId xmlns:a16="http://schemas.microsoft.com/office/drawing/2014/main" id="{FFEAAA10-9012-4951-88C1-5D8D70A4B2E8}"/>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0904" name="Group 8">
            <a:extLst>
              <a:ext uri="{FF2B5EF4-FFF2-40B4-BE49-F238E27FC236}">
                <a16:creationId xmlns:a16="http://schemas.microsoft.com/office/drawing/2014/main" id="{A0644ED9-3491-4DBD-83AA-5D2544780F7E}"/>
              </a:ext>
            </a:extLst>
          </p:cNvPr>
          <p:cNvGrpSpPr>
            <a:grpSpLocks/>
          </p:cNvGrpSpPr>
          <p:nvPr/>
        </p:nvGrpSpPr>
        <p:grpSpPr bwMode="auto">
          <a:xfrm>
            <a:off x="188913" y="179388"/>
            <a:ext cx="131762" cy="65087"/>
            <a:chOff x="384" y="2015"/>
            <a:chExt cx="83" cy="41"/>
          </a:xfrm>
        </p:grpSpPr>
        <p:sp>
          <p:nvSpPr>
            <p:cNvPr id="80905" name="Line 9">
              <a:extLst>
                <a:ext uri="{FF2B5EF4-FFF2-40B4-BE49-F238E27FC236}">
                  <a16:creationId xmlns:a16="http://schemas.microsoft.com/office/drawing/2014/main" id="{1C6ABBBF-1800-42D5-9EBD-2BD1A8B4E18C}"/>
                </a:ext>
              </a:extLst>
            </p:cNvPr>
            <p:cNvSpPr>
              <a:spLocks noChangeShapeType="1"/>
            </p:cNvSpPr>
            <p:nvPr/>
          </p:nvSpPr>
          <p:spPr bwMode="auto">
            <a:xfrm>
              <a:off x="426"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06" name="Group 10">
              <a:extLst>
                <a:ext uri="{FF2B5EF4-FFF2-40B4-BE49-F238E27FC236}">
                  <a16:creationId xmlns:a16="http://schemas.microsoft.com/office/drawing/2014/main" id="{AE37584F-49B6-47C0-A0D2-46BC336D5758}"/>
                </a:ext>
              </a:extLst>
            </p:cNvPr>
            <p:cNvGrpSpPr>
              <a:grpSpLocks/>
            </p:cNvGrpSpPr>
            <p:nvPr/>
          </p:nvGrpSpPr>
          <p:grpSpPr bwMode="auto">
            <a:xfrm>
              <a:off x="384" y="2015"/>
              <a:ext cx="83" cy="41"/>
              <a:chOff x="384" y="2015"/>
              <a:chExt cx="83" cy="41"/>
            </a:xfrm>
          </p:grpSpPr>
          <p:sp>
            <p:nvSpPr>
              <p:cNvPr id="80907" name="Line 11">
                <a:extLst>
                  <a:ext uri="{FF2B5EF4-FFF2-40B4-BE49-F238E27FC236}">
                    <a16:creationId xmlns:a16="http://schemas.microsoft.com/office/drawing/2014/main" id="{2FE2B3E9-350A-4343-B547-0DCCA1573DA4}"/>
                  </a:ext>
                </a:extLst>
              </p:cNvPr>
              <p:cNvSpPr>
                <a:spLocks noChangeShapeType="1"/>
              </p:cNvSpPr>
              <p:nvPr/>
            </p:nvSpPr>
            <p:spPr bwMode="auto">
              <a:xfrm>
                <a:off x="384"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08" name="Line 12">
                <a:extLst>
                  <a:ext uri="{FF2B5EF4-FFF2-40B4-BE49-F238E27FC236}">
                    <a16:creationId xmlns:a16="http://schemas.microsoft.com/office/drawing/2014/main" id="{581695AF-58B9-46FB-B963-F82973E91FFC}"/>
                  </a:ext>
                </a:extLst>
              </p:cNvPr>
              <p:cNvSpPr>
                <a:spLocks noChangeShapeType="1"/>
              </p:cNvSpPr>
              <p:nvPr/>
            </p:nvSpPr>
            <p:spPr bwMode="auto">
              <a:xfrm>
                <a:off x="467" y="201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80909" name="Line 13">
            <a:extLst>
              <a:ext uri="{FF2B5EF4-FFF2-40B4-BE49-F238E27FC236}">
                <a16:creationId xmlns:a16="http://schemas.microsoft.com/office/drawing/2014/main" id="{9700A2EE-AC39-4FB8-A879-268CF9159CA2}"/>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10" name="Group 14">
            <a:extLst>
              <a:ext uri="{FF2B5EF4-FFF2-40B4-BE49-F238E27FC236}">
                <a16:creationId xmlns:a16="http://schemas.microsoft.com/office/drawing/2014/main" id="{E6E2FEA1-F2E5-460B-9F53-703C08772962}"/>
              </a:ext>
            </a:extLst>
          </p:cNvPr>
          <p:cNvGrpSpPr>
            <a:grpSpLocks/>
          </p:cNvGrpSpPr>
          <p:nvPr/>
        </p:nvGrpSpPr>
        <p:grpSpPr bwMode="auto">
          <a:xfrm>
            <a:off x="404813" y="612775"/>
            <a:ext cx="231775" cy="157163"/>
            <a:chOff x="933" y="149"/>
            <a:chExt cx="146" cy="99"/>
          </a:xfrm>
        </p:grpSpPr>
        <p:sp>
          <p:nvSpPr>
            <p:cNvPr id="80911" name="Rectangle 15">
              <a:extLst>
                <a:ext uri="{FF2B5EF4-FFF2-40B4-BE49-F238E27FC236}">
                  <a16:creationId xmlns:a16="http://schemas.microsoft.com/office/drawing/2014/main" id="{FC1149E4-1422-45A6-8ED4-D5B501042035}"/>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12" name="Text Box 16">
              <a:extLst>
                <a:ext uri="{FF2B5EF4-FFF2-40B4-BE49-F238E27FC236}">
                  <a16:creationId xmlns:a16="http://schemas.microsoft.com/office/drawing/2014/main" id="{B3DCA9DD-778A-4F87-BA5D-D4BFC09B407A}"/>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80913" name="Line 17">
            <a:extLst>
              <a:ext uri="{FF2B5EF4-FFF2-40B4-BE49-F238E27FC236}">
                <a16:creationId xmlns:a16="http://schemas.microsoft.com/office/drawing/2014/main" id="{49444FE1-6416-44E4-B183-ACB6D6FB836F}"/>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14" name="Group 18">
            <a:extLst>
              <a:ext uri="{FF2B5EF4-FFF2-40B4-BE49-F238E27FC236}">
                <a16:creationId xmlns:a16="http://schemas.microsoft.com/office/drawing/2014/main" id="{6C011C8C-BD86-4F68-BD82-B5EA1707172F}"/>
              </a:ext>
            </a:extLst>
          </p:cNvPr>
          <p:cNvGrpSpPr>
            <a:grpSpLocks/>
          </p:cNvGrpSpPr>
          <p:nvPr/>
        </p:nvGrpSpPr>
        <p:grpSpPr bwMode="auto">
          <a:xfrm>
            <a:off x="482600" y="539750"/>
            <a:ext cx="74613" cy="26988"/>
            <a:chOff x="2373" y="1404"/>
            <a:chExt cx="47" cy="17"/>
          </a:xfrm>
        </p:grpSpPr>
        <p:sp>
          <p:nvSpPr>
            <p:cNvPr id="80915" name="Oval 19">
              <a:extLst>
                <a:ext uri="{FF2B5EF4-FFF2-40B4-BE49-F238E27FC236}">
                  <a16:creationId xmlns:a16="http://schemas.microsoft.com/office/drawing/2014/main" id="{C4431ED0-1A39-4CCA-8BB1-69B97CF38D2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0916" name="Oval 20">
              <a:extLst>
                <a:ext uri="{FF2B5EF4-FFF2-40B4-BE49-F238E27FC236}">
                  <a16:creationId xmlns:a16="http://schemas.microsoft.com/office/drawing/2014/main" id="{2B359FD4-DBBD-4709-B09C-8278B4F3188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0917" name="Text Box 21">
            <a:extLst>
              <a:ext uri="{FF2B5EF4-FFF2-40B4-BE49-F238E27FC236}">
                <a16:creationId xmlns:a16="http://schemas.microsoft.com/office/drawing/2014/main" id="{C3793FB9-8E65-41A8-9087-96B2083E55A7}"/>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80918" name="Group 22">
            <a:extLst>
              <a:ext uri="{FF2B5EF4-FFF2-40B4-BE49-F238E27FC236}">
                <a16:creationId xmlns:a16="http://schemas.microsoft.com/office/drawing/2014/main" id="{62658DDA-44A1-4C0E-AD80-E43407677737}"/>
              </a:ext>
            </a:extLst>
          </p:cNvPr>
          <p:cNvGrpSpPr>
            <a:grpSpLocks/>
          </p:cNvGrpSpPr>
          <p:nvPr/>
        </p:nvGrpSpPr>
        <p:grpSpPr bwMode="auto">
          <a:xfrm>
            <a:off x="482600" y="828675"/>
            <a:ext cx="74613" cy="26988"/>
            <a:chOff x="2373" y="1404"/>
            <a:chExt cx="47" cy="17"/>
          </a:xfrm>
        </p:grpSpPr>
        <p:sp>
          <p:nvSpPr>
            <p:cNvPr id="80919" name="Oval 23">
              <a:extLst>
                <a:ext uri="{FF2B5EF4-FFF2-40B4-BE49-F238E27FC236}">
                  <a16:creationId xmlns:a16="http://schemas.microsoft.com/office/drawing/2014/main" id="{CDBF4DB7-166A-4887-B9C2-F9B22D7AE42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0920" name="Oval 24">
              <a:extLst>
                <a:ext uri="{FF2B5EF4-FFF2-40B4-BE49-F238E27FC236}">
                  <a16:creationId xmlns:a16="http://schemas.microsoft.com/office/drawing/2014/main" id="{8482F66F-F53A-4DDA-BECD-FD6A480324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0921" name="Text Box 25">
            <a:extLst>
              <a:ext uri="{FF2B5EF4-FFF2-40B4-BE49-F238E27FC236}">
                <a16:creationId xmlns:a16="http://schemas.microsoft.com/office/drawing/2014/main" id="{604046DF-0BFA-4EA2-AC8A-43BFD88FD2FD}"/>
              </a:ext>
            </a:extLst>
          </p:cNvPr>
          <p:cNvSpPr txBox="1">
            <a:spLocks noChangeArrowheads="1"/>
          </p:cNvSpPr>
          <p:nvPr/>
        </p:nvSpPr>
        <p:spPr bwMode="auto">
          <a:xfrm>
            <a:off x="620713" y="755650"/>
            <a:ext cx="2667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M113 Armoured Cavalry Vehicle </a:t>
            </a:r>
            <a:r>
              <a:rPr lang="en-GB" altLang="en-US" b="1"/>
              <a:t>(b)</a:t>
            </a:r>
            <a:r>
              <a:rPr lang="en-GB" altLang="en-US"/>
              <a:t>         CWUS-13</a:t>
            </a:r>
            <a:endParaRPr lang="en-GB" altLang="en-US" b="1"/>
          </a:p>
        </p:txBody>
      </p:sp>
      <p:grpSp>
        <p:nvGrpSpPr>
          <p:cNvPr id="80922" name="Group 26">
            <a:extLst>
              <a:ext uri="{FF2B5EF4-FFF2-40B4-BE49-F238E27FC236}">
                <a16:creationId xmlns:a16="http://schemas.microsoft.com/office/drawing/2014/main" id="{E9B84D08-807C-4090-987D-478D356BAA8E}"/>
              </a:ext>
            </a:extLst>
          </p:cNvPr>
          <p:cNvGrpSpPr>
            <a:grpSpLocks/>
          </p:cNvGrpSpPr>
          <p:nvPr/>
        </p:nvGrpSpPr>
        <p:grpSpPr bwMode="auto">
          <a:xfrm>
            <a:off x="404813" y="900113"/>
            <a:ext cx="239712" cy="157162"/>
            <a:chOff x="2296" y="2835"/>
            <a:chExt cx="151" cy="99"/>
          </a:xfrm>
        </p:grpSpPr>
        <p:sp>
          <p:nvSpPr>
            <p:cNvPr id="80923" name="Rectangle 27">
              <a:extLst>
                <a:ext uri="{FF2B5EF4-FFF2-40B4-BE49-F238E27FC236}">
                  <a16:creationId xmlns:a16="http://schemas.microsoft.com/office/drawing/2014/main" id="{1867A749-8584-499C-A3BF-51D646194C34}"/>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24" name="Oval 28">
              <a:extLst>
                <a:ext uri="{FF2B5EF4-FFF2-40B4-BE49-F238E27FC236}">
                  <a16:creationId xmlns:a16="http://schemas.microsoft.com/office/drawing/2014/main" id="{5C3D614E-E68B-420D-A994-A61C06CEACD0}"/>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25" name="Line 29">
              <a:extLst>
                <a:ext uri="{FF2B5EF4-FFF2-40B4-BE49-F238E27FC236}">
                  <a16:creationId xmlns:a16="http://schemas.microsoft.com/office/drawing/2014/main" id="{E89B76D1-108A-4BAB-A422-0F2AB473719A}"/>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0926" name="Text Box 30">
            <a:extLst>
              <a:ext uri="{FF2B5EF4-FFF2-40B4-BE49-F238E27FC236}">
                <a16:creationId xmlns:a16="http://schemas.microsoft.com/office/drawing/2014/main" id="{49807A27-19D9-44C1-B4A7-257DAF2577AC}"/>
              </a:ext>
            </a:extLst>
          </p:cNvPr>
          <p:cNvSpPr txBox="1">
            <a:spLocks noChangeArrowheads="1"/>
          </p:cNvSpPr>
          <p:nvPr/>
        </p:nvSpPr>
        <p:spPr bwMode="auto">
          <a:xfrm>
            <a:off x="404813" y="107950"/>
            <a:ext cx="2359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CWUS-12</a:t>
            </a:r>
          </a:p>
          <a:p>
            <a:r>
              <a:rPr lang="en-GB" altLang="en-US" sz="1000" b="1"/>
              <a:t>Armored Cavalry Regiment 1980s </a:t>
            </a:r>
            <a:r>
              <a:rPr lang="en-GB" altLang="en-US" b="1"/>
              <a:t>(a)</a:t>
            </a:r>
            <a:endParaRPr lang="en-GB" altLang="en-US" sz="1000" b="1"/>
          </a:p>
        </p:txBody>
      </p:sp>
      <p:sp>
        <p:nvSpPr>
          <p:cNvPr id="80927" name="Text Box 31">
            <a:extLst>
              <a:ext uri="{FF2B5EF4-FFF2-40B4-BE49-F238E27FC236}">
                <a16:creationId xmlns:a16="http://schemas.microsoft.com/office/drawing/2014/main" id="{1CA9BB5B-3080-4E53-AA35-3A39695EBC90}"/>
              </a:ext>
            </a:extLst>
          </p:cNvPr>
          <p:cNvSpPr txBox="1">
            <a:spLocks noChangeArrowheads="1"/>
          </p:cNvSpPr>
          <p:nvPr/>
        </p:nvSpPr>
        <p:spPr bwMode="auto">
          <a:xfrm>
            <a:off x="692150" y="14033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80928" name="Group 32">
            <a:extLst>
              <a:ext uri="{FF2B5EF4-FFF2-40B4-BE49-F238E27FC236}">
                <a16:creationId xmlns:a16="http://schemas.microsoft.com/office/drawing/2014/main" id="{B0EB699B-8404-4032-B2FF-FE4D4CEC60E8}"/>
              </a:ext>
            </a:extLst>
          </p:cNvPr>
          <p:cNvGrpSpPr>
            <a:grpSpLocks/>
          </p:cNvGrpSpPr>
          <p:nvPr/>
        </p:nvGrpSpPr>
        <p:grpSpPr bwMode="auto">
          <a:xfrm>
            <a:off x="404813" y="1763713"/>
            <a:ext cx="288925" cy="217487"/>
            <a:chOff x="2296" y="2835"/>
            <a:chExt cx="151" cy="99"/>
          </a:xfrm>
        </p:grpSpPr>
        <p:sp>
          <p:nvSpPr>
            <p:cNvPr id="80929" name="Rectangle 33">
              <a:extLst>
                <a:ext uri="{FF2B5EF4-FFF2-40B4-BE49-F238E27FC236}">
                  <a16:creationId xmlns:a16="http://schemas.microsoft.com/office/drawing/2014/main" id="{41AAAFBA-5258-47FF-BF37-61F29EE7028F}"/>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30" name="Oval 34">
              <a:extLst>
                <a:ext uri="{FF2B5EF4-FFF2-40B4-BE49-F238E27FC236}">
                  <a16:creationId xmlns:a16="http://schemas.microsoft.com/office/drawing/2014/main" id="{9670D406-4D96-4AA9-BE0F-82411B2C5832}"/>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31" name="Line 35">
              <a:extLst>
                <a:ext uri="{FF2B5EF4-FFF2-40B4-BE49-F238E27FC236}">
                  <a16:creationId xmlns:a16="http://schemas.microsoft.com/office/drawing/2014/main" id="{9A7869F0-9443-4F00-8A59-2DF22F02A305}"/>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0932" name="Group 36">
            <a:extLst>
              <a:ext uri="{FF2B5EF4-FFF2-40B4-BE49-F238E27FC236}">
                <a16:creationId xmlns:a16="http://schemas.microsoft.com/office/drawing/2014/main" id="{447B7398-0925-46B1-AE71-E2957E2D6E64}"/>
              </a:ext>
            </a:extLst>
          </p:cNvPr>
          <p:cNvGrpSpPr>
            <a:grpSpLocks/>
          </p:cNvGrpSpPr>
          <p:nvPr/>
        </p:nvGrpSpPr>
        <p:grpSpPr bwMode="auto">
          <a:xfrm>
            <a:off x="511175" y="1690688"/>
            <a:ext cx="76200" cy="63500"/>
            <a:chOff x="2443" y="447"/>
            <a:chExt cx="48" cy="40"/>
          </a:xfrm>
        </p:grpSpPr>
        <p:sp>
          <p:nvSpPr>
            <p:cNvPr id="80933" name="Line 37">
              <a:extLst>
                <a:ext uri="{FF2B5EF4-FFF2-40B4-BE49-F238E27FC236}">
                  <a16:creationId xmlns:a16="http://schemas.microsoft.com/office/drawing/2014/main" id="{BC214AB2-C8CB-45A0-A026-5C05D6E7466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34" name="Line 38">
              <a:extLst>
                <a:ext uri="{FF2B5EF4-FFF2-40B4-BE49-F238E27FC236}">
                  <a16:creationId xmlns:a16="http://schemas.microsoft.com/office/drawing/2014/main" id="{0BD24BF2-DA6B-49A9-A05C-B708FF6293E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0935" name="Line 39">
            <a:extLst>
              <a:ext uri="{FF2B5EF4-FFF2-40B4-BE49-F238E27FC236}">
                <a16:creationId xmlns:a16="http://schemas.microsoft.com/office/drawing/2014/main" id="{E09C4B85-52F6-4BB6-849F-24081E133584}"/>
              </a:ext>
            </a:extLst>
          </p:cNvPr>
          <p:cNvSpPr>
            <a:spLocks noChangeShapeType="1"/>
          </p:cNvSpPr>
          <p:nvPr/>
        </p:nvSpPr>
        <p:spPr bwMode="auto">
          <a:xfrm>
            <a:off x="260350" y="1835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36" name="Text Box 40">
            <a:extLst>
              <a:ext uri="{FF2B5EF4-FFF2-40B4-BE49-F238E27FC236}">
                <a16:creationId xmlns:a16="http://schemas.microsoft.com/office/drawing/2014/main" id="{BEEFB39C-3688-4AFB-B258-4475E8D9BF2E}"/>
              </a:ext>
            </a:extLst>
          </p:cNvPr>
          <p:cNvSpPr txBox="1">
            <a:spLocks noChangeArrowheads="1"/>
          </p:cNvSpPr>
          <p:nvPr/>
        </p:nvSpPr>
        <p:spPr bwMode="auto">
          <a:xfrm>
            <a:off x="692150" y="1619250"/>
            <a:ext cx="21637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CWUS-15</a:t>
            </a:r>
          </a:p>
          <a:p>
            <a:r>
              <a:rPr lang="en-GB" altLang="en-US" sz="1000" b="1"/>
              <a:t>x3 Armored Cavalry Squadron </a:t>
            </a:r>
            <a:r>
              <a:rPr lang="en-GB" altLang="en-US" b="1"/>
              <a:t>(c)</a:t>
            </a:r>
            <a:endParaRPr lang="en-GB" altLang="en-US" sz="1000" b="1"/>
          </a:p>
        </p:txBody>
      </p:sp>
      <p:sp>
        <p:nvSpPr>
          <p:cNvPr id="80937" name="Text Box 41">
            <a:extLst>
              <a:ext uri="{FF2B5EF4-FFF2-40B4-BE49-F238E27FC236}">
                <a16:creationId xmlns:a16="http://schemas.microsoft.com/office/drawing/2014/main" id="{5AA8C049-D676-4922-8021-B5704180DA95}"/>
              </a:ext>
            </a:extLst>
          </p:cNvPr>
          <p:cNvSpPr txBox="1">
            <a:spLocks noChangeArrowheads="1"/>
          </p:cNvSpPr>
          <p:nvPr/>
        </p:nvSpPr>
        <p:spPr bwMode="auto">
          <a:xfrm>
            <a:off x="692150" y="205105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80938" name="Group 42">
            <a:extLst>
              <a:ext uri="{FF2B5EF4-FFF2-40B4-BE49-F238E27FC236}">
                <a16:creationId xmlns:a16="http://schemas.microsoft.com/office/drawing/2014/main" id="{7950324F-58B0-433D-A025-981F64EE7CB6}"/>
              </a:ext>
            </a:extLst>
          </p:cNvPr>
          <p:cNvGrpSpPr>
            <a:grpSpLocks/>
          </p:cNvGrpSpPr>
          <p:nvPr/>
        </p:nvGrpSpPr>
        <p:grpSpPr bwMode="auto">
          <a:xfrm>
            <a:off x="404813" y="2411413"/>
            <a:ext cx="287337" cy="215900"/>
            <a:chOff x="2523" y="3016"/>
            <a:chExt cx="151" cy="98"/>
          </a:xfrm>
        </p:grpSpPr>
        <p:sp>
          <p:nvSpPr>
            <p:cNvPr id="80939" name="Rectangle 43">
              <a:extLst>
                <a:ext uri="{FF2B5EF4-FFF2-40B4-BE49-F238E27FC236}">
                  <a16:creationId xmlns:a16="http://schemas.microsoft.com/office/drawing/2014/main" id="{E09FB76D-33AF-4BD5-9AE2-79124B83B9B5}"/>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40" name="Oval 44">
              <a:extLst>
                <a:ext uri="{FF2B5EF4-FFF2-40B4-BE49-F238E27FC236}">
                  <a16:creationId xmlns:a16="http://schemas.microsoft.com/office/drawing/2014/main" id="{C3B83331-E9F4-421B-AD85-C8AA43D4B4EF}"/>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41" name="Line 45">
              <a:extLst>
                <a:ext uri="{FF2B5EF4-FFF2-40B4-BE49-F238E27FC236}">
                  <a16:creationId xmlns:a16="http://schemas.microsoft.com/office/drawing/2014/main" id="{A901BD02-F97B-4F32-9964-F1F37CC43F71}"/>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42" name="Line 46">
              <a:extLst>
                <a:ext uri="{FF2B5EF4-FFF2-40B4-BE49-F238E27FC236}">
                  <a16:creationId xmlns:a16="http://schemas.microsoft.com/office/drawing/2014/main" id="{A1157FD7-17E7-4F9B-A8EC-AEF53783E6C5}"/>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43" name="Line 47">
              <a:extLst>
                <a:ext uri="{FF2B5EF4-FFF2-40B4-BE49-F238E27FC236}">
                  <a16:creationId xmlns:a16="http://schemas.microsoft.com/office/drawing/2014/main" id="{F7D27840-959E-45C6-8E45-9AE9BF6D0982}"/>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44" name="Line 48">
              <a:extLst>
                <a:ext uri="{FF2B5EF4-FFF2-40B4-BE49-F238E27FC236}">
                  <a16:creationId xmlns:a16="http://schemas.microsoft.com/office/drawing/2014/main" id="{9E402C01-7CBA-4100-B0B3-D605E789DD2B}"/>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0945" name="Line 49">
            <a:extLst>
              <a:ext uri="{FF2B5EF4-FFF2-40B4-BE49-F238E27FC236}">
                <a16:creationId xmlns:a16="http://schemas.microsoft.com/office/drawing/2014/main" id="{DA23D546-C6D4-4870-BAFC-2C0F06617178}"/>
              </a:ext>
            </a:extLst>
          </p:cNvPr>
          <p:cNvSpPr>
            <a:spLocks noChangeShapeType="1"/>
          </p:cNvSpPr>
          <p:nvPr/>
        </p:nvSpPr>
        <p:spPr bwMode="auto">
          <a:xfrm>
            <a:off x="549275" y="2338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46" name="Text Box 50">
            <a:extLst>
              <a:ext uri="{FF2B5EF4-FFF2-40B4-BE49-F238E27FC236}">
                <a16:creationId xmlns:a16="http://schemas.microsoft.com/office/drawing/2014/main" id="{65C3E3A8-08F4-4FBC-A3E2-90E562C8AC91}"/>
              </a:ext>
            </a:extLst>
          </p:cNvPr>
          <p:cNvSpPr txBox="1">
            <a:spLocks noChangeArrowheads="1"/>
          </p:cNvSpPr>
          <p:nvPr/>
        </p:nvSpPr>
        <p:spPr bwMode="auto">
          <a:xfrm>
            <a:off x="692150" y="2338388"/>
            <a:ext cx="1662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CWUS-16</a:t>
            </a:r>
          </a:p>
          <a:p>
            <a:r>
              <a:rPr lang="en-GB" altLang="en-US" b="1"/>
              <a:t>x1 Combat Engineer Company</a:t>
            </a:r>
          </a:p>
        </p:txBody>
      </p:sp>
      <p:sp>
        <p:nvSpPr>
          <p:cNvPr id="80947" name="Line 51">
            <a:extLst>
              <a:ext uri="{FF2B5EF4-FFF2-40B4-BE49-F238E27FC236}">
                <a16:creationId xmlns:a16="http://schemas.microsoft.com/office/drawing/2014/main" id="{24A1FD1E-1B83-463B-AD84-9E05EFB1AC3D}"/>
              </a:ext>
            </a:extLst>
          </p:cNvPr>
          <p:cNvSpPr>
            <a:spLocks noChangeShapeType="1"/>
          </p:cNvSpPr>
          <p:nvPr/>
        </p:nvSpPr>
        <p:spPr bwMode="auto">
          <a:xfrm>
            <a:off x="260350" y="2482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48" name="Group 52">
            <a:extLst>
              <a:ext uri="{FF2B5EF4-FFF2-40B4-BE49-F238E27FC236}">
                <a16:creationId xmlns:a16="http://schemas.microsoft.com/office/drawing/2014/main" id="{6D8944F7-3837-4538-92CA-47068DCE65D3}"/>
              </a:ext>
            </a:extLst>
          </p:cNvPr>
          <p:cNvGrpSpPr>
            <a:grpSpLocks/>
          </p:cNvGrpSpPr>
          <p:nvPr/>
        </p:nvGrpSpPr>
        <p:grpSpPr bwMode="auto">
          <a:xfrm>
            <a:off x="404813" y="2843213"/>
            <a:ext cx="287337" cy="215900"/>
            <a:chOff x="2523" y="2880"/>
            <a:chExt cx="152" cy="99"/>
          </a:xfrm>
        </p:grpSpPr>
        <p:sp>
          <p:nvSpPr>
            <p:cNvPr id="80949" name="Rectangle 53">
              <a:extLst>
                <a:ext uri="{FF2B5EF4-FFF2-40B4-BE49-F238E27FC236}">
                  <a16:creationId xmlns:a16="http://schemas.microsoft.com/office/drawing/2014/main" id="{90DACC5A-8999-40D0-9618-312FAF65CBB2}"/>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50" name="Oval 54">
              <a:extLst>
                <a:ext uri="{FF2B5EF4-FFF2-40B4-BE49-F238E27FC236}">
                  <a16:creationId xmlns:a16="http://schemas.microsoft.com/office/drawing/2014/main" id="{9543FF99-1845-4A7B-85EF-0761839A0F94}"/>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51" name="Line 55">
              <a:extLst>
                <a:ext uri="{FF2B5EF4-FFF2-40B4-BE49-F238E27FC236}">
                  <a16:creationId xmlns:a16="http://schemas.microsoft.com/office/drawing/2014/main" id="{D0C59852-DF48-4460-BF09-771A6936BEDB}"/>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52" name="Line 56">
              <a:extLst>
                <a:ext uri="{FF2B5EF4-FFF2-40B4-BE49-F238E27FC236}">
                  <a16:creationId xmlns:a16="http://schemas.microsoft.com/office/drawing/2014/main" id="{5430F679-E4B2-4633-898A-AAAB8E262DDA}"/>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53" name="Line 57">
              <a:extLst>
                <a:ext uri="{FF2B5EF4-FFF2-40B4-BE49-F238E27FC236}">
                  <a16:creationId xmlns:a16="http://schemas.microsoft.com/office/drawing/2014/main" id="{AE7CA42E-31AF-4D46-8355-CA2152299A5E}"/>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0954" name="Line 58">
            <a:extLst>
              <a:ext uri="{FF2B5EF4-FFF2-40B4-BE49-F238E27FC236}">
                <a16:creationId xmlns:a16="http://schemas.microsoft.com/office/drawing/2014/main" id="{7F54A8D0-7C1F-4053-B1E7-2E995F93D358}"/>
              </a:ext>
            </a:extLst>
          </p:cNvPr>
          <p:cNvSpPr>
            <a:spLocks noChangeShapeType="1"/>
          </p:cNvSpPr>
          <p:nvPr/>
        </p:nvSpPr>
        <p:spPr bwMode="auto">
          <a:xfrm>
            <a:off x="260350" y="29146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55" name="Line 59">
            <a:extLst>
              <a:ext uri="{FF2B5EF4-FFF2-40B4-BE49-F238E27FC236}">
                <a16:creationId xmlns:a16="http://schemas.microsoft.com/office/drawing/2014/main" id="{C0969618-340F-401C-B590-F553CAB37C52}"/>
              </a:ext>
            </a:extLst>
          </p:cNvPr>
          <p:cNvSpPr>
            <a:spLocks noChangeShapeType="1"/>
          </p:cNvSpPr>
          <p:nvPr/>
        </p:nvSpPr>
        <p:spPr bwMode="auto">
          <a:xfrm>
            <a:off x="549275" y="27717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56" name="Text Box 60">
            <a:extLst>
              <a:ext uri="{FF2B5EF4-FFF2-40B4-BE49-F238E27FC236}">
                <a16:creationId xmlns:a16="http://schemas.microsoft.com/office/drawing/2014/main" id="{FCBF5E7A-22F7-41E9-B337-86913D78CF41}"/>
              </a:ext>
            </a:extLst>
          </p:cNvPr>
          <p:cNvSpPr txBox="1">
            <a:spLocks noChangeArrowheads="1"/>
          </p:cNvSpPr>
          <p:nvPr/>
        </p:nvSpPr>
        <p:spPr bwMode="auto">
          <a:xfrm>
            <a:off x="692150" y="2771775"/>
            <a:ext cx="1703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CWUS-17</a:t>
            </a:r>
          </a:p>
          <a:p>
            <a:r>
              <a:rPr lang="en-GB" altLang="en-US" b="1"/>
              <a:t>x1 Air Defence Battery (Vulcan)</a:t>
            </a:r>
          </a:p>
        </p:txBody>
      </p:sp>
      <p:sp>
        <p:nvSpPr>
          <p:cNvPr id="80957" name="Text Box 61">
            <a:extLst>
              <a:ext uri="{FF2B5EF4-FFF2-40B4-BE49-F238E27FC236}">
                <a16:creationId xmlns:a16="http://schemas.microsoft.com/office/drawing/2014/main" id="{1CAD0244-E8C6-45A8-840F-CEF4ECFAF6A6}"/>
              </a:ext>
            </a:extLst>
          </p:cNvPr>
          <p:cNvSpPr txBox="1">
            <a:spLocks noChangeArrowheads="1"/>
          </p:cNvSpPr>
          <p:nvPr/>
        </p:nvSpPr>
        <p:spPr bwMode="auto">
          <a:xfrm>
            <a:off x="692150" y="3130550"/>
            <a:ext cx="23225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AIR CAVALRY SQUADRON ASSETS</a:t>
            </a:r>
          </a:p>
        </p:txBody>
      </p:sp>
      <p:grpSp>
        <p:nvGrpSpPr>
          <p:cNvPr id="80958" name="Group 62">
            <a:extLst>
              <a:ext uri="{FF2B5EF4-FFF2-40B4-BE49-F238E27FC236}">
                <a16:creationId xmlns:a16="http://schemas.microsoft.com/office/drawing/2014/main" id="{76E80755-7FE4-4A18-9D6F-BF941942FB14}"/>
              </a:ext>
            </a:extLst>
          </p:cNvPr>
          <p:cNvGrpSpPr>
            <a:grpSpLocks/>
          </p:cNvGrpSpPr>
          <p:nvPr/>
        </p:nvGrpSpPr>
        <p:grpSpPr bwMode="auto">
          <a:xfrm>
            <a:off x="404813" y="3490913"/>
            <a:ext cx="244475" cy="158750"/>
            <a:chOff x="2341" y="3016"/>
            <a:chExt cx="154" cy="100"/>
          </a:xfrm>
        </p:grpSpPr>
        <p:sp>
          <p:nvSpPr>
            <p:cNvPr id="80959" name="Rectangle 63">
              <a:extLst>
                <a:ext uri="{FF2B5EF4-FFF2-40B4-BE49-F238E27FC236}">
                  <a16:creationId xmlns:a16="http://schemas.microsoft.com/office/drawing/2014/main" id="{57277869-9F74-4488-AD2D-A83B7203D7BF}"/>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0960" name="Group 64">
              <a:extLst>
                <a:ext uri="{FF2B5EF4-FFF2-40B4-BE49-F238E27FC236}">
                  <a16:creationId xmlns:a16="http://schemas.microsoft.com/office/drawing/2014/main" id="{BCA62C21-BCB0-4391-AB71-1737F9482340}"/>
                </a:ext>
              </a:extLst>
            </p:cNvPr>
            <p:cNvGrpSpPr>
              <a:grpSpLocks/>
            </p:cNvGrpSpPr>
            <p:nvPr/>
          </p:nvGrpSpPr>
          <p:grpSpPr bwMode="auto">
            <a:xfrm>
              <a:off x="2363" y="3033"/>
              <a:ext cx="110" cy="63"/>
              <a:chOff x="691" y="3359"/>
              <a:chExt cx="136" cy="90"/>
            </a:xfrm>
          </p:grpSpPr>
          <p:sp>
            <p:nvSpPr>
              <p:cNvPr id="80961" name="Line 65">
                <a:extLst>
                  <a:ext uri="{FF2B5EF4-FFF2-40B4-BE49-F238E27FC236}">
                    <a16:creationId xmlns:a16="http://schemas.microsoft.com/office/drawing/2014/main" id="{414BDEBB-F627-4387-945F-CD59F2D88C2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62" name="Line 66">
                <a:extLst>
                  <a:ext uri="{FF2B5EF4-FFF2-40B4-BE49-F238E27FC236}">
                    <a16:creationId xmlns:a16="http://schemas.microsoft.com/office/drawing/2014/main" id="{8A1DA48C-9156-4256-82C2-4410B2288B75}"/>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63" name="Line 67">
                <a:extLst>
                  <a:ext uri="{FF2B5EF4-FFF2-40B4-BE49-F238E27FC236}">
                    <a16:creationId xmlns:a16="http://schemas.microsoft.com/office/drawing/2014/main" id="{D55D4368-B5DC-4776-A505-F933F0966DFE}"/>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64" name="Line 68">
                <a:extLst>
                  <a:ext uri="{FF2B5EF4-FFF2-40B4-BE49-F238E27FC236}">
                    <a16:creationId xmlns:a16="http://schemas.microsoft.com/office/drawing/2014/main" id="{BAD00042-32EE-4034-963A-CFD7F2A91A3F}"/>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80965" name="Group 69">
            <a:extLst>
              <a:ext uri="{FF2B5EF4-FFF2-40B4-BE49-F238E27FC236}">
                <a16:creationId xmlns:a16="http://schemas.microsoft.com/office/drawing/2014/main" id="{110D6915-F15A-4103-A4B5-2D510C55E056}"/>
              </a:ext>
            </a:extLst>
          </p:cNvPr>
          <p:cNvGrpSpPr>
            <a:grpSpLocks/>
          </p:cNvGrpSpPr>
          <p:nvPr/>
        </p:nvGrpSpPr>
        <p:grpSpPr bwMode="auto">
          <a:xfrm>
            <a:off x="488950" y="3419475"/>
            <a:ext cx="74613" cy="26988"/>
            <a:chOff x="2373" y="1404"/>
            <a:chExt cx="47" cy="17"/>
          </a:xfrm>
        </p:grpSpPr>
        <p:sp>
          <p:nvSpPr>
            <p:cNvPr id="80966" name="Oval 70">
              <a:extLst>
                <a:ext uri="{FF2B5EF4-FFF2-40B4-BE49-F238E27FC236}">
                  <a16:creationId xmlns:a16="http://schemas.microsoft.com/office/drawing/2014/main" id="{3BC7FE68-7FDE-4AC5-9457-2DC840FE9C8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0967" name="Oval 71">
              <a:extLst>
                <a:ext uri="{FF2B5EF4-FFF2-40B4-BE49-F238E27FC236}">
                  <a16:creationId xmlns:a16="http://schemas.microsoft.com/office/drawing/2014/main" id="{9FAB0E4F-123A-4489-8264-FBBF78049B2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0968" name="Line 72">
            <a:extLst>
              <a:ext uri="{FF2B5EF4-FFF2-40B4-BE49-F238E27FC236}">
                <a16:creationId xmlns:a16="http://schemas.microsoft.com/office/drawing/2014/main" id="{CE93AA44-06F5-42E2-B790-9EFEC66661D9}"/>
              </a:ext>
            </a:extLst>
          </p:cNvPr>
          <p:cNvSpPr>
            <a:spLocks noChangeShapeType="1"/>
          </p:cNvSpPr>
          <p:nvPr/>
        </p:nvSpPr>
        <p:spPr bwMode="auto">
          <a:xfrm>
            <a:off x="260350" y="35639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69" name="Group 73">
            <a:extLst>
              <a:ext uri="{FF2B5EF4-FFF2-40B4-BE49-F238E27FC236}">
                <a16:creationId xmlns:a16="http://schemas.microsoft.com/office/drawing/2014/main" id="{B5F86F53-8AE9-44EF-B0C6-504D0AD242E6}"/>
              </a:ext>
            </a:extLst>
          </p:cNvPr>
          <p:cNvGrpSpPr>
            <a:grpSpLocks/>
          </p:cNvGrpSpPr>
          <p:nvPr/>
        </p:nvGrpSpPr>
        <p:grpSpPr bwMode="auto">
          <a:xfrm>
            <a:off x="404813" y="3779838"/>
            <a:ext cx="244475" cy="158750"/>
            <a:chOff x="2341" y="3016"/>
            <a:chExt cx="154" cy="100"/>
          </a:xfrm>
        </p:grpSpPr>
        <p:sp>
          <p:nvSpPr>
            <p:cNvPr id="80970" name="Rectangle 74">
              <a:extLst>
                <a:ext uri="{FF2B5EF4-FFF2-40B4-BE49-F238E27FC236}">
                  <a16:creationId xmlns:a16="http://schemas.microsoft.com/office/drawing/2014/main" id="{9EF71325-B628-413E-B1BC-50DA941575C7}"/>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0971" name="Group 75">
              <a:extLst>
                <a:ext uri="{FF2B5EF4-FFF2-40B4-BE49-F238E27FC236}">
                  <a16:creationId xmlns:a16="http://schemas.microsoft.com/office/drawing/2014/main" id="{4C6CBC25-1EB4-476E-B95B-10BDA33F3589}"/>
                </a:ext>
              </a:extLst>
            </p:cNvPr>
            <p:cNvGrpSpPr>
              <a:grpSpLocks/>
            </p:cNvGrpSpPr>
            <p:nvPr/>
          </p:nvGrpSpPr>
          <p:grpSpPr bwMode="auto">
            <a:xfrm>
              <a:off x="2363" y="3033"/>
              <a:ext cx="110" cy="63"/>
              <a:chOff x="691" y="3359"/>
              <a:chExt cx="136" cy="90"/>
            </a:xfrm>
          </p:grpSpPr>
          <p:sp>
            <p:nvSpPr>
              <p:cNvPr id="80972" name="Line 76">
                <a:extLst>
                  <a:ext uri="{FF2B5EF4-FFF2-40B4-BE49-F238E27FC236}">
                    <a16:creationId xmlns:a16="http://schemas.microsoft.com/office/drawing/2014/main" id="{3C4B8697-B88C-41E7-B918-CFB2270BD758}"/>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73" name="Line 77">
                <a:extLst>
                  <a:ext uri="{FF2B5EF4-FFF2-40B4-BE49-F238E27FC236}">
                    <a16:creationId xmlns:a16="http://schemas.microsoft.com/office/drawing/2014/main" id="{268BF34F-A508-4920-B4CE-1F21233CCDF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74" name="Line 78">
                <a:extLst>
                  <a:ext uri="{FF2B5EF4-FFF2-40B4-BE49-F238E27FC236}">
                    <a16:creationId xmlns:a16="http://schemas.microsoft.com/office/drawing/2014/main" id="{E80037BE-487D-4328-9414-DD0D237251E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75" name="Line 79">
                <a:extLst>
                  <a:ext uri="{FF2B5EF4-FFF2-40B4-BE49-F238E27FC236}">
                    <a16:creationId xmlns:a16="http://schemas.microsoft.com/office/drawing/2014/main" id="{85B6F7C3-C412-434A-9A6C-D6C87F222BDA}"/>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80976" name="Group 80">
            <a:extLst>
              <a:ext uri="{FF2B5EF4-FFF2-40B4-BE49-F238E27FC236}">
                <a16:creationId xmlns:a16="http://schemas.microsoft.com/office/drawing/2014/main" id="{CB609D7E-0279-4D49-821E-0194237B2677}"/>
              </a:ext>
            </a:extLst>
          </p:cNvPr>
          <p:cNvGrpSpPr>
            <a:grpSpLocks/>
          </p:cNvGrpSpPr>
          <p:nvPr/>
        </p:nvGrpSpPr>
        <p:grpSpPr bwMode="auto">
          <a:xfrm>
            <a:off x="488950" y="3708400"/>
            <a:ext cx="74613" cy="26988"/>
            <a:chOff x="2373" y="1404"/>
            <a:chExt cx="47" cy="17"/>
          </a:xfrm>
        </p:grpSpPr>
        <p:sp>
          <p:nvSpPr>
            <p:cNvPr id="80977" name="Oval 81">
              <a:extLst>
                <a:ext uri="{FF2B5EF4-FFF2-40B4-BE49-F238E27FC236}">
                  <a16:creationId xmlns:a16="http://schemas.microsoft.com/office/drawing/2014/main" id="{3F65E86D-8776-4D7C-B003-06364DAB7D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0978" name="Oval 82">
              <a:extLst>
                <a:ext uri="{FF2B5EF4-FFF2-40B4-BE49-F238E27FC236}">
                  <a16:creationId xmlns:a16="http://schemas.microsoft.com/office/drawing/2014/main" id="{2BEF94EF-32D0-4C53-890F-D07A8D9612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0979" name="Line 83">
            <a:extLst>
              <a:ext uri="{FF2B5EF4-FFF2-40B4-BE49-F238E27FC236}">
                <a16:creationId xmlns:a16="http://schemas.microsoft.com/office/drawing/2014/main" id="{4D05EE7E-F24B-42CC-994F-71B13AE02D8B}"/>
              </a:ext>
            </a:extLst>
          </p:cNvPr>
          <p:cNvSpPr>
            <a:spLocks noChangeShapeType="1"/>
          </p:cNvSpPr>
          <p:nvPr/>
        </p:nvSpPr>
        <p:spPr bwMode="auto">
          <a:xfrm>
            <a:off x="260350" y="38528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0980" name="Group 84">
            <a:extLst>
              <a:ext uri="{FF2B5EF4-FFF2-40B4-BE49-F238E27FC236}">
                <a16:creationId xmlns:a16="http://schemas.microsoft.com/office/drawing/2014/main" id="{372A0D8F-DF1C-4E01-9398-12C633F8FE37}"/>
              </a:ext>
            </a:extLst>
          </p:cNvPr>
          <p:cNvGrpSpPr>
            <a:grpSpLocks/>
          </p:cNvGrpSpPr>
          <p:nvPr/>
        </p:nvGrpSpPr>
        <p:grpSpPr bwMode="auto">
          <a:xfrm>
            <a:off x="404813" y="4067175"/>
            <a:ext cx="244475" cy="158750"/>
            <a:chOff x="2341" y="3016"/>
            <a:chExt cx="154" cy="100"/>
          </a:xfrm>
        </p:grpSpPr>
        <p:sp>
          <p:nvSpPr>
            <p:cNvPr id="80981" name="Rectangle 85">
              <a:extLst>
                <a:ext uri="{FF2B5EF4-FFF2-40B4-BE49-F238E27FC236}">
                  <a16:creationId xmlns:a16="http://schemas.microsoft.com/office/drawing/2014/main" id="{247FB3DC-C6AC-4CAF-80BC-81BE47F1822D}"/>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0982" name="Group 86">
              <a:extLst>
                <a:ext uri="{FF2B5EF4-FFF2-40B4-BE49-F238E27FC236}">
                  <a16:creationId xmlns:a16="http://schemas.microsoft.com/office/drawing/2014/main" id="{8C0932E9-D51B-4BEF-8752-A322937CF0FB}"/>
                </a:ext>
              </a:extLst>
            </p:cNvPr>
            <p:cNvGrpSpPr>
              <a:grpSpLocks/>
            </p:cNvGrpSpPr>
            <p:nvPr/>
          </p:nvGrpSpPr>
          <p:grpSpPr bwMode="auto">
            <a:xfrm>
              <a:off x="2363" y="3033"/>
              <a:ext cx="110" cy="63"/>
              <a:chOff x="691" y="3359"/>
              <a:chExt cx="136" cy="90"/>
            </a:xfrm>
          </p:grpSpPr>
          <p:sp>
            <p:nvSpPr>
              <p:cNvPr id="80983" name="Line 87">
                <a:extLst>
                  <a:ext uri="{FF2B5EF4-FFF2-40B4-BE49-F238E27FC236}">
                    <a16:creationId xmlns:a16="http://schemas.microsoft.com/office/drawing/2014/main" id="{1A3DBC74-25D4-429B-8B8C-F8EAFE65C44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84" name="Line 88">
                <a:extLst>
                  <a:ext uri="{FF2B5EF4-FFF2-40B4-BE49-F238E27FC236}">
                    <a16:creationId xmlns:a16="http://schemas.microsoft.com/office/drawing/2014/main" id="{4DD7DC46-0BA0-4501-BC41-4EC2097C7B4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85" name="Line 89">
                <a:extLst>
                  <a:ext uri="{FF2B5EF4-FFF2-40B4-BE49-F238E27FC236}">
                    <a16:creationId xmlns:a16="http://schemas.microsoft.com/office/drawing/2014/main" id="{8FF2FF2E-FBCD-4201-8AB7-33C4008013F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86" name="Line 90">
                <a:extLst>
                  <a:ext uri="{FF2B5EF4-FFF2-40B4-BE49-F238E27FC236}">
                    <a16:creationId xmlns:a16="http://schemas.microsoft.com/office/drawing/2014/main" id="{103FA304-938C-408D-BAC1-BF9EEE037B06}"/>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80987" name="Group 91">
            <a:extLst>
              <a:ext uri="{FF2B5EF4-FFF2-40B4-BE49-F238E27FC236}">
                <a16:creationId xmlns:a16="http://schemas.microsoft.com/office/drawing/2014/main" id="{C071DE1E-D66B-452F-9295-AB89FD19C30F}"/>
              </a:ext>
            </a:extLst>
          </p:cNvPr>
          <p:cNvGrpSpPr>
            <a:grpSpLocks/>
          </p:cNvGrpSpPr>
          <p:nvPr/>
        </p:nvGrpSpPr>
        <p:grpSpPr bwMode="auto">
          <a:xfrm>
            <a:off x="488950" y="3995738"/>
            <a:ext cx="74613" cy="26987"/>
            <a:chOff x="2373" y="1404"/>
            <a:chExt cx="47" cy="17"/>
          </a:xfrm>
        </p:grpSpPr>
        <p:sp>
          <p:nvSpPr>
            <p:cNvPr id="80988" name="Oval 92">
              <a:extLst>
                <a:ext uri="{FF2B5EF4-FFF2-40B4-BE49-F238E27FC236}">
                  <a16:creationId xmlns:a16="http://schemas.microsoft.com/office/drawing/2014/main" id="{37832EDA-40EC-43C0-BD12-A4AABCB5DA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0989" name="Oval 93">
              <a:extLst>
                <a:ext uri="{FF2B5EF4-FFF2-40B4-BE49-F238E27FC236}">
                  <a16:creationId xmlns:a16="http://schemas.microsoft.com/office/drawing/2014/main" id="{390B5BE1-7A62-48D0-AC59-E7869B7399C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0990" name="Line 94">
            <a:extLst>
              <a:ext uri="{FF2B5EF4-FFF2-40B4-BE49-F238E27FC236}">
                <a16:creationId xmlns:a16="http://schemas.microsoft.com/office/drawing/2014/main" id="{1AA5FDFB-CC2E-400E-912F-FCC1DBFB3498}"/>
              </a:ext>
            </a:extLst>
          </p:cNvPr>
          <p:cNvSpPr>
            <a:spLocks noChangeShapeType="1"/>
          </p:cNvSpPr>
          <p:nvPr/>
        </p:nvSpPr>
        <p:spPr bwMode="auto">
          <a:xfrm>
            <a:off x="260350" y="4140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91" name="Line 95">
            <a:extLst>
              <a:ext uri="{FF2B5EF4-FFF2-40B4-BE49-F238E27FC236}">
                <a16:creationId xmlns:a16="http://schemas.microsoft.com/office/drawing/2014/main" id="{E178BF55-2D85-4044-AD18-00CB9E707945}"/>
              </a:ext>
            </a:extLst>
          </p:cNvPr>
          <p:cNvSpPr>
            <a:spLocks noChangeShapeType="1"/>
          </p:cNvSpPr>
          <p:nvPr/>
        </p:nvSpPr>
        <p:spPr bwMode="auto">
          <a:xfrm>
            <a:off x="260350" y="468313"/>
            <a:ext cx="0" cy="36718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992" name="Text Box 96">
            <a:extLst>
              <a:ext uri="{FF2B5EF4-FFF2-40B4-BE49-F238E27FC236}">
                <a16:creationId xmlns:a16="http://schemas.microsoft.com/office/drawing/2014/main" id="{2AC3882B-B0ED-46E9-9DF6-F3E3406B53AC}"/>
              </a:ext>
            </a:extLst>
          </p:cNvPr>
          <p:cNvSpPr txBox="1">
            <a:spLocks noChangeArrowheads="1"/>
          </p:cNvSpPr>
          <p:nvPr/>
        </p:nvSpPr>
        <p:spPr bwMode="auto">
          <a:xfrm>
            <a:off x="620713" y="3419475"/>
            <a:ext cx="27527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AH-1S Cobra Attack Helicopter </a:t>
            </a:r>
            <a:r>
              <a:rPr lang="en-GB" altLang="en-US" b="1"/>
              <a:t>(def)         </a:t>
            </a:r>
            <a:r>
              <a:rPr lang="en-GB" altLang="en-US"/>
              <a:t>CWUS-61</a:t>
            </a:r>
            <a:endParaRPr lang="en-GB" altLang="en-US" b="1"/>
          </a:p>
        </p:txBody>
      </p:sp>
      <p:sp>
        <p:nvSpPr>
          <p:cNvPr id="80993" name="Text Box 97">
            <a:extLst>
              <a:ext uri="{FF2B5EF4-FFF2-40B4-BE49-F238E27FC236}">
                <a16:creationId xmlns:a16="http://schemas.microsoft.com/office/drawing/2014/main" id="{63A68EFB-A4A8-4DF7-A6A7-3A61D17B41D8}"/>
              </a:ext>
            </a:extLst>
          </p:cNvPr>
          <p:cNvSpPr txBox="1">
            <a:spLocks noChangeArrowheads="1"/>
          </p:cNvSpPr>
          <p:nvPr/>
        </p:nvSpPr>
        <p:spPr bwMode="auto">
          <a:xfrm>
            <a:off x="620713" y="3706813"/>
            <a:ext cx="27574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OH-58 Kiowa Observation Helicopter </a:t>
            </a:r>
            <a:r>
              <a:rPr lang="en-GB" altLang="en-US" b="1"/>
              <a:t>(f)    </a:t>
            </a:r>
            <a:r>
              <a:rPr lang="en-GB" altLang="en-US"/>
              <a:t>CWUS-57</a:t>
            </a:r>
            <a:endParaRPr lang="en-GB" altLang="en-US" b="1"/>
          </a:p>
        </p:txBody>
      </p:sp>
      <p:sp>
        <p:nvSpPr>
          <p:cNvPr id="80994" name="Text Box 98">
            <a:extLst>
              <a:ext uri="{FF2B5EF4-FFF2-40B4-BE49-F238E27FC236}">
                <a16:creationId xmlns:a16="http://schemas.microsoft.com/office/drawing/2014/main" id="{D683D51E-8813-48AC-837B-63BCF576C553}"/>
              </a:ext>
            </a:extLst>
          </p:cNvPr>
          <p:cNvSpPr txBox="1">
            <a:spLocks noChangeArrowheads="1"/>
          </p:cNvSpPr>
          <p:nvPr/>
        </p:nvSpPr>
        <p:spPr bwMode="auto">
          <a:xfrm>
            <a:off x="620713" y="3995738"/>
            <a:ext cx="2774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UH-1D/H Iroquois Utility Helicopter </a:t>
            </a:r>
            <a:r>
              <a:rPr lang="en-GB" altLang="en-US" b="1"/>
              <a:t>(fgh)      </a:t>
            </a:r>
            <a:r>
              <a:rPr lang="en-GB" altLang="en-US"/>
              <a:t>CWUS-59</a:t>
            </a:r>
            <a:endParaRPr lang="en-GB" altLang="en-US" b="1"/>
          </a:p>
        </p:txBody>
      </p:sp>
      <p:sp>
        <p:nvSpPr>
          <p:cNvPr id="80995" name="Text Box 99">
            <a:extLst>
              <a:ext uri="{FF2B5EF4-FFF2-40B4-BE49-F238E27FC236}">
                <a16:creationId xmlns:a16="http://schemas.microsoft.com/office/drawing/2014/main" id="{C6FC38A2-5E58-49B7-862A-A007A6967FBD}"/>
              </a:ext>
            </a:extLst>
          </p:cNvPr>
          <p:cNvSpPr txBox="1">
            <a:spLocks noChangeArrowheads="1"/>
          </p:cNvSpPr>
          <p:nvPr/>
        </p:nvSpPr>
        <p:spPr bwMode="auto">
          <a:xfrm>
            <a:off x="3429000" y="107950"/>
            <a:ext cx="3311525" cy="669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There were two independent Armored Cavalry Regiments permanently stationed in CENTAG: 2nd Armored Cavalry Regiment reported to US VII Corps and 11th Armored Cavalry Regiment reported to US V Corps.  Both were deployed well forward in peacetime, with 11th Cavalry being responsible for the area of the ‘Fulda Gap’ (the ‘battlefield that never was’).  The 3rd Armored Cavalry Regiment (under US III Corps in the USA) was a REFORGER unit, with its equipment pre-positioned in Germany.  Its mission was to rapidly reinforce NORTHAG.</a:t>
            </a:r>
          </a:p>
          <a:p>
            <a:endParaRPr lang="en-GB" altLang="en-US" b="1"/>
          </a:p>
          <a:p>
            <a:r>
              <a:rPr lang="en-GB" altLang="en-US" b="1"/>
              <a:t>(b) </a:t>
            </a:r>
            <a:r>
              <a:rPr lang="en-GB" altLang="en-US"/>
              <a:t>Mid-1980s: Replace M113 with:</a:t>
            </a:r>
          </a:p>
          <a:p>
            <a:r>
              <a:rPr lang="en-GB" altLang="en-US"/>
              <a:t>     M3 Bradley Cavalry Fighting Vehicle                              CWUS-10</a:t>
            </a:r>
          </a:p>
          <a:p>
            <a:r>
              <a:rPr lang="en-GB" altLang="en-US"/>
              <a:t>Or in late 1980s with:</a:t>
            </a:r>
          </a:p>
          <a:p>
            <a:r>
              <a:rPr lang="en-GB" altLang="en-US"/>
              <a:t>     M3A1 Bradley Cavalry Fighting Vehicle                          CWUS-11</a:t>
            </a:r>
          </a:p>
          <a:p>
            <a:r>
              <a:rPr lang="en-GB" altLang="en-US"/>
              <a:t>Or in 1989 with:</a:t>
            </a:r>
          </a:p>
          <a:p>
            <a:r>
              <a:rPr lang="en-GB" altLang="en-US"/>
              <a:t>     M3A2 Bradley Cavalry Fighting Vehicle                          CWUS-80</a:t>
            </a:r>
          </a:p>
          <a:p>
            <a:r>
              <a:rPr lang="en-GB" altLang="en-US"/>
              <a:t>Note that there were major organisational changes in Armoured Cavalry Squadrons, associated with the introduction of the M3 Cavalry Fighting Vehicle.  See BG CWUS-15.</a:t>
            </a:r>
          </a:p>
          <a:p>
            <a:endParaRPr lang="en-GB" altLang="en-US"/>
          </a:p>
          <a:p>
            <a:r>
              <a:rPr lang="en-GB" altLang="en-US" b="1"/>
              <a:t>(c)</a:t>
            </a:r>
            <a:r>
              <a:rPr lang="en-GB" altLang="en-US"/>
              <a:t> Note that in US Cavalry terminology, a ‘Squadron’ is a battalion-sized unit and a ‘Troop’ is a company-sized unit.  </a:t>
            </a:r>
          </a:p>
          <a:p>
            <a:endParaRPr lang="en-GB" altLang="en-US"/>
          </a:p>
          <a:p>
            <a:r>
              <a:rPr lang="en-GB" altLang="en-US" b="1"/>
              <a:t>(d) </a:t>
            </a:r>
            <a:r>
              <a:rPr lang="en-GB" altLang="en-US"/>
              <a:t>From early-1980s: May replace AH-1S Cobra attack helicopters with:</a:t>
            </a:r>
          </a:p>
          <a:p>
            <a:r>
              <a:rPr lang="en-GB" altLang="en-US"/>
              <a:t>     AH-1S Enhanced Cobra Attack Helicopter                     CWUS-62</a:t>
            </a:r>
          </a:p>
          <a:p>
            <a:endParaRPr lang="en-GB" altLang="en-US"/>
          </a:p>
          <a:p>
            <a:r>
              <a:rPr lang="en-GB" altLang="en-US" b="1"/>
              <a:t>(e) </a:t>
            </a:r>
            <a:r>
              <a:rPr lang="en-GB" altLang="en-US"/>
              <a:t>In Late-1980s, 1st Armored Cavalry Regiment only: Replace </a:t>
            </a:r>
            <a:r>
              <a:rPr lang="en-GB" altLang="en-US" b="1"/>
              <a:t>x6 </a:t>
            </a:r>
            <a:r>
              <a:rPr lang="en-GB" altLang="en-US"/>
              <a:t>AH-1 Cobra variants with:</a:t>
            </a:r>
          </a:p>
          <a:p>
            <a:r>
              <a:rPr lang="en-GB" altLang="en-US"/>
              <a:t>     AH-64 Apache Attack Helicopter                                     CWUS-65</a:t>
            </a:r>
          </a:p>
          <a:p>
            <a:endParaRPr lang="en-GB" altLang="en-US"/>
          </a:p>
          <a:p>
            <a:r>
              <a:rPr lang="en-GB" altLang="en-US" b="1"/>
              <a:t>(f) </a:t>
            </a:r>
            <a:r>
              <a:rPr lang="en-GB" altLang="en-US"/>
              <a:t>Attack and Observation Helicopters were organised into three ‘Air Cavalry Troops’ of </a:t>
            </a:r>
            <a:r>
              <a:rPr lang="en-GB" altLang="en-US" b="1"/>
              <a:t>x3 </a:t>
            </a:r>
            <a:r>
              <a:rPr lang="en-GB" altLang="en-US"/>
              <a:t>OH-58 and </a:t>
            </a:r>
            <a:r>
              <a:rPr lang="en-GB" altLang="en-US" b="1"/>
              <a:t>x2 </a:t>
            </a:r>
            <a:r>
              <a:rPr lang="en-GB" altLang="en-US"/>
              <a:t>AH-1 and two ‘Attack Troops’ of </a:t>
            </a:r>
            <a:r>
              <a:rPr lang="en-GB" altLang="en-US" b="1"/>
              <a:t>x2 </a:t>
            </a:r>
            <a:r>
              <a:rPr lang="en-GB" altLang="en-US"/>
              <a:t>OH-58 and </a:t>
            </a:r>
            <a:r>
              <a:rPr lang="en-GB" altLang="en-US" b="1"/>
              <a:t>x3 </a:t>
            </a:r>
            <a:r>
              <a:rPr lang="en-GB" altLang="en-US"/>
              <a:t>AH-1 or AH-64.  The Utility Helicopters were organised into Troops of </a:t>
            </a:r>
            <a:r>
              <a:rPr lang="en-GB" altLang="en-US" b="1"/>
              <a:t>x3 </a:t>
            </a:r>
            <a:r>
              <a:rPr lang="en-GB" altLang="en-US"/>
              <a:t>UHs.</a:t>
            </a:r>
          </a:p>
          <a:p>
            <a:endParaRPr lang="en-GB" altLang="en-US"/>
          </a:p>
          <a:p>
            <a:r>
              <a:rPr lang="en-GB" altLang="en-US" b="1"/>
              <a:t>(g) </a:t>
            </a:r>
            <a:r>
              <a:rPr lang="en-GB" altLang="en-US"/>
              <a:t>Mid-1980s: Replace UH-1D/H Iroquois with:</a:t>
            </a:r>
          </a:p>
          <a:p>
            <a:r>
              <a:rPr lang="en-GB" altLang="en-US"/>
              <a:t>     UH-60 Blackhawk Utility Helicopter                                 CWUS-60</a:t>
            </a:r>
          </a:p>
          <a:p>
            <a:endParaRPr lang="en-GB" altLang="en-US"/>
          </a:p>
          <a:p>
            <a:r>
              <a:rPr lang="en-GB" altLang="en-US" b="1"/>
              <a:t>(h) </a:t>
            </a:r>
            <a:r>
              <a:rPr lang="en-GB" altLang="en-US"/>
              <a:t>Although I’ve not been able to confirm it in sources, I believe that these UHs had integral dismountable Scout Teams (which were definitely present in the Divisional Cavalry Squadrons until the 1980s).  In this case, add:</a:t>
            </a:r>
          </a:p>
          <a:p>
            <a:r>
              <a:rPr lang="en-GB" altLang="en-US"/>
              <a:t>     </a:t>
            </a:r>
            <a:r>
              <a:rPr lang="en-GB" altLang="en-US" b="1"/>
              <a:t>x1 </a:t>
            </a:r>
            <a:r>
              <a:rPr lang="en-GB" altLang="en-US"/>
              <a:t>Commander                                                               CWUS-36</a:t>
            </a:r>
          </a:p>
          <a:p>
            <a:r>
              <a:rPr lang="en-GB" altLang="en-US"/>
              <a:t>     </a:t>
            </a:r>
            <a:r>
              <a:rPr lang="en-GB" altLang="en-US" b="1"/>
              <a:t>x9 </a:t>
            </a:r>
            <a:r>
              <a:rPr lang="en-GB" altLang="en-US"/>
              <a:t>Scout Team (no Dragon)                                           CWUS-52</a:t>
            </a:r>
          </a:p>
          <a:p>
            <a:endParaRPr lang="en-GB" altLang="en-US"/>
          </a:p>
          <a:p>
            <a:r>
              <a:rPr lang="en-GB" altLang="en-US" b="1"/>
              <a:t>(i) </a:t>
            </a:r>
            <a:r>
              <a:rPr lang="en-GB" altLang="en-US"/>
              <a:t>The HQ tank was added during the organisational changes associated with the introduction of the M3 Bradley CFV.</a:t>
            </a:r>
          </a:p>
          <a:p>
            <a:endParaRPr lang="en-GB" altLang="en-US"/>
          </a:p>
          <a:p>
            <a:r>
              <a:rPr lang="en-GB" altLang="en-US" b="1"/>
              <a:t>(j) </a:t>
            </a:r>
            <a:r>
              <a:rPr lang="en-GB" altLang="en-US"/>
              <a:t>May replace the M1 Abrams with:</a:t>
            </a:r>
          </a:p>
          <a:p>
            <a:r>
              <a:rPr lang="en-GB" altLang="en-US"/>
              <a:t>     M1IP (Improved Protection) Abrams 105mm MBT       CWUS-13     </a:t>
            </a:r>
          </a:p>
          <a:p>
            <a:r>
              <a:rPr lang="en-GB" altLang="en-US"/>
              <a:t>Or from 1987 with:</a:t>
            </a:r>
          </a:p>
          <a:p>
            <a:r>
              <a:rPr lang="en-GB" altLang="en-US"/>
              <a:t>     M1A1 Abrams 120mm Main Battle Tank                      CWUS-07</a:t>
            </a:r>
          </a:p>
          <a:p>
            <a:endParaRPr lang="en-GB" altLang="en-US"/>
          </a:p>
        </p:txBody>
      </p:sp>
      <p:grpSp>
        <p:nvGrpSpPr>
          <p:cNvPr id="80996" name="Group 100">
            <a:extLst>
              <a:ext uri="{FF2B5EF4-FFF2-40B4-BE49-F238E27FC236}">
                <a16:creationId xmlns:a16="http://schemas.microsoft.com/office/drawing/2014/main" id="{EDE33EDC-48B5-461E-9F00-1D9599122D36}"/>
              </a:ext>
            </a:extLst>
          </p:cNvPr>
          <p:cNvGrpSpPr>
            <a:grpSpLocks/>
          </p:cNvGrpSpPr>
          <p:nvPr/>
        </p:nvGrpSpPr>
        <p:grpSpPr bwMode="auto">
          <a:xfrm>
            <a:off x="404813" y="1185863"/>
            <a:ext cx="231775" cy="157162"/>
            <a:chOff x="2931" y="2245"/>
            <a:chExt cx="146" cy="99"/>
          </a:xfrm>
        </p:grpSpPr>
        <p:sp>
          <p:nvSpPr>
            <p:cNvPr id="80997" name="Rectangle 101">
              <a:extLst>
                <a:ext uri="{FF2B5EF4-FFF2-40B4-BE49-F238E27FC236}">
                  <a16:creationId xmlns:a16="http://schemas.microsoft.com/office/drawing/2014/main" id="{5C7BA646-1FCF-4EC9-8E0A-783BFFDBFA58}"/>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998" name="Oval 102">
              <a:extLst>
                <a:ext uri="{FF2B5EF4-FFF2-40B4-BE49-F238E27FC236}">
                  <a16:creationId xmlns:a16="http://schemas.microsoft.com/office/drawing/2014/main" id="{69F94746-DBA6-49DE-BDDC-95E43FE9448F}"/>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0999" name="Group 103">
            <a:extLst>
              <a:ext uri="{FF2B5EF4-FFF2-40B4-BE49-F238E27FC236}">
                <a16:creationId xmlns:a16="http://schemas.microsoft.com/office/drawing/2014/main" id="{47337206-7414-44B2-8FE6-C7196E06F783}"/>
              </a:ext>
            </a:extLst>
          </p:cNvPr>
          <p:cNvGrpSpPr>
            <a:grpSpLocks/>
          </p:cNvGrpSpPr>
          <p:nvPr/>
        </p:nvGrpSpPr>
        <p:grpSpPr bwMode="auto">
          <a:xfrm>
            <a:off x="482600" y="1114425"/>
            <a:ext cx="74613" cy="26988"/>
            <a:chOff x="2373" y="1404"/>
            <a:chExt cx="47" cy="17"/>
          </a:xfrm>
        </p:grpSpPr>
        <p:sp>
          <p:nvSpPr>
            <p:cNvPr id="81000" name="Oval 104">
              <a:extLst>
                <a:ext uri="{FF2B5EF4-FFF2-40B4-BE49-F238E27FC236}">
                  <a16:creationId xmlns:a16="http://schemas.microsoft.com/office/drawing/2014/main" id="{DA4CCFEA-9B47-4657-AF61-A9AE72F3586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1001" name="Oval 105">
              <a:extLst>
                <a:ext uri="{FF2B5EF4-FFF2-40B4-BE49-F238E27FC236}">
                  <a16:creationId xmlns:a16="http://schemas.microsoft.com/office/drawing/2014/main" id="{9E510775-DBA3-44B7-923A-680418E51F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1002" name="Line 106">
            <a:extLst>
              <a:ext uri="{FF2B5EF4-FFF2-40B4-BE49-F238E27FC236}">
                <a16:creationId xmlns:a16="http://schemas.microsoft.com/office/drawing/2014/main" id="{E2BFDDFF-23FF-41F8-94D5-AD461B2CD8FD}"/>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003" name="Text Box 107">
            <a:extLst>
              <a:ext uri="{FF2B5EF4-FFF2-40B4-BE49-F238E27FC236}">
                <a16:creationId xmlns:a16="http://schemas.microsoft.com/office/drawing/2014/main" id="{BB32A2A2-F779-422C-BFE6-A3CA8A39BC53}"/>
              </a:ext>
            </a:extLst>
          </p:cNvPr>
          <p:cNvSpPr txBox="1">
            <a:spLocks noChangeArrowheads="1"/>
          </p:cNvSpPr>
          <p:nvPr/>
        </p:nvSpPr>
        <p:spPr bwMode="auto">
          <a:xfrm>
            <a:off x="620713" y="1042988"/>
            <a:ext cx="2613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Up to x1 </a:t>
            </a:r>
            <a:r>
              <a:rPr lang="en-GB" altLang="en-US"/>
              <a:t>M1 Abrams 105mm MBT </a:t>
            </a:r>
            <a:r>
              <a:rPr lang="en-GB" altLang="en-US" b="1"/>
              <a:t>(ij)         </a:t>
            </a:r>
            <a:r>
              <a:rPr lang="en-GB" altLang="en-US"/>
              <a:t>CWUS-06</a:t>
            </a:r>
            <a:endParaRPr lang="en-GB" altLang="en-US" b="1"/>
          </a:p>
        </p:txBody>
      </p:sp>
      <p:pic>
        <p:nvPicPr>
          <p:cNvPr id="81005" name="Picture 109" descr="50580060-army-cobra-attack-helicopter-during-nato-gettyimages">
            <a:extLst>
              <a:ext uri="{FF2B5EF4-FFF2-40B4-BE49-F238E27FC236}">
                <a16:creationId xmlns:a16="http://schemas.microsoft.com/office/drawing/2014/main" id="{8245DDBA-5834-4346-A53C-3D14AFFD4D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500563"/>
            <a:ext cx="2547938" cy="3743325"/>
          </a:xfrm>
          <a:prstGeom prst="rect">
            <a:avLst/>
          </a:prstGeom>
          <a:noFill/>
          <a:extLst>
            <a:ext uri="{909E8E84-426E-40DD-AFC4-6F175D3DCCD1}">
              <a14:hiddenFill xmlns:a14="http://schemas.microsoft.com/office/drawing/2010/main">
                <a:solidFill>
                  <a:srgbClr val="FFFFFF"/>
                </a:solidFill>
              </a14:hiddenFill>
            </a:ext>
          </a:extLst>
        </p:spPr>
      </p:pic>
      <p:pic>
        <p:nvPicPr>
          <p:cNvPr id="81006" name="Picture 110" descr="CWUS-13 M1IP Abrams">
            <a:extLst>
              <a:ext uri="{FF2B5EF4-FFF2-40B4-BE49-F238E27FC236}">
                <a16:creationId xmlns:a16="http://schemas.microsoft.com/office/drawing/2014/main" id="{DFB01266-392E-43CC-902F-38F68E00D7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6732588"/>
            <a:ext cx="3051175" cy="2109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15" name="Line 507">
            <a:extLst>
              <a:ext uri="{FF2B5EF4-FFF2-40B4-BE49-F238E27FC236}">
                <a16:creationId xmlns:a16="http://schemas.microsoft.com/office/drawing/2014/main" id="{30CB1B65-D85C-4DD0-AF78-B655B8CEF09A}"/>
              </a:ext>
            </a:extLst>
          </p:cNvPr>
          <p:cNvSpPr>
            <a:spLocks noChangeShapeType="1"/>
          </p:cNvSpPr>
          <p:nvPr/>
        </p:nvSpPr>
        <p:spPr bwMode="auto">
          <a:xfrm>
            <a:off x="476250" y="327660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16" name="Line 208">
            <a:extLst>
              <a:ext uri="{FF2B5EF4-FFF2-40B4-BE49-F238E27FC236}">
                <a16:creationId xmlns:a16="http://schemas.microsoft.com/office/drawing/2014/main" id="{1B97560E-926B-46FD-82CD-CA382E4AF50B}"/>
              </a:ext>
            </a:extLst>
          </p:cNvPr>
          <p:cNvSpPr>
            <a:spLocks noChangeShapeType="1"/>
          </p:cNvSpPr>
          <p:nvPr/>
        </p:nvSpPr>
        <p:spPr bwMode="auto">
          <a:xfrm>
            <a:off x="260350" y="468313"/>
            <a:ext cx="0" cy="3311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02" name="Line 194">
            <a:extLst>
              <a:ext uri="{FF2B5EF4-FFF2-40B4-BE49-F238E27FC236}">
                <a16:creationId xmlns:a16="http://schemas.microsoft.com/office/drawing/2014/main" id="{794939D4-869C-4943-BAA0-D6531BD28CD5}"/>
              </a:ext>
            </a:extLst>
          </p:cNvPr>
          <p:cNvSpPr>
            <a:spLocks noChangeShapeType="1"/>
          </p:cNvSpPr>
          <p:nvPr/>
        </p:nvSpPr>
        <p:spPr bwMode="auto">
          <a:xfrm>
            <a:off x="476250" y="24114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552" name="Group 144">
            <a:extLst>
              <a:ext uri="{FF2B5EF4-FFF2-40B4-BE49-F238E27FC236}">
                <a16:creationId xmlns:a16="http://schemas.microsoft.com/office/drawing/2014/main" id="{BD02F1E7-BCBA-48FA-81F5-9A5FEB00C38F}"/>
              </a:ext>
            </a:extLst>
          </p:cNvPr>
          <p:cNvGrpSpPr>
            <a:grpSpLocks/>
          </p:cNvGrpSpPr>
          <p:nvPr/>
        </p:nvGrpSpPr>
        <p:grpSpPr bwMode="auto">
          <a:xfrm>
            <a:off x="115888" y="250825"/>
            <a:ext cx="288925" cy="217488"/>
            <a:chOff x="2931" y="2245"/>
            <a:chExt cx="146" cy="99"/>
          </a:xfrm>
        </p:grpSpPr>
        <p:sp>
          <p:nvSpPr>
            <p:cNvPr id="17553" name="Rectangle 145">
              <a:extLst>
                <a:ext uri="{FF2B5EF4-FFF2-40B4-BE49-F238E27FC236}">
                  <a16:creationId xmlns:a16="http://schemas.microsoft.com/office/drawing/2014/main" id="{A2DE8D04-2D4D-494F-AFCF-C399DC00CF15}"/>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54" name="Oval 146">
              <a:extLst>
                <a:ext uri="{FF2B5EF4-FFF2-40B4-BE49-F238E27FC236}">
                  <a16:creationId xmlns:a16="http://schemas.microsoft.com/office/drawing/2014/main" id="{5C741769-1BD7-4426-B280-1D289B17651D}"/>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7555" name="Group 147">
            <a:extLst>
              <a:ext uri="{FF2B5EF4-FFF2-40B4-BE49-F238E27FC236}">
                <a16:creationId xmlns:a16="http://schemas.microsoft.com/office/drawing/2014/main" id="{EC6F4602-00D8-4B24-BD60-825FA0A0F9B9}"/>
              </a:ext>
            </a:extLst>
          </p:cNvPr>
          <p:cNvGrpSpPr>
            <a:grpSpLocks/>
          </p:cNvGrpSpPr>
          <p:nvPr/>
        </p:nvGrpSpPr>
        <p:grpSpPr bwMode="auto">
          <a:xfrm>
            <a:off x="222250" y="179388"/>
            <a:ext cx="76200" cy="63500"/>
            <a:chOff x="2443" y="447"/>
            <a:chExt cx="48" cy="40"/>
          </a:xfrm>
        </p:grpSpPr>
        <p:sp>
          <p:nvSpPr>
            <p:cNvPr id="17556" name="Line 148">
              <a:extLst>
                <a:ext uri="{FF2B5EF4-FFF2-40B4-BE49-F238E27FC236}">
                  <a16:creationId xmlns:a16="http://schemas.microsoft.com/office/drawing/2014/main" id="{24C6A309-8BF9-4B38-AB95-2DE3A669C03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57" name="Line 149">
              <a:extLst>
                <a:ext uri="{FF2B5EF4-FFF2-40B4-BE49-F238E27FC236}">
                  <a16:creationId xmlns:a16="http://schemas.microsoft.com/office/drawing/2014/main" id="{F17A33BB-B1F1-4E2C-9993-D349635476D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558" name="Text Box 150">
            <a:extLst>
              <a:ext uri="{FF2B5EF4-FFF2-40B4-BE49-F238E27FC236}">
                <a16:creationId xmlns:a16="http://schemas.microsoft.com/office/drawing/2014/main" id="{765A7AC9-F701-4058-A7D1-D51F6E1BA6B0}"/>
              </a:ext>
            </a:extLst>
          </p:cNvPr>
          <p:cNvSpPr txBox="1">
            <a:spLocks noChangeArrowheads="1"/>
          </p:cNvSpPr>
          <p:nvPr/>
        </p:nvSpPr>
        <p:spPr bwMode="auto">
          <a:xfrm>
            <a:off x="404813"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CWUS-13</a:t>
            </a:r>
          </a:p>
          <a:p>
            <a:r>
              <a:rPr lang="en-GB" altLang="en-US" sz="1000" b="1"/>
              <a:t>Tank Battalion </a:t>
            </a:r>
            <a:r>
              <a:rPr lang="en-GB" altLang="en-US" b="1"/>
              <a:t>(a)</a:t>
            </a:r>
            <a:endParaRPr lang="en-GB" altLang="en-US" sz="1000" b="1"/>
          </a:p>
        </p:txBody>
      </p:sp>
      <p:grpSp>
        <p:nvGrpSpPr>
          <p:cNvPr id="17559" name="Group 151">
            <a:extLst>
              <a:ext uri="{FF2B5EF4-FFF2-40B4-BE49-F238E27FC236}">
                <a16:creationId xmlns:a16="http://schemas.microsoft.com/office/drawing/2014/main" id="{74073B5F-8E65-4E6D-A6F9-68357E3000C6}"/>
              </a:ext>
            </a:extLst>
          </p:cNvPr>
          <p:cNvGrpSpPr>
            <a:grpSpLocks/>
          </p:cNvGrpSpPr>
          <p:nvPr/>
        </p:nvGrpSpPr>
        <p:grpSpPr bwMode="auto">
          <a:xfrm>
            <a:off x="404813" y="611188"/>
            <a:ext cx="231775" cy="157162"/>
            <a:chOff x="2931" y="2245"/>
            <a:chExt cx="146" cy="99"/>
          </a:xfrm>
        </p:grpSpPr>
        <p:sp>
          <p:nvSpPr>
            <p:cNvPr id="17560" name="Rectangle 152">
              <a:extLst>
                <a:ext uri="{FF2B5EF4-FFF2-40B4-BE49-F238E27FC236}">
                  <a16:creationId xmlns:a16="http://schemas.microsoft.com/office/drawing/2014/main" id="{9D99D52F-8C66-4098-A727-34D76589DE9E}"/>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61" name="Oval 153">
              <a:extLst>
                <a:ext uri="{FF2B5EF4-FFF2-40B4-BE49-F238E27FC236}">
                  <a16:creationId xmlns:a16="http://schemas.microsoft.com/office/drawing/2014/main" id="{A0BBFD7E-A093-4646-9305-91704DF743FC}"/>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7562" name="Group 154">
            <a:extLst>
              <a:ext uri="{FF2B5EF4-FFF2-40B4-BE49-F238E27FC236}">
                <a16:creationId xmlns:a16="http://schemas.microsoft.com/office/drawing/2014/main" id="{E75D1CC7-4DC7-418B-98C7-F8F211DBA2EA}"/>
              </a:ext>
            </a:extLst>
          </p:cNvPr>
          <p:cNvGrpSpPr>
            <a:grpSpLocks/>
          </p:cNvGrpSpPr>
          <p:nvPr/>
        </p:nvGrpSpPr>
        <p:grpSpPr bwMode="auto">
          <a:xfrm>
            <a:off x="482600" y="539750"/>
            <a:ext cx="74613" cy="26988"/>
            <a:chOff x="2373" y="1404"/>
            <a:chExt cx="47" cy="17"/>
          </a:xfrm>
        </p:grpSpPr>
        <p:sp>
          <p:nvSpPr>
            <p:cNvPr id="17563" name="Oval 155">
              <a:extLst>
                <a:ext uri="{FF2B5EF4-FFF2-40B4-BE49-F238E27FC236}">
                  <a16:creationId xmlns:a16="http://schemas.microsoft.com/office/drawing/2014/main" id="{BF0F481E-DA69-4596-BF98-6FBB479BBD0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564" name="Oval 156">
              <a:extLst>
                <a:ext uri="{FF2B5EF4-FFF2-40B4-BE49-F238E27FC236}">
                  <a16:creationId xmlns:a16="http://schemas.microsoft.com/office/drawing/2014/main" id="{9D57F179-42F7-4124-9284-AB23B72EC47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565" name="Line 157">
            <a:extLst>
              <a:ext uri="{FF2B5EF4-FFF2-40B4-BE49-F238E27FC236}">
                <a16:creationId xmlns:a16="http://schemas.microsoft.com/office/drawing/2014/main" id="{D3DDDBDF-990F-46F1-8D7A-33937213EFE2}"/>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66" name="Text Box 158">
            <a:extLst>
              <a:ext uri="{FF2B5EF4-FFF2-40B4-BE49-F238E27FC236}">
                <a16:creationId xmlns:a16="http://schemas.microsoft.com/office/drawing/2014/main" id="{BE593E4C-56FF-498E-B39A-9194AAAC3F13}"/>
              </a:ext>
            </a:extLst>
          </p:cNvPr>
          <p:cNvSpPr txBox="1">
            <a:spLocks noChangeArrowheads="1"/>
          </p:cNvSpPr>
          <p:nvPr/>
        </p:nvSpPr>
        <p:spPr bwMode="auto">
          <a:xfrm>
            <a:off x="620713" y="468313"/>
            <a:ext cx="26812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M60A1 105mm Main Battle Tank </a:t>
            </a:r>
            <a:r>
              <a:rPr lang="en-GB" altLang="en-US" b="1"/>
              <a:t>(c)         </a:t>
            </a:r>
            <a:r>
              <a:rPr lang="en-GB" altLang="en-US"/>
              <a:t>CWUS-03</a:t>
            </a:r>
            <a:endParaRPr lang="en-GB" altLang="en-US" b="1"/>
          </a:p>
        </p:txBody>
      </p:sp>
      <p:sp>
        <p:nvSpPr>
          <p:cNvPr id="17567" name="Text Box 159">
            <a:extLst>
              <a:ext uri="{FF2B5EF4-FFF2-40B4-BE49-F238E27FC236}">
                <a16:creationId xmlns:a16="http://schemas.microsoft.com/office/drawing/2014/main" id="{8B621A0D-4ECB-4B4D-A37F-76883FE98702}"/>
              </a:ext>
            </a:extLst>
          </p:cNvPr>
          <p:cNvSpPr txBox="1">
            <a:spLocks noChangeArrowheads="1"/>
          </p:cNvSpPr>
          <p:nvPr/>
        </p:nvSpPr>
        <p:spPr bwMode="auto">
          <a:xfrm>
            <a:off x="692150" y="827088"/>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17568" name="Group 160">
            <a:extLst>
              <a:ext uri="{FF2B5EF4-FFF2-40B4-BE49-F238E27FC236}">
                <a16:creationId xmlns:a16="http://schemas.microsoft.com/office/drawing/2014/main" id="{CFB85D0E-7174-4008-BF62-151057A612DD}"/>
              </a:ext>
            </a:extLst>
          </p:cNvPr>
          <p:cNvGrpSpPr>
            <a:grpSpLocks/>
          </p:cNvGrpSpPr>
          <p:nvPr/>
        </p:nvGrpSpPr>
        <p:grpSpPr bwMode="auto">
          <a:xfrm>
            <a:off x="404813" y="1187450"/>
            <a:ext cx="288925" cy="217488"/>
            <a:chOff x="2931" y="2245"/>
            <a:chExt cx="146" cy="99"/>
          </a:xfrm>
        </p:grpSpPr>
        <p:sp>
          <p:nvSpPr>
            <p:cNvPr id="17569" name="Rectangle 161">
              <a:extLst>
                <a:ext uri="{FF2B5EF4-FFF2-40B4-BE49-F238E27FC236}">
                  <a16:creationId xmlns:a16="http://schemas.microsoft.com/office/drawing/2014/main" id="{1A6EDE99-0C51-4283-BE33-CB7B99279185}"/>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70" name="Oval 162">
              <a:extLst>
                <a:ext uri="{FF2B5EF4-FFF2-40B4-BE49-F238E27FC236}">
                  <a16:creationId xmlns:a16="http://schemas.microsoft.com/office/drawing/2014/main" id="{30478DA8-5812-4EF6-90A0-E7A5ADEDBEEE}"/>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7571" name="Line 163">
            <a:extLst>
              <a:ext uri="{FF2B5EF4-FFF2-40B4-BE49-F238E27FC236}">
                <a16:creationId xmlns:a16="http://schemas.microsoft.com/office/drawing/2014/main" id="{52E992B5-68FD-4ACD-96B9-813D2ED257B4}"/>
              </a:ext>
            </a:extLst>
          </p:cNvPr>
          <p:cNvSpPr>
            <a:spLocks noChangeShapeType="1"/>
          </p:cNvSpPr>
          <p:nvPr/>
        </p:nvSpPr>
        <p:spPr bwMode="auto">
          <a:xfrm>
            <a:off x="549275" y="11160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72" name="Line 164">
            <a:extLst>
              <a:ext uri="{FF2B5EF4-FFF2-40B4-BE49-F238E27FC236}">
                <a16:creationId xmlns:a16="http://schemas.microsoft.com/office/drawing/2014/main" id="{5D1025DE-9DCB-49B3-92F3-C9E78D79C549}"/>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73" name="Text Box 165">
            <a:extLst>
              <a:ext uri="{FF2B5EF4-FFF2-40B4-BE49-F238E27FC236}">
                <a16:creationId xmlns:a16="http://schemas.microsoft.com/office/drawing/2014/main" id="{536ACA6E-AB7A-4FA9-8943-A7F720FE309B}"/>
              </a:ext>
            </a:extLst>
          </p:cNvPr>
          <p:cNvSpPr txBox="1">
            <a:spLocks noChangeArrowheads="1"/>
          </p:cNvSpPr>
          <p:nvPr/>
        </p:nvSpPr>
        <p:spPr bwMode="auto">
          <a:xfrm>
            <a:off x="692150" y="1116013"/>
            <a:ext cx="1544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CWUS-01</a:t>
            </a:r>
          </a:p>
          <a:p>
            <a:r>
              <a:rPr lang="en-GB" altLang="en-US" b="1"/>
              <a:t>x3 or x4 Tank Company (ab)</a:t>
            </a:r>
          </a:p>
        </p:txBody>
      </p:sp>
      <p:grpSp>
        <p:nvGrpSpPr>
          <p:cNvPr id="17574" name="Group 166">
            <a:extLst>
              <a:ext uri="{FF2B5EF4-FFF2-40B4-BE49-F238E27FC236}">
                <a16:creationId xmlns:a16="http://schemas.microsoft.com/office/drawing/2014/main" id="{E11EEBD8-A13C-49E5-8C87-A1650AEDA415}"/>
              </a:ext>
            </a:extLst>
          </p:cNvPr>
          <p:cNvGrpSpPr>
            <a:grpSpLocks/>
          </p:cNvGrpSpPr>
          <p:nvPr/>
        </p:nvGrpSpPr>
        <p:grpSpPr bwMode="auto">
          <a:xfrm>
            <a:off x="404813" y="1619250"/>
            <a:ext cx="287337" cy="215900"/>
            <a:chOff x="2296" y="2835"/>
            <a:chExt cx="151" cy="99"/>
          </a:xfrm>
        </p:grpSpPr>
        <p:sp>
          <p:nvSpPr>
            <p:cNvPr id="17575" name="Rectangle 167">
              <a:extLst>
                <a:ext uri="{FF2B5EF4-FFF2-40B4-BE49-F238E27FC236}">
                  <a16:creationId xmlns:a16="http://schemas.microsoft.com/office/drawing/2014/main" id="{9AE08EAB-B7FB-4838-930A-A286DD1E21D4}"/>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76" name="Oval 168">
              <a:extLst>
                <a:ext uri="{FF2B5EF4-FFF2-40B4-BE49-F238E27FC236}">
                  <a16:creationId xmlns:a16="http://schemas.microsoft.com/office/drawing/2014/main" id="{F0239C1C-4E86-4A16-91F3-09EF30CB60DE}"/>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77" name="Line 169">
              <a:extLst>
                <a:ext uri="{FF2B5EF4-FFF2-40B4-BE49-F238E27FC236}">
                  <a16:creationId xmlns:a16="http://schemas.microsoft.com/office/drawing/2014/main" id="{DE439450-D0E3-42E3-9F10-5D2D2AD11430}"/>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578" name="Group 170">
            <a:extLst>
              <a:ext uri="{FF2B5EF4-FFF2-40B4-BE49-F238E27FC236}">
                <a16:creationId xmlns:a16="http://schemas.microsoft.com/office/drawing/2014/main" id="{9A34FA9C-9885-4916-821C-97C9CBECA192}"/>
              </a:ext>
            </a:extLst>
          </p:cNvPr>
          <p:cNvGrpSpPr>
            <a:grpSpLocks/>
          </p:cNvGrpSpPr>
          <p:nvPr/>
        </p:nvGrpSpPr>
        <p:grpSpPr bwMode="auto">
          <a:xfrm>
            <a:off x="482600" y="1547813"/>
            <a:ext cx="131763" cy="26987"/>
            <a:chOff x="304" y="1872"/>
            <a:chExt cx="83" cy="17"/>
          </a:xfrm>
        </p:grpSpPr>
        <p:sp>
          <p:nvSpPr>
            <p:cNvPr id="17579" name="Oval 171">
              <a:extLst>
                <a:ext uri="{FF2B5EF4-FFF2-40B4-BE49-F238E27FC236}">
                  <a16:creationId xmlns:a16="http://schemas.microsoft.com/office/drawing/2014/main" id="{CA9CF807-6C4E-4D39-AFA4-4F4BB46CFB52}"/>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580" name="Oval 172">
              <a:extLst>
                <a:ext uri="{FF2B5EF4-FFF2-40B4-BE49-F238E27FC236}">
                  <a16:creationId xmlns:a16="http://schemas.microsoft.com/office/drawing/2014/main" id="{704BAC5C-7D2E-4358-B9F5-A0FBD0F47F69}"/>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581" name="Oval 173">
              <a:extLst>
                <a:ext uri="{FF2B5EF4-FFF2-40B4-BE49-F238E27FC236}">
                  <a16:creationId xmlns:a16="http://schemas.microsoft.com/office/drawing/2014/main" id="{0CD10A91-1CE3-4A1E-B8A0-1AB668D26224}"/>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582" name="Line 174">
            <a:extLst>
              <a:ext uri="{FF2B5EF4-FFF2-40B4-BE49-F238E27FC236}">
                <a16:creationId xmlns:a16="http://schemas.microsoft.com/office/drawing/2014/main" id="{B75084DC-E8C2-44AD-B383-09AB97AB4303}"/>
              </a:ext>
            </a:extLst>
          </p:cNvPr>
          <p:cNvSpPr>
            <a:spLocks noChangeShapeType="1"/>
          </p:cNvSpPr>
          <p:nvPr/>
        </p:nvSpPr>
        <p:spPr bwMode="auto">
          <a:xfrm>
            <a:off x="260350" y="1692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83" name="Text Box 175">
            <a:extLst>
              <a:ext uri="{FF2B5EF4-FFF2-40B4-BE49-F238E27FC236}">
                <a16:creationId xmlns:a16="http://schemas.microsoft.com/office/drawing/2014/main" id="{E4048049-E1FE-4011-BCF6-B098E0FF533B}"/>
              </a:ext>
            </a:extLst>
          </p:cNvPr>
          <p:cNvSpPr txBox="1">
            <a:spLocks noChangeArrowheads="1"/>
          </p:cNvSpPr>
          <p:nvPr/>
        </p:nvSpPr>
        <p:spPr bwMode="auto">
          <a:xfrm>
            <a:off x="692150" y="1547813"/>
            <a:ext cx="21415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CWUS-03</a:t>
            </a:r>
          </a:p>
          <a:p>
            <a:r>
              <a:rPr lang="en-GB" altLang="en-US" b="1"/>
              <a:t>x1 Mechanized Reconnaissance Platoon</a:t>
            </a:r>
          </a:p>
        </p:txBody>
      </p:sp>
      <p:sp>
        <p:nvSpPr>
          <p:cNvPr id="17584" name="Text Box 176">
            <a:extLst>
              <a:ext uri="{FF2B5EF4-FFF2-40B4-BE49-F238E27FC236}">
                <a16:creationId xmlns:a16="http://schemas.microsoft.com/office/drawing/2014/main" id="{0B313D7F-AEED-4A3F-8472-90128B40781A}"/>
              </a:ext>
            </a:extLst>
          </p:cNvPr>
          <p:cNvSpPr txBox="1">
            <a:spLocks noChangeArrowheads="1"/>
          </p:cNvSpPr>
          <p:nvPr/>
        </p:nvSpPr>
        <p:spPr bwMode="auto">
          <a:xfrm>
            <a:off x="692150" y="19081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17585" name="Group 177">
            <a:extLst>
              <a:ext uri="{FF2B5EF4-FFF2-40B4-BE49-F238E27FC236}">
                <a16:creationId xmlns:a16="http://schemas.microsoft.com/office/drawing/2014/main" id="{CDEF9039-8FE9-4155-AB47-98A0516B4C67}"/>
              </a:ext>
            </a:extLst>
          </p:cNvPr>
          <p:cNvGrpSpPr>
            <a:grpSpLocks/>
          </p:cNvGrpSpPr>
          <p:nvPr/>
        </p:nvGrpSpPr>
        <p:grpSpPr bwMode="auto">
          <a:xfrm>
            <a:off x="404813" y="2268538"/>
            <a:ext cx="239712" cy="157162"/>
            <a:chOff x="2750" y="2064"/>
            <a:chExt cx="151" cy="99"/>
          </a:xfrm>
        </p:grpSpPr>
        <p:sp>
          <p:nvSpPr>
            <p:cNvPr id="17586" name="Rectangle 178">
              <a:extLst>
                <a:ext uri="{FF2B5EF4-FFF2-40B4-BE49-F238E27FC236}">
                  <a16:creationId xmlns:a16="http://schemas.microsoft.com/office/drawing/2014/main" id="{EF400BF7-E5A5-48F0-B36D-7A03F68DECE4}"/>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87" name="Line 179">
              <a:extLst>
                <a:ext uri="{FF2B5EF4-FFF2-40B4-BE49-F238E27FC236}">
                  <a16:creationId xmlns:a16="http://schemas.microsoft.com/office/drawing/2014/main" id="{4A8E4D7B-A3EE-48BB-970F-54841B3BE822}"/>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88" name="Line 180">
              <a:extLst>
                <a:ext uri="{FF2B5EF4-FFF2-40B4-BE49-F238E27FC236}">
                  <a16:creationId xmlns:a16="http://schemas.microsoft.com/office/drawing/2014/main" id="{2B31F9A4-B16A-4937-8392-C7BD02FF7B7D}"/>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589" name="Group 181">
            <a:extLst>
              <a:ext uri="{FF2B5EF4-FFF2-40B4-BE49-F238E27FC236}">
                <a16:creationId xmlns:a16="http://schemas.microsoft.com/office/drawing/2014/main" id="{592B4DC9-C015-4507-AD6F-183FC44554D3}"/>
              </a:ext>
            </a:extLst>
          </p:cNvPr>
          <p:cNvGrpSpPr>
            <a:grpSpLocks/>
          </p:cNvGrpSpPr>
          <p:nvPr/>
        </p:nvGrpSpPr>
        <p:grpSpPr bwMode="auto">
          <a:xfrm>
            <a:off x="487363" y="2195513"/>
            <a:ext cx="74612" cy="26987"/>
            <a:chOff x="2373" y="1404"/>
            <a:chExt cx="47" cy="17"/>
          </a:xfrm>
        </p:grpSpPr>
        <p:sp>
          <p:nvSpPr>
            <p:cNvPr id="17590" name="Oval 182">
              <a:extLst>
                <a:ext uri="{FF2B5EF4-FFF2-40B4-BE49-F238E27FC236}">
                  <a16:creationId xmlns:a16="http://schemas.microsoft.com/office/drawing/2014/main" id="{36D03BB7-39D6-4C2A-BB20-7F27F5A840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591" name="Oval 183">
              <a:extLst>
                <a:ext uri="{FF2B5EF4-FFF2-40B4-BE49-F238E27FC236}">
                  <a16:creationId xmlns:a16="http://schemas.microsoft.com/office/drawing/2014/main" id="{3546B266-C69E-47CE-ABA5-695195C208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592" name="Line 184">
            <a:extLst>
              <a:ext uri="{FF2B5EF4-FFF2-40B4-BE49-F238E27FC236}">
                <a16:creationId xmlns:a16="http://schemas.microsoft.com/office/drawing/2014/main" id="{3D909BD2-10FC-4811-89A1-0DCEE729EEA5}"/>
              </a:ext>
            </a:extLst>
          </p:cNvPr>
          <p:cNvSpPr>
            <a:spLocks noChangeShapeType="1"/>
          </p:cNvSpPr>
          <p:nvPr/>
        </p:nvSpPr>
        <p:spPr bwMode="auto">
          <a:xfrm>
            <a:off x="260350" y="2339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93" name="Text Box 185">
            <a:extLst>
              <a:ext uri="{FF2B5EF4-FFF2-40B4-BE49-F238E27FC236}">
                <a16:creationId xmlns:a16="http://schemas.microsoft.com/office/drawing/2014/main" id="{4849D20A-1E7E-42E7-B206-1370E1ABBA8C}"/>
              </a:ext>
            </a:extLst>
          </p:cNvPr>
          <p:cNvSpPr txBox="1">
            <a:spLocks noChangeArrowheads="1"/>
          </p:cNvSpPr>
          <p:nvPr/>
        </p:nvSpPr>
        <p:spPr bwMode="auto">
          <a:xfrm>
            <a:off x="620713" y="2124075"/>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x2 </a:t>
            </a:r>
            <a:r>
              <a:rPr lang="en-GB" altLang="en-US"/>
              <a:t>M30 107mm Mortar </a:t>
            </a:r>
            <a:r>
              <a:rPr lang="en-GB" altLang="en-US" b="1"/>
              <a:t>(e)</a:t>
            </a:r>
            <a:r>
              <a:rPr lang="en-GB" altLang="en-US"/>
              <a:t>                                CWUS-49</a:t>
            </a:r>
            <a:endParaRPr lang="en-GB" altLang="en-US" b="1"/>
          </a:p>
        </p:txBody>
      </p:sp>
      <p:grpSp>
        <p:nvGrpSpPr>
          <p:cNvPr id="17594" name="Group 186">
            <a:extLst>
              <a:ext uri="{FF2B5EF4-FFF2-40B4-BE49-F238E27FC236}">
                <a16:creationId xmlns:a16="http://schemas.microsoft.com/office/drawing/2014/main" id="{C6F02729-0BE4-4953-8A17-4360117624D2}"/>
              </a:ext>
            </a:extLst>
          </p:cNvPr>
          <p:cNvGrpSpPr>
            <a:grpSpLocks/>
          </p:cNvGrpSpPr>
          <p:nvPr/>
        </p:nvGrpSpPr>
        <p:grpSpPr bwMode="auto">
          <a:xfrm>
            <a:off x="404813" y="2555875"/>
            <a:ext cx="239712" cy="157163"/>
            <a:chOff x="2296" y="2064"/>
            <a:chExt cx="151" cy="99"/>
          </a:xfrm>
        </p:grpSpPr>
        <p:sp>
          <p:nvSpPr>
            <p:cNvPr id="17595" name="Rectangle 187">
              <a:extLst>
                <a:ext uri="{FF2B5EF4-FFF2-40B4-BE49-F238E27FC236}">
                  <a16:creationId xmlns:a16="http://schemas.microsoft.com/office/drawing/2014/main" id="{75A9F5D3-6AF0-448B-97E6-9B28208E480E}"/>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96" name="Oval 188">
              <a:extLst>
                <a:ext uri="{FF2B5EF4-FFF2-40B4-BE49-F238E27FC236}">
                  <a16:creationId xmlns:a16="http://schemas.microsoft.com/office/drawing/2014/main" id="{605E8E44-8AFF-4C8C-ABF7-34504E072749}"/>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97" name="Line 189">
              <a:extLst>
                <a:ext uri="{FF2B5EF4-FFF2-40B4-BE49-F238E27FC236}">
                  <a16:creationId xmlns:a16="http://schemas.microsoft.com/office/drawing/2014/main" id="{EB06C09C-FF8C-4926-9AF3-332DCE0F5834}"/>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98" name="Line 190">
              <a:extLst>
                <a:ext uri="{FF2B5EF4-FFF2-40B4-BE49-F238E27FC236}">
                  <a16:creationId xmlns:a16="http://schemas.microsoft.com/office/drawing/2014/main" id="{F7297C10-7FE4-4994-88A0-0D52D8FB1BF7}"/>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599" name="Group 191">
            <a:extLst>
              <a:ext uri="{FF2B5EF4-FFF2-40B4-BE49-F238E27FC236}">
                <a16:creationId xmlns:a16="http://schemas.microsoft.com/office/drawing/2014/main" id="{C809D4B3-8BEA-4ACA-BC4C-7057E8756F50}"/>
              </a:ext>
            </a:extLst>
          </p:cNvPr>
          <p:cNvGrpSpPr>
            <a:grpSpLocks/>
          </p:cNvGrpSpPr>
          <p:nvPr/>
        </p:nvGrpSpPr>
        <p:grpSpPr bwMode="auto">
          <a:xfrm>
            <a:off x="487363" y="2484438"/>
            <a:ext cx="74612" cy="26987"/>
            <a:chOff x="2373" y="1404"/>
            <a:chExt cx="47" cy="17"/>
          </a:xfrm>
        </p:grpSpPr>
        <p:sp>
          <p:nvSpPr>
            <p:cNvPr id="17600" name="Oval 192">
              <a:extLst>
                <a:ext uri="{FF2B5EF4-FFF2-40B4-BE49-F238E27FC236}">
                  <a16:creationId xmlns:a16="http://schemas.microsoft.com/office/drawing/2014/main" id="{7A375822-98E9-4687-8891-95F939396F5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601" name="Oval 193">
              <a:extLst>
                <a:ext uri="{FF2B5EF4-FFF2-40B4-BE49-F238E27FC236}">
                  <a16:creationId xmlns:a16="http://schemas.microsoft.com/office/drawing/2014/main" id="{31A5FC24-D98A-4756-885C-5443163FF5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603" name="Text Box 195">
            <a:extLst>
              <a:ext uri="{FF2B5EF4-FFF2-40B4-BE49-F238E27FC236}">
                <a16:creationId xmlns:a16="http://schemas.microsoft.com/office/drawing/2014/main" id="{BC8057CE-A040-4F58-982A-2A8A69EF56C0}"/>
              </a:ext>
            </a:extLst>
          </p:cNvPr>
          <p:cNvSpPr txBox="1">
            <a:spLocks noChangeArrowheads="1"/>
          </p:cNvSpPr>
          <p:nvPr/>
        </p:nvSpPr>
        <p:spPr bwMode="auto">
          <a:xfrm>
            <a:off x="620713" y="2411413"/>
            <a:ext cx="2735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M106 107mm Mortar Carrier </a:t>
            </a:r>
            <a:r>
              <a:rPr lang="en-GB" altLang="en-US" b="1"/>
              <a:t>(e)</a:t>
            </a:r>
            <a:r>
              <a:rPr lang="en-GB" altLang="en-US"/>
              <a:t>                  CWUS-15</a:t>
            </a:r>
            <a:endParaRPr lang="en-GB" altLang="en-US" b="1"/>
          </a:p>
        </p:txBody>
      </p:sp>
      <p:grpSp>
        <p:nvGrpSpPr>
          <p:cNvPr id="17604" name="Group 196">
            <a:extLst>
              <a:ext uri="{FF2B5EF4-FFF2-40B4-BE49-F238E27FC236}">
                <a16:creationId xmlns:a16="http://schemas.microsoft.com/office/drawing/2014/main" id="{AC5940CE-BE28-4711-9BCF-AC485F000701}"/>
              </a:ext>
            </a:extLst>
          </p:cNvPr>
          <p:cNvGrpSpPr>
            <a:grpSpLocks/>
          </p:cNvGrpSpPr>
          <p:nvPr/>
        </p:nvGrpSpPr>
        <p:grpSpPr bwMode="auto">
          <a:xfrm>
            <a:off x="404813" y="2843213"/>
            <a:ext cx="239712" cy="155575"/>
            <a:chOff x="2523" y="3016"/>
            <a:chExt cx="151" cy="98"/>
          </a:xfrm>
        </p:grpSpPr>
        <p:sp>
          <p:nvSpPr>
            <p:cNvPr id="17605" name="Rectangle 197">
              <a:extLst>
                <a:ext uri="{FF2B5EF4-FFF2-40B4-BE49-F238E27FC236}">
                  <a16:creationId xmlns:a16="http://schemas.microsoft.com/office/drawing/2014/main" id="{C017CE6A-A1B4-4407-B2ED-A63751DA5962}"/>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606" name="Oval 198">
              <a:extLst>
                <a:ext uri="{FF2B5EF4-FFF2-40B4-BE49-F238E27FC236}">
                  <a16:creationId xmlns:a16="http://schemas.microsoft.com/office/drawing/2014/main" id="{5DAAA550-44F7-4979-B965-6B53950F44ED}"/>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607" name="Line 199">
              <a:extLst>
                <a:ext uri="{FF2B5EF4-FFF2-40B4-BE49-F238E27FC236}">
                  <a16:creationId xmlns:a16="http://schemas.microsoft.com/office/drawing/2014/main" id="{9A280E91-860A-461F-B1EB-A8207096DB20}"/>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08" name="Line 200">
              <a:extLst>
                <a:ext uri="{FF2B5EF4-FFF2-40B4-BE49-F238E27FC236}">
                  <a16:creationId xmlns:a16="http://schemas.microsoft.com/office/drawing/2014/main" id="{C8612430-4BE6-49FC-85BB-48019CC479FF}"/>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09" name="Line 201">
              <a:extLst>
                <a:ext uri="{FF2B5EF4-FFF2-40B4-BE49-F238E27FC236}">
                  <a16:creationId xmlns:a16="http://schemas.microsoft.com/office/drawing/2014/main" id="{C17789E5-6140-41BB-B204-71FC82B470D6}"/>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10" name="Line 202">
              <a:extLst>
                <a:ext uri="{FF2B5EF4-FFF2-40B4-BE49-F238E27FC236}">
                  <a16:creationId xmlns:a16="http://schemas.microsoft.com/office/drawing/2014/main" id="{1C2DE59C-CEF4-40BE-AAAD-84B333CB3408}"/>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611" name="Group 203">
            <a:extLst>
              <a:ext uri="{FF2B5EF4-FFF2-40B4-BE49-F238E27FC236}">
                <a16:creationId xmlns:a16="http://schemas.microsoft.com/office/drawing/2014/main" id="{9DCAC1E7-B632-4C28-98E0-857015244A0A}"/>
              </a:ext>
            </a:extLst>
          </p:cNvPr>
          <p:cNvGrpSpPr>
            <a:grpSpLocks/>
          </p:cNvGrpSpPr>
          <p:nvPr/>
        </p:nvGrpSpPr>
        <p:grpSpPr bwMode="auto">
          <a:xfrm>
            <a:off x="487363" y="2771775"/>
            <a:ext cx="74612" cy="26988"/>
            <a:chOff x="2373" y="1404"/>
            <a:chExt cx="47" cy="17"/>
          </a:xfrm>
        </p:grpSpPr>
        <p:sp>
          <p:nvSpPr>
            <p:cNvPr id="17612" name="Oval 204">
              <a:extLst>
                <a:ext uri="{FF2B5EF4-FFF2-40B4-BE49-F238E27FC236}">
                  <a16:creationId xmlns:a16="http://schemas.microsoft.com/office/drawing/2014/main" id="{64C42F53-C8C1-4550-B10F-065EA7C8E8C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613" name="Oval 205">
              <a:extLst>
                <a:ext uri="{FF2B5EF4-FFF2-40B4-BE49-F238E27FC236}">
                  <a16:creationId xmlns:a16="http://schemas.microsoft.com/office/drawing/2014/main" id="{7676D990-A92E-4902-BEF4-C0464E02FC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614" name="Line 206">
            <a:extLst>
              <a:ext uri="{FF2B5EF4-FFF2-40B4-BE49-F238E27FC236}">
                <a16:creationId xmlns:a16="http://schemas.microsoft.com/office/drawing/2014/main" id="{6A2F4210-126C-46DF-B573-6B82F8297DAE}"/>
              </a:ext>
            </a:extLst>
          </p:cNvPr>
          <p:cNvSpPr>
            <a:spLocks noChangeShapeType="1"/>
          </p:cNvSpPr>
          <p:nvPr/>
        </p:nvSpPr>
        <p:spPr bwMode="auto">
          <a:xfrm flipV="1">
            <a:off x="260350" y="29162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615" name="Text Box 207">
            <a:extLst>
              <a:ext uri="{FF2B5EF4-FFF2-40B4-BE49-F238E27FC236}">
                <a16:creationId xmlns:a16="http://schemas.microsoft.com/office/drawing/2014/main" id="{7F2CD5DD-E76D-4D67-A44A-79080DEBF516}"/>
              </a:ext>
            </a:extLst>
          </p:cNvPr>
          <p:cNvSpPr txBox="1">
            <a:spLocks noChangeArrowheads="1"/>
          </p:cNvSpPr>
          <p:nvPr/>
        </p:nvSpPr>
        <p:spPr bwMode="auto">
          <a:xfrm>
            <a:off x="620713" y="2771775"/>
            <a:ext cx="27432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M48/M60 AVLB </a:t>
            </a:r>
            <a:r>
              <a:rPr lang="en-GB" altLang="en-US" b="1"/>
              <a:t>(f) </a:t>
            </a:r>
            <a:r>
              <a:rPr lang="en-GB" altLang="en-US"/>
              <a:t>                                      CWUS-21</a:t>
            </a:r>
            <a:endParaRPr lang="en-GB" altLang="en-US" b="1"/>
          </a:p>
        </p:txBody>
      </p:sp>
      <p:sp>
        <p:nvSpPr>
          <p:cNvPr id="17617" name="Text Box 209">
            <a:extLst>
              <a:ext uri="{FF2B5EF4-FFF2-40B4-BE49-F238E27FC236}">
                <a16:creationId xmlns:a16="http://schemas.microsoft.com/office/drawing/2014/main" id="{68AF8F95-C03B-4033-9F45-ACBA5C51EFAD}"/>
              </a:ext>
            </a:extLst>
          </p:cNvPr>
          <p:cNvSpPr txBox="1">
            <a:spLocks noChangeArrowheads="1"/>
          </p:cNvSpPr>
          <p:nvPr/>
        </p:nvSpPr>
        <p:spPr bwMode="auto">
          <a:xfrm>
            <a:off x="3429000" y="250825"/>
            <a:ext cx="3313113" cy="485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As in the similarly professional British and Canadian armies, US combat battalions may form mission-oriented Battlegroups and Combat Teams.  See the Modern Playtest Rules for details.</a:t>
            </a:r>
          </a:p>
          <a:p>
            <a:endParaRPr lang="en-GB" altLang="en-US" b="1"/>
          </a:p>
          <a:p>
            <a:r>
              <a:rPr lang="en-GB" altLang="en-US" b="1"/>
              <a:t>(b) </a:t>
            </a:r>
            <a:r>
              <a:rPr lang="en-GB" altLang="en-US"/>
              <a:t>In the early 1980s, US Tank Battalions had </a:t>
            </a:r>
            <a:r>
              <a:rPr lang="en-GB" altLang="en-US" b="1"/>
              <a:t>x3 </a:t>
            </a:r>
            <a:r>
              <a:rPr lang="en-GB" altLang="en-US"/>
              <a:t>Companies, though from 1983-1986: Increase to </a:t>
            </a:r>
            <a:r>
              <a:rPr lang="en-GB" altLang="en-US" b="1"/>
              <a:t>x4 Tank Companies</a:t>
            </a:r>
            <a:r>
              <a:rPr lang="en-GB" altLang="en-US"/>
              <a:t>.  This coincides with the upgrade to M1 Abrams and the slight decrease in Tank Company strength (see ME CWUS-01).  All units, including National Guard, had completed the reorganisation by the end of 1986.</a:t>
            </a:r>
          </a:p>
          <a:p>
            <a:endParaRPr lang="en-GB" altLang="en-US" b="1"/>
          </a:p>
          <a:p>
            <a:r>
              <a:rPr lang="en-GB" altLang="en-US" b="1"/>
              <a:t>(c) </a:t>
            </a:r>
            <a:r>
              <a:rPr lang="en-GB" altLang="en-US"/>
              <a:t>May replace M60A1 with:</a:t>
            </a:r>
          </a:p>
          <a:p>
            <a:r>
              <a:rPr lang="en-GB" altLang="en-US"/>
              <a:t>     M60A2 ‘Starship’ 152mm/ATGM Main Battle Tank </a:t>
            </a:r>
            <a:r>
              <a:rPr lang="en-GB" altLang="en-US" b="1"/>
              <a:t>(d) </a:t>
            </a:r>
            <a:r>
              <a:rPr lang="en-GB" altLang="en-US"/>
              <a:t>CWUS-04</a:t>
            </a:r>
          </a:p>
          <a:p>
            <a:r>
              <a:rPr lang="en-GB" altLang="en-US"/>
              <a:t>     M60A3 105mm Main Battle Tank                                  CWUS-05</a:t>
            </a:r>
          </a:p>
          <a:p>
            <a:r>
              <a:rPr lang="en-GB" altLang="en-US"/>
              <a:t>Or from 1982 with:</a:t>
            </a:r>
          </a:p>
          <a:p>
            <a:r>
              <a:rPr lang="en-GB" altLang="en-US"/>
              <a:t>     M1 Abrams 105mm Main Battle Tank                           CWUS-06</a:t>
            </a:r>
          </a:p>
          <a:p>
            <a:r>
              <a:rPr lang="en-GB" altLang="en-US"/>
              <a:t>Or from 1984 with:</a:t>
            </a:r>
          </a:p>
          <a:p>
            <a:r>
              <a:rPr lang="en-GB" altLang="en-US"/>
              <a:t>     M1IP (Improved Protection) Abrams 105mm MBT       CWUS-13</a:t>
            </a:r>
          </a:p>
          <a:p>
            <a:r>
              <a:rPr lang="en-GB" altLang="en-US"/>
              <a:t>Or from 1987 with:</a:t>
            </a:r>
          </a:p>
          <a:p>
            <a:r>
              <a:rPr lang="en-GB" altLang="en-US"/>
              <a:t>     M1A1 Abrams 120mm Main Battle Tank                       CWUS-07</a:t>
            </a:r>
          </a:p>
          <a:p>
            <a:r>
              <a:rPr lang="en-GB" altLang="en-US"/>
              <a:t>Or in some REFORGER units, with:</a:t>
            </a:r>
          </a:p>
          <a:p>
            <a:r>
              <a:rPr lang="en-GB" altLang="en-US"/>
              <a:t>     M48A5/A6 Patton 105mm Medium Tank                       CWUS-02</a:t>
            </a:r>
          </a:p>
          <a:p>
            <a:endParaRPr lang="en-GB" altLang="en-US"/>
          </a:p>
          <a:p>
            <a:r>
              <a:rPr lang="en-GB" altLang="en-US" b="1"/>
              <a:t>(d) </a:t>
            </a:r>
            <a:r>
              <a:rPr lang="en-GB" altLang="en-US"/>
              <a:t>The M60A2 ‘Starship’ was removed from service by 1981.</a:t>
            </a:r>
          </a:p>
          <a:p>
            <a:endParaRPr lang="en-GB" altLang="en-US"/>
          </a:p>
          <a:p>
            <a:r>
              <a:rPr lang="en-GB" altLang="en-US" b="1"/>
              <a:t>(e) </a:t>
            </a:r>
            <a:r>
              <a:rPr lang="en-GB" altLang="en-US"/>
              <a:t>Mid-1980s: Increase to </a:t>
            </a:r>
            <a:r>
              <a:rPr lang="en-GB" altLang="en-US" b="1"/>
              <a:t>x3 </a:t>
            </a:r>
            <a:r>
              <a:rPr lang="en-GB" altLang="en-US"/>
              <a:t>M30 107mm Mortar &amp; M106 Carrier.</a:t>
            </a:r>
          </a:p>
          <a:p>
            <a:endParaRPr lang="en-GB" altLang="en-US"/>
          </a:p>
          <a:p>
            <a:r>
              <a:rPr lang="en-GB" altLang="en-US" b="1"/>
              <a:t>(f) </a:t>
            </a:r>
            <a:r>
              <a:rPr lang="en-GB" altLang="en-US"/>
              <a:t>Mid-1980s: Increase to </a:t>
            </a:r>
            <a:r>
              <a:rPr lang="en-GB" altLang="en-US" b="1"/>
              <a:t>x3 </a:t>
            </a:r>
            <a:r>
              <a:rPr lang="en-GB" altLang="en-US"/>
              <a:t>AVLBs.</a:t>
            </a:r>
          </a:p>
          <a:p>
            <a:endParaRPr lang="en-GB" altLang="en-US"/>
          </a:p>
          <a:p>
            <a:r>
              <a:rPr lang="en-GB" altLang="en-US" b="1"/>
              <a:t>(g) </a:t>
            </a:r>
            <a:r>
              <a:rPr lang="en-GB" altLang="en-US"/>
              <a:t>From 1981: May replace Redeye SAMs with:</a:t>
            </a:r>
          </a:p>
          <a:p>
            <a:r>
              <a:rPr lang="en-GB" altLang="en-US"/>
              <a:t>     Stinger SAM Team                                                          CWUS-43</a:t>
            </a:r>
          </a:p>
          <a:p>
            <a:endParaRPr lang="en-GB" altLang="en-US"/>
          </a:p>
          <a:p>
            <a:r>
              <a:rPr lang="en-GB" altLang="en-US" b="1"/>
              <a:t>(h) </a:t>
            </a:r>
            <a:r>
              <a:rPr lang="en-GB" altLang="en-US"/>
              <a:t>Battalion Air Defence Sections were withdrawn in the mid-1980s, to be massed within the brigade and divisional Air Defence Batteries.  However, tactically they would be deployed much as before, with sections allocated to combat battalions.</a:t>
            </a:r>
          </a:p>
          <a:p>
            <a:endParaRPr lang="en-GB" altLang="en-US"/>
          </a:p>
          <a:p>
            <a:r>
              <a:rPr lang="en-GB" altLang="en-US" b="1"/>
              <a:t>(i) </a:t>
            </a:r>
            <a:r>
              <a:rPr lang="en-GB" altLang="en-US"/>
              <a:t>From 1985: May replace M151 MUTTs with:</a:t>
            </a:r>
          </a:p>
          <a:p>
            <a:r>
              <a:rPr lang="en-GB" altLang="en-US"/>
              <a:t>     M998 HMMWV Utility Vehicle (no MG)                           CWUS-34</a:t>
            </a:r>
          </a:p>
        </p:txBody>
      </p:sp>
      <p:grpSp>
        <p:nvGrpSpPr>
          <p:cNvPr id="17899" name="Group 491">
            <a:extLst>
              <a:ext uri="{FF2B5EF4-FFF2-40B4-BE49-F238E27FC236}">
                <a16:creationId xmlns:a16="http://schemas.microsoft.com/office/drawing/2014/main" id="{A498F387-3598-49D8-8F30-26E093521A1C}"/>
              </a:ext>
            </a:extLst>
          </p:cNvPr>
          <p:cNvGrpSpPr>
            <a:grpSpLocks/>
          </p:cNvGrpSpPr>
          <p:nvPr/>
        </p:nvGrpSpPr>
        <p:grpSpPr bwMode="auto">
          <a:xfrm>
            <a:off x="404813" y="3132138"/>
            <a:ext cx="241300" cy="157162"/>
            <a:chOff x="2795" y="2789"/>
            <a:chExt cx="152" cy="99"/>
          </a:xfrm>
        </p:grpSpPr>
        <p:sp>
          <p:nvSpPr>
            <p:cNvPr id="17900" name="Rectangle 492">
              <a:extLst>
                <a:ext uri="{FF2B5EF4-FFF2-40B4-BE49-F238E27FC236}">
                  <a16:creationId xmlns:a16="http://schemas.microsoft.com/office/drawing/2014/main" id="{EE0E9C23-C744-44C9-B11D-4705EDC5D909}"/>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901" name="Line 493">
              <a:extLst>
                <a:ext uri="{FF2B5EF4-FFF2-40B4-BE49-F238E27FC236}">
                  <a16:creationId xmlns:a16="http://schemas.microsoft.com/office/drawing/2014/main" id="{6B302C77-6B35-4FAC-BFD9-92A9BE242445}"/>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02" name="Line 494">
              <a:extLst>
                <a:ext uri="{FF2B5EF4-FFF2-40B4-BE49-F238E27FC236}">
                  <a16:creationId xmlns:a16="http://schemas.microsoft.com/office/drawing/2014/main" id="{80F5469B-FD87-4B28-97CE-A6EE9795D1D4}"/>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03" name="Line 495">
              <a:extLst>
                <a:ext uri="{FF2B5EF4-FFF2-40B4-BE49-F238E27FC236}">
                  <a16:creationId xmlns:a16="http://schemas.microsoft.com/office/drawing/2014/main" id="{56057B07-9EBC-410E-A05D-BAC382EFABD5}"/>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904" name="Group 496">
            <a:extLst>
              <a:ext uri="{FF2B5EF4-FFF2-40B4-BE49-F238E27FC236}">
                <a16:creationId xmlns:a16="http://schemas.microsoft.com/office/drawing/2014/main" id="{5613CD2D-D967-4330-A0DE-8D0DBAFC8536}"/>
              </a:ext>
            </a:extLst>
          </p:cNvPr>
          <p:cNvGrpSpPr>
            <a:grpSpLocks/>
          </p:cNvGrpSpPr>
          <p:nvPr/>
        </p:nvGrpSpPr>
        <p:grpSpPr bwMode="auto">
          <a:xfrm>
            <a:off x="487363" y="3059113"/>
            <a:ext cx="74612" cy="26987"/>
            <a:chOff x="2373" y="1404"/>
            <a:chExt cx="47" cy="17"/>
          </a:xfrm>
        </p:grpSpPr>
        <p:sp>
          <p:nvSpPr>
            <p:cNvPr id="17905" name="Oval 497">
              <a:extLst>
                <a:ext uri="{FF2B5EF4-FFF2-40B4-BE49-F238E27FC236}">
                  <a16:creationId xmlns:a16="http://schemas.microsoft.com/office/drawing/2014/main" id="{169D1BC8-E5FD-402C-A9A3-2C73196ACB6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06" name="Oval 498">
              <a:extLst>
                <a:ext uri="{FF2B5EF4-FFF2-40B4-BE49-F238E27FC236}">
                  <a16:creationId xmlns:a16="http://schemas.microsoft.com/office/drawing/2014/main" id="{FDA428EB-81F0-477E-8614-E7107D901CC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7907" name="Group 499">
            <a:extLst>
              <a:ext uri="{FF2B5EF4-FFF2-40B4-BE49-F238E27FC236}">
                <a16:creationId xmlns:a16="http://schemas.microsoft.com/office/drawing/2014/main" id="{9C723CC6-6BB3-442B-B34E-A695494843F2}"/>
              </a:ext>
            </a:extLst>
          </p:cNvPr>
          <p:cNvGrpSpPr>
            <a:grpSpLocks/>
          </p:cNvGrpSpPr>
          <p:nvPr/>
        </p:nvGrpSpPr>
        <p:grpSpPr bwMode="auto">
          <a:xfrm>
            <a:off x="404813" y="3419475"/>
            <a:ext cx="231775" cy="190500"/>
            <a:chOff x="2251" y="2290"/>
            <a:chExt cx="146" cy="120"/>
          </a:xfrm>
        </p:grpSpPr>
        <p:sp>
          <p:nvSpPr>
            <p:cNvPr id="17908" name="Rectangle 500">
              <a:extLst>
                <a:ext uri="{FF2B5EF4-FFF2-40B4-BE49-F238E27FC236}">
                  <a16:creationId xmlns:a16="http://schemas.microsoft.com/office/drawing/2014/main" id="{2780735A-1DF5-42B8-B83F-3AA493871EB5}"/>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909" name="Oval 501">
              <a:extLst>
                <a:ext uri="{FF2B5EF4-FFF2-40B4-BE49-F238E27FC236}">
                  <a16:creationId xmlns:a16="http://schemas.microsoft.com/office/drawing/2014/main" id="{4AC7FEA9-8E85-4A85-B0CA-DD9D39E0C0F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10" name="Oval 502">
              <a:extLst>
                <a:ext uri="{FF2B5EF4-FFF2-40B4-BE49-F238E27FC236}">
                  <a16:creationId xmlns:a16="http://schemas.microsoft.com/office/drawing/2014/main" id="{4765827D-97DE-486C-B5FC-80E952D17D59}"/>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7911" name="Group 503">
            <a:extLst>
              <a:ext uri="{FF2B5EF4-FFF2-40B4-BE49-F238E27FC236}">
                <a16:creationId xmlns:a16="http://schemas.microsoft.com/office/drawing/2014/main" id="{029126C1-EF0A-4639-8EBB-AC02D7966720}"/>
              </a:ext>
            </a:extLst>
          </p:cNvPr>
          <p:cNvGrpSpPr>
            <a:grpSpLocks/>
          </p:cNvGrpSpPr>
          <p:nvPr/>
        </p:nvGrpSpPr>
        <p:grpSpPr bwMode="auto">
          <a:xfrm>
            <a:off x="482600" y="3348038"/>
            <a:ext cx="74613" cy="26987"/>
            <a:chOff x="2373" y="1404"/>
            <a:chExt cx="47" cy="17"/>
          </a:xfrm>
        </p:grpSpPr>
        <p:sp>
          <p:nvSpPr>
            <p:cNvPr id="17912" name="Oval 504">
              <a:extLst>
                <a:ext uri="{FF2B5EF4-FFF2-40B4-BE49-F238E27FC236}">
                  <a16:creationId xmlns:a16="http://schemas.microsoft.com/office/drawing/2014/main" id="{12F7E8FD-82A5-4926-9258-284F2AD2AE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13" name="Oval 505">
              <a:extLst>
                <a:ext uri="{FF2B5EF4-FFF2-40B4-BE49-F238E27FC236}">
                  <a16:creationId xmlns:a16="http://schemas.microsoft.com/office/drawing/2014/main" id="{B40C6C81-1D2C-457F-9772-493E59C4A0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914" name="Line 506">
            <a:extLst>
              <a:ext uri="{FF2B5EF4-FFF2-40B4-BE49-F238E27FC236}">
                <a16:creationId xmlns:a16="http://schemas.microsoft.com/office/drawing/2014/main" id="{0B4780C1-0DF8-48BB-9322-9240A1C429D8}"/>
              </a:ext>
            </a:extLst>
          </p:cNvPr>
          <p:cNvSpPr>
            <a:spLocks noChangeShapeType="1"/>
          </p:cNvSpPr>
          <p:nvPr/>
        </p:nvSpPr>
        <p:spPr bwMode="auto">
          <a:xfrm>
            <a:off x="260350" y="3203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16" name="Text Box 508">
            <a:extLst>
              <a:ext uri="{FF2B5EF4-FFF2-40B4-BE49-F238E27FC236}">
                <a16:creationId xmlns:a16="http://schemas.microsoft.com/office/drawing/2014/main" id="{C7548621-0150-4CC7-984A-FE51CBEEE976}"/>
              </a:ext>
            </a:extLst>
          </p:cNvPr>
          <p:cNvSpPr txBox="1">
            <a:spLocks noChangeArrowheads="1"/>
          </p:cNvSpPr>
          <p:nvPr/>
        </p:nvSpPr>
        <p:spPr bwMode="auto">
          <a:xfrm>
            <a:off x="620713" y="3059113"/>
            <a:ext cx="27511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Redeye SAM Team </a:t>
            </a:r>
            <a:r>
              <a:rPr lang="en-GB" altLang="en-US" b="1"/>
              <a:t>(gh)                              </a:t>
            </a:r>
            <a:r>
              <a:rPr lang="en-GB" altLang="en-US"/>
              <a:t>CWUS-42</a:t>
            </a:r>
            <a:endParaRPr lang="en-GB" altLang="en-US" b="1"/>
          </a:p>
        </p:txBody>
      </p:sp>
      <p:sp>
        <p:nvSpPr>
          <p:cNvPr id="17924" name="Text Box 516">
            <a:extLst>
              <a:ext uri="{FF2B5EF4-FFF2-40B4-BE49-F238E27FC236}">
                <a16:creationId xmlns:a16="http://schemas.microsoft.com/office/drawing/2014/main" id="{7857820E-AF93-48D1-B260-11F13FC1AF5C}"/>
              </a:ext>
            </a:extLst>
          </p:cNvPr>
          <p:cNvSpPr txBox="1">
            <a:spLocks noChangeArrowheads="1"/>
          </p:cNvSpPr>
          <p:nvPr/>
        </p:nvSpPr>
        <p:spPr bwMode="auto">
          <a:xfrm>
            <a:off x="620713" y="3276600"/>
            <a:ext cx="2749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Light Utility (no MG) </a:t>
            </a:r>
            <a:r>
              <a:rPr lang="en-GB" altLang="en-US" b="1"/>
              <a:t>(hi)          </a:t>
            </a:r>
            <a:r>
              <a:rPr lang="en-GB" altLang="en-US"/>
              <a:t>CWUS-33</a:t>
            </a:r>
          </a:p>
        </p:txBody>
      </p:sp>
      <p:sp>
        <p:nvSpPr>
          <p:cNvPr id="17964" name="Line 556">
            <a:extLst>
              <a:ext uri="{FF2B5EF4-FFF2-40B4-BE49-F238E27FC236}">
                <a16:creationId xmlns:a16="http://schemas.microsoft.com/office/drawing/2014/main" id="{C7CFF997-71E2-414A-8690-364DE1A09BA6}"/>
              </a:ext>
            </a:extLst>
          </p:cNvPr>
          <p:cNvSpPr>
            <a:spLocks noChangeShapeType="1"/>
          </p:cNvSpPr>
          <p:nvPr/>
        </p:nvSpPr>
        <p:spPr bwMode="auto">
          <a:xfrm>
            <a:off x="476250" y="38512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965" name="Group 557">
            <a:extLst>
              <a:ext uri="{FF2B5EF4-FFF2-40B4-BE49-F238E27FC236}">
                <a16:creationId xmlns:a16="http://schemas.microsoft.com/office/drawing/2014/main" id="{333DCCA2-791E-499E-85DC-CE8014A2E2AA}"/>
              </a:ext>
            </a:extLst>
          </p:cNvPr>
          <p:cNvGrpSpPr>
            <a:grpSpLocks/>
          </p:cNvGrpSpPr>
          <p:nvPr/>
        </p:nvGrpSpPr>
        <p:grpSpPr bwMode="auto">
          <a:xfrm>
            <a:off x="404813" y="3995738"/>
            <a:ext cx="231775" cy="190500"/>
            <a:chOff x="2251" y="2290"/>
            <a:chExt cx="146" cy="120"/>
          </a:xfrm>
        </p:grpSpPr>
        <p:sp>
          <p:nvSpPr>
            <p:cNvPr id="17966" name="Rectangle 558">
              <a:extLst>
                <a:ext uri="{FF2B5EF4-FFF2-40B4-BE49-F238E27FC236}">
                  <a16:creationId xmlns:a16="http://schemas.microsoft.com/office/drawing/2014/main" id="{5370A65A-68B0-4CD7-B1A5-7EAF4999E76D}"/>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967" name="Oval 559">
              <a:extLst>
                <a:ext uri="{FF2B5EF4-FFF2-40B4-BE49-F238E27FC236}">
                  <a16:creationId xmlns:a16="http://schemas.microsoft.com/office/drawing/2014/main" id="{D97DAE18-BDE3-484B-98FE-C3718E6CFA81}"/>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68" name="Oval 560">
              <a:extLst>
                <a:ext uri="{FF2B5EF4-FFF2-40B4-BE49-F238E27FC236}">
                  <a16:creationId xmlns:a16="http://schemas.microsoft.com/office/drawing/2014/main" id="{4AEF05D7-925D-4C76-A2C6-3F400834501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7969" name="Group 561">
            <a:extLst>
              <a:ext uri="{FF2B5EF4-FFF2-40B4-BE49-F238E27FC236}">
                <a16:creationId xmlns:a16="http://schemas.microsoft.com/office/drawing/2014/main" id="{8AC20BC8-7028-4C2B-8A43-AA09FB34B80F}"/>
              </a:ext>
            </a:extLst>
          </p:cNvPr>
          <p:cNvGrpSpPr>
            <a:grpSpLocks/>
          </p:cNvGrpSpPr>
          <p:nvPr/>
        </p:nvGrpSpPr>
        <p:grpSpPr bwMode="auto">
          <a:xfrm>
            <a:off x="482600" y="3924300"/>
            <a:ext cx="74613" cy="26988"/>
            <a:chOff x="2373" y="1404"/>
            <a:chExt cx="47" cy="17"/>
          </a:xfrm>
        </p:grpSpPr>
        <p:sp>
          <p:nvSpPr>
            <p:cNvPr id="17970" name="Oval 562">
              <a:extLst>
                <a:ext uri="{FF2B5EF4-FFF2-40B4-BE49-F238E27FC236}">
                  <a16:creationId xmlns:a16="http://schemas.microsoft.com/office/drawing/2014/main" id="{D2814BF4-24D9-4D70-A2A1-743467EA84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71" name="Oval 563">
              <a:extLst>
                <a:ext uri="{FF2B5EF4-FFF2-40B4-BE49-F238E27FC236}">
                  <a16:creationId xmlns:a16="http://schemas.microsoft.com/office/drawing/2014/main" id="{C8DE11DA-734F-4B4B-B017-E430A5A02F2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972" name="Text Box 564">
            <a:extLst>
              <a:ext uri="{FF2B5EF4-FFF2-40B4-BE49-F238E27FC236}">
                <a16:creationId xmlns:a16="http://schemas.microsoft.com/office/drawing/2014/main" id="{55CB712F-3F62-4684-B868-3E48F68D3B1F}"/>
              </a:ext>
            </a:extLst>
          </p:cNvPr>
          <p:cNvSpPr txBox="1">
            <a:spLocks noChangeArrowheads="1"/>
          </p:cNvSpPr>
          <p:nvPr/>
        </p:nvSpPr>
        <p:spPr bwMode="auto">
          <a:xfrm>
            <a:off x="620713" y="3851275"/>
            <a:ext cx="2674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(no MG) </a:t>
            </a:r>
            <a:r>
              <a:rPr lang="en-GB" altLang="en-US" b="1"/>
              <a:t>(i)                            </a:t>
            </a:r>
            <a:r>
              <a:rPr lang="en-GB" altLang="en-US"/>
              <a:t>CWUS-33</a:t>
            </a:r>
            <a:endParaRPr lang="en-GB" altLang="en-US" b="1"/>
          </a:p>
        </p:txBody>
      </p:sp>
      <p:grpSp>
        <p:nvGrpSpPr>
          <p:cNvPr id="17973" name="Group 565">
            <a:extLst>
              <a:ext uri="{FF2B5EF4-FFF2-40B4-BE49-F238E27FC236}">
                <a16:creationId xmlns:a16="http://schemas.microsoft.com/office/drawing/2014/main" id="{D8ACF40A-BD76-4BC2-A310-D06E4F376E02}"/>
              </a:ext>
            </a:extLst>
          </p:cNvPr>
          <p:cNvGrpSpPr>
            <a:grpSpLocks/>
          </p:cNvGrpSpPr>
          <p:nvPr/>
        </p:nvGrpSpPr>
        <p:grpSpPr bwMode="auto">
          <a:xfrm>
            <a:off x="404813" y="3708400"/>
            <a:ext cx="231775" cy="157163"/>
            <a:chOff x="1026" y="4286"/>
            <a:chExt cx="146" cy="99"/>
          </a:xfrm>
        </p:grpSpPr>
        <p:sp>
          <p:nvSpPr>
            <p:cNvPr id="17974" name="Rectangle 566">
              <a:extLst>
                <a:ext uri="{FF2B5EF4-FFF2-40B4-BE49-F238E27FC236}">
                  <a16:creationId xmlns:a16="http://schemas.microsoft.com/office/drawing/2014/main" id="{AE36A786-0593-4876-AC03-EFF40E44A4E9}"/>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7975" name="Group 567">
              <a:extLst>
                <a:ext uri="{FF2B5EF4-FFF2-40B4-BE49-F238E27FC236}">
                  <a16:creationId xmlns:a16="http://schemas.microsoft.com/office/drawing/2014/main" id="{956D3A67-E105-4A61-90D7-3590B411EC5F}"/>
                </a:ext>
              </a:extLst>
            </p:cNvPr>
            <p:cNvGrpSpPr>
              <a:grpSpLocks/>
            </p:cNvGrpSpPr>
            <p:nvPr/>
          </p:nvGrpSpPr>
          <p:grpSpPr bwMode="auto">
            <a:xfrm>
              <a:off x="1036" y="4322"/>
              <a:ext cx="125" cy="27"/>
              <a:chOff x="1298" y="4332"/>
              <a:chExt cx="227" cy="45"/>
            </a:xfrm>
          </p:grpSpPr>
          <p:sp>
            <p:nvSpPr>
              <p:cNvPr id="17976" name="Line 568">
                <a:extLst>
                  <a:ext uri="{FF2B5EF4-FFF2-40B4-BE49-F238E27FC236}">
                    <a16:creationId xmlns:a16="http://schemas.microsoft.com/office/drawing/2014/main" id="{7B7D6F1C-B144-44C3-B165-A4361D63865E}"/>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77" name="Line 569">
                <a:extLst>
                  <a:ext uri="{FF2B5EF4-FFF2-40B4-BE49-F238E27FC236}">
                    <a16:creationId xmlns:a16="http://schemas.microsoft.com/office/drawing/2014/main" id="{91D01B89-2F8B-4253-B25C-69D266CBE4CA}"/>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78" name="Line 570">
                <a:extLst>
                  <a:ext uri="{FF2B5EF4-FFF2-40B4-BE49-F238E27FC236}">
                    <a16:creationId xmlns:a16="http://schemas.microsoft.com/office/drawing/2014/main" id="{46BC4C52-8010-42C9-AC5E-413B37448BED}"/>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79" name="Line 571">
                <a:extLst>
                  <a:ext uri="{FF2B5EF4-FFF2-40B4-BE49-F238E27FC236}">
                    <a16:creationId xmlns:a16="http://schemas.microsoft.com/office/drawing/2014/main" id="{416EB973-332F-48B2-9228-EFAACA88D94C}"/>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80" name="Line 572">
                <a:extLst>
                  <a:ext uri="{FF2B5EF4-FFF2-40B4-BE49-F238E27FC236}">
                    <a16:creationId xmlns:a16="http://schemas.microsoft.com/office/drawing/2014/main" id="{56B47FC0-38D2-4AF9-9960-B431E8E05F20}"/>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81" name="Line 573">
                <a:extLst>
                  <a:ext uri="{FF2B5EF4-FFF2-40B4-BE49-F238E27FC236}">
                    <a16:creationId xmlns:a16="http://schemas.microsoft.com/office/drawing/2014/main" id="{837F8824-0E72-4892-851D-458AB71E5E40}"/>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82" name="Line 574">
                <a:extLst>
                  <a:ext uri="{FF2B5EF4-FFF2-40B4-BE49-F238E27FC236}">
                    <a16:creationId xmlns:a16="http://schemas.microsoft.com/office/drawing/2014/main" id="{48E1268D-AC4F-4F84-A38C-FB7C93CA5715}"/>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83" name="Line 575">
                <a:extLst>
                  <a:ext uri="{FF2B5EF4-FFF2-40B4-BE49-F238E27FC236}">
                    <a16:creationId xmlns:a16="http://schemas.microsoft.com/office/drawing/2014/main" id="{24F7C7CA-A6F1-4DA5-A64A-25F4B12C88B8}"/>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7984" name="Group 576">
            <a:extLst>
              <a:ext uri="{FF2B5EF4-FFF2-40B4-BE49-F238E27FC236}">
                <a16:creationId xmlns:a16="http://schemas.microsoft.com/office/drawing/2014/main" id="{052C73BF-920A-4C51-AB0B-E24ACCD11ED0}"/>
              </a:ext>
            </a:extLst>
          </p:cNvPr>
          <p:cNvGrpSpPr>
            <a:grpSpLocks/>
          </p:cNvGrpSpPr>
          <p:nvPr/>
        </p:nvGrpSpPr>
        <p:grpSpPr bwMode="auto">
          <a:xfrm>
            <a:off x="482600" y="3635375"/>
            <a:ext cx="74613" cy="26988"/>
            <a:chOff x="2373" y="1404"/>
            <a:chExt cx="47" cy="17"/>
          </a:xfrm>
        </p:grpSpPr>
        <p:sp>
          <p:nvSpPr>
            <p:cNvPr id="17985" name="Oval 577">
              <a:extLst>
                <a:ext uri="{FF2B5EF4-FFF2-40B4-BE49-F238E27FC236}">
                  <a16:creationId xmlns:a16="http://schemas.microsoft.com/office/drawing/2014/main" id="{2FC8A2DA-5885-4647-A190-E5D3C837AC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7986" name="Oval 578">
              <a:extLst>
                <a:ext uri="{FF2B5EF4-FFF2-40B4-BE49-F238E27FC236}">
                  <a16:creationId xmlns:a16="http://schemas.microsoft.com/office/drawing/2014/main" id="{EF7C3C5A-5445-4FDD-BBB7-1302D77FA2A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7987" name="Line 579">
            <a:extLst>
              <a:ext uri="{FF2B5EF4-FFF2-40B4-BE49-F238E27FC236}">
                <a16:creationId xmlns:a16="http://schemas.microsoft.com/office/drawing/2014/main" id="{7735F746-FD4A-48B2-9105-474ED82E3E60}"/>
              </a:ext>
            </a:extLst>
          </p:cNvPr>
          <p:cNvSpPr>
            <a:spLocks noChangeShapeType="1"/>
          </p:cNvSpPr>
          <p:nvPr/>
        </p:nvSpPr>
        <p:spPr bwMode="auto">
          <a:xfrm>
            <a:off x="260350" y="37798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988" name="Text Box 580">
            <a:extLst>
              <a:ext uri="{FF2B5EF4-FFF2-40B4-BE49-F238E27FC236}">
                <a16:creationId xmlns:a16="http://schemas.microsoft.com/office/drawing/2014/main" id="{836F65D6-1E57-4C23-B714-496CC6CFE671}"/>
              </a:ext>
            </a:extLst>
          </p:cNvPr>
          <p:cNvSpPr txBox="1">
            <a:spLocks noChangeArrowheads="1"/>
          </p:cNvSpPr>
          <p:nvPr/>
        </p:nvSpPr>
        <p:spPr bwMode="auto">
          <a:xfrm>
            <a:off x="620713" y="3563938"/>
            <a:ext cx="2597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Ground Surveillance Radar Set                  no card</a:t>
            </a:r>
            <a:endParaRPr lang="en-GB" altLang="en-US" b="1"/>
          </a:p>
        </p:txBody>
      </p:sp>
      <p:pic>
        <p:nvPicPr>
          <p:cNvPr id="18025" name="Picture 617" descr="WP_20181022_14_30_08_Pro">
            <a:extLst>
              <a:ext uri="{FF2B5EF4-FFF2-40B4-BE49-F238E27FC236}">
                <a16:creationId xmlns:a16="http://schemas.microsoft.com/office/drawing/2014/main" id="{799D00B4-8C2C-4D18-9F62-0F8963BFCD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5724525"/>
            <a:ext cx="6626225" cy="279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8" name="Group 4">
            <a:extLst>
              <a:ext uri="{FF2B5EF4-FFF2-40B4-BE49-F238E27FC236}">
                <a16:creationId xmlns:a16="http://schemas.microsoft.com/office/drawing/2014/main" id="{7DB2FD85-EFF0-4BDB-B06E-A64690A98F5B}"/>
              </a:ext>
            </a:extLst>
          </p:cNvPr>
          <p:cNvGrpSpPr>
            <a:grpSpLocks/>
          </p:cNvGrpSpPr>
          <p:nvPr/>
        </p:nvGrpSpPr>
        <p:grpSpPr bwMode="auto">
          <a:xfrm>
            <a:off x="115888" y="250825"/>
            <a:ext cx="287337" cy="215900"/>
            <a:chOff x="2523" y="2472"/>
            <a:chExt cx="152" cy="99"/>
          </a:xfrm>
        </p:grpSpPr>
        <p:sp>
          <p:nvSpPr>
            <p:cNvPr id="77829" name="Rectangle 5">
              <a:extLst>
                <a:ext uri="{FF2B5EF4-FFF2-40B4-BE49-F238E27FC236}">
                  <a16:creationId xmlns:a16="http://schemas.microsoft.com/office/drawing/2014/main" id="{21BEF8F0-B6C6-4B4C-B40F-62928E505947}"/>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0" name="Oval 6">
              <a:extLst>
                <a:ext uri="{FF2B5EF4-FFF2-40B4-BE49-F238E27FC236}">
                  <a16:creationId xmlns:a16="http://schemas.microsoft.com/office/drawing/2014/main" id="{DC0D8B42-ACF2-40A8-B22F-611D20F1F3BA}"/>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1" name="Line 7">
              <a:extLst>
                <a:ext uri="{FF2B5EF4-FFF2-40B4-BE49-F238E27FC236}">
                  <a16:creationId xmlns:a16="http://schemas.microsoft.com/office/drawing/2014/main" id="{D56F65C0-DE8B-4226-AA85-44869BA994AC}"/>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32" name="Line 8">
              <a:extLst>
                <a:ext uri="{FF2B5EF4-FFF2-40B4-BE49-F238E27FC236}">
                  <a16:creationId xmlns:a16="http://schemas.microsoft.com/office/drawing/2014/main" id="{FE04AC04-8BC3-49D7-A8C2-A8D4E11E83CC}"/>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833" name="Group 9">
            <a:extLst>
              <a:ext uri="{FF2B5EF4-FFF2-40B4-BE49-F238E27FC236}">
                <a16:creationId xmlns:a16="http://schemas.microsoft.com/office/drawing/2014/main" id="{DF22C630-690B-4B0A-81B1-883C5D43018E}"/>
              </a:ext>
            </a:extLst>
          </p:cNvPr>
          <p:cNvGrpSpPr>
            <a:grpSpLocks/>
          </p:cNvGrpSpPr>
          <p:nvPr/>
        </p:nvGrpSpPr>
        <p:grpSpPr bwMode="auto">
          <a:xfrm>
            <a:off x="222250" y="179388"/>
            <a:ext cx="76200" cy="63500"/>
            <a:chOff x="2443" y="447"/>
            <a:chExt cx="48" cy="40"/>
          </a:xfrm>
        </p:grpSpPr>
        <p:sp>
          <p:nvSpPr>
            <p:cNvPr id="77834" name="Line 10">
              <a:extLst>
                <a:ext uri="{FF2B5EF4-FFF2-40B4-BE49-F238E27FC236}">
                  <a16:creationId xmlns:a16="http://schemas.microsoft.com/office/drawing/2014/main" id="{94DA9553-7155-466A-BFF0-21B3ADFCD5E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35" name="Line 11">
              <a:extLst>
                <a:ext uri="{FF2B5EF4-FFF2-40B4-BE49-F238E27FC236}">
                  <a16:creationId xmlns:a16="http://schemas.microsoft.com/office/drawing/2014/main" id="{291777F5-40ED-449F-8102-58A45A54772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836" name="Line 12">
            <a:extLst>
              <a:ext uri="{FF2B5EF4-FFF2-40B4-BE49-F238E27FC236}">
                <a16:creationId xmlns:a16="http://schemas.microsoft.com/office/drawing/2014/main" id="{D00B413C-12F7-48E7-81CF-208AC6FDD185}"/>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7837" name="Group 13">
            <a:extLst>
              <a:ext uri="{FF2B5EF4-FFF2-40B4-BE49-F238E27FC236}">
                <a16:creationId xmlns:a16="http://schemas.microsoft.com/office/drawing/2014/main" id="{E68B6708-3516-46AC-AE4C-E723B03D242A}"/>
              </a:ext>
            </a:extLst>
          </p:cNvPr>
          <p:cNvGrpSpPr>
            <a:grpSpLocks/>
          </p:cNvGrpSpPr>
          <p:nvPr/>
        </p:nvGrpSpPr>
        <p:grpSpPr bwMode="auto">
          <a:xfrm>
            <a:off x="404813" y="612775"/>
            <a:ext cx="231775" cy="157163"/>
            <a:chOff x="933" y="149"/>
            <a:chExt cx="146" cy="99"/>
          </a:xfrm>
        </p:grpSpPr>
        <p:sp>
          <p:nvSpPr>
            <p:cNvPr id="77838" name="Rectangle 14">
              <a:extLst>
                <a:ext uri="{FF2B5EF4-FFF2-40B4-BE49-F238E27FC236}">
                  <a16:creationId xmlns:a16="http://schemas.microsoft.com/office/drawing/2014/main" id="{F0A2984B-A9DC-41A9-A0DC-E8442BADD0DC}"/>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39" name="Text Box 15">
              <a:extLst>
                <a:ext uri="{FF2B5EF4-FFF2-40B4-BE49-F238E27FC236}">
                  <a16:creationId xmlns:a16="http://schemas.microsoft.com/office/drawing/2014/main" id="{C2D4331A-9BF1-460C-8D76-19BAAB5E2F50}"/>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7840" name="Line 16">
            <a:extLst>
              <a:ext uri="{FF2B5EF4-FFF2-40B4-BE49-F238E27FC236}">
                <a16:creationId xmlns:a16="http://schemas.microsoft.com/office/drawing/2014/main" id="{03853641-68B5-47B6-8DB2-E8CCF9E7F559}"/>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7841" name="Group 17">
            <a:extLst>
              <a:ext uri="{FF2B5EF4-FFF2-40B4-BE49-F238E27FC236}">
                <a16:creationId xmlns:a16="http://schemas.microsoft.com/office/drawing/2014/main" id="{33364E60-4293-446F-BF4B-AB9AE7483BA9}"/>
              </a:ext>
            </a:extLst>
          </p:cNvPr>
          <p:cNvGrpSpPr>
            <a:grpSpLocks/>
          </p:cNvGrpSpPr>
          <p:nvPr/>
        </p:nvGrpSpPr>
        <p:grpSpPr bwMode="auto">
          <a:xfrm>
            <a:off x="482600" y="539750"/>
            <a:ext cx="74613" cy="26988"/>
            <a:chOff x="2373" y="1404"/>
            <a:chExt cx="47" cy="17"/>
          </a:xfrm>
        </p:grpSpPr>
        <p:sp>
          <p:nvSpPr>
            <p:cNvPr id="77842" name="Oval 18">
              <a:extLst>
                <a:ext uri="{FF2B5EF4-FFF2-40B4-BE49-F238E27FC236}">
                  <a16:creationId xmlns:a16="http://schemas.microsoft.com/office/drawing/2014/main" id="{84D5E0BF-EB8D-49EC-A0CA-192687064AF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43" name="Oval 19">
              <a:extLst>
                <a:ext uri="{FF2B5EF4-FFF2-40B4-BE49-F238E27FC236}">
                  <a16:creationId xmlns:a16="http://schemas.microsoft.com/office/drawing/2014/main" id="{54FDC186-F35E-4948-90F8-E239EBCCB6F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844" name="Text Box 20">
            <a:extLst>
              <a:ext uri="{FF2B5EF4-FFF2-40B4-BE49-F238E27FC236}">
                <a16:creationId xmlns:a16="http://schemas.microsoft.com/office/drawing/2014/main" id="{ECC9F1BA-7528-4DAC-83E5-DFA7E4974F26}"/>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77845" name="Group 21">
            <a:extLst>
              <a:ext uri="{FF2B5EF4-FFF2-40B4-BE49-F238E27FC236}">
                <a16:creationId xmlns:a16="http://schemas.microsoft.com/office/drawing/2014/main" id="{EC992059-3F24-468D-9549-1B2CF2D27D75}"/>
              </a:ext>
            </a:extLst>
          </p:cNvPr>
          <p:cNvGrpSpPr>
            <a:grpSpLocks/>
          </p:cNvGrpSpPr>
          <p:nvPr/>
        </p:nvGrpSpPr>
        <p:grpSpPr bwMode="auto">
          <a:xfrm>
            <a:off x="482600" y="828675"/>
            <a:ext cx="74613" cy="26988"/>
            <a:chOff x="2373" y="1404"/>
            <a:chExt cx="47" cy="17"/>
          </a:xfrm>
        </p:grpSpPr>
        <p:sp>
          <p:nvSpPr>
            <p:cNvPr id="77846" name="Oval 22">
              <a:extLst>
                <a:ext uri="{FF2B5EF4-FFF2-40B4-BE49-F238E27FC236}">
                  <a16:creationId xmlns:a16="http://schemas.microsoft.com/office/drawing/2014/main" id="{BF3C1463-6E9F-41EE-A5C8-72BC0F7F23A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47" name="Oval 23">
              <a:extLst>
                <a:ext uri="{FF2B5EF4-FFF2-40B4-BE49-F238E27FC236}">
                  <a16:creationId xmlns:a16="http://schemas.microsoft.com/office/drawing/2014/main" id="{4C9B8A93-9293-48B3-920D-7A347A7502E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7848" name="Group 24">
            <a:extLst>
              <a:ext uri="{FF2B5EF4-FFF2-40B4-BE49-F238E27FC236}">
                <a16:creationId xmlns:a16="http://schemas.microsoft.com/office/drawing/2014/main" id="{DB72B081-A809-447E-8E24-F1CE4407820A}"/>
              </a:ext>
            </a:extLst>
          </p:cNvPr>
          <p:cNvGrpSpPr>
            <a:grpSpLocks/>
          </p:cNvGrpSpPr>
          <p:nvPr/>
        </p:nvGrpSpPr>
        <p:grpSpPr bwMode="auto">
          <a:xfrm>
            <a:off x="404813" y="900113"/>
            <a:ext cx="241300" cy="157162"/>
            <a:chOff x="2523" y="2472"/>
            <a:chExt cx="152" cy="99"/>
          </a:xfrm>
        </p:grpSpPr>
        <p:sp>
          <p:nvSpPr>
            <p:cNvPr id="77849" name="Rectangle 25">
              <a:extLst>
                <a:ext uri="{FF2B5EF4-FFF2-40B4-BE49-F238E27FC236}">
                  <a16:creationId xmlns:a16="http://schemas.microsoft.com/office/drawing/2014/main" id="{DDB8B956-3F65-4829-B8EE-7470E36653A5}"/>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50" name="Oval 26">
              <a:extLst>
                <a:ext uri="{FF2B5EF4-FFF2-40B4-BE49-F238E27FC236}">
                  <a16:creationId xmlns:a16="http://schemas.microsoft.com/office/drawing/2014/main" id="{25233A2D-BFB6-4A53-A0AF-E5786F5B2B3C}"/>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51" name="Line 27">
              <a:extLst>
                <a:ext uri="{FF2B5EF4-FFF2-40B4-BE49-F238E27FC236}">
                  <a16:creationId xmlns:a16="http://schemas.microsoft.com/office/drawing/2014/main" id="{88E325A6-9A47-4C69-A74B-32707C4B5DDA}"/>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52" name="Line 28">
              <a:extLst>
                <a:ext uri="{FF2B5EF4-FFF2-40B4-BE49-F238E27FC236}">
                  <a16:creationId xmlns:a16="http://schemas.microsoft.com/office/drawing/2014/main" id="{FF584CEA-DCC4-42C5-A4D0-4C03DAD6A4F0}"/>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853" name="Text Box 29">
            <a:extLst>
              <a:ext uri="{FF2B5EF4-FFF2-40B4-BE49-F238E27FC236}">
                <a16:creationId xmlns:a16="http://schemas.microsoft.com/office/drawing/2014/main" id="{EC2DC336-A6B7-4D5D-9376-26D3D90C1FC1}"/>
              </a:ext>
            </a:extLst>
          </p:cNvPr>
          <p:cNvSpPr txBox="1">
            <a:spLocks noChangeArrowheads="1"/>
          </p:cNvSpPr>
          <p:nvPr/>
        </p:nvSpPr>
        <p:spPr bwMode="auto">
          <a:xfrm>
            <a:off x="620713" y="755650"/>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M113 Armoured Personnel Carrier </a:t>
            </a:r>
            <a:r>
              <a:rPr lang="en-GB" altLang="en-US" b="1"/>
              <a:t>(b)</a:t>
            </a:r>
            <a:r>
              <a:rPr lang="en-GB" altLang="en-US"/>
              <a:t>       CWUS-12</a:t>
            </a:r>
            <a:endParaRPr lang="en-GB" altLang="en-US" b="1"/>
          </a:p>
        </p:txBody>
      </p:sp>
      <p:sp>
        <p:nvSpPr>
          <p:cNvPr id="77854" name="Text Box 30">
            <a:extLst>
              <a:ext uri="{FF2B5EF4-FFF2-40B4-BE49-F238E27FC236}">
                <a16:creationId xmlns:a16="http://schemas.microsoft.com/office/drawing/2014/main" id="{173BD7D4-E751-4E61-9B73-55A34A540F0C}"/>
              </a:ext>
            </a:extLst>
          </p:cNvPr>
          <p:cNvSpPr txBox="1">
            <a:spLocks noChangeArrowheads="1"/>
          </p:cNvSpPr>
          <p:nvPr/>
        </p:nvSpPr>
        <p:spPr bwMode="auto">
          <a:xfrm>
            <a:off x="404813" y="107950"/>
            <a:ext cx="2138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CWUS-14</a:t>
            </a:r>
          </a:p>
          <a:p>
            <a:r>
              <a:rPr lang="en-GB" altLang="en-US" sz="1000" b="1"/>
              <a:t>Mechanized Infantry Battalion </a:t>
            </a:r>
            <a:r>
              <a:rPr lang="en-GB" altLang="en-US" b="1"/>
              <a:t>(a)</a:t>
            </a:r>
            <a:endParaRPr lang="en-GB" altLang="en-US" sz="1000" b="1"/>
          </a:p>
        </p:txBody>
      </p:sp>
      <p:sp>
        <p:nvSpPr>
          <p:cNvPr id="77855" name="Text Box 31">
            <a:extLst>
              <a:ext uri="{FF2B5EF4-FFF2-40B4-BE49-F238E27FC236}">
                <a16:creationId xmlns:a16="http://schemas.microsoft.com/office/drawing/2014/main" id="{88BB9573-48F6-4773-B227-85B3D7C4093A}"/>
              </a:ext>
            </a:extLst>
          </p:cNvPr>
          <p:cNvSpPr txBox="1">
            <a:spLocks noChangeArrowheads="1"/>
          </p:cNvSpPr>
          <p:nvPr/>
        </p:nvSpPr>
        <p:spPr bwMode="auto">
          <a:xfrm>
            <a:off x="69215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77856" name="Group 32">
            <a:extLst>
              <a:ext uri="{FF2B5EF4-FFF2-40B4-BE49-F238E27FC236}">
                <a16:creationId xmlns:a16="http://schemas.microsoft.com/office/drawing/2014/main" id="{FC663125-D835-4BE4-A56B-24FAFE952F3D}"/>
              </a:ext>
            </a:extLst>
          </p:cNvPr>
          <p:cNvGrpSpPr>
            <a:grpSpLocks/>
          </p:cNvGrpSpPr>
          <p:nvPr/>
        </p:nvGrpSpPr>
        <p:grpSpPr bwMode="auto">
          <a:xfrm>
            <a:off x="404813" y="1476375"/>
            <a:ext cx="287337" cy="215900"/>
            <a:chOff x="2523" y="2472"/>
            <a:chExt cx="152" cy="99"/>
          </a:xfrm>
        </p:grpSpPr>
        <p:sp>
          <p:nvSpPr>
            <p:cNvPr id="77857" name="Rectangle 33">
              <a:extLst>
                <a:ext uri="{FF2B5EF4-FFF2-40B4-BE49-F238E27FC236}">
                  <a16:creationId xmlns:a16="http://schemas.microsoft.com/office/drawing/2014/main" id="{A5B69846-9C35-49B3-B7A8-A290976530BC}"/>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58" name="Oval 34">
              <a:extLst>
                <a:ext uri="{FF2B5EF4-FFF2-40B4-BE49-F238E27FC236}">
                  <a16:creationId xmlns:a16="http://schemas.microsoft.com/office/drawing/2014/main" id="{33E1B2F8-1E6F-48C8-BBDD-F0A85B03C65B}"/>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59" name="Line 35">
              <a:extLst>
                <a:ext uri="{FF2B5EF4-FFF2-40B4-BE49-F238E27FC236}">
                  <a16:creationId xmlns:a16="http://schemas.microsoft.com/office/drawing/2014/main" id="{4C905405-5B7E-4BC7-86E4-4043C01AF0D7}"/>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60" name="Line 36">
              <a:extLst>
                <a:ext uri="{FF2B5EF4-FFF2-40B4-BE49-F238E27FC236}">
                  <a16:creationId xmlns:a16="http://schemas.microsoft.com/office/drawing/2014/main" id="{C189AAC9-026C-4DAA-939B-08F9882ECA3E}"/>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861" name="Line 37">
            <a:extLst>
              <a:ext uri="{FF2B5EF4-FFF2-40B4-BE49-F238E27FC236}">
                <a16:creationId xmlns:a16="http://schemas.microsoft.com/office/drawing/2014/main" id="{422C57DF-EB34-420A-BA57-BD19D9941C35}"/>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62" name="Line 38">
            <a:extLst>
              <a:ext uri="{FF2B5EF4-FFF2-40B4-BE49-F238E27FC236}">
                <a16:creationId xmlns:a16="http://schemas.microsoft.com/office/drawing/2014/main" id="{6D2C0415-E670-4464-AB0B-6E94F3D0E548}"/>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63" name="Text Box 39">
            <a:extLst>
              <a:ext uri="{FF2B5EF4-FFF2-40B4-BE49-F238E27FC236}">
                <a16:creationId xmlns:a16="http://schemas.microsoft.com/office/drawing/2014/main" id="{6F20ECE3-7871-4ADF-9E89-B24A96AACBAD}"/>
              </a:ext>
            </a:extLst>
          </p:cNvPr>
          <p:cNvSpPr txBox="1">
            <a:spLocks noChangeArrowheads="1"/>
          </p:cNvSpPr>
          <p:nvPr/>
        </p:nvSpPr>
        <p:spPr bwMode="auto">
          <a:xfrm>
            <a:off x="692150" y="1403350"/>
            <a:ext cx="2224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CWUS-02</a:t>
            </a:r>
          </a:p>
          <a:p>
            <a:r>
              <a:rPr lang="en-GB" altLang="en-US" b="1"/>
              <a:t>x3 or x4 Mechanized Infantry Company (c)</a:t>
            </a:r>
          </a:p>
        </p:txBody>
      </p:sp>
      <p:grpSp>
        <p:nvGrpSpPr>
          <p:cNvPr id="77864" name="Group 40">
            <a:extLst>
              <a:ext uri="{FF2B5EF4-FFF2-40B4-BE49-F238E27FC236}">
                <a16:creationId xmlns:a16="http://schemas.microsoft.com/office/drawing/2014/main" id="{DD14C34B-BED4-46F2-A0CF-549CD518B2C9}"/>
              </a:ext>
            </a:extLst>
          </p:cNvPr>
          <p:cNvGrpSpPr>
            <a:grpSpLocks/>
          </p:cNvGrpSpPr>
          <p:nvPr/>
        </p:nvGrpSpPr>
        <p:grpSpPr bwMode="auto">
          <a:xfrm>
            <a:off x="404813" y="2341563"/>
            <a:ext cx="287337" cy="215900"/>
            <a:chOff x="2296" y="2835"/>
            <a:chExt cx="151" cy="99"/>
          </a:xfrm>
        </p:grpSpPr>
        <p:sp>
          <p:nvSpPr>
            <p:cNvPr id="77865" name="Rectangle 41">
              <a:extLst>
                <a:ext uri="{FF2B5EF4-FFF2-40B4-BE49-F238E27FC236}">
                  <a16:creationId xmlns:a16="http://schemas.microsoft.com/office/drawing/2014/main" id="{FA360E58-AB7A-464E-AD2A-6626D7FC45F1}"/>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66" name="Oval 42">
              <a:extLst>
                <a:ext uri="{FF2B5EF4-FFF2-40B4-BE49-F238E27FC236}">
                  <a16:creationId xmlns:a16="http://schemas.microsoft.com/office/drawing/2014/main" id="{D8C9E3F5-63C0-49F5-9DA5-660E77438CD2}"/>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67" name="Line 43">
              <a:extLst>
                <a:ext uri="{FF2B5EF4-FFF2-40B4-BE49-F238E27FC236}">
                  <a16:creationId xmlns:a16="http://schemas.microsoft.com/office/drawing/2014/main" id="{D159A433-D8D2-4CF0-AE3D-BBE5283F5397}"/>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868" name="Group 44">
            <a:extLst>
              <a:ext uri="{FF2B5EF4-FFF2-40B4-BE49-F238E27FC236}">
                <a16:creationId xmlns:a16="http://schemas.microsoft.com/office/drawing/2014/main" id="{CB6125D0-3355-44C5-8061-99B24A61E5BF}"/>
              </a:ext>
            </a:extLst>
          </p:cNvPr>
          <p:cNvGrpSpPr>
            <a:grpSpLocks/>
          </p:cNvGrpSpPr>
          <p:nvPr/>
        </p:nvGrpSpPr>
        <p:grpSpPr bwMode="auto">
          <a:xfrm>
            <a:off x="482600" y="2270125"/>
            <a:ext cx="131763" cy="26988"/>
            <a:chOff x="304" y="1872"/>
            <a:chExt cx="83" cy="17"/>
          </a:xfrm>
        </p:grpSpPr>
        <p:sp>
          <p:nvSpPr>
            <p:cNvPr id="77869" name="Oval 45">
              <a:extLst>
                <a:ext uri="{FF2B5EF4-FFF2-40B4-BE49-F238E27FC236}">
                  <a16:creationId xmlns:a16="http://schemas.microsoft.com/office/drawing/2014/main" id="{9D38A759-5D78-42E8-8392-C232ECC9F08A}"/>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70" name="Oval 46">
              <a:extLst>
                <a:ext uri="{FF2B5EF4-FFF2-40B4-BE49-F238E27FC236}">
                  <a16:creationId xmlns:a16="http://schemas.microsoft.com/office/drawing/2014/main" id="{2896260A-0725-454C-A25E-5D31E71B00AB}"/>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71" name="Oval 47">
              <a:extLst>
                <a:ext uri="{FF2B5EF4-FFF2-40B4-BE49-F238E27FC236}">
                  <a16:creationId xmlns:a16="http://schemas.microsoft.com/office/drawing/2014/main" id="{0C6FBA6A-6968-40A5-BD8D-3CF9C733A27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872" name="Line 48">
            <a:extLst>
              <a:ext uri="{FF2B5EF4-FFF2-40B4-BE49-F238E27FC236}">
                <a16:creationId xmlns:a16="http://schemas.microsoft.com/office/drawing/2014/main" id="{F867F45A-1A35-415D-89EC-3392BA3EFA5B}"/>
              </a:ext>
            </a:extLst>
          </p:cNvPr>
          <p:cNvSpPr>
            <a:spLocks noChangeShapeType="1"/>
          </p:cNvSpPr>
          <p:nvPr/>
        </p:nvSpPr>
        <p:spPr bwMode="auto">
          <a:xfrm>
            <a:off x="260350" y="2414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73" name="Text Box 49">
            <a:extLst>
              <a:ext uri="{FF2B5EF4-FFF2-40B4-BE49-F238E27FC236}">
                <a16:creationId xmlns:a16="http://schemas.microsoft.com/office/drawing/2014/main" id="{3B8400C7-D0FE-4BF8-A68C-5EC4F725500A}"/>
              </a:ext>
            </a:extLst>
          </p:cNvPr>
          <p:cNvSpPr txBox="1">
            <a:spLocks noChangeArrowheads="1"/>
          </p:cNvSpPr>
          <p:nvPr/>
        </p:nvSpPr>
        <p:spPr bwMode="auto">
          <a:xfrm>
            <a:off x="692150" y="2268538"/>
            <a:ext cx="21415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CWUS-03</a:t>
            </a:r>
          </a:p>
          <a:p>
            <a:r>
              <a:rPr lang="en-GB" altLang="en-US" b="1"/>
              <a:t>x1 Mechanized Reconnaissance Platoon</a:t>
            </a:r>
          </a:p>
        </p:txBody>
      </p:sp>
      <p:sp>
        <p:nvSpPr>
          <p:cNvPr id="77874" name="Line 50">
            <a:extLst>
              <a:ext uri="{FF2B5EF4-FFF2-40B4-BE49-F238E27FC236}">
                <a16:creationId xmlns:a16="http://schemas.microsoft.com/office/drawing/2014/main" id="{5962D676-0E0A-4C0C-97BA-E49CD893D749}"/>
              </a:ext>
            </a:extLst>
          </p:cNvPr>
          <p:cNvSpPr>
            <a:spLocks noChangeShapeType="1"/>
          </p:cNvSpPr>
          <p:nvPr/>
        </p:nvSpPr>
        <p:spPr bwMode="auto">
          <a:xfrm>
            <a:off x="476250" y="31305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75" name="Text Box 51">
            <a:extLst>
              <a:ext uri="{FF2B5EF4-FFF2-40B4-BE49-F238E27FC236}">
                <a16:creationId xmlns:a16="http://schemas.microsoft.com/office/drawing/2014/main" id="{EA60E5B7-A423-4626-B1C5-FC01B766A992}"/>
              </a:ext>
            </a:extLst>
          </p:cNvPr>
          <p:cNvSpPr txBox="1">
            <a:spLocks noChangeArrowheads="1"/>
          </p:cNvSpPr>
          <p:nvPr/>
        </p:nvSpPr>
        <p:spPr bwMode="auto">
          <a:xfrm>
            <a:off x="692150" y="26273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77876" name="Group 52">
            <a:extLst>
              <a:ext uri="{FF2B5EF4-FFF2-40B4-BE49-F238E27FC236}">
                <a16:creationId xmlns:a16="http://schemas.microsoft.com/office/drawing/2014/main" id="{00C3F089-02EE-4B03-BD72-1A7F193D9FB5}"/>
              </a:ext>
            </a:extLst>
          </p:cNvPr>
          <p:cNvGrpSpPr>
            <a:grpSpLocks/>
          </p:cNvGrpSpPr>
          <p:nvPr/>
        </p:nvGrpSpPr>
        <p:grpSpPr bwMode="auto">
          <a:xfrm>
            <a:off x="404813" y="2987675"/>
            <a:ext cx="239712" cy="157163"/>
            <a:chOff x="2750" y="2064"/>
            <a:chExt cx="151" cy="99"/>
          </a:xfrm>
        </p:grpSpPr>
        <p:sp>
          <p:nvSpPr>
            <p:cNvPr id="77877" name="Rectangle 53">
              <a:extLst>
                <a:ext uri="{FF2B5EF4-FFF2-40B4-BE49-F238E27FC236}">
                  <a16:creationId xmlns:a16="http://schemas.microsoft.com/office/drawing/2014/main" id="{C0619692-3972-4579-8A4D-59D0A9CD0439}"/>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78" name="Line 54">
              <a:extLst>
                <a:ext uri="{FF2B5EF4-FFF2-40B4-BE49-F238E27FC236}">
                  <a16:creationId xmlns:a16="http://schemas.microsoft.com/office/drawing/2014/main" id="{F31D7DA2-69C9-4E8B-9099-6F20DB3585EE}"/>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79" name="Line 55">
              <a:extLst>
                <a:ext uri="{FF2B5EF4-FFF2-40B4-BE49-F238E27FC236}">
                  <a16:creationId xmlns:a16="http://schemas.microsoft.com/office/drawing/2014/main" id="{7A67DA64-03D6-4CAA-895F-B4D234E29CCA}"/>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880" name="Group 56">
            <a:extLst>
              <a:ext uri="{FF2B5EF4-FFF2-40B4-BE49-F238E27FC236}">
                <a16:creationId xmlns:a16="http://schemas.microsoft.com/office/drawing/2014/main" id="{D3142B70-E827-43EC-BF2B-DE1AD5648640}"/>
              </a:ext>
            </a:extLst>
          </p:cNvPr>
          <p:cNvGrpSpPr>
            <a:grpSpLocks/>
          </p:cNvGrpSpPr>
          <p:nvPr/>
        </p:nvGrpSpPr>
        <p:grpSpPr bwMode="auto">
          <a:xfrm>
            <a:off x="487363" y="2914650"/>
            <a:ext cx="74612" cy="26988"/>
            <a:chOff x="2373" y="1404"/>
            <a:chExt cx="47" cy="17"/>
          </a:xfrm>
        </p:grpSpPr>
        <p:sp>
          <p:nvSpPr>
            <p:cNvPr id="77881" name="Oval 57">
              <a:extLst>
                <a:ext uri="{FF2B5EF4-FFF2-40B4-BE49-F238E27FC236}">
                  <a16:creationId xmlns:a16="http://schemas.microsoft.com/office/drawing/2014/main" id="{35883C92-3BED-44BD-94E5-418F20B365B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82" name="Oval 58">
              <a:extLst>
                <a:ext uri="{FF2B5EF4-FFF2-40B4-BE49-F238E27FC236}">
                  <a16:creationId xmlns:a16="http://schemas.microsoft.com/office/drawing/2014/main" id="{BD9BBCFB-3522-4B10-AB15-CC3C803AEB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883" name="Line 59">
            <a:extLst>
              <a:ext uri="{FF2B5EF4-FFF2-40B4-BE49-F238E27FC236}">
                <a16:creationId xmlns:a16="http://schemas.microsoft.com/office/drawing/2014/main" id="{FECD882F-D583-4538-A48E-DE8FD60E6575}"/>
              </a:ext>
            </a:extLst>
          </p:cNvPr>
          <p:cNvSpPr>
            <a:spLocks noChangeShapeType="1"/>
          </p:cNvSpPr>
          <p:nvPr/>
        </p:nvSpPr>
        <p:spPr bwMode="auto">
          <a:xfrm>
            <a:off x="260350" y="3059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84" name="Text Box 60">
            <a:extLst>
              <a:ext uri="{FF2B5EF4-FFF2-40B4-BE49-F238E27FC236}">
                <a16:creationId xmlns:a16="http://schemas.microsoft.com/office/drawing/2014/main" id="{C4FC867B-3CE9-418E-A8C0-E4D2C4C2F8E0}"/>
              </a:ext>
            </a:extLst>
          </p:cNvPr>
          <p:cNvSpPr txBox="1">
            <a:spLocks noChangeArrowheads="1"/>
          </p:cNvSpPr>
          <p:nvPr/>
        </p:nvSpPr>
        <p:spPr bwMode="auto">
          <a:xfrm>
            <a:off x="620713" y="2843213"/>
            <a:ext cx="2730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x2 </a:t>
            </a:r>
            <a:r>
              <a:rPr lang="en-GB" altLang="en-US"/>
              <a:t>M30 107mm Mortar                                     CWUS-49</a:t>
            </a:r>
            <a:endParaRPr lang="en-GB" altLang="en-US" b="1"/>
          </a:p>
        </p:txBody>
      </p:sp>
      <p:grpSp>
        <p:nvGrpSpPr>
          <p:cNvPr id="77885" name="Group 61">
            <a:extLst>
              <a:ext uri="{FF2B5EF4-FFF2-40B4-BE49-F238E27FC236}">
                <a16:creationId xmlns:a16="http://schemas.microsoft.com/office/drawing/2014/main" id="{A1F1A341-FF09-4B82-A497-3AC66B20796E}"/>
              </a:ext>
            </a:extLst>
          </p:cNvPr>
          <p:cNvGrpSpPr>
            <a:grpSpLocks/>
          </p:cNvGrpSpPr>
          <p:nvPr/>
        </p:nvGrpSpPr>
        <p:grpSpPr bwMode="auto">
          <a:xfrm>
            <a:off x="404813" y="3275013"/>
            <a:ext cx="239712" cy="157162"/>
            <a:chOff x="2296" y="2064"/>
            <a:chExt cx="151" cy="99"/>
          </a:xfrm>
        </p:grpSpPr>
        <p:sp>
          <p:nvSpPr>
            <p:cNvPr id="77886" name="Rectangle 62">
              <a:extLst>
                <a:ext uri="{FF2B5EF4-FFF2-40B4-BE49-F238E27FC236}">
                  <a16:creationId xmlns:a16="http://schemas.microsoft.com/office/drawing/2014/main" id="{7595554C-9F37-40E4-864D-239670019E18}"/>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87" name="Oval 63">
              <a:extLst>
                <a:ext uri="{FF2B5EF4-FFF2-40B4-BE49-F238E27FC236}">
                  <a16:creationId xmlns:a16="http://schemas.microsoft.com/office/drawing/2014/main" id="{BEFFDAB7-37FD-4638-A67C-826E7E86479E}"/>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88" name="Line 64">
              <a:extLst>
                <a:ext uri="{FF2B5EF4-FFF2-40B4-BE49-F238E27FC236}">
                  <a16:creationId xmlns:a16="http://schemas.microsoft.com/office/drawing/2014/main" id="{0564D603-21D1-4823-B7EA-B6A237A3E6F3}"/>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89" name="Line 65">
              <a:extLst>
                <a:ext uri="{FF2B5EF4-FFF2-40B4-BE49-F238E27FC236}">
                  <a16:creationId xmlns:a16="http://schemas.microsoft.com/office/drawing/2014/main" id="{DAFBF941-804A-48E7-B263-50AFEE5C9A8D}"/>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890" name="Group 66">
            <a:extLst>
              <a:ext uri="{FF2B5EF4-FFF2-40B4-BE49-F238E27FC236}">
                <a16:creationId xmlns:a16="http://schemas.microsoft.com/office/drawing/2014/main" id="{3EF49CF1-3872-4DEE-9290-341D407F54F6}"/>
              </a:ext>
            </a:extLst>
          </p:cNvPr>
          <p:cNvGrpSpPr>
            <a:grpSpLocks/>
          </p:cNvGrpSpPr>
          <p:nvPr/>
        </p:nvGrpSpPr>
        <p:grpSpPr bwMode="auto">
          <a:xfrm>
            <a:off x="487363" y="3203575"/>
            <a:ext cx="74612" cy="26988"/>
            <a:chOff x="2373" y="1404"/>
            <a:chExt cx="47" cy="17"/>
          </a:xfrm>
        </p:grpSpPr>
        <p:sp>
          <p:nvSpPr>
            <p:cNvPr id="77891" name="Oval 67">
              <a:extLst>
                <a:ext uri="{FF2B5EF4-FFF2-40B4-BE49-F238E27FC236}">
                  <a16:creationId xmlns:a16="http://schemas.microsoft.com/office/drawing/2014/main" id="{45AFAD3E-8BEE-4306-85BE-67C6C7FAA71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892" name="Oval 68">
              <a:extLst>
                <a:ext uri="{FF2B5EF4-FFF2-40B4-BE49-F238E27FC236}">
                  <a16:creationId xmlns:a16="http://schemas.microsoft.com/office/drawing/2014/main" id="{06CC03A1-03E0-447D-A8D4-386CA46048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893" name="Text Box 69">
            <a:extLst>
              <a:ext uri="{FF2B5EF4-FFF2-40B4-BE49-F238E27FC236}">
                <a16:creationId xmlns:a16="http://schemas.microsoft.com/office/drawing/2014/main" id="{50677A9D-18A7-4E78-8692-26BE6C929E5C}"/>
              </a:ext>
            </a:extLst>
          </p:cNvPr>
          <p:cNvSpPr txBox="1">
            <a:spLocks noChangeArrowheads="1"/>
          </p:cNvSpPr>
          <p:nvPr/>
        </p:nvSpPr>
        <p:spPr bwMode="auto">
          <a:xfrm>
            <a:off x="620713" y="3132138"/>
            <a:ext cx="2725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M106 107mm Mortar Carrier                       CWUS-15</a:t>
            </a:r>
            <a:endParaRPr lang="en-GB" altLang="en-US" b="1"/>
          </a:p>
        </p:txBody>
      </p:sp>
      <p:grpSp>
        <p:nvGrpSpPr>
          <p:cNvPr id="77894" name="Group 70">
            <a:extLst>
              <a:ext uri="{FF2B5EF4-FFF2-40B4-BE49-F238E27FC236}">
                <a16:creationId xmlns:a16="http://schemas.microsoft.com/office/drawing/2014/main" id="{002832C1-16E9-4707-B3D9-B3D8FFE1493E}"/>
              </a:ext>
            </a:extLst>
          </p:cNvPr>
          <p:cNvGrpSpPr>
            <a:grpSpLocks/>
          </p:cNvGrpSpPr>
          <p:nvPr/>
        </p:nvGrpSpPr>
        <p:grpSpPr bwMode="auto">
          <a:xfrm>
            <a:off x="404813" y="3562350"/>
            <a:ext cx="239712" cy="155575"/>
            <a:chOff x="2523" y="3016"/>
            <a:chExt cx="151" cy="98"/>
          </a:xfrm>
        </p:grpSpPr>
        <p:sp>
          <p:nvSpPr>
            <p:cNvPr id="77895" name="Rectangle 71">
              <a:extLst>
                <a:ext uri="{FF2B5EF4-FFF2-40B4-BE49-F238E27FC236}">
                  <a16:creationId xmlns:a16="http://schemas.microsoft.com/office/drawing/2014/main" id="{7EBD3A3E-E391-4005-AF3C-A3563841CEED}"/>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96" name="Oval 72">
              <a:extLst>
                <a:ext uri="{FF2B5EF4-FFF2-40B4-BE49-F238E27FC236}">
                  <a16:creationId xmlns:a16="http://schemas.microsoft.com/office/drawing/2014/main" id="{2C28DBCF-E08B-49C7-95A0-19BB8150BE07}"/>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897" name="Line 73">
              <a:extLst>
                <a:ext uri="{FF2B5EF4-FFF2-40B4-BE49-F238E27FC236}">
                  <a16:creationId xmlns:a16="http://schemas.microsoft.com/office/drawing/2014/main" id="{E9284D1D-A987-47B3-9AE3-53CF827CB0B1}"/>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98" name="Line 74">
              <a:extLst>
                <a:ext uri="{FF2B5EF4-FFF2-40B4-BE49-F238E27FC236}">
                  <a16:creationId xmlns:a16="http://schemas.microsoft.com/office/drawing/2014/main" id="{B42E26A9-5855-47CE-8E74-41495FCF0353}"/>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899" name="Line 75">
              <a:extLst>
                <a:ext uri="{FF2B5EF4-FFF2-40B4-BE49-F238E27FC236}">
                  <a16:creationId xmlns:a16="http://schemas.microsoft.com/office/drawing/2014/main" id="{1270CF14-16D2-4DA2-9DE0-924F0AEFF27B}"/>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00" name="Line 76">
              <a:extLst>
                <a:ext uri="{FF2B5EF4-FFF2-40B4-BE49-F238E27FC236}">
                  <a16:creationId xmlns:a16="http://schemas.microsoft.com/office/drawing/2014/main" id="{50C66A73-75F5-4959-921B-1ADB7FA20AAA}"/>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901" name="Group 77">
            <a:extLst>
              <a:ext uri="{FF2B5EF4-FFF2-40B4-BE49-F238E27FC236}">
                <a16:creationId xmlns:a16="http://schemas.microsoft.com/office/drawing/2014/main" id="{C0CBF0A0-E1BB-4020-A5F0-91A71256BBEB}"/>
              </a:ext>
            </a:extLst>
          </p:cNvPr>
          <p:cNvGrpSpPr>
            <a:grpSpLocks/>
          </p:cNvGrpSpPr>
          <p:nvPr/>
        </p:nvGrpSpPr>
        <p:grpSpPr bwMode="auto">
          <a:xfrm>
            <a:off x="487363" y="3490913"/>
            <a:ext cx="74612" cy="26987"/>
            <a:chOff x="2373" y="1404"/>
            <a:chExt cx="47" cy="17"/>
          </a:xfrm>
        </p:grpSpPr>
        <p:sp>
          <p:nvSpPr>
            <p:cNvPr id="77902" name="Oval 78">
              <a:extLst>
                <a:ext uri="{FF2B5EF4-FFF2-40B4-BE49-F238E27FC236}">
                  <a16:creationId xmlns:a16="http://schemas.microsoft.com/office/drawing/2014/main" id="{9236E189-E8C7-415D-93EB-4468A9ABD21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03" name="Oval 79">
              <a:extLst>
                <a:ext uri="{FF2B5EF4-FFF2-40B4-BE49-F238E27FC236}">
                  <a16:creationId xmlns:a16="http://schemas.microsoft.com/office/drawing/2014/main" id="{7D844427-C93F-4AFB-B503-43042DDD74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04" name="Line 80">
            <a:extLst>
              <a:ext uri="{FF2B5EF4-FFF2-40B4-BE49-F238E27FC236}">
                <a16:creationId xmlns:a16="http://schemas.microsoft.com/office/drawing/2014/main" id="{1D30E2D3-E523-472B-A830-6D9AF4CC3372}"/>
              </a:ext>
            </a:extLst>
          </p:cNvPr>
          <p:cNvSpPr>
            <a:spLocks noChangeShapeType="1"/>
          </p:cNvSpPr>
          <p:nvPr/>
        </p:nvSpPr>
        <p:spPr bwMode="auto">
          <a:xfrm flipV="1">
            <a:off x="260350" y="3635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05" name="Text Box 81">
            <a:extLst>
              <a:ext uri="{FF2B5EF4-FFF2-40B4-BE49-F238E27FC236}">
                <a16:creationId xmlns:a16="http://schemas.microsoft.com/office/drawing/2014/main" id="{9C22F5EB-BA38-4895-BCA2-A1F45202C519}"/>
              </a:ext>
            </a:extLst>
          </p:cNvPr>
          <p:cNvSpPr txBox="1">
            <a:spLocks noChangeArrowheads="1"/>
          </p:cNvSpPr>
          <p:nvPr/>
        </p:nvSpPr>
        <p:spPr bwMode="auto">
          <a:xfrm>
            <a:off x="620713" y="3490913"/>
            <a:ext cx="27305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M48 AVLB                                                   CWUS-21</a:t>
            </a:r>
            <a:endParaRPr lang="en-GB" altLang="en-US" b="1"/>
          </a:p>
        </p:txBody>
      </p:sp>
      <p:sp>
        <p:nvSpPr>
          <p:cNvPr id="77906" name="Line 82">
            <a:extLst>
              <a:ext uri="{FF2B5EF4-FFF2-40B4-BE49-F238E27FC236}">
                <a16:creationId xmlns:a16="http://schemas.microsoft.com/office/drawing/2014/main" id="{E99B3249-9183-4FC8-A33B-2F6798514A7F}"/>
              </a:ext>
            </a:extLst>
          </p:cNvPr>
          <p:cNvSpPr>
            <a:spLocks noChangeShapeType="1"/>
          </p:cNvSpPr>
          <p:nvPr/>
        </p:nvSpPr>
        <p:spPr bwMode="auto">
          <a:xfrm>
            <a:off x="260350" y="468313"/>
            <a:ext cx="0" cy="46085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07" name="Text Box 83">
            <a:extLst>
              <a:ext uri="{FF2B5EF4-FFF2-40B4-BE49-F238E27FC236}">
                <a16:creationId xmlns:a16="http://schemas.microsoft.com/office/drawing/2014/main" id="{B99A07E0-C3A4-47EA-8060-CF46EF046B81}"/>
              </a:ext>
            </a:extLst>
          </p:cNvPr>
          <p:cNvSpPr txBox="1">
            <a:spLocks noChangeArrowheads="1"/>
          </p:cNvSpPr>
          <p:nvPr/>
        </p:nvSpPr>
        <p:spPr bwMode="auto">
          <a:xfrm>
            <a:off x="3429000" y="3059113"/>
            <a:ext cx="3313113" cy="461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As in the similarly professional British and Canadian armies, US combat battalions may form mission-oriented Battlegroups and Combat Teams.  See the Modern Playtest Rules for details.</a:t>
            </a:r>
          </a:p>
          <a:p>
            <a:endParaRPr lang="en-GB" altLang="en-US" b="1"/>
          </a:p>
          <a:p>
            <a:r>
              <a:rPr lang="en-GB" altLang="en-US" b="1"/>
              <a:t>(b) </a:t>
            </a:r>
            <a:r>
              <a:rPr lang="en-GB" altLang="en-US"/>
              <a:t>From 1984: May replace M113 with:</a:t>
            </a:r>
          </a:p>
          <a:p>
            <a:r>
              <a:rPr lang="en-GB" altLang="en-US"/>
              <a:t>     M2 Bradley Infantry Fighting Vehicle                               CWUS-08</a:t>
            </a:r>
          </a:p>
          <a:p>
            <a:r>
              <a:rPr lang="en-GB" altLang="en-US"/>
              <a:t>Or in late 1980s with:</a:t>
            </a:r>
          </a:p>
          <a:p>
            <a:r>
              <a:rPr lang="en-GB" altLang="en-US"/>
              <a:t>     M2A1 Bradley Infantry Fighting Vehicle                          CWUS-09</a:t>
            </a:r>
          </a:p>
          <a:p>
            <a:r>
              <a:rPr lang="en-GB" altLang="en-US"/>
              <a:t>Or in 1989 with:</a:t>
            </a:r>
          </a:p>
          <a:p>
            <a:r>
              <a:rPr lang="en-GB" altLang="en-US"/>
              <a:t>     M2A2 Bradley Infantry Fighting Vehicle                          CWUS-79</a:t>
            </a:r>
          </a:p>
          <a:p>
            <a:endParaRPr lang="en-GB" altLang="en-US"/>
          </a:p>
          <a:p>
            <a:r>
              <a:rPr lang="en-GB" altLang="en-US" b="1"/>
              <a:t>(c) </a:t>
            </a:r>
            <a:r>
              <a:rPr lang="en-GB" altLang="en-US"/>
              <a:t>Until the ‘Division 86’ reorganisation, the Mechanized Infantry Battalion consisted of </a:t>
            </a:r>
            <a:r>
              <a:rPr lang="en-GB" altLang="en-US" b="1"/>
              <a:t>x3 Mechanized Infantry Companies </a:t>
            </a:r>
            <a:r>
              <a:rPr lang="en-GB" altLang="en-US"/>
              <a:t>(ME CWUS-02).  However, the Division 86 reorganisation increased this to </a:t>
            </a:r>
            <a:r>
              <a:rPr lang="en-GB" altLang="en-US" b="1"/>
              <a:t>x4 Mechanized Infantry Companies</a:t>
            </a:r>
            <a:r>
              <a:rPr lang="en-GB" altLang="en-US"/>
              <a:t> and </a:t>
            </a:r>
            <a:r>
              <a:rPr lang="en-GB" altLang="en-US" b="1"/>
              <a:t>x1 Mechanized Antitank Company</a:t>
            </a:r>
            <a:r>
              <a:rPr lang="en-GB" altLang="en-US"/>
              <a:t> (ME CWUS-04).</a:t>
            </a:r>
          </a:p>
          <a:p>
            <a:r>
              <a:rPr lang="en-GB" altLang="en-US"/>
              <a:t>     </a:t>
            </a:r>
          </a:p>
          <a:p>
            <a:r>
              <a:rPr lang="en-GB" altLang="en-US" b="1"/>
              <a:t>(d) </a:t>
            </a:r>
            <a:r>
              <a:rPr lang="en-GB" altLang="en-US"/>
              <a:t>Mid-1980s: When the Mechanized Antitank Company is formed, delete these antitank teams.</a:t>
            </a:r>
          </a:p>
          <a:p>
            <a:r>
              <a:rPr lang="en-GB" altLang="en-US"/>
              <a:t> </a:t>
            </a:r>
            <a:endParaRPr lang="en-GB" altLang="en-US" b="1"/>
          </a:p>
          <a:p>
            <a:r>
              <a:rPr lang="en-GB" altLang="en-US" b="1"/>
              <a:t>(e) </a:t>
            </a:r>
            <a:r>
              <a:rPr lang="en-GB" altLang="en-US"/>
              <a:t>The M901 Improved TOW Vehicle had replaced the obsolete M150 in front-line units by the 1980s.  However, the M150 persisted in some Reserve and National Guard REFORGER units.  May therefore downgrade ITOW to TOW (see card) and replace M901 ITVs with:</a:t>
            </a:r>
          </a:p>
          <a:p>
            <a:r>
              <a:rPr lang="en-GB" altLang="en-US"/>
              <a:t>     M150 TOW ATGM Carrier                                              CWUS-17</a:t>
            </a:r>
          </a:p>
          <a:p>
            <a:endParaRPr lang="en-GB" altLang="en-US"/>
          </a:p>
          <a:p>
            <a:r>
              <a:rPr lang="en-GB" altLang="en-US" b="1"/>
              <a:t>(f) </a:t>
            </a:r>
            <a:r>
              <a:rPr lang="en-GB" altLang="en-US"/>
              <a:t>From 1981: May replace Redeye SAMs with:</a:t>
            </a:r>
          </a:p>
          <a:p>
            <a:r>
              <a:rPr lang="en-GB" altLang="en-US"/>
              <a:t>     Stinger SAM Team                                                          CWUS-43</a:t>
            </a:r>
          </a:p>
          <a:p>
            <a:endParaRPr lang="en-GB" altLang="en-US"/>
          </a:p>
          <a:p>
            <a:r>
              <a:rPr lang="en-GB" altLang="en-US" b="1"/>
              <a:t>(g) </a:t>
            </a:r>
            <a:r>
              <a:rPr lang="en-GB" altLang="en-US"/>
              <a:t>Battalion Air Defence Sections were withdrawn in the mid-1980s, to be massed within the brigade and divisional Air Defence Batteries.  However, tactically they would be deployed much as before, with sections allocated to combat battalions.</a:t>
            </a:r>
          </a:p>
          <a:p>
            <a:endParaRPr lang="en-GB" altLang="en-US"/>
          </a:p>
          <a:p>
            <a:r>
              <a:rPr lang="en-GB" altLang="en-US" b="1"/>
              <a:t>(h) </a:t>
            </a:r>
            <a:r>
              <a:rPr lang="en-GB" altLang="en-US"/>
              <a:t>From 1985: May replace M151 MUTTs with:</a:t>
            </a:r>
          </a:p>
          <a:p>
            <a:r>
              <a:rPr lang="en-GB" altLang="en-US"/>
              <a:t>     M998 HMMWV Utility Vehicle (no MG)                           CWUS-34</a:t>
            </a:r>
          </a:p>
        </p:txBody>
      </p:sp>
      <p:sp>
        <p:nvSpPr>
          <p:cNvPr id="77908" name="Line 84">
            <a:extLst>
              <a:ext uri="{FF2B5EF4-FFF2-40B4-BE49-F238E27FC236}">
                <a16:creationId xmlns:a16="http://schemas.microsoft.com/office/drawing/2014/main" id="{9748B7D0-B8DF-4FB6-84BE-ACBAED386A8D}"/>
              </a:ext>
            </a:extLst>
          </p:cNvPr>
          <p:cNvSpPr>
            <a:spLocks noChangeShapeType="1"/>
          </p:cNvSpPr>
          <p:nvPr/>
        </p:nvSpPr>
        <p:spPr bwMode="auto">
          <a:xfrm>
            <a:off x="476250" y="39957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7909" name="Group 85">
            <a:extLst>
              <a:ext uri="{FF2B5EF4-FFF2-40B4-BE49-F238E27FC236}">
                <a16:creationId xmlns:a16="http://schemas.microsoft.com/office/drawing/2014/main" id="{94BB1B05-DEC5-456A-BE6E-2D56BCBE1A55}"/>
              </a:ext>
            </a:extLst>
          </p:cNvPr>
          <p:cNvGrpSpPr>
            <a:grpSpLocks/>
          </p:cNvGrpSpPr>
          <p:nvPr/>
        </p:nvGrpSpPr>
        <p:grpSpPr bwMode="auto">
          <a:xfrm>
            <a:off x="404813" y="3851275"/>
            <a:ext cx="231775" cy="157163"/>
            <a:chOff x="2750" y="3061"/>
            <a:chExt cx="146" cy="99"/>
          </a:xfrm>
        </p:grpSpPr>
        <p:sp>
          <p:nvSpPr>
            <p:cNvPr id="77910" name="Rectangle 86">
              <a:extLst>
                <a:ext uri="{FF2B5EF4-FFF2-40B4-BE49-F238E27FC236}">
                  <a16:creationId xmlns:a16="http://schemas.microsoft.com/office/drawing/2014/main" id="{EF34597D-C7EB-46D4-B733-BB942A97C66C}"/>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11" name="Line 87">
              <a:extLst>
                <a:ext uri="{FF2B5EF4-FFF2-40B4-BE49-F238E27FC236}">
                  <a16:creationId xmlns:a16="http://schemas.microsoft.com/office/drawing/2014/main" id="{2C6E3EF1-3E1D-464F-8FC0-E731E451FA2F}"/>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12" name="Line 88">
              <a:extLst>
                <a:ext uri="{FF2B5EF4-FFF2-40B4-BE49-F238E27FC236}">
                  <a16:creationId xmlns:a16="http://schemas.microsoft.com/office/drawing/2014/main" id="{DD0DD294-20B2-42EF-B862-F400428D80DF}"/>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913" name="Group 89">
            <a:extLst>
              <a:ext uri="{FF2B5EF4-FFF2-40B4-BE49-F238E27FC236}">
                <a16:creationId xmlns:a16="http://schemas.microsoft.com/office/drawing/2014/main" id="{F825A3CB-8F40-4304-BC04-7854AE2B47FD}"/>
              </a:ext>
            </a:extLst>
          </p:cNvPr>
          <p:cNvGrpSpPr>
            <a:grpSpLocks/>
          </p:cNvGrpSpPr>
          <p:nvPr/>
        </p:nvGrpSpPr>
        <p:grpSpPr bwMode="auto">
          <a:xfrm>
            <a:off x="482600" y="3779838"/>
            <a:ext cx="74613" cy="26987"/>
            <a:chOff x="2373" y="1404"/>
            <a:chExt cx="47" cy="17"/>
          </a:xfrm>
        </p:grpSpPr>
        <p:sp>
          <p:nvSpPr>
            <p:cNvPr id="77914" name="Oval 90">
              <a:extLst>
                <a:ext uri="{FF2B5EF4-FFF2-40B4-BE49-F238E27FC236}">
                  <a16:creationId xmlns:a16="http://schemas.microsoft.com/office/drawing/2014/main" id="{4CC80FAF-5213-461E-BE51-658ED5A95B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15" name="Oval 91">
              <a:extLst>
                <a:ext uri="{FF2B5EF4-FFF2-40B4-BE49-F238E27FC236}">
                  <a16:creationId xmlns:a16="http://schemas.microsoft.com/office/drawing/2014/main" id="{C4CC274A-69A3-43A1-BC9E-BF5BE2D4E7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16" name="Line 92">
            <a:extLst>
              <a:ext uri="{FF2B5EF4-FFF2-40B4-BE49-F238E27FC236}">
                <a16:creationId xmlns:a16="http://schemas.microsoft.com/office/drawing/2014/main" id="{32977634-E15F-4DC5-A750-7F81A8F9295E}"/>
              </a:ext>
            </a:extLst>
          </p:cNvPr>
          <p:cNvSpPr>
            <a:spLocks noChangeShapeType="1"/>
          </p:cNvSpPr>
          <p:nvPr/>
        </p:nvSpPr>
        <p:spPr bwMode="auto">
          <a:xfrm>
            <a:off x="260350" y="39243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17" name="Text Box 93">
            <a:extLst>
              <a:ext uri="{FF2B5EF4-FFF2-40B4-BE49-F238E27FC236}">
                <a16:creationId xmlns:a16="http://schemas.microsoft.com/office/drawing/2014/main" id="{EC3D0C7C-7B33-41E2-9F83-23F900BC38C8}"/>
              </a:ext>
            </a:extLst>
          </p:cNvPr>
          <p:cNvSpPr txBox="1">
            <a:spLocks noChangeArrowheads="1"/>
          </p:cNvSpPr>
          <p:nvPr/>
        </p:nvSpPr>
        <p:spPr bwMode="auto">
          <a:xfrm>
            <a:off x="620713" y="3779838"/>
            <a:ext cx="2698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M220 Improved TOW ATGM Team </a:t>
            </a:r>
            <a:r>
              <a:rPr lang="en-GB" altLang="en-US" b="1"/>
              <a:t>(de)    </a:t>
            </a:r>
            <a:r>
              <a:rPr lang="en-GB" altLang="en-US"/>
              <a:t>CWUS-40</a:t>
            </a:r>
          </a:p>
        </p:txBody>
      </p:sp>
      <p:grpSp>
        <p:nvGrpSpPr>
          <p:cNvPr id="77918" name="Group 94">
            <a:extLst>
              <a:ext uri="{FF2B5EF4-FFF2-40B4-BE49-F238E27FC236}">
                <a16:creationId xmlns:a16="http://schemas.microsoft.com/office/drawing/2014/main" id="{1FB4FE21-1B57-4F7E-9BA6-73820B5DC46C}"/>
              </a:ext>
            </a:extLst>
          </p:cNvPr>
          <p:cNvGrpSpPr>
            <a:grpSpLocks/>
          </p:cNvGrpSpPr>
          <p:nvPr/>
        </p:nvGrpSpPr>
        <p:grpSpPr bwMode="auto">
          <a:xfrm>
            <a:off x="482600" y="4068763"/>
            <a:ext cx="74613" cy="26987"/>
            <a:chOff x="2373" y="1404"/>
            <a:chExt cx="47" cy="17"/>
          </a:xfrm>
        </p:grpSpPr>
        <p:sp>
          <p:nvSpPr>
            <p:cNvPr id="77919" name="Oval 95">
              <a:extLst>
                <a:ext uri="{FF2B5EF4-FFF2-40B4-BE49-F238E27FC236}">
                  <a16:creationId xmlns:a16="http://schemas.microsoft.com/office/drawing/2014/main" id="{BAC0B6B7-AD06-42E0-A03E-7F97FC50AF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20" name="Oval 96">
              <a:extLst>
                <a:ext uri="{FF2B5EF4-FFF2-40B4-BE49-F238E27FC236}">
                  <a16:creationId xmlns:a16="http://schemas.microsoft.com/office/drawing/2014/main" id="{8BD31674-33CE-4A3D-BC5B-79B4F70822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21" name="Text Box 97">
            <a:extLst>
              <a:ext uri="{FF2B5EF4-FFF2-40B4-BE49-F238E27FC236}">
                <a16:creationId xmlns:a16="http://schemas.microsoft.com/office/drawing/2014/main" id="{C41D8440-D2CD-4976-AB62-D4B9BD020113}"/>
              </a:ext>
            </a:extLst>
          </p:cNvPr>
          <p:cNvSpPr txBox="1">
            <a:spLocks noChangeArrowheads="1"/>
          </p:cNvSpPr>
          <p:nvPr/>
        </p:nvSpPr>
        <p:spPr bwMode="auto">
          <a:xfrm>
            <a:off x="620713" y="3995738"/>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x6 </a:t>
            </a:r>
            <a:r>
              <a:rPr lang="en-GB" altLang="en-US"/>
              <a:t>M901 Improved TOW Vehicle </a:t>
            </a:r>
            <a:r>
              <a:rPr lang="en-GB" altLang="en-US" b="1"/>
              <a:t>(de)  </a:t>
            </a:r>
            <a:r>
              <a:rPr lang="en-GB" altLang="en-US"/>
              <a:t>           CWUS-19</a:t>
            </a:r>
            <a:endParaRPr lang="en-GB" altLang="en-US" b="1"/>
          </a:p>
        </p:txBody>
      </p:sp>
      <p:grpSp>
        <p:nvGrpSpPr>
          <p:cNvPr id="77922" name="Group 98">
            <a:extLst>
              <a:ext uri="{FF2B5EF4-FFF2-40B4-BE49-F238E27FC236}">
                <a16:creationId xmlns:a16="http://schemas.microsoft.com/office/drawing/2014/main" id="{0621D95E-8BC6-47DF-B8AD-063396A4B137}"/>
              </a:ext>
            </a:extLst>
          </p:cNvPr>
          <p:cNvGrpSpPr>
            <a:grpSpLocks/>
          </p:cNvGrpSpPr>
          <p:nvPr/>
        </p:nvGrpSpPr>
        <p:grpSpPr bwMode="auto">
          <a:xfrm>
            <a:off x="404813" y="4140200"/>
            <a:ext cx="241300" cy="157163"/>
            <a:chOff x="3113" y="2789"/>
            <a:chExt cx="152" cy="99"/>
          </a:xfrm>
        </p:grpSpPr>
        <p:sp>
          <p:nvSpPr>
            <p:cNvPr id="77923" name="Rectangle 99">
              <a:extLst>
                <a:ext uri="{FF2B5EF4-FFF2-40B4-BE49-F238E27FC236}">
                  <a16:creationId xmlns:a16="http://schemas.microsoft.com/office/drawing/2014/main" id="{5B688888-6C41-4699-9F3C-7228DACB9545}"/>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24" name="Oval 100">
              <a:extLst>
                <a:ext uri="{FF2B5EF4-FFF2-40B4-BE49-F238E27FC236}">
                  <a16:creationId xmlns:a16="http://schemas.microsoft.com/office/drawing/2014/main" id="{3D77BBFB-A938-4615-88D2-7CDFFCC194AB}"/>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25" name="Line 101">
              <a:extLst>
                <a:ext uri="{FF2B5EF4-FFF2-40B4-BE49-F238E27FC236}">
                  <a16:creationId xmlns:a16="http://schemas.microsoft.com/office/drawing/2014/main" id="{72BA26D0-2BBE-48BF-9C68-55C067C4A302}"/>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26" name="Line 102">
              <a:extLst>
                <a:ext uri="{FF2B5EF4-FFF2-40B4-BE49-F238E27FC236}">
                  <a16:creationId xmlns:a16="http://schemas.microsoft.com/office/drawing/2014/main" id="{54B46CC3-6C90-4A4B-B0D9-24EC02671F7D}"/>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927" name="Line 103">
            <a:extLst>
              <a:ext uri="{FF2B5EF4-FFF2-40B4-BE49-F238E27FC236}">
                <a16:creationId xmlns:a16="http://schemas.microsoft.com/office/drawing/2014/main" id="{6024015B-2805-490D-B3B2-20EFFA0F764A}"/>
              </a:ext>
            </a:extLst>
          </p:cNvPr>
          <p:cNvSpPr>
            <a:spLocks noChangeShapeType="1"/>
          </p:cNvSpPr>
          <p:nvPr/>
        </p:nvSpPr>
        <p:spPr bwMode="auto">
          <a:xfrm>
            <a:off x="476250" y="45751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7928" name="Group 104">
            <a:extLst>
              <a:ext uri="{FF2B5EF4-FFF2-40B4-BE49-F238E27FC236}">
                <a16:creationId xmlns:a16="http://schemas.microsoft.com/office/drawing/2014/main" id="{48A1410B-FA57-48B1-8CA8-BC8B77483418}"/>
              </a:ext>
            </a:extLst>
          </p:cNvPr>
          <p:cNvGrpSpPr>
            <a:grpSpLocks/>
          </p:cNvGrpSpPr>
          <p:nvPr/>
        </p:nvGrpSpPr>
        <p:grpSpPr bwMode="auto">
          <a:xfrm>
            <a:off x="404813" y="4430713"/>
            <a:ext cx="241300" cy="157162"/>
            <a:chOff x="2795" y="2789"/>
            <a:chExt cx="152" cy="99"/>
          </a:xfrm>
        </p:grpSpPr>
        <p:sp>
          <p:nvSpPr>
            <p:cNvPr id="77929" name="Rectangle 105">
              <a:extLst>
                <a:ext uri="{FF2B5EF4-FFF2-40B4-BE49-F238E27FC236}">
                  <a16:creationId xmlns:a16="http://schemas.microsoft.com/office/drawing/2014/main" id="{F8D7A83B-0FC5-41EF-AFA7-E0CF4B9C66CD}"/>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30" name="Line 106">
              <a:extLst>
                <a:ext uri="{FF2B5EF4-FFF2-40B4-BE49-F238E27FC236}">
                  <a16:creationId xmlns:a16="http://schemas.microsoft.com/office/drawing/2014/main" id="{730A6BF2-AE49-4561-8B95-5250F204C18D}"/>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31" name="Line 107">
              <a:extLst>
                <a:ext uri="{FF2B5EF4-FFF2-40B4-BE49-F238E27FC236}">
                  <a16:creationId xmlns:a16="http://schemas.microsoft.com/office/drawing/2014/main" id="{51C31E63-C290-4468-AE02-EB327A6E9B00}"/>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32" name="Line 108">
              <a:extLst>
                <a:ext uri="{FF2B5EF4-FFF2-40B4-BE49-F238E27FC236}">
                  <a16:creationId xmlns:a16="http://schemas.microsoft.com/office/drawing/2014/main" id="{BC2FC3BC-6066-492C-A5DB-52EE5951F26F}"/>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7933" name="Group 109">
            <a:extLst>
              <a:ext uri="{FF2B5EF4-FFF2-40B4-BE49-F238E27FC236}">
                <a16:creationId xmlns:a16="http://schemas.microsoft.com/office/drawing/2014/main" id="{67BF9D3B-C1B1-4495-AD2B-1BD990979015}"/>
              </a:ext>
            </a:extLst>
          </p:cNvPr>
          <p:cNvGrpSpPr>
            <a:grpSpLocks/>
          </p:cNvGrpSpPr>
          <p:nvPr/>
        </p:nvGrpSpPr>
        <p:grpSpPr bwMode="auto">
          <a:xfrm>
            <a:off x="487363" y="4357688"/>
            <a:ext cx="74612" cy="26987"/>
            <a:chOff x="2373" y="1404"/>
            <a:chExt cx="47" cy="17"/>
          </a:xfrm>
        </p:grpSpPr>
        <p:sp>
          <p:nvSpPr>
            <p:cNvPr id="77934" name="Oval 110">
              <a:extLst>
                <a:ext uri="{FF2B5EF4-FFF2-40B4-BE49-F238E27FC236}">
                  <a16:creationId xmlns:a16="http://schemas.microsoft.com/office/drawing/2014/main" id="{40E4952D-0DC8-4572-A572-8866AF8959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35" name="Oval 111">
              <a:extLst>
                <a:ext uri="{FF2B5EF4-FFF2-40B4-BE49-F238E27FC236}">
                  <a16:creationId xmlns:a16="http://schemas.microsoft.com/office/drawing/2014/main" id="{A9F967AC-F0B7-4B63-BE2F-D801553AC79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7936" name="Group 112">
            <a:extLst>
              <a:ext uri="{FF2B5EF4-FFF2-40B4-BE49-F238E27FC236}">
                <a16:creationId xmlns:a16="http://schemas.microsoft.com/office/drawing/2014/main" id="{8F872BAE-3109-48C5-9215-BA044F595F60}"/>
              </a:ext>
            </a:extLst>
          </p:cNvPr>
          <p:cNvGrpSpPr>
            <a:grpSpLocks/>
          </p:cNvGrpSpPr>
          <p:nvPr/>
        </p:nvGrpSpPr>
        <p:grpSpPr bwMode="auto">
          <a:xfrm>
            <a:off x="404813" y="4718050"/>
            <a:ext cx="231775" cy="190500"/>
            <a:chOff x="2251" y="2290"/>
            <a:chExt cx="146" cy="120"/>
          </a:xfrm>
        </p:grpSpPr>
        <p:sp>
          <p:nvSpPr>
            <p:cNvPr id="77937" name="Rectangle 113">
              <a:extLst>
                <a:ext uri="{FF2B5EF4-FFF2-40B4-BE49-F238E27FC236}">
                  <a16:creationId xmlns:a16="http://schemas.microsoft.com/office/drawing/2014/main" id="{1B3A9DBD-7A41-405A-A3DA-F1E6C9FA1B07}"/>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38" name="Oval 114">
              <a:extLst>
                <a:ext uri="{FF2B5EF4-FFF2-40B4-BE49-F238E27FC236}">
                  <a16:creationId xmlns:a16="http://schemas.microsoft.com/office/drawing/2014/main" id="{5030E6FE-4918-4C8E-BCBF-34B1F02D9B1F}"/>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39" name="Oval 115">
              <a:extLst>
                <a:ext uri="{FF2B5EF4-FFF2-40B4-BE49-F238E27FC236}">
                  <a16:creationId xmlns:a16="http://schemas.microsoft.com/office/drawing/2014/main" id="{18D49BC1-A3B8-43E7-AB53-9210A53D7B8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7940" name="Group 116">
            <a:extLst>
              <a:ext uri="{FF2B5EF4-FFF2-40B4-BE49-F238E27FC236}">
                <a16:creationId xmlns:a16="http://schemas.microsoft.com/office/drawing/2014/main" id="{599C2AF5-76DB-4919-BD53-CD9619CCAD9F}"/>
              </a:ext>
            </a:extLst>
          </p:cNvPr>
          <p:cNvGrpSpPr>
            <a:grpSpLocks/>
          </p:cNvGrpSpPr>
          <p:nvPr/>
        </p:nvGrpSpPr>
        <p:grpSpPr bwMode="auto">
          <a:xfrm>
            <a:off x="482600" y="4646613"/>
            <a:ext cx="74613" cy="26987"/>
            <a:chOff x="2373" y="1404"/>
            <a:chExt cx="47" cy="17"/>
          </a:xfrm>
        </p:grpSpPr>
        <p:sp>
          <p:nvSpPr>
            <p:cNvPr id="77941" name="Oval 117">
              <a:extLst>
                <a:ext uri="{FF2B5EF4-FFF2-40B4-BE49-F238E27FC236}">
                  <a16:creationId xmlns:a16="http://schemas.microsoft.com/office/drawing/2014/main" id="{C80B54D5-EDA6-4500-88B2-E21A5AD2DD3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42" name="Oval 118">
              <a:extLst>
                <a:ext uri="{FF2B5EF4-FFF2-40B4-BE49-F238E27FC236}">
                  <a16:creationId xmlns:a16="http://schemas.microsoft.com/office/drawing/2014/main" id="{8F5E012C-9740-45B3-A17A-8ABB5058E2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43" name="Line 119">
            <a:extLst>
              <a:ext uri="{FF2B5EF4-FFF2-40B4-BE49-F238E27FC236}">
                <a16:creationId xmlns:a16="http://schemas.microsoft.com/office/drawing/2014/main" id="{B728EC76-8E2C-4378-8429-06EB19E5A44D}"/>
              </a:ext>
            </a:extLst>
          </p:cNvPr>
          <p:cNvSpPr>
            <a:spLocks noChangeShapeType="1"/>
          </p:cNvSpPr>
          <p:nvPr/>
        </p:nvSpPr>
        <p:spPr bwMode="auto">
          <a:xfrm>
            <a:off x="260350" y="4502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44" name="Text Box 120">
            <a:extLst>
              <a:ext uri="{FF2B5EF4-FFF2-40B4-BE49-F238E27FC236}">
                <a16:creationId xmlns:a16="http://schemas.microsoft.com/office/drawing/2014/main" id="{214E50A3-C7C5-4FB5-A629-E150B921452C}"/>
              </a:ext>
            </a:extLst>
          </p:cNvPr>
          <p:cNvSpPr txBox="1">
            <a:spLocks noChangeArrowheads="1"/>
          </p:cNvSpPr>
          <p:nvPr/>
        </p:nvSpPr>
        <p:spPr bwMode="auto">
          <a:xfrm>
            <a:off x="620713" y="4357688"/>
            <a:ext cx="272256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Redeye SAM Team </a:t>
            </a:r>
            <a:r>
              <a:rPr lang="en-GB" altLang="en-US" b="1"/>
              <a:t>(fg)                              </a:t>
            </a:r>
            <a:r>
              <a:rPr lang="en-GB" altLang="en-US"/>
              <a:t>CWUS-42</a:t>
            </a:r>
            <a:endParaRPr lang="en-GB" altLang="en-US" b="1"/>
          </a:p>
        </p:txBody>
      </p:sp>
      <p:sp>
        <p:nvSpPr>
          <p:cNvPr id="77945" name="Text Box 121">
            <a:extLst>
              <a:ext uri="{FF2B5EF4-FFF2-40B4-BE49-F238E27FC236}">
                <a16:creationId xmlns:a16="http://schemas.microsoft.com/office/drawing/2014/main" id="{C677943F-71AF-42EB-B401-166500337653}"/>
              </a:ext>
            </a:extLst>
          </p:cNvPr>
          <p:cNvSpPr txBox="1">
            <a:spLocks noChangeArrowheads="1"/>
          </p:cNvSpPr>
          <p:nvPr/>
        </p:nvSpPr>
        <p:spPr bwMode="auto">
          <a:xfrm>
            <a:off x="620713" y="4575175"/>
            <a:ext cx="27543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Light Utility (no MG) </a:t>
            </a:r>
            <a:r>
              <a:rPr lang="en-GB" altLang="en-US" b="1"/>
              <a:t>(gh)         </a:t>
            </a:r>
            <a:r>
              <a:rPr lang="en-GB" altLang="en-US"/>
              <a:t>CWUS-33</a:t>
            </a:r>
          </a:p>
        </p:txBody>
      </p:sp>
      <p:sp>
        <p:nvSpPr>
          <p:cNvPr id="77946" name="Line 122">
            <a:extLst>
              <a:ext uri="{FF2B5EF4-FFF2-40B4-BE49-F238E27FC236}">
                <a16:creationId xmlns:a16="http://schemas.microsoft.com/office/drawing/2014/main" id="{161DA338-754D-4FE3-BBC5-9047D8CB4EE8}"/>
              </a:ext>
            </a:extLst>
          </p:cNvPr>
          <p:cNvSpPr>
            <a:spLocks noChangeShapeType="1"/>
          </p:cNvSpPr>
          <p:nvPr/>
        </p:nvSpPr>
        <p:spPr bwMode="auto">
          <a:xfrm>
            <a:off x="476250" y="51498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7947" name="Group 123">
            <a:extLst>
              <a:ext uri="{FF2B5EF4-FFF2-40B4-BE49-F238E27FC236}">
                <a16:creationId xmlns:a16="http://schemas.microsoft.com/office/drawing/2014/main" id="{6432A357-A87D-44F1-8C8E-984F97F0B795}"/>
              </a:ext>
            </a:extLst>
          </p:cNvPr>
          <p:cNvGrpSpPr>
            <a:grpSpLocks/>
          </p:cNvGrpSpPr>
          <p:nvPr/>
        </p:nvGrpSpPr>
        <p:grpSpPr bwMode="auto">
          <a:xfrm>
            <a:off x="404813" y="5294313"/>
            <a:ext cx="231775" cy="190500"/>
            <a:chOff x="2251" y="2290"/>
            <a:chExt cx="146" cy="120"/>
          </a:xfrm>
        </p:grpSpPr>
        <p:sp>
          <p:nvSpPr>
            <p:cNvPr id="77948" name="Rectangle 124">
              <a:extLst>
                <a:ext uri="{FF2B5EF4-FFF2-40B4-BE49-F238E27FC236}">
                  <a16:creationId xmlns:a16="http://schemas.microsoft.com/office/drawing/2014/main" id="{3BACBF53-B20F-4BA0-9962-85EEAB16EA21}"/>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49" name="Oval 125">
              <a:extLst>
                <a:ext uri="{FF2B5EF4-FFF2-40B4-BE49-F238E27FC236}">
                  <a16:creationId xmlns:a16="http://schemas.microsoft.com/office/drawing/2014/main" id="{F89C5C93-2674-4C04-8807-CC558EB5E3B0}"/>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50" name="Oval 126">
              <a:extLst>
                <a:ext uri="{FF2B5EF4-FFF2-40B4-BE49-F238E27FC236}">
                  <a16:creationId xmlns:a16="http://schemas.microsoft.com/office/drawing/2014/main" id="{9D3870B8-B31F-469F-A091-7F92891E774D}"/>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7951" name="Group 127">
            <a:extLst>
              <a:ext uri="{FF2B5EF4-FFF2-40B4-BE49-F238E27FC236}">
                <a16:creationId xmlns:a16="http://schemas.microsoft.com/office/drawing/2014/main" id="{A21296DA-37EC-4ECE-A2AF-9BD71AD228E4}"/>
              </a:ext>
            </a:extLst>
          </p:cNvPr>
          <p:cNvGrpSpPr>
            <a:grpSpLocks/>
          </p:cNvGrpSpPr>
          <p:nvPr/>
        </p:nvGrpSpPr>
        <p:grpSpPr bwMode="auto">
          <a:xfrm>
            <a:off x="482600" y="5222875"/>
            <a:ext cx="74613" cy="26988"/>
            <a:chOff x="2373" y="1404"/>
            <a:chExt cx="47" cy="17"/>
          </a:xfrm>
        </p:grpSpPr>
        <p:sp>
          <p:nvSpPr>
            <p:cNvPr id="77952" name="Oval 128">
              <a:extLst>
                <a:ext uri="{FF2B5EF4-FFF2-40B4-BE49-F238E27FC236}">
                  <a16:creationId xmlns:a16="http://schemas.microsoft.com/office/drawing/2014/main" id="{3DADD9BC-0E5B-4272-B1A3-19FAAE2A557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53" name="Oval 129">
              <a:extLst>
                <a:ext uri="{FF2B5EF4-FFF2-40B4-BE49-F238E27FC236}">
                  <a16:creationId xmlns:a16="http://schemas.microsoft.com/office/drawing/2014/main" id="{1AE4E5DE-8FCB-4C75-8EFB-7CAF3604B3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54" name="Text Box 130">
            <a:extLst>
              <a:ext uri="{FF2B5EF4-FFF2-40B4-BE49-F238E27FC236}">
                <a16:creationId xmlns:a16="http://schemas.microsoft.com/office/drawing/2014/main" id="{4F65F7FD-8CBD-46F0-A531-D8ACF915561D}"/>
              </a:ext>
            </a:extLst>
          </p:cNvPr>
          <p:cNvSpPr txBox="1">
            <a:spLocks noChangeArrowheads="1"/>
          </p:cNvSpPr>
          <p:nvPr/>
        </p:nvSpPr>
        <p:spPr bwMode="auto">
          <a:xfrm>
            <a:off x="620713" y="514985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(no MG) </a:t>
            </a:r>
            <a:r>
              <a:rPr lang="en-GB" altLang="en-US" b="1"/>
              <a:t>(h)                            </a:t>
            </a:r>
            <a:r>
              <a:rPr lang="en-GB" altLang="en-US"/>
              <a:t>CWUS-33</a:t>
            </a:r>
            <a:endParaRPr lang="en-GB" altLang="en-US" b="1"/>
          </a:p>
        </p:txBody>
      </p:sp>
      <p:grpSp>
        <p:nvGrpSpPr>
          <p:cNvPr id="77955" name="Group 131">
            <a:extLst>
              <a:ext uri="{FF2B5EF4-FFF2-40B4-BE49-F238E27FC236}">
                <a16:creationId xmlns:a16="http://schemas.microsoft.com/office/drawing/2014/main" id="{550216A4-E34F-4A52-8D0A-458120D616CF}"/>
              </a:ext>
            </a:extLst>
          </p:cNvPr>
          <p:cNvGrpSpPr>
            <a:grpSpLocks/>
          </p:cNvGrpSpPr>
          <p:nvPr/>
        </p:nvGrpSpPr>
        <p:grpSpPr bwMode="auto">
          <a:xfrm>
            <a:off x="404813" y="5006975"/>
            <a:ext cx="231775" cy="157163"/>
            <a:chOff x="1026" y="4286"/>
            <a:chExt cx="146" cy="99"/>
          </a:xfrm>
        </p:grpSpPr>
        <p:sp>
          <p:nvSpPr>
            <p:cNvPr id="77956" name="Rectangle 132">
              <a:extLst>
                <a:ext uri="{FF2B5EF4-FFF2-40B4-BE49-F238E27FC236}">
                  <a16:creationId xmlns:a16="http://schemas.microsoft.com/office/drawing/2014/main" id="{78FF1727-18DC-4A46-9695-FF823340277A}"/>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7957" name="Group 133">
              <a:extLst>
                <a:ext uri="{FF2B5EF4-FFF2-40B4-BE49-F238E27FC236}">
                  <a16:creationId xmlns:a16="http://schemas.microsoft.com/office/drawing/2014/main" id="{8195F62E-CFE1-4530-805E-DBC51AF9EAE7}"/>
                </a:ext>
              </a:extLst>
            </p:cNvPr>
            <p:cNvGrpSpPr>
              <a:grpSpLocks/>
            </p:cNvGrpSpPr>
            <p:nvPr/>
          </p:nvGrpSpPr>
          <p:grpSpPr bwMode="auto">
            <a:xfrm>
              <a:off x="1036" y="4322"/>
              <a:ext cx="125" cy="27"/>
              <a:chOff x="1298" y="4332"/>
              <a:chExt cx="227" cy="45"/>
            </a:xfrm>
          </p:grpSpPr>
          <p:sp>
            <p:nvSpPr>
              <p:cNvPr id="77958" name="Line 134">
                <a:extLst>
                  <a:ext uri="{FF2B5EF4-FFF2-40B4-BE49-F238E27FC236}">
                    <a16:creationId xmlns:a16="http://schemas.microsoft.com/office/drawing/2014/main" id="{C7F9F7BD-564F-4FF6-84F4-FA8E2D66B494}"/>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59" name="Line 135">
                <a:extLst>
                  <a:ext uri="{FF2B5EF4-FFF2-40B4-BE49-F238E27FC236}">
                    <a16:creationId xmlns:a16="http://schemas.microsoft.com/office/drawing/2014/main" id="{9A8DF553-837D-4FE1-89BA-D8E1818C54B5}"/>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0" name="Line 136">
                <a:extLst>
                  <a:ext uri="{FF2B5EF4-FFF2-40B4-BE49-F238E27FC236}">
                    <a16:creationId xmlns:a16="http://schemas.microsoft.com/office/drawing/2014/main" id="{C8676541-55AA-4445-B10D-E90C8BBE4A78}"/>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1" name="Line 137">
                <a:extLst>
                  <a:ext uri="{FF2B5EF4-FFF2-40B4-BE49-F238E27FC236}">
                    <a16:creationId xmlns:a16="http://schemas.microsoft.com/office/drawing/2014/main" id="{CCDF74FA-C829-41EE-8696-4CDDB5D63BED}"/>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2" name="Line 138">
                <a:extLst>
                  <a:ext uri="{FF2B5EF4-FFF2-40B4-BE49-F238E27FC236}">
                    <a16:creationId xmlns:a16="http://schemas.microsoft.com/office/drawing/2014/main" id="{EF952A60-D642-4774-8A5B-B76A0899D51B}"/>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3" name="Line 139">
                <a:extLst>
                  <a:ext uri="{FF2B5EF4-FFF2-40B4-BE49-F238E27FC236}">
                    <a16:creationId xmlns:a16="http://schemas.microsoft.com/office/drawing/2014/main" id="{7012C6D5-0930-4859-AAA5-8CC3ABA1EEDE}"/>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4" name="Line 140">
                <a:extLst>
                  <a:ext uri="{FF2B5EF4-FFF2-40B4-BE49-F238E27FC236}">
                    <a16:creationId xmlns:a16="http://schemas.microsoft.com/office/drawing/2014/main" id="{247D1330-9A15-4725-98C1-1AF5660C12E7}"/>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65" name="Line 141">
                <a:extLst>
                  <a:ext uri="{FF2B5EF4-FFF2-40B4-BE49-F238E27FC236}">
                    <a16:creationId xmlns:a16="http://schemas.microsoft.com/office/drawing/2014/main" id="{7BC3CBD2-4F4F-4DD8-9BA6-B8C3BC2221BB}"/>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7966" name="Group 142">
            <a:extLst>
              <a:ext uri="{FF2B5EF4-FFF2-40B4-BE49-F238E27FC236}">
                <a16:creationId xmlns:a16="http://schemas.microsoft.com/office/drawing/2014/main" id="{E47C5A56-B91D-4F1C-B028-27DA196EA376}"/>
              </a:ext>
            </a:extLst>
          </p:cNvPr>
          <p:cNvGrpSpPr>
            <a:grpSpLocks/>
          </p:cNvGrpSpPr>
          <p:nvPr/>
        </p:nvGrpSpPr>
        <p:grpSpPr bwMode="auto">
          <a:xfrm>
            <a:off x="482600" y="4933950"/>
            <a:ext cx="74613" cy="26988"/>
            <a:chOff x="2373" y="1404"/>
            <a:chExt cx="47" cy="17"/>
          </a:xfrm>
        </p:grpSpPr>
        <p:sp>
          <p:nvSpPr>
            <p:cNvPr id="77967" name="Oval 143">
              <a:extLst>
                <a:ext uri="{FF2B5EF4-FFF2-40B4-BE49-F238E27FC236}">
                  <a16:creationId xmlns:a16="http://schemas.microsoft.com/office/drawing/2014/main" id="{A15AEA50-3E14-4889-AF6D-EE0B630B5B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968" name="Oval 144">
              <a:extLst>
                <a:ext uri="{FF2B5EF4-FFF2-40B4-BE49-F238E27FC236}">
                  <a16:creationId xmlns:a16="http://schemas.microsoft.com/office/drawing/2014/main" id="{E7E0EBA3-B74D-42DE-A658-A7C96F2C87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969" name="Line 145">
            <a:extLst>
              <a:ext uri="{FF2B5EF4-FFF2-40B4-BE49-F238E27FC236}">
                <a16:creationId xmlns:a16="http://schemas.microsoft.com/office/drawing/2014/main" id="{38D8BEDC-DFAB-48AE-922D-56F5301807B2}"/>
              </a:ext>
            </a:extLst>
          </p:cNvPr>
          <p:cNvSpPr>
            <a:spLocks noChangeShapeType="1"/>
          </p:cNvSpPr>
          <p:nvPr/>
        </p:nvSpPr>
        <p:spPr bwMode="auto">
          <a:xfrm>
            <a:off x="260350" y="5078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70" name="Text Box 146">
            <a:extLst>
              <a:ext uri="{FF2B5EF4-FFF2-40B4-BE49-F238E27FC236}">
                <a16:creationId xmlns:a16="http://schemas.microsoft.com/office/drawing/2014/main" id="{B29F854C-1157-4E12-856B-7F08A6B3B797}"/>
              </a:ext>
            </a:extLst>
          </p:cNvPr>
          <p:cNvSpPr txBox="1">
            <a:spLocks noChangeArrowheads="1"/>
          </p:cNvSpPr>
          <p:nvPr/>
        </p:nvSpPr>
        <p:spPr bwMode="auto">
          <a:xfrm>
            <a:off x="620713" y="4862513"/>
            <a:ext cx="2597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Ground Surveillance Radar Set                  no card</a:t>
            </a:r>
            <a:endParaRPr lang="en-GB" altLang="en-US" b="1"/>
          </a:p>
        </p:txBody>
      </p:sp>
      <p:grpSp>
        <p:nvGrpSpPr>
          <p:cNvPr id="77971" name="Group 147">
            <a:extLst>
              <a:ext uri="{FF2B5EF4-FFF2-40B4-BE49-F238E27FC236}">
                <a16:creationId xmlns:a16="http://schemas.microsoft.com/office/drawing/2014/main" id="{E82C17B1-B388-4482-8CBD-1D1B4F1CD113}"/>
              </a:ext>
            </a:extLst>
          </p:cNvPr>
          <p:cNvGrpSpPr>
            <a:grpSpLocks/>
          </p:cNvGrpSpPr>
          <p:nvPr/>
        </p:nvGrpSpPr>
        <p:grpSpPr bwMode="auto">
          <a:xfrm>
            <a:off x="404813" y="1908175"/>
            <a:ext cx="288925" cy="215900"/>
            <a:chOff x="3113" y="2789"/>
            <a:chExt cx="152" cy="99"/>
          </a:xfrm>
        </p:grpSpPr>
        <p:sp>
          <p:nvSpPr>
            <p:cNvPr id="77972" name="Rectangle 148">
              <a:extLst>
                <a:ext uri="{FF2B5EF4-FFF2-40B4-BE49-F238E27FC236}">
                  <a16:creationId xmlns:a16="http://schemas.microsoft.com/office/drawing/2014/main" id="{33DABD54-2116-403C-8423-2FFA357E2552}"/>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73" name="Oval 149">
              <a:extLst>
                <a:ext uri="{FF2B5EF4-FFF2-40B4-BE49-F238E27FC236}">
                  <a16:creationId xmlns:a16="http://schemas.microsoft.com/office/drawing/2014/main" id="{1601C491-1882-4059-B45F-FFE2A20ADDF8}"/>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974" name="Line 150">
              <a:extLst>
                <a:ext uri="{FF2B5EF4-FFF2-40B4-BE49-F238E27FC236}">
                  <a16:creationId xmlns:a16="http://schemas.microsoft.com/office/drawing/2014/main" id="{EA7A7C00-55D3-4DA2-B802-7F9A897A1F99}"/>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75" name="Line 151">
              <a:extLst>
                <a:ext uri="{FF2B5EF4-FFF2-40B4-BE49-F238E27FC236}">
                  <a16:creationId xmlns:a16="http://schemas.microsoft.com/office/drawing/2014/main" id="{902FE1A3-6ED7-424D-A0A7-93B433F1A25D}"/>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7976" name="Line 152">
            <a:extLst>
              <a:ext uri="{FF2B5EF4-FFF2-40B4-BE49-F238E27FC236}">
                <a16:creationId xmlns:a16="http://schemas.microsoft.com/office/drawing/2014/main" id="{DC87D51A-27A0-4F5C-827A-9CA5D3002BC4}"/>
              </a:ext>
            </a:extLst>
          </p:cNvPr>
          <p:cNvSpPr>
            <a:spLocks noChangeShapeType="1"/>
          </p:cNvSpPr>
          <p:nvPr/>
        </p:nvSpPr>
        <p:spPr bwMode="auto">
          <a:xfrm>
            <a:off x="549275"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977" name="Text Box 153">
            <a:extLst>
              <a:ext uri="{FF2B5EF4-FFF2-40B4-BE49-F238E27FC236}">
                <a16:creationId xmlns:a16="http://schemas.microsoft.com/office/drawing/2014/main" id="{D0CE93F0-D7F0-4750-8E49-DA6E4F919C54}"/>
              </a:ext>
            </a:extLst>
          </p:cNvPr>
          <p:cNvSpPr txBox="1">
            <a:spLocks noChangeArrowheads="1"/>
          </p:cNvSpPr>
          <p:nvPr/>
        </p:nvSpPr>
        <p:spPr bwMode="auto">
          <a:xfrm>
            <a:off x="692150" y="1835150"/>
            <a:ext cx="22717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CWUS-04</a:t>
            </a:r>
          </a:p>
          <a:p>
            <a:r>
              <a:rPr lang="en-GB" altLang="en-US" b="1"/>
              <a:t>Up to x1 Mechanized Antitank Company (c)</a:t>
            </a:r>
          </a:p>
        </p:txBody>
      </p:sp>
      <p:sp>
        <p:nvSpPr>
          <p:cNvPr id="77978" name="Line 154">
            <a:extLst>
              <a:ext uri="{FF2B5EF4-FFF2-40B4-BE49-F238E27FC236}">
                <a16:creationId xmlns:a16="http://schemas.microsoft.com/office/drawing/2014/main" id="{9159ADF7-5A6C-4706-94A5-AF79B75BF17B}"/>
              </a:ext>
            </a:extLst>
          </p:cNvPr>
          <p:cNvSpPr>
            <a:spLocks noChangeShapeType="1"/>
          </p:cNvSpPr>
          <p:nvPr/>
        </p:nvSpPr>
        <p:spPr bwMode="auto">
          <a:xfrm>
            <a:off x="260350" y="1979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77980" name="Picture 156" descr="DA-ST-85-12848">
            <a:extLst>
              <a:ext uri="{FF2B5EF4-FFF2-40B4-BE49-F238E27FC236}">
                <a16:creationId xmlns:a16="http://schemas.microsoft.com/office/drawing/2014/main" id="{97E09F5E-DEF9-418B-87A4-A91EF7A4FC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5867400"/>
            <a:ext cx="3097212" cy="2427288"/>
          </a:xfrm>
          <a:prstGeom prst="rect">
            <a:avLst/>
          </a:prstGeom>
          <a:noFill/>
          <a:extLst>
            <a:ext uri="{909E8E84-426E-40DD-AFC4-6F175D3DCCD1}">
              <a14:hiddenFill xmlns:a14="http://schemas.microsoft.com/office/drawing/2010/main">
                <a:solidFill>
                  <a:srgbClr val="FFFFFF"/>
                </a:solidFill>
              </a14:hiddenFill>
            </a:ext>
          </a:extLst>
        </p:spPr>
      </p:pic>
      <p:pic>
        <p:nvPicPr>
          <p:cNvPr id="77981" name="Picture 157" descr="U">
            <a:extLst>
              <a:ext uri="{FF2B5EF4-FFF2-40B4-BE49-F238E27FC236}">
                <a16:creationId xmlns:a16="http://schemas.microsoft.com/office/drawing/2014/main" id="{566DA2D9-6C47-42FB-85E3-3EAB0C3B0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95288"/>
            <a:ext cx="3313113" cy="2197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6" name="Group 4">
            <a:extLst>
              <a:ext uri="{FF2B5EF4-FFF2-40B4-BE49-F238E27FC236}">
                <a16:creationId xmlns:a16="http://schemas.microsoft.com/office/drawing/2014/main" id="{8352CD80-B5FF-4F4B-A290-096EB5EC7038}"/>
              </a:ext>
            </a:extLst>
          </p:cNvPr>
          <p:cNvGrpSpPr>
            <a:grpSpLocks/>
          </p:cNvGrpSpPr>
          <p:nvPr/>
        </p:nvGrpSpPr>
        <p:grpSpPr bwMode="auto">
          <a:xfrm>
            <a:off x="117475" y="252413"/>
            <a:ext cx="287338" cy="215900"/>
            <a:chOff x="2296" y="2835"/>
            <a:chExt cx="151" cy="99"/>
          </a:xfrm>
        </p:grpSpPr>
        <p:sp>
          <p:nvSpPr>
            <p:cNvPr id="28677" name="Rectangle 5">
              <a:extLst>
                <a:ext uri="{FF2B5EF4-FFF2-40B4-BE49-F238E27FC236}">
                  <a16:creationId xmlns:a16="http://schemas.microsoft.com/office/drawing/2014/main" id="{DB047574-EDE2-40DF-9F11-F157F06998D5}"/>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678" name="Oval 6">
              <a:extLst>
                <a:ext uri="{FF2B5EF4-FFF2-40B4-BE49-F238E27FC236}">
                  <a16:creationId xmlns:a16="http://schemas.microsoft.com/office/drawing/2014/main" id="{368D5A8D-E9C5-4BA6-9C13-4B754E1E988E}"/>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679" name="Line 7">
              <a:extLst>
                <a:ext uri="{FF2B5EF4-FFF2-40B4-BE49-F238E27FC236}">
                  <a16:creationId xmlns:a16="http://schemas.microsoft.com/office/drawing/2014/main" id="{DCD0F1FA-61E0-453F-9AE6-8BDC3DC8E6A8}"/>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680" name="Group 8">
            <a:extLst>
              <a:ext uri="{FF2B5EF4-FFF2-40B4-BE49-F238E27FC236}">
                <a16:creationId xmlns:a16="http://schemas.microsoft.com/office/drawing/2014/main" id="{2D35E77E-3D7E-4EDD-B720-F15CFAC89A67}"/>
              </a:ext>
            </a:extLst>
          </p:cNvPr>
          <p:cNvGrpSpPr>
            <a:grpSpLocks/>
          </p:cNvGrpSpPr>
          <p:nvPr/>
        </p:nvGrpSpPr>
        <p:grpSpPr bwMode="auto">
          <a:xfrm>
            <a:off x="222250" y="180975"/>
            <a:ext cx="76200" cy="63500"/>
            <a:chOff x="2443" y="447"/>
            <a:chExt cx="48" cy="40"/>
          </a:xfrm>
        </p:grpSpPr>
        <p:sp>
          <p:nvSpPr>
            <p:cNvPr id="28681" name="Line 9">
              <a:extLst>
                <a:ext uri="{FF2B5EF4-FFF2-40B4-BE49-F238E27FC236}">
                  <a16:creationId xmlns:a16="http://schemas.microsoft.com/office/drawing/2014/main" id="{D0405EBE-98A3-4799-89E8-E44FDA163B3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682" name="Line 10">
              <a:extLst>
                <a:ext uri="{FF2B5EF4-FFF2-40B4-BE49-F238E27FC236}">
                  <a16:creationId xmlns:a16="http://schemas.microsoft.com/office/drawing/2014/main" id="{7204E8C7-08C6-4FE0-87BE-9C3A8CE1E09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683" name="Text Box 11">
            <a:extLst>
              <a:ext uri="{FF2B5EF4-FFF2-40B4-BE49-F238E27FC236}">
                <a16:creationId xmlns:a16="http://schemas.microsoft.com/office/drawing/2014/main" id="{EE4BEEBB-1A3D-4A27-8628-B852D962D3B7}"/>
              </a:ext>
            </a:extLst>
          </p:cNvPr>
          <p:cNvSpPr txBox="1">
            <a:spLocks noChangeArrowheads="1"/>
          </p:cNvSpPr>
          <p:nvPr/>
        </p:nvSpPr>
        <p:spPr bwMode="auto">
          <a:xfrm>
            <a:off x="404813" y="107950"/>
            <a:ext cx="1989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CWUS-15</a:t>
            </a:r>
          </a:p>
          <a:p>
            <a:r>
              <a:rPr lang="en-GB" altLang="en-US" sz="1000" b="1"/>
              <a:t>Armored Cavalry Squadron </a:t>
            </a:r>
            <a:r>
              <a:rPr lang="en-GB" altLang="en-US" b="1"/>
              <a:t>(a)</a:t>
            </a:r>
            <a:endParaRPr lang="en-GB" altLang="en-US" sz="1000" b="1"/>
          </a:p>
        </p:txBody>
      </p:sp>
      <p:sp>
        <p:nvSpPr>
          <p:cNvPr id="28684" name="Line 12">
            <a:extLst>
              <a:ext uri="{FF2B5EF4-FFF2-40B4-BE49-F238E27FC236}">
                <a16:creationId xmlns:a16="http://schemas.microsoft.com/office/drawing/2014/main" id="{A4BAF807-D618-4E04-81AD-556AB7E8D4F0}"/>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685" name="Group 13">
            <a:extLst>
              <a:ext uri="{FF2B5EF4-FFF2-40B4-BE49-F238E27FC236}">
                <a16:creationId xmlns:a16="http://schemas.microsoft.com/office/drawing/2014/main" id="{9FFA8A53-69D0-440E-B603-CCBB011FA15B}"/>
              </a:ext>
            </a:extLst>
          </p:cNvPr>
          <p:cNvGrpSpPr>
            <a:grpSpLocks/>
          </p:cNvGrpSpPr>
          <p:nvPr/>
        </p:nvGrpSpPr>
        <p:grpSpPr bwMode="auto">
          <a:xfrm>
            <a:off x="406400" y="612775"/>
            <a:ext cx="231775" cy="157163"/>
            <a:chOff x="933" y="149"/>
            <a:chExt cx="146" cy="99"/>
          </a:xfrm>
        </p:grpSpPr>
        <p:sp>
          <p:nvSpPr>
            <p:cNvPr id="28686" name="Rectangle 14">
              <a:extLst>
                <a:ext uri="{FF2B5EF4-FFF2-40B4-BE49-F238E27FC236}">
                  <a16:creationId xmlns:a16="http://schemas.microsoft.com/office/drawing/2014/main" id="{E82525E1-78FF-4E35-9C93-D3F11D869B07}"/>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687" name="Text Box 15">
              <a:extLst>
                <a:ext uri="{FF2B5EF4-FFF2-40B4-BE49-F238E27FC236}">
                  <a16:creationId xmlns:a16="http://schemas.microsoft.com/office/drawing/2014/main" id="{0A67B78F-BEAF-4321-8DD4-8BE93E42A4F8}"/>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28688" name="Line 16">
            <a:extLst>
              <a:ext uri="{FF2B5EF4-FFF2-40B4-BE49-F238E27FC236}">
                <a16:creationId xmlns:a16="http://schemas.microsoft.com/office/drawing/2014/main" id="{D006F008-986D-4551-B2B1-4E40020060A1}"/>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689" name="Group 17">
            <a:extLst>
              <a:ext uri="{FF2B5EF4-FFF2-40B4-BE49-F238E27FC236}">
                <a16:creationId xmlns:a16="http://schemas.microsoft.com/office/drawing/2014/main" id="{BC665810-266A-40FA-BB93-FB5E70256AEC}"/>
              </a:ext>
            </a:extLst>
          </p:cNvPr>
          <p:cNvGrpSpPr>
            <a:grpSpLocks/>
          </p:cNvGrpSpPr>
          <p:nvPr/>
        </p:nvGrpSpPr>
        <p:grpSpPr bwMode="auto">
          <a:xfrm>
            <a:off x="484188" y="539750"/>
            <a:ext cx="74612" cy="26988"/>
            <a:chOff x="2373" y="1404"/>
            <a:chExt cx="47" cy="17"/>
          </a:xfrm>
        </p:grpSpPr>
        <p:sp>
          <p:nvSpPr>
            <p:cNvPr id="28690" name="Oval 18">
              <a:extLst>
                <a:ext uri="{FF2B5EF4-FFF2-40B4-BE49-F238E27FC236}">
                  <a16:creationId xmlns:a16="http://schemas.microsoft.com/office/drawing/2014/main" id="{0FEA150E-A1EF-40E5-8B31-20003B4E7A2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691" name="Oval 19">
              <a:extLst>
                <a:ext uri="{FF2B5EF4-FFF2-40B4-BE49-F238E27FC236}">
                  <a16:creationId xmlns:a16="http://schemas.microsoft.com/office/drawing/2014/main" id="{9A60122C-9C67-4A22-9BAF-03B9265AC22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692" name="Text Box 20">
            <a:extLst>
              <a:ext uri="{FF2B5EF4-FFF2-40B4-BE49-F238E27FC236}">
                <a16:creationId xmlns:a16="http://schemas.microsoft.com/office/drawing/2014/main" id="{0E3D5EBF-63FB-4674-9BA6-0654F6D80F97}"/>
              </a:ext>
            </a:extLst>
          </p:cNvPr>
          <p:cNvSpPr txBox="1">
            <a:spLocks noChangeArrowheads="1"/>
          </p:cNvSpPr>
          <p:nvPr/>
        </p:nvSpPr>
        <p:spPr bwMode="auto">
          <a:xfrm>
            <a:off x="622300" y="46831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28693" name="Group 21">
            <a:extLst>
              <a:ext uri="{FF2B5EF4-FFF2-40B4-BE49-F238E27FC236}">
                <a16:creationId xmlns:a16="http://schemas.microsoft.com/office/drawing/2014/main" id="{C2CE2B2D-49BD-4F15-B3CC-83612F2E2B8C}"/>
              </a:ext>
            </a:extLst>
          </p:cNvPr>
          <p:cNvGrpSpPr>
            <a:grpSpLocks/>
          </p:cNvGrpSpPr>
          <p:nvPr/>
        </p:nvGrpSpPr>
        <p:grpSpPr bwMode="auto">
          <a:xfrm>
            <a:off x="484188" y="828675"/>
            <a:ext cx="74612" cy="26988"/>
            <a:chOff x="2373" y="1404"/>
            <a:chExt cx="47" cy="17"/>
          </a:xfrm>
        </p:grpSpPr>
        <p:sp>
          <p:nvSpPr>
            <p:cNvPr id="28694" name="Oval 22">
              <a:extLst>
                <a:ext uri="{FF2B5EF4-FFF2-40B4-BE49-F238E27FC236}">
                  <a16:creationId xmlns:a16="http://schemas.microsoft.com/office/drawing/2014/main" id="{6F475012-9C0B-4A96-B6ED-851830EDBF6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695" name="Oval 23">
              <a:extLst>
                <a:ext uri="{FF2B5EF4-FFF2-40B4-BE49-F238E27FC236}">
                  <a16:creationId xmlns:a16="http://schemas.microsoft.com/office/drawing/2014/main" id="{DD506508-CC42-488F-8656-9E51AD2316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696" name="Text Box 24">
            <a:extLst>
              <a:ext uri="{FF2B5EF4-FFF2-40B4-BE49-F238E27FC236}">
                <a16:creationId xmlns:a16="http://schemas.microsoft.com/office/drawing/2014/main" id="{8BCC45B3-D2DE-4F38-B649-32A01DF9EF76}"/>
              </a:ext>
            </a:extLst>
          </p:cNvPr>
          <p:cNvSpPr txBox="1">
            <a:spLocks noChangeArrowheads="1"/>
          </p:cNvSpPr>
          <p:nvPr/>
        </p:nvSpPr>
        <p:spPr bwMode="auto">
          <a:xfrm>
            <a:off x="622300" y="755650"/>
            <a:ext cx="2643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M113 Armoured Personnel Carrier </a:t>
            </a:r>
            <a:r>
              <a:rPr lang="en-GB" altLang="en-US" b="1"/>
              <a:t>(b)</a:t>
            </a:r>
            <a:r>
              <a:rPr lang="en-GB" altLang="en-US"/>
              <a:t>     CWUS-12</a:t>
            </a:r>
            <a:endParaRPr lang="en-GB" altLang="en-US" b="1"/>
          </a:p>
        </p:txBody>
      </p:sp>
      <p:grpSp>
        <p:nvGrpSpPr>
          <p:cNvPr id="28697" name="Group 25">
            <a:extLst>
              <a:ext uri="{FF2B5EF4-FFF2-40B4-BE49-F238E27FC236}">
                <a16:creationId xmlns:a16="http://schemas.microsoft.com/office/drawing/2014/main" id="{8047EDE3-AA3C-4CF5-A402-313BEFC41AD6}"/>
              </a:ext>
            </a:extLst>
          </p:cNvPr>
          <p:cNvGrpSpPr>
            <a:grpSpLocks/>
          </p:cNvGrpSpPr>
          <p:nvPr/>
        </p:nvGrpSpPr>
        <p:grpSpPr bwMode="auto">
          <a:xfrm>
            <a:off x="404813" y="900113"/>
            <a:ext cx="239712" cy="157162"/>
            <a:chOff x="2296" y="2835"/>
            <a:chExt cx="151" cy="99"/>
          </a:xfrm>
        </p:grpSpPr>
        <p:sp>
          <p:nvSpPr>
            <p:cNvPr id="28698" name="Rectangle 26">
              <a:extLst>
                <a:ext uri="{FF2B5EF4-FFF2-40B4-BE49-F238E27FC236}">
                  <a16:creationId xmlns:a16="http://schemas.microsoft.com/office/drawing/2014/main" id="{14E16E2F-F80D-45F3-862F-7DF6FA2BA65E}"/>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699" name="Oval 27">
              <a:extLst>
                <a:ext uri="{FF2B5EF4-FFF2-40B4-BE49-F238E27FC236}">
                  <a16:creationId xmlns:a16="http://schemas.microsoft.com/office/drawing/2014/main" id="{C5A87525-64F7-4996-B504-FF7B9EC4764F}"/>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00" name="Line 28">
              <a:extLst>
                <a:ext uri="{FF2B5EF4-FFF2-40B4-BE49-F238E27FC236}">
                  <a16:creationId xmlns:a16="http://schemas.microsoft.com/office/drawing/2014/main" id="{75B0D0B4-99E3-4DDB-86D4-B33CDB2FF49B}"/>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01" name="Text Box 29">
            <a:extLst>
              <a:ext uri="{FF2B5EF4-FFF2-40B4-BE49-F238E27FC236}">
                <a16:creationId xmlns:a16="http://schemas.microsoft.com/office/drawing/2014/main" id="{1BEC5CE6-28AF-44D6-832A-CC95074185E7}"/>
              </a:ext>
            </a:extLst>
          </p:cNvPr>
          <p:cNvSpPr txBox="1">
            <a:spLocks noChangeArrowheads="1"/>
          </p:cNvSpPr>
          <p:nvPr/>
        </p:nvSpPr>
        <p:spPr bwMode="auto">
          <a:xfrm>
            <a:off x="695325" y="1404938"/>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28702" name="Group 30">
            <a:extLst>
              <a:ext uri="{FF2B5EF4-FFF2-40B4-BE49-F238E27FC236}">
                <a16:creationId xmlns:a16="http://schemas.microsoft.com/office/drawing/2014/main" id="{2CF52153-5D5E-47A1-A583-AA90F12C05EC}"/>
              </a:ext>
            </a:extLst>
          </p:cNvPr>
          <p:cNvGrpSpPr>
            <a:grpSpLocks/>
          </p:cNvGrpSpPr>
          <p:nvPr/>
        </p:nvGrpSpPr>
        <p:grpSpPr bwMode="auto">
          <a:xfrm>
            <a:off x="406400" y="1765300"/>
            <a:ext cx="287338" cy="215900"/>
            <a:chOff x="2296" y="2835"/>
            <a:chExt cx="151" cy="99"/>
          </a:xfrm>
        </p:grpSpPr>
        <p:sp>
          <p:nvSpPr>
            <p:cNvPr id="28703" name="Rectangle 31">
              <a:extLst>
                <a:ext uri="{FF2B5EF4-FFF2-40B4-BE49-F238E27FC236}">
                  <a16:creationId xmlns:a16="http://schemas.microsoft.com/office/drawing/2014/main" id="{783EE6E2-A19F-4D47-8B77-01B39C4DB907}"/>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04" name="Oval 32">
              <a:extLst>
                <a:ext uri="{FF2B5EF4-FFF2-40B4-BE49-F238E27FC236}">
                  <a16:creationId xmlns:a16="http://schemas.microsoft.com/office/drawing/2014/main" id="{BAB91CBE-99C1-408B-BBA1-D5FE72CF3037}"/>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05" name="Line 33">
              <a:extLst>
                <a:ext uri="{FF2B5EF4-FFF2-40B4-BE49-F238E27FC236}">
                  <a16:creationId xmlns:a16="http://schemas.microsoft.com/office/drawing/2014/main" id="{B91D43B6-9A2D-489D-9258-0B8E1C098FCE}"/>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06" name="Line 34">
            <a:extLst>
              <a:ext uri="{FF2B5EF4-FFF2-40B4-BE49-F238E27FC236}">
                <a16:creationId xmlns:a16="http://schemas.microsoft.com/office/drawing/2014/main" id="{70B71D28-19B6-4BF4-BB60-C3C6CC0312EE}"/>
              </a:ext>
            </a:extLst>
          </p:cNvPr>
          <p:cNvSpPr>
            <a:spLocks noChangeShapeType="1"/>
          </p:cNvSpPr>
          <p:nvPr/>
        </p:nvSpPr>
        <p:spPr bwMode="auto">
          <a:xfrm>
            <a:off x="550863" y="16938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07" name="Line 35">
            <a:extLst>
              <a:ext uri="{FF2B5EF4-FFF2-40B4-BE49-F238E27FC236}">
                <a16:creationId xmlns:a16="http://schemas.microsoft.com/office/drawing/2014/main" id="{2FFA0CE1-631E-46BD-87E4-DBA6B907A046}"/>
              </a:ext>
            </a:extLst>
          </p:cNvPr>
          <p:cNvSpPr>
            <a:spLocks noChangeShapeType="1"/>
          </p:cNvSpPr>
          <p:nvPr/>
        </p:nvSpPr>
        <p:spPr bwMode="auto">
          <a:xfrm>
            <a:off x="263525" y="1838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08" name="Text Box 36">
            <a:extLst>
              <a:ext uri="{FF2B5EF4-FFF2-40B4-BE49-F238E27FC236}">
                <a16:creationId xmlns:a16="http://schemas.microsoft.com/office/drawing/2014/main" id="{8FC32A5A-B21E-45C3-AFB3-40A4D91D9F85}"/>
              </a:ext>
            </a:extLst>
          </p:cNvPr>
          <p:cNvSpPr txBox="1">
            <a:spLocks noChangeArrowheads="1"/>
          </p:cNvSpPr>
          <p:nvPr/>
        </p:nvSpPr>
        <p:spPr bwMode="auto">
          <a:xfrm>
            <a:off x="695325" y="1693863"/>
            <a:ext cx="1674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CWUS-05</a:t>
            </a:r>
          </a:p>
          <a:p>
            <a:r>
              <a:rPr lang="en-GB" altLang="en-US" b="1"/>
              <a:t>x3 Armored Cavalry Troop (ac)</a:t>
            </a:r>
          </a:p>
        </p:txBody>
      </p:sp>
      <p:sp>
        <p:nvSpPr>
          <p:cNvPr id="28709" name="Line 37">
            <a:extLst>
              <a:ext uri="{FF2B5EF4-FFF2-40B4-BE49-F238E27FC236}">
                <a16:creationId xmlns:a16="http://schemas.microsoft.com/office/drawing/2014/main" id="{56F26F9B-B0BF-4808-B97C-53F75BA7F800}"/>
              </a:ext>
            </a:extLst>
          </p:cNvPr>
          <p:cNvSpPr>
            <a:spLocks noChangeShapeType="1"/>
          </p:cNvSpPr>
          <p:nvPr/>
        </p:nvSpPr>
        <p:spPr bwMode="auto">
          <a:xfrm>
            <a:off x="549275" y="2557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10" name="Line 38">
            <a:extLst>
              <a:ext uri="{FF2B5EF4-FFF2-40B4-BE49-F238E27FC236}">
                <a16:creationId xmlns:a16="http://schemas.microsoft.com/office/drawing/2014/main" id="{FA2673DF-B17A-49D8-B923-2950C89906E9}"/>
              </a:ext>
            </a:extLst>
          </p:cNvPr>
          <p:cNvSpPr>
            <a:spLocks noChangeShapeType="1"/>
          </p:cNvSpPr>
          <p:nvPr/>
        </p:nvSpPr>
        <p:spPr bwMode="auto">
          <a:xfrm>
            <a:off x="261938" y="2701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11" name="Text Box 39">
            <a:extLst>
              <a:ext uri="{FF2B5EF4-FFF2-40B4-BE49-F238E27FC236}">
                <a16:creationId xmlns:a16="http://schemas.microsoft.com/office/drawing/2014/main" id="{60CA159A-8624-4A56-B741-19AF56078ED7}"/>
              </a:ext>
            </a:extLst>
          </p:cNvPr>
          <p:cNvSpPr txBox="1">
            <a:spLocks noChangeArrowheads="1"/>
          </p:cNvSpPr>
          <p:nvPr/>
        </p:nvSpPr>
        <p:spPr bwMode="auto">
          <a:xfrm>
            <a:off x="693738" y="2557463"/>
            <a:ext cx="18843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CWUS-06</a:t>
            </a:r>
          </a:p>
          <a:p>
            <a:r>
              <a:rPr lang="en-GB" altLang="en-US" b="1"/>
              <a:t>x1 Armored Cavalry Tank Troop (a)</a:t>
            </a:r>
          </a:p>
        </p:txBody>
      </p:sp>
      <p:sp>
        <p:nvSpPr>
          <p:cNvPr id="28712" name="Text Box 40">
            <a:extLst>
              <a:ext uri="{FF2B5EF4-FFF2-40B4-BE49-F238E27FC236}">
                <a16:creationId xmlns:a16="http://schemas.microsoft.com/office/drawing/2014/main" id="{A1FF27C4-38EB-4C98-90AA-058D469D0321}"/>
              </a:ext>
            </a:extLst>
          </p:cNvPr>
          <p:cNvSpPr txBox="1">
            <a:spLocks noChangeArrowheads="1"/>
          </p:cNvSpPr>
          <p:nvPr/>
        </p:nvSpPr>
        <p:spPr bwMode="auto">
          <a:xfrm>
            <a:off x="693738" y="291782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28713" name="Group 41">
            <a:extLst>
              <a:ext uri="{FF2B5EF4-FFF2-40B4-BE49-F238E27FC236}">
                <a16:creationId xmlns:a16="http://schemas.microsoft.com/office/drawing/2014/main" id="{ADB072B1-304E-4A92-93C2-07192588392E}"/>
              </a:ext>
            </a:extLst>
          </p:cNvPr>
          <p:cNvGrpSpPr>
            <a:grpSpLocks/>
          </p:cNvGrpSpPr>
          <p:nvPr/>
        </p:nvGrpSpPr>
        <p:grpSpPr bwMode="auto">
          <a:xfrm>
            <a:off x="404813" y="3278188"/>
            <a:ext cx="288925" cy="215900"/>
            <a:chOff x="2931" y="2925"/>
            <a:chExt cx="151" cy="99"/>
          </a:xfrm>
        </p:grpSpPr>
        <p:sp>
          <p:nvSpPr>
            <p:cNvPr id="28714" name="Rectangle 42">
              <a:extLst>
                <a:ext uri="{FF2B5EF4-FFF2-40B4-BE49-F238E27FC236}">
                  <a16:creationId xmlns:a16="http://schemas.microsoft.com/office/drawing/2014/main" id="{DCECC613-F76F-47D5-968E-B337447322BC}"/>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15" name="Oval 43">
              <a:extLst>
                <a:ext uri="{FF2B5EF4-FFF2-40B4-BE49-F238E27FC236}">
                  <a16:creationId xmlns:a16="http://schemas.microsoft.com/office/drawing/2014/main" id="{857710B5-7DCA-4253-A821-852799B9A43F}"/>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16" name="Oval 44">
              <a:extLst>
                <a:ext uri="{FF2B5EF4-FFF2-40B4-BE49-F238E27FC236}">
                  <a16:creationId xmlns:a16="http://schemas.microsoft.com/office/drawing/2014/main" id="{4D1AD2CD-084F-4BD8-BAA7-5CD4579CDFF8}"/>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8717" name="Line 45">
            <a:extLst>
              <a:ext uri="{FF2B5EF4-FFF2-40B4-BE49-F238E27FC236}">
                <a16:creationId xmlns:a16="http://schemas.microsoft.com/office/drawing/2014/main" id="{31C987CE-745D-4775-BAA1-CD05DA98BDB5}"/>
              </a:ext>
            </a:extLst>
          </p:cNvPr>
          <p:cNvSpPr>
            <a:spLocks noChangeShapeType="1"/>
          </p:cNvSpPr>
          <p:nvPr/>
        </p:nvSpPr>
        <p:spPr bwMode="auto">
          <a:xfrm>
            <a:off x="549275" y="3205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18" name="Text Box 46">
            <a:extLst>
              <a:ext uri="{FF2B5EF4-FFF2-40B4-BE49-F238E27FC236}">
                <a16:creationId xmlns:a16="http://schemas.microsoft.com/office/drawing/2014/main" id="{710665CE-B153-4B10-8DCD-38640BFECFC1}"/>
              </a:ext>
            </a:extLst>
          </p:cNvPr>
          <p:cNvSpPr txBox="1">
            <a:spLocks noChangeArrowheads="1"/>
          </p:cNvSpPr>
          <p:nvPr/>
        </p:nvSpPr>
        <p:spPr bwMode="auto">
          <a:xfrm>
            <a:off x="693738" y="3205163"/>
            <a:ext cx="2230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FSE CWUS-02</a:t>
            </a:r>
          </a:p>
          <a:p>
            <a:r>
              <a:rPr lang="en-GB" altLang="en-US" b="1"/>
              <a:t>x1 Self-Propelled Field Artillery Battery (d)</a:t>
            </a:r>
          </a:p>
        </p:txBody>
      </p:sp>
      <p:sp>
        <p:nvSpPr>
          <p:cNvPr id="28719" name="Line 47">
            <a:extLst>
              <a:ext uri="{FF2B5EF4-FFF2-40B4-BE49-F238E27FC236}">
                <a16:creationId xmlns:a16="http://schemas.microsoft.com/office/drawing/2014/main" id="{0294AE0D-DA13-4D52-BC3A-F2A52ADE40F0}"/>
              </a:ext>
            </a:extLst>
          </p:cNvPr>
          <p:cNvSpPr>
            <a:spLocks noChangeShapeType="1"/>
          </p:cNvSpPr>
          <p:nvPr/>
        </p:nvSpPr>
        <p:spPr bwMode="auto">
          <a:xfrm>
            <a:off x="261938" y="33496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20" name="Line 48">
            <a:extLst>
              <a:ext uri="{FF2B5EF4-FFF2-40B4-BE49-F238E27FC236}">
                <a16:creationId xmlns:a16="http://schemas.microsoft.com/office/drawing/2014/main" id="{AAE78A98-CF88-4439-A77B-0B4A2CD87881}"/>
              </a:ext>
            </a:extLst>
          </p:cNvPr>
          <p:cNvSpPr>
            <a:spLocks noChangeShapeType="1"/>
          </p:cNvSpPr>
          <p:nvPr/>
        </p:nvSpPr>
        <p:spPr bwMode="auto">
          <a:xfrm flipV="1">
            <a:off x="260350" y="468313"/>
            <a:ext cx="0" cy="3527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21" name="Text Box 49">
            <a:extLst>
              <a:ext uri="{FF2B5EF4-FFF2-40B4-BE49-F238E27FC236}">
                <a16:creationId xmlns:a16="http://schemas.microsoft.com/office/drawing/2014/main" id="{B189ECC9-FA41-4554-803F-09A0654C21F8}"/>
              </a:ext>
            </a:extLst>
          </p:cNvPr>
          <p:cNvSpPr txBox="1">
            <a:spLocks noChangeArrowheads="1"/>
          </p:cNvSpPr>
          <p:nvPr/>
        </p:nvSpPr>
        <p:spPr bwMode="auto">
          <a:xfrm>
            <a:off x="115888" y="4500563"/>
            <a:ext cx="3240087" cy="388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Note that in US Cavalry terminology, a ‘Squadron’ is a battalion-sized unit and a ‘Troop’ is a company-sized unit.  Troops are then divided up into platoons.  This is rather difficult for a Brit like me to get my head around…</a:t>
            </a:r>
          </a:p>
          <a:p>
            <a:endParaRPr lang="en-GB" altLang="en-US" b="1"/>
          </a:p>
          <a:p>
            <a:r>
              <a:rPr lang="en-GB" altLang="en-US" b="1"/>
              <a:t>(b) </a:t>
            </a:r>
            <a:r>
              <a:rPr lang="en-GB" altLang="en-US"/>
              <a:t>From mid-1980s: Replace M113 with:</a:t>
            </a:r>
          </a:p>
          <a:p>
            <a:r>
              <a:rPr lang="en-GB" altLang="en-US"/>
              <a:t>     M3 Bradley Cavalry Fighting Vehicle                            CWUS-10</a:t>
            </a:r>
          </a:p>
          <a:p>
            <a:r>
              <a:rPr lang="en-GB" altLang="en-US"/>
              <a:t>Or in late 1980s with:</a:t>
            </a:r>
          </a:p>
          <a:p>
            <a:r>
              <a:rPr lang="en-GB" altLang="en-US"/>
              <a:t>     M3A1 Bradley Cavalry Fighting Vehicle                        CWUS-11</a:t>
            </a:r>
          </a:p>
          <a:p>
            <a:r>
              <a:rPr lang="en-GB" altLang="en-US"/>
              <a:t>Or in 1989 with:</a:t>
            </a:r>
          </a:p>
          <a:p>
            <a:r>
              <a:rPr lang="en-GB" altLang="en-US"/>
              <a:t>     M3A2 Bradley Cavalry Fighting Vehicle                        CWUS-80</a:t>
            </a:r>
          </a:p>
          <a:p>
            <a:endParaRPr lang="en-GB" altLang="en-US"/>
          </a:p>
          <a:p>
            <a:r>
              <a:rPr lang="en-GB" altLang="en-US" b="1"/>
              <a:t>(c) </a:t>
            </a:r>
            <a:r>
              <a:rPr lang="en-GB" altLang="en-US"/>
              <a:t>With the introduction of the M3 Bradley Cavalry Fighting Vehicle in the mid-1980s, the Armoured Cavalry Troops of Armored Cavalry Regiments adopted a new organisation, as per ME CWUS-07.</a:t>
            </a:r>
            <a:endParaRPr lang="en-GB" altLang="en-US" b="1"/>
          </a:p>
          <a:p>
            <a:endParaRPr lang="en-GB" altLang="en-US" b="1"/>
          </a:p>
          <a:p>
            <a:r>
              <a:rPr lang="en-GB" altLang="en-US" b="1"/>
              <a:t>(d) </a:t>
            </a:r>
            <a:r>
              <a:rPr lang="en-GB" altLang="en-US"/>
              <a:t>In typical US Cavalry style, the organic artillery battery was termed a ‘Troop’, though is organisationally identical to a normal US SP Field Battery.</a:t>
            </a:r>
          </a:p>
          <a:p>
            <a:endParaRPr lang="en-GB" altLang="en-US"/>
          </a:p>
          <a:p>
            <a:r>
              <a:rPr lang="en-GB" altLang="en-US" b="1"/>
              <a:t>(e) </a:t>
            </a:r>
            <a:r>
              <a:rPr lang="en-GB" altLang="en-US"/>
              <a:t>The GSR set may operate mounted or dismounted from its transport.</a:t>
            </a:r>
          </a:p>
          <a:p>
            <a:endParaRPr lang="en-GB" altLang="en-US"/>
          </a:p>
          <a:p>
            <a:r>
              <a:rPr lang="en-GB" altLang="en-US" b="1"/>
              <a:t>(f) </a:t>
            </a:r>
            <a:r>
              <a:rPr lang="en-GB" altLang="en-US"/>
              <a:t>The HQ tank was added during the organisational changes associated with the introduction of the M3 Bradley CFV.</a:t>
            </a:r>
          </a:p>
          <a:p>
            <a:endParaRPr lang="en-GB" altLang="en-US"/>
          </a:p>
          <a:p>
            <a:r>
              <a:rPr lang="en-GB" altLang="en-US" b="1"/>
              <a:t>(g) </a:t>
            </a:r>
            <a:r>
              <a:rPr lang="en-GB" altLang="en-US"/>
              <a:t>May replace the M1 Abrams with:</a:t>
            </a:r>
          </a:p>
          <a:p>
            <a:r>
              <a:rPr lang="en-GB" altLang="en-US"/>
              <a:t>     M1IP (Improved Protection) Abrams 1-5mm MBT        CWUS-13</a:t>
            </a:r>
          </a:p>
          <a:p>
            <a:r>
              <a:rPr lang="en-GB" altLang="en-US"/>
              <a:t>Or from 1987 with:</a:t>
            </a:r>
          </a:p>
          <a:p>
            <a:r>
              <a:rPr lang="en-GB" altLang="en-US"/>
              <a:t>     M1A1 Abrams 120mm Main Battle Tank                      CWUS-07</a:t>
            </a:r>
          </a:p>
        </p:txBody>
      </p:sp>
      <p:grpSp>
        <p:nvGrpSpPr>
          <p:cNvPr id="28722" name="Group 50">
            <a:extLst>
              <a:ext uri="{FF2B5EF4-FFF2-40B4-BE49-F238E27FC236}">
                <a16:creationId xmlns:a16="http://schemas.microsoft.com/office/drawing/2014/main" id="{26CEFF2E-FDA2-4C84-B3DA-55D79A62C723}"/>
              </a:ext>
            </a:extLst>
          </p:cNvPr>
          <p:cNvGrpSpPr>
            <a:grpSpLocks/>
          </p:cNvGrpSpPr>
          <p:nvPr/>
        </p:nvGrpSpPr>
        <p:grpSpPr bwMode="auto">
          <a:xfrm>
            <a:off x="404813" y="2628900"/>
            <a:ext cx="287337" cy="215900"/>
            <a:chOff x="2296" y="2835"/>
            <a:chExt cx="151" cy="99"/>
          </a:xfrm>
        </p:grpSpPr>
        <p:sp>
          <p:nvSpPr>
            <p:cNvPr id="28723" name="Rectangle 51">
              <a:extLst>
                <a:ext uri="{FF2B5EF4-FFF2-40B4-BE49-F238E27FC236}">
                  <a16:creationId xmlns:a16="http://schemas.microsoft.com/office/drawing/2014/main" id="{9AF45310-FEAD-47D9-9D69-AA806319D978}"/>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24" name="Oval 52">
              <a:extLst>
                <a:ext uri="{FF2B5EF4-FFF2-40B4-BE49-F238E27FC236}">
                  <a16:creationId xmlns:a16="http://schemas.microsoft.com/office/drawing/2014/main" id="{C80B035E-2A62-487B-B832-C81A5D479BD9}"/>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25" name="Line 53">
              <a:extLst>
                <a:ext uri="{FF2B5EF4-FFF2-40B4-BE49-F238E27FC236}">
                  <a16:creationId xmlns:a16="http://schemas.microsoft.com/office/drawing/2014/main" id="{CD3AD778-8B1B-4184-ABA3-FB0A8AA5071B}"/>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26" name="Line 54">
            <a:extLst>
              <a:ext uri="{FF2B5EF4-FFF2-40B4-BE49-F238E27FC236}">
                <a16:creationId xmlns:a16="http://schemas.microsoft.com/office/drawing/2014/main" id="{E9148AE9-E8BA-465D-A45F-6395B0FEB7DC}"/>
              </a:ext>
            </a:extLst>
          </p:cNvPr>
          <p:cNvSpPr>
            <a:spLocks noChangeShapeType="1"/>
          </p:cNvSpPr>
          <p:nvPr/>
        </p:nvSpPr>
        <p:spPr bwMode="auto">
          <a:xfrm>
            <a:off x="3860800" y="32766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727" name="Group 55">
            <a:extLst>
              <a:ext uri="{FF2B5EF4-FFF2-40B4-BE49-F238E27FC236}">
                <a16:creationId xmlns:a16="http://schemas.microsoft.com/office/drawing/2014/main" id="{F71B846A-F0F2-40BA-BB11-9F78399CA737}"/>
              </a:ext>
            </a:extLst>
          </p:cNvPr>
          <p:cNvGrpSpPr>
            <a:grpSpLocks/>
          </p:cNvGrpSpPr>
          <p:nvPr/>
        </p:nvGrpSpPr>
        <p:grpSpPr bwMode="auto">
          <a:xfrm>
            <a:off x="3502025" y="252413"/>
            <a:ext cx="287338" cy="215900"/>
            <a:chOff x="2296" y="2835"/>
            <a:chExt cx="151" cy="99"/>
          </a:xfrm>
        </p:grpSpPr>
        <p:sp>
          <p:nvSpPr>
            <p:cNvPr id="28728" name="Rectangle 56">
              <a:extLst>
                <a:ext uri="{FF2B5EF4-FFF2-40B4-BE49-F238E27FC236}">
                  <a16:creationId xmlns:a16="http://schemas.microsoft.com/office/drawing/2014/main" id="{57419DAE-288B-4B0B-896A-E448B82538B0}"/>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29" name="Oval 57">
              <a:extLst>
                <a:ext uri="{FF2B5EF4-FFF2-40B4-BE49-F238E27FC236}">
                  <a16:creationId xmlns:a16="http://schemas.microsoft.com/office/drawing/2014/main" id="{E63A5438-7580-4248-9878-596FD06074D5}"/>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30" name="Line 58">
              <a:extLst>
                <a:ext uri="{FF2B5EF4-FFF2-40B4-BE49-F238E27FC236}">
                  <a16:creationId xmlns:a16="http://schemas.microsoft.com/office/drawing/2014/main" id="{2DE27595-5D69-405A-8F7A-8645AFC4A2B1}"/>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731" name="Group 59">
            <a:extLst>
              <a:ext uri="{FF2B5EF4-FFF2-40B4-BE49-F238E27FC236}">
                <a16:creationId xmlns:a16="http://schemas.microsoft.com/office/drawing/2014/main" id="{97402BB6-8AA7-4EC4-BF2A-011D42639A8F}"/>
              </a:ext>
            </a:extLst>
          </p:cNvPr>
          <p:cNvGrpSpPr>
            <a:grpSpLocks/>
          </p:cNvGrpSpPr>
          <p:nvPr/>
        </p:nvGrpSpPr>
        <p:grpSpPr bwMode="auto">
          <a:xfrm>
            <a:off x="3606800" y="180975"/>
            <a:ext cx="76200" cy="63500"/>
            <a:chOff x="2443" y="447"/>
            <a:chExt cx="48" cy="40"/>
          </a:xfrm>
        </p:grpSpPr>
        <p:sp>
          <p:nvSpPr>
            <p:cNvPr id="28732" name="Line 60">
              <a:extLst>
                <a:ext uri="{FF2B5EF4-FFF2-40B4-BE49-F238E27FC236}">
                  <a16:creationId xmlns:a16="http://schemas.microsoft.com/office/drawing/2014/main" id="{88A0CE17-62F7-4BDE-8D84-81AB7003F46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33" name="Line 61">
              <a:extLst>
                <a:ext uri="{FF2B5EF4-FFF2-40B4-BE49-F238E27FC236}">
                  <a16:creationId xmlns:a16="http://schemas.microsoft.com/office/drawing/2014/main" id="{0CC088F1-120C-455E-90C8-AAFEB8EFB9D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34" name="Text Box 62">
            <a:extLst>
              <a:ext uri="{FF2B5EF4-FFF2-40B4-BE49-F238E27FC236}">
                <a16:creationId xmlns:a16="http://schemas.microsoft.com/office/drawing/2014/main" id="{5A6AF82E-3484-49F0-860E-B3A12083ECD7}"/>
              </a:ext>
            </a:extLst>
          </p:cNvPr>
          <p:cNvSpPr txBox="1">
            <a:spLocks noChangeArrowheads="1"/>
          </p:cNvSpPr>
          <p:nvPr/>
        </p:nvSpPr>
        <p:spPr bwMode="auto">
          <a:xfrm>
            <a:off x="3789363" y="107950"/>
            <a:ext cx="2682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CWUS-16</a:t>
            </a:r>
          </a:p>
          <a:p>
            <a:r>
              <a:rPr lang="en-GB" altLang="en-US" sz="1000" b="1"/>
              <a:t>Divisional Armored Cavalry Squadron </a:t>
            </a:r>
            <a:r>
              <a:rPr lang="en-GB" altLang="en-US" b="1"/>
              <a:t>(ad)</a:t>
            </a:r>
            <a:endParaRPr lang="en-GB" altLang="en-US" sz="1000" b="1"/>
          </a:p>
        </p:txBody>
      </p:sp>
      <p:sp>
        <p:nvSpPr>
          <p:cNvPr id="28735" name="Line 63">
            <a:extLst>
              <a:ext uri="{FF2B5EF4-FFF2-40B4-BE49-F238E27FC236}">
                <a16:creationId xmlns:a16="http://schemas.microsoft.com/office/drawing/2014/main" id="{9E448280-5747-4547-BB0B-B05A93DE24C3}"/>
              </a:ext>
            </a:extLst>
          </p:cNvPr>
          <p:cNvSpPr>
            <a:spLocks noChangeShapeType="1"/>
          </p:cNvSpPr>
          <p:nvPr/>
        </p:nvSpPr>
        <p:spPr bwMode="auto">
          <a:xfrm>
            <a:off x="386238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736" name="Group 64">
            <a:extLst>
              <a:ext uri="{FF2B5EF4-FFF2-40B4-BE49-F238E27FC236}">
                <a16:creationId xmlns:a16="http://schemas.microsoft.com/office/drawing/2014/main" id="{C74B1C61-1D57-4509-A784-6B4682742395}"/>
              </a:ext>
            </a:extLst>
          </p:cNvPr>
          <p:cNvGrpSpPr>
            <a:grpSpLocks/>
          </p:cNvGrpSpPr>
          <p:nvPr/>
        </p:nvGrpSpPr>
        <p:grpSpPr bwMode="auto">
          <a:xfrm>
            <a:off x="3790950" y="612775"/>
            <a:ext cx="231775" cy="157163"/>
            <a:chOff x="933" y="149"/>
            <a:chExt cx="146" cy="99"/>
          </a:xfrm>
        </p:grpSpPr>
        <p:sp>
          <p:nvSpPr>
            <p:cNvPr id="28737" name="Rectangle 65">
              <a:extLst>
                <a:ext uri="{FF2B5EF4-FFF2-40B4-BE49-F238E27FC236}">
                  <a16:creationId xmlns:a16="http://schemas.microsoft.com/office/drawing/2014/main" id="{BA728557-4DD0-43E9-8625-2DD64F9B8CA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38" name="Text Box 66">
              <a:extLst>
                <a:ext uri="{FF2B5EF4-FFF2-40B4-BE49-F238E27FC236}">
                  <a16:creationId xmlns:a16="http://schemas.microsoft.com/office/drawing/2014/main" id="{168AFA8B-E3FD-4944-8C42-312EA154C4E3}"/>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28739" name="Line 67">
            <a:extLst>
              <a:ext uri="{FF2B5EF4-FFF2-40B4-BE49-F238E27FC236}">
                <a16:creationId xmlns:a16="http://schemas.microsoft.com/office/drawing/2014/main" id="{F3E765B5-3437-459B-B2B6-86CED044812D}"/>
              </a:ext>
            </a:extLst>
          </p:cNvPr>
          <p:cNvSpPr>
            <a:spLocks noChangeShapeType="1"/>
          </p:cNvSpPr>
          <p:nvPr/>
        </p:nvSpPr>
        <p:spPr bwMode="auto">
          <a:xfrm>
            <a:off x="36464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740" name="Group 68">
            <a:extLst>
              <a:ext uri="{FF2B5EF4-FFF2-40B4-BE49-F238E27FC236}">
                <a16:creationId xmlns:a16="http://schemas.microsoft.com/office/drawing/2014/main" id="{EC6A489C-1D94-4685-A392-02B4A050DA8F}"/>
              </a:ext>
            </a:extLst>
          </p:cNvPr>
          <p:cNvGrpSpPr>
            <a:grpSpLocks/>
          </p:cNvGrpSpPr>
          <p:nvPr/>
        </p:nvGrpSpPr>
        <p:grpSpPr bwMode="auto">
          <a:xfrm>
            <a:off x="3868738" y="539750"/>
            <a:ext cx="74612" cy="26988"/>
            <a:chOff x="2373" y="1404"/>
            <a:chExt cx="47" cy="17"/>
          </a:xfrm>
        </p:grpSpPr>
        <p:sp>
          <p:nvSpPr>
            <p:cNvPr id="28741" name="Oval 69">
              <a:extLst>
                <a:ext uri="{FF2B5EF4-FFF2-40B4-BE49-F238E27FC236}">
                  <a16:creationId xmlns:a16="http://schemas.microsoft.com/office/drawing/2014/main" id="{AAC8297C-EE63-42B9-B89E-405FB4E3971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742" name="Oval 70">
              <a:extLst>
                <a:ext uri="{FF2B5EF4-FFF2-40B4-BE49-F238E27FC236}">
                  <a16:creationId xmlns:a16="http://schemas.microsoft.com/office/drawing/2014/main" id="{F0612C4D-C9B0-4558-B10B-D74C0C21A1E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743" name="Text Box 71">
            <a:extLst>
              <a:ext uri="{FF2B5EF4-FFF2-40B4-BE49-F238E27FC236}">
                <a16:creationId xmlns:a16="http://schemas.microsoft.com/office/drawing/2014/main" id="{36B697B6-927D-4972-8DBC-7EE9AD5B9245}"/>
              </a:ext>
            </a:extLst>
          </p:cNvPr>
          <p:cNvSpPr txBox="1">
            <a:spLocks noChangeArrowheads="1"/>
          </p:cNvSpPr>
          <p:nvPr/>
        </p:nvSpPr>
        <p:spPr bwMode="auto">
          <a:xfrm>
            <a:off x="400526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28744" name="Group 72">
            <a:extLst>
              <a:ext uri="{FF2B5EF4-FFF2-40B4-BE49-F238E27FC236}">
                <a16:creationId xmlns:a16="http://schemas.microsoft.com/office/drawing/2014/main" id="{6F055592-8EC3-4F30-BE8C-CF47BB7BEABE}"/>
              </a:ext>
            </a:extLst>
          </p:cNvPr>
          <p:cNvGrpSpPr>
            <a:grpSpLocks/>
          </p:cNvGrpSpPr>
          <p:nvPr/>
        </p:nvGrpSpPr>
        <p:grpSpPr bwMode="auto">
          <a:xfrm>
            <a:off x="3868738" y="828675"/>
            <a:ext cx="74612" cy="26988"/>
            <a:chOff x="2373" y="1404"/>
            <a:chExt cx="47" cy="17"/>
          </a:xfrm>
        </p:grpSpPr>
        <p:sp>
          <p:nvSpPr>
            <p:cNvPr id="28745" name="Oval 73">
              <a:extLst>
                <a:ext uri="{FF2B5EF4-FFF2-40B4-BE49-F238E27FC236}">
                  <a16:creationId xmlns:a16="http://schemas.microsoft.com/office/drawing/2014/main" id="{3A4640B2-3521-4BF5-B503-D738E3D907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746" name="Oval 74">
              <a:extLst>
                <a:ext uri="{FF2B5EF4-FFF2-40B4-BE49-F238E27FC236}">
                  <a16:creationId xmlns:a16="http://schemas.microsoft.com/office/drawing/2014/main" id="{D56ED428-BEA8-4EB5-84F8-1F13DBCEDA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747" name="Text Box 75">
            <a:extLst>
              <a:ext uri="{FF2B5EF4-FFF2-40B4-BE49-F238E27FC236}">
                <a16:creationId xmlns:a16="http://schemas.microsoft.com/office/drawing/2014/main" id="{612D53CD-A4ED-472A-ACBB-6ED9B07B19EF}"/>
              </a:ext>
            </a:extLst>
          </p:cNvPr>
          <p:cNvSpPr txBox="1">
            <a:spLocks noChangeArrowheads="1"/>
          </p:cNvSpPr>
          <p:nvPr/>
        </p:nvSpPr>
        <p:spPr bwMode="auto">
          <a:xfrm>
            <a:off x="4006850" y="755650"/>
            <a:ext cx="2671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M113 Armoured Personnel Carrier </a:t>
            </a:r>
            <a:r>
              <a:rPr lang="en-GB" altLang="en-US" b="1"/>
              <a:t>(b)</a:t>
            </a:r>
            <a:r>
              <a:rPr lang="en-GB" altLang="en-US"/>
              <a:t>      CWUS-12</a:t>
            </a:r>
            <a:endParaRPr lang="en-GB" altLang="en-US" b="1"/>
          </a:p>
        </p:txBody>
      </p:sp>
      <p:grpSp>
        <p:nvGrpSpPr>
          <p:cNvPr id="28748" name="Group 76">
            <a:extLst>
              <a:ext uri="{FF2B5EF4-FFF2-40B4-BE49-F238E27FC236}">
                <a16:creationId xmlns:a16="http://schemas.microsoft.com/office/drawing/2014/main" id="{061AD10B-CC65-4841-B687-4C7447F6FA83}"/>
              </a:ext>
            </a:extLst>
          </p:cNvPr>
          <p:cNvGrpSpPr>
            <a:grpSpLocks/>
          </p:cNvGrpSpPr>
          <p:nvPr/>
        </p:nvGrpSpPr>
        <p:grpSpPr bwMode="auto">
          <a:xfrm>
            <a:off x="3790950" y="900113"/>
            <a:ext cx="239713" cy="157162"/>
            <a:chOff x="2296" y="2835"/>
            <a:chExt cx="151" cy="99"/>
          </a:xfrm>
        </p:grpSpPr>
        <p:sp>
          <p:nvSpPr>
            <p:cNvPr id="28749" name="Rectangle 77">
              <a:extLst>
                <a:ext uri="{FF2B5EF4-FFF2-40B4-BE49-F238E27FC236}">
                  <a16:creationId xmlns:a16="http://schemas.microsoft.com/office/drawing/2014/main" id="{D525E14E-094C-439F-AEC5-62A73CC94314}"/>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50" name="Oval 78">
              <a:extLst>
                <a:ext uri="{FF2B5EF4-FFF2-40B4-BE49-F238E27FC236}">
                  <a16:creationId xmlns:a16="http://schemas.microsoft.com/office/drawing/2014/main" id="{DE78C891-760B-45E1-84E9-F2777FBD2DBF}"/>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51" name="Line 79">
              <a:extLst>
                <a:ext uri="{FF2B5EF4-FFF2-40B4-BE49-F238E27FC236}">
                  <a16:creationId xmlns:a16="http://schemas.microsoft.com/office/drawing/2014/main" id="{71A750E8-E1DE-4A54-811C-0EA0F796EB47}"/>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52" name="Text Box 80">
            <a:extLst>
              <a:ext uri="{FF2B5EF4-FFF2-40B4-BE49-F238E27FC236}">
                <a16:creationId xmlns:a16="http://schemas.microsoft.com/office/drawing/2014/main" id="{EBE70804-5C98-4179-802B-9AAAAC5C672C}"/>
              </a:ext>
            </a:extLst>
          </p:cNvPr>
          <p:cNvSpPr txBox="1">
            <a:spLocks noChangeArrowheads="1"/>
          </p:cNvSpPr>
          <p:nvPr/>
        </p:nvSpPr>
        <p:spPr bwMode="auto">
          <a:xfrm>
            <a:off x="407670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28753" name="Group 81">
            <a:extLst>
              <a:ext uri="{FF2B5EF4-FFF2-40B4-BE49-F238E27FC236}">
                <a16:creationId xmlns:a16="http://schemas.microsoft.com/office/drawing/2014/main" id="{442354BC-B154-417F-9A79-5975F7594164}"/>
              </a:ext>
            </a:extLst>
          </p:cNvPr>
          <p:cNvGrpSpPr>
            <a:grpSpLocks/>
          </p:cNvGrpSpPr>
          <p:nvPr/>
        </p:nvGrpSpPr>
        <p:grpSpPr bwMode="auto">
          <a:xfrm>
            <a:off x="3787775" y="1476375"/>
            <a:ext cx="287338" cy="215900"/>
            <a:chOff x="2296" y="2835"/>
            <a:chExt cx="151" cy="99"/>
          </a:xfrm>
        </p:grpSpPr>
        <p:sp>
          <p:nvSpPr>
            <p:cNvPr id="28754" name="Rectangle 82">
              <a:extLst>
                <a:ext uri="{FF2B5EF4-FFF2-40B4-BE49-F238E27FC236}">
                  <a16:creationId xmlns:a16="http://schemas.microsoft.com/office/drawing/2014/main" id="{01D7BFA2-B52B-4E37-8FDD-555EB91239C9}"/>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55" name="Oval 83">
              <a:extLst>
                <a:ext uri="{FF2B5EF4-FFF2-40B4-BE49-F238E27FC236}">
                  <a16:creationId xmlns:a16="http://schemas.microsoft.com/office/drawing/2014/main" id="{7A3E4D99-22D8-4B3F-9691-38255DCBB38A}"/>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56" name="Line 84">
              <a:extLst>
                <a:ext uri="{FF2B5EF4-FFF2-40B4-BE49-F238E27FC236}">
                  <a16:creationId xmlns:a16="http://schemas.microsoft.com/office/drawing/2014/main" id="{EDDB98E0-4729-4B0D-A73E-80426A50A02E}"/>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57" name="Line 85">
            <a:extLst>
              <a:ext uri="{FF2B5EF4-FFF2-40B4-BE49-F238E27FC236}">
                <a16:creationId xmlns:a16="http://schemas.microsoft.com/office/drawing/2014/main" id="{9FA88445-C65B-4605-B42B-D3343EB3A089}"/>
              </a:ext>
            </a:extLst>
          </p:cNvPr>
          <p:cNvSpPr>
            <a:spLocks noChangeShapeType="1"/>
          </p:cNvSpPr>
          <p:nvPr/>
        </p:nvSpPr>
        <p:spPr bwMode="auto">
          <a:xfrm>
            <a:off x="3932238" y="1404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58" name="Line 86">
            <a:extLst>
              <a:ext uri="{FF2B5EF4-FFF2-40B4-BE49-F238E27FC236}">
                <a16:creationId xmlns:a16="http://schemas.microsoft.com/office/drawing/2014/main" id="{60AF1092-4F54-421E-8E2A-763DF5E1128F}"/>
              </a:ext>
            </a:extLst>
          </p:cNvPr>
          <p:cNvSpPr>
            <a:spLocks noChangeShapeType="1"/>
          </p:cNvSpPr>
          <p:nvPr/>
        </p:nvSpPr>
        <p:spPr bwMode="auto">
          <a:xfrm>
            <a:off x="3644900" y="15494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60" name="Line 88">
            <a:extLst>
              <a:ext uri="{FF2B5EF4-FFF2-40B4-BE49-F238E27FC236}">
                <a16:creationId xmlns:a16="http://schemas.microsoft.com/office/drawing/2014/main" id="{6C1A3503-7B03-48A2-B547-7F8D44131DB2}"/>
              </a:ext>
            </a:extLst>
          </p:cNvPr>
          <p:cNvSpPr>
            <a:spLocks noChangeShapeType="1"/>
          </p:cNvSpPr>
          <p:nvPr/>
        </p:nvSpPr>
        <p:spPr bwMode="auto">
          <a:xfrm flipV="1">
            <a:off x="3644900" y="468313"/>
            <a:ext cx="0" cy="3598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61" name="Text Box 89">
            <a:extLst>
              <a:ext uri="{FF2B5EF4-FFF2-40B4-BE49-F238E27FC236}">
                <a16:creationId xmlns:a16="http://schemas.microsoft.com/office/drawing/2014/main" id="{81ED9F5E-A596-4529-B088-7148675F51FC}"/>
              </a:ext>
            </a:extLst>
          </p:cNvPr>
          <p:cNvSpPr txBox="1">
            <a:spLocks noChangeArrowheads="1"/>
          </p:cNvSpPr>
          <p:nvPr/>
        </p:nvSpPr>
        <p:spPr bwMode="auto">
          <a:xfrm>
            <a:off x="3500438" y="4500563"/>
            <a:ext cx="3240087" cy="461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Note that in US Cavalry terminology, a ‘Squadron’ is a battalion-sized unit and a ‘Troop’ is a company-sized unit.  Troops are then divided up into platoons.  This is rather difficult for a Brit like me to get my head around…</a:t>
            </a:r>
          </a:p>
          <a:p>
            <a:endParaRPr lang="en-GB" altLang="en-US" b="1"/>
          </a:p>
          <a:p>
            <a:r>
              <a:rPr lang="en-GB" altLang="en-US" b="1"/>
              <a:t>(b) </a:t>
            </a:r>
            <a:r>
              <a:rPr lang="en-GB" altLang="en-US"/>
              <a:t>Mid-1980s: May replace M113 with:</a:t>
            </a:r>
          </a:p>
          <a:p>
            <a:r>
              <a:rPr lang="en-GB" altLang="en-US"/>
              <a:t>     M3 Bradley Cavalry Fighting Vehicle                            CWUS-10</a:t>
            </a:r>
          </a:p>
          <a:p>
            <a:r>
              <a:rPr lang="en-GB" altLang="en-US"/>
              <a:t>Or in late 1980s with:</a:t>
            </a:r>
          </a:p>
          <a:p>
            <a:r>
              <a:rPr lang="en-GB" altLang="en-US"/>
              <a:t>     M3A1 Bradley Cavalry Fighting Vehicle                        CWUS-11</a:t>
            </a:r>
          </a:p>
          <a:p>
            <a:r>
              <a:rPr lang="en-GB" altLang="en-US"/>
              <a:t>Or in 1989 with:</a:t>
            </a:r>
          </a:p>
          <a:p>
            <a:r>
              <a:rPr lang="en-GB" altLang="en-US"/>
              <a:t>     M3A2 Bradley Cavalry Fighting Vehicle                        CWUS-80</a:t>
            </a:r>
          </a:p>
          <a:p>
            <a:endParaRPr lang="en-GB" altLang="en-US"/>
          </a:p>
          <a:p>
            <a:r>
              <a:rPr lang="en-GB" altLang="en-US" b="1"/>
              <a:t>(c) </a:t>
            </a:r>
            <a:r>
              <a:rPr lang="en-GB" altLang="en-US"/>
              <a:t>The Divisional Armored Cavalry Squadrons underwent a major organisational change during the mid-late 1980s, with the ‘Division 86’ reorganisation and the associated conversion from M113 APCs to M3 Bradley CFVs.  The organisation of the Squadron’s ground-based elements changed from </a:t>
            </a:r>
            <a:r>
              <a:rPr lang="en-GB" altLang="en-US" b="1"/>
              <a:t>x3 Armored Cavalry Troops </a:t>
            </a:r>
            <a:r>
              <a:rPr lang="en-GB" altLang="en-US"/>
              <a:t>(ME CWUS-05) to </a:t>
            </a:r>
            <a:r>
              <a:rPr lang="en-GB" altLang="en-US" b="1"/>
              <a:t>x2 Armored Cavalry Troops </a:t>
            </a:r>
            <a:r>
              <a:rPr lang="en-GB" altLang="en-US"/>
              <a:t>(MW CWUS-08).  However, those divisions who did not receive M3 Bradley (most notably the 1st Armored, 4th Infantry, 5th Infantry and 8th Infantry Divisions) kept the old organisation into the 1990s.</a:t>
            </a:r>
          </a:p>
          <a:p>
            <a:endParaRPr lang="en-GB" altLang="en-US" b="1"/>
          </a:p>
          <a:p>
            <a:r>
              <a:rPr lang="en-GB" altLang="en-US" b="1"/>
              <a:t>(d) </a:t>
            </a:r>
            <a:r>
              <a:rPr lang="en-GB" altLang="en-US"/>
              <a:t>The single, large Air Cavalry Troop was reorganised into two smaller Troops under the ‘Division 86’ reorganisation, though the overall number of OHs and AHs remained roughly the same.  However, the airmobile Recon Platoon was deleted from the TO&amp;E at this time.</a:t>
            </a:r>
            <a:endParaRPr lang="en-GB" altLang="en-US" b="1"/>
          </a:p>
          <a:p>
            <a:endParaRPr lang="en-GB" altLang="en-US" b="1"/>
          </a:p>
          <a:p>
            <a:r>
              <a:rPr lang="en-GB" altLang="en-US" b="1"/>
              <a:t>(e) </a:t>
            </a:r>
            <a:r>
              <a:rPr lang="en-GB" altLang="en-US"/>
              <a:t>From mid-1980s: May replace AH-1S Cobra attack helicopters with:</a:t>
            </a:r>
          </a:p>
          <a:p>
            <a:r>
              <a:rPr lang="en-GB" altLang="en-US"/>
              <a:t>     AH-1S Enhanced Cobra Attack Helicopter                  CWUS-62</a:t>
            </a:r>
          </a:p>
          <a:p>
            <a:endParaRPr lang="en-GB" altLang="en-US"/>
          </a:p>
          <a:p>
            <a:r>
              <a:rPr lang="en-GB" altLang="en-US" b="1"/>
              <a:t>(f) </a:t>
            </a:r>
            <a:r>
              <a:rPr lang="en-GB" altLang="en-US"/>
              <a:t>When dismounted from their helicopters, designate one Scout Team in the Air Cavalry Scout Platoon as the platoon commander.</a:t>
            </a:r>
          </a:p>
          <a:p>
            <a:endParaRPr lang="en-GB" altLang="en-US"/>
          </a:p>
          <a:p>
            <a:r>
              <a:rPr lang="en-GB" altLang="en-US" b="1"/>
              <a:t>(g) </a:t>
            </a:r>
            <a:r>
              <a:rPr lang="en-GB" altLang="en-US"/>
              <a:t>The GSR set may operate mounted or dismounted from its transport.</a:t>
            </a:r>
            <a:endParaRPr lang="en-GB" altLang="en-US" b="1"/>
          </a:p>
        </p:txBody>
      </p:sp>
      <p:grpSp>
        <p:nvGrpSpPr>
          <p:cNvPr id="28762" name="Group 90">
            <a:extLst>
              <a:ext uri="{FF2B5EF4-FFF2-40B4-BE49-F238E27FC236}">
                <a16:creationId xmlns:a16="http://schemas.microsoft.com/office/drawing/2014/main" id="{49EF59FB-38A7-44E0-9450-E2E82A3DC978}"/>
              </a:ext>
            </a:extLst>
          </p:cNvPr>
          <p:cNvGrpSpPr>
            <a:grpSpLocks/>
          </p:cNvGrpSpPr>
          <p:nvPr/>
        </p:nvGrpSpPr>
        <p:grpSpPr bwMode="auto">
          <a:xfrm>
            <a:off x="3787775" y="2555875"/>
            <a:ext cx="244475" cy="158750"/>
            <a:chOff x="2341" y="3016"/>
            <a:chExt cx="154" cy="100"/>
          </a:xfrm>
        </p:grpSpPr>
        <p:sp>
          <p:nvSpPr>
            <p:cNvPr id="28763" name="Rectangle 91">
              <a:extLst>
                <a:ext uri="{FF2B5EF4-FFF2-40B4-BE49-F238E27FC236}">
                  <a16:creationId xmlns:a16="http://schemas.microsoft.com/office/drawing/2014/main" id="{70293E3A-FD85-44B4-A1DB-C38B5270C0A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764" name="Group 92">
              <a:extLst>
                <a:ext uri="{FF2B5EF4-FFF2-40B4-BE49-F238E27FC236}">
                  <a16:creationId xmlns:a16="http://schemas.microsoft.com/office/drawing/2014/main" id="{A1EA2C0F-F53A-401E-B2C2-928A4D3782A4}"/>
                </a:ext>
              </a:extLst>
            </p:cNvPr>
            <p:cNvGrpSpPr>
              <a:grpSpLocks/>
            </p:cNvGrpSpPr>
            <p:nvPr/>
          </p:nvGrpSpPr>
          <p:grpSpPr bwMode="auto">
            <a:xfrm>
              <a:off x="2363" y="3033"/>
              <a:ext cx="110" cy="63"/>
              <a:chOff x="691" y="3359"/>
              <a:chExt cx="136" cy="90"/>
            </a:xfrm>
          </p:grpSpPr>
          <p:sp>
            <p:nvSpPr>
              <p:cNvPr id="28765" name="Line 93">
                <a:extLst>
                  <a:ext uri="{FF2B5EF4-FFF2-40B4-BE49-F238E27FC236}">
                    <a16:creationId xmlns:a16="http://schemas.microsoft.com/office/drawing/2014/main" id="{9EFB3476-C809-4707-9F7E-D279AC0FB4F5}"/>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66" name="Line 94">
                <a:extLst>
                  <a:ext uri="{FF2B5EF4-FFF2-40B4-BE49-F238E27FC236}">
                    <a16:creationId xmlns:a16="http://schemas.microsoft.com/office/drawing/2014/main" id="{BEBDD8A4-4685-42DC-8748-2AFB7E51BAC1}"/>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67" name="Line 95">
                <a:extLst>
                  <a:ext uri="{FF2B5EF4-FFF2-40B4-BE49-F238E27FC236}">
                    <a16:creationId xmlns:a16="http://schemas.microsoft.com/office/drawing/2014/main" id="{1C7169A6-D731-4A93-8E16-BC62F7F18BD4}"/>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68" name="Line 96">
                <a:extLst>
                  <a:ext uri="{FF2B5EF4-FFF2-40B4-BE49-F238E27FC236}">
                    <a16:creationId xmlns:a16="http://schemas.microsoft.com/office/drawing/2014/main" id="{8743ACBA-557B-4D4F-9979-8A2D8CD608C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769" name="Group 97">
            <a:extLst>
              <a:ext uri="{FF2B5EF4-FFF2-40B4-BE49-F238E27FC236}">
                <a16:creationId xmlns:a16="http://schemas.microsoft.com/office/drawing/2014/main" id="{2C0DE1A0-2788-44EA-8B4A-9777E7F0F518}"/>
              </a:ext>
            </a:extLst>
          </p:cNvPr>
          <p:cNvGrpSpPr>
            <a:grpSpLocks/>
          </p:cNvGrpSpPr>
          <p:nvPr/>
        </p:nvGrpSpPr>
        <p:grpSpPr bwMode="auto">
          <a:xfrm>
            <a:off x="3871913" y="2484438"/>
            <a:ext cx="74612" cy="26987"/>
            <a:chOff x="2373" y="1404"/>
            <a:chExt cx="47" cy="17"/>
          </a:xfrm>
        </p:grpSpPr>
        <p:sp>
          <p:nvSpPr>
            <p:cNvPr id="28770" name="Oval 98">
              <a:extLst>
                <a:ext uri="{FF2B5EF4-FFF2-40B4-BE49-F238E27FC236}">
                  <a16:creationId xmlns:a16="http://schemas.microsoft.com/office/drawing/2014/main" id="{CDF6F713-2E97-474A-8931-470906C738B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771" name="Oval 99">
              <a:extLst>
                <a:ext uri="{FF2B5EF4-FFF2-40B4-BE49-F238E27FC236}">
                  <a16:creationId xmlns:a16="http://schemas.microsoft.com/office/drawing/2014/main" id="{74F99EB7-ACEE-4B9E-BD69-B5B60525BA9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772" name="Line 100">
            <a:extLst>
              <a:ext uri="{FF2B5EF4-FFF2-40B4-BE49-F238E27FC236}">
                <a16:creationId xmlns:a16="http://schemas.microsoft.com/office/drawing/2014/main" id="{FB31FA9C-21B9-4D23-A562-732A4F6C5883}"/>
              </a:ext>
            </a:extLst>
          </p:cNvPr>
          <p:cNvSpPr>
            <a:spLocks noChangeShapeType="1"/>
          </p:cNvSpPr>
          <p:nvPr/>
        </p:nvSpPr>
        <p:spPr bwMode="auto">
          <a:xfrm>
            <a:off x="3643313" y="26289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773" name="Group 101">
            <a:extLst>
              <a:ext uri="{FF2B5EF4-FFF2-40B4-BE49-F238E27FC236}">
                <a16:creationId xmlns:a16="http://schemas.microsoft.com/office/drawing/2014/main" id="{9DB081B1-7AA2-4679-B13C-D10FE6B81459}"/>
              </a:ext>
            </a:extLst>
          </p:cNvPr>
          <p:cNvGrpSpPr>
            <a:grpSpLocks/>
          </p:cNvGrpSpPr>
          <p:nvPr/>
        </p:nvGrpSpPr>
        <p:grpSpPr bwMode="auto">
          <a:xfrm>
            <a:off x="3787775" y="2844800"/>
            <a:ext cx="244475" cy="158750"/>
            <a:chOff x="2341" y="3016"/>
            <a:chExt cx="154" cy="100"/>
          </a:xfrm>
        </p:grpSpPr>
        <p:sp>
          <p:nvSpPr>
            <p:cNvPr id="28774" name="Rectangle 102">
              <a:extLst>
                <a:ext uri="{FF2B5EF4-FFF2-40B4-BE49-F238E27FC236}">
                  <a16:creationId xmlns:a16="http://schemas.microsoft.com/office/drawing/2014/main" id="{5F88F142-F153-4352-8A1E-DEC92CF83435}"/>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775" name="Group 103">
              <a:extLst>
                <a:ext uri="{FF2B5EF4-FFF2-40B4-BE49-F238E27FC236}">
                  <a16:creationId xmlns:a16="http://schemas.microsoft.com/office/drawing/2014/main" id="{6389B098-0F85-4E2E-A9BB-C8C3F21B2527}"/>
                </a:ext>
              </a:extLst>
            </p:cNvPr>
            <p:cNvGrpSpPr>
              <a:grpSpLocks/>
            </p:cNvGrpSpPr>
            <p:nvPr/>
          </p:nvGrpSpPr>
          <p:grpSpPr bwMode="auto">
            <a:xfrm>
              <a:off x="2363" y="3033"/>
              <a:ext cx="110" cy="63"/>
              <a:chOff x="691" y="3359"/>
              <a:chExt cx="136" cy="90"/>
            </a:xfrm>
          </p:grpSpPr>
          <p:sp>
            <p:nvSpPr>
              <p:cNvPr id="28776" name="Line 104">
                <a:extLst>
                  <a:ext uri="{FF2B5EF4-FFF2-40B4-BE49-F238E27FC236}">
                    <a16:creationId xmlns:a16="http://schemas.microsoft.com/office/drawing/2014/main" id="{AC3A0EB3-CF74-4B7D-AAC5-47120E90770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77" name="Line 105">
                <a:extLst>
                  <a:ext uri="{FF2B5EF4-FFF2-40B4-BE49-F238E27FC236}">
                    <a16:creationId xmlns:a16="http://schemas.microsoft.com/office/drawing/2014/main" id="{153F3FDC-1A95-434E-B1D8-CC757BFFE52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78" name="Line 106">
                <a:extLst>
                  <a:ext uri="{FF2B5EF4-FFF2-40B4-BE49-F238E27FC236}">
                    <a16:creationId xmlns:a16="http://schemas.microsoft.com/office/drawing/2014/main" id="{FC7817BA-3ABF-45B6-B927-B5EE1173703A}"/>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79" name="Line 107">
                <a:extLst>
                  <a:ext uri="{FF2B5EF4-FFF2-40B4-BE49-F238E27FC236}">
                    <a16:creationId xmlns:a16="http://schemas.microsoft.com/office/drawing/2014/main" id="{8DA1C318-7742-48BC-B023-E892DA0823E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780" name="Group 108">
            <a:extLst>
              <a:ext uri="{FF2B5EF4-FFF2-40B4-BE49-F238E27FC236}">
                <a16:creationId xmlns:a16="http://schemas.microsoft.com/office/drawing/2014/main" id="{9DFCAF76-8CAF-4B7A-9704-4998C8B2DFA4}"/>
              </a:ext>
            </a:extLst>
          </p:cNvPr>
          <p:cNvGrpSpPr>
            <a:grpSpLocks/>
          </p:cNvGrpSpPr>
          <p:nvPr/>
        </p:nvGrpSpPr>
        <p:grpSpPr bwMode="auto">
          <a:xfrm>
            <a:off x="3871913" y="2773363"/>
            <a:ext cx="74612" cy="26987"/>
            <a:chOff x="2373" y="1404"/>
            <a:chExt cx="47" cy="17"/>
          </a:xfrm>
        </p:grpSpPr>
        <p:sp>
          <p:nvSpPr>
            <p:cNvPr id="28781" name="Oval 109">
              <a:extLst>
                <a:ext uri="{FF2B5EF4-FFF2-40B4-BE49-F238E27FC236}">
                  <a16:creationId xmlns:a16="http://schemas.microsoft.com/office/drawing/2014/main" id="{FBD8DFCD-E6B7-4210-8154-D0E00FCB18D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782" name="Oval 110">
              <a:extLst>
                <a:ext uri="{FF2B5EF4-FFF2-40B4-BE49-F238E27FC236}">
                  <a16:creationId xmlns:a16="http://schemas.microsoft.com/office/drawing/2014/main" id="{EE6CC2E4-01D5-4D49-BBCC-80ED2413867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783" name="Line 111">
            <a:extLst>
              <a:ext uri="{FF2B5EF4-FFF2-40B4-BE49-F238E27FC236}">
                <a16:creationId xmlns:a16="http://schemas.microsoft.com/office/drawing/2014/main" id="{5AAA28A6-D2DF-4717-AC3B-66568AE3C195}"/>
              </a:ext>
            </a:extLst>
          </p:cNvPr>
          <p:cNvSpPr>
            <a:spLocks noChangeShapeType="1"/>
          </p:cNvSpPr>
          <p:nvPr/>
        </p:nvSpPr>
        <p:spPr bwMode="auto">
          <a:xfrm>
            <a:off x="3643313" y="29178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84" name="Text Box 112">
            <a:extLst>
              <a:ext uri="{FF2B5EF4-FFF2-40B4-BE49-F238E27FC236}">
                <a16:creationId xmlns:a16="http://schemas.microsoft.com/office/drawing/2014/main" id="{4416C2AE-7C60-4419-B692-44A5B282BD22}"/>
              </a:ext>
            </a:extLst>
          </p:cNvPr>
          <p:cNvSpPr txBox="1">
            <a:spLocks noChangeArrowheads="1"/>
          </p:cNvSpPr>
          <p:nvPr/>
        </p:nvSpPr>
        <p:spPr bwMode="auto">
          <a:xfrm>
            <a:off x="4003675" y="2484438"/>
            <a:ext cx="27146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x4 </a:t>
            </a:r>
            <a:r>
              <a:rPr lang="en-GB" altLang="en-US"/>
              <a:t>AH-1S Cobra Attack Helicopter </a:t>
            </a:r>
            <a:r>
              <a:rPr lang="en-GB" altLang="en-US" b="1"/>
              <a:t>(e)             </a:t>
            </a:r>
            <a:r>
              <a:rPr lang="en-GB" altLang="en-US"/>
              <a:t>CWUS-61</a:t>
            </a:r>
            <a:endParaRPr lang="en-GB" altLang="en-US" b="1"/>
          </a:p>
        </p:txBody>
      </p:sp>
      <p:sp>
        <p:nvSpPr>
          <p:cNvPr id="28785" name="Text Box 113">
            <a:extLst>
              <a:ext uri="{FF2B5EF4-FFF2-40B4-BE49-F238E27FC236}">
                <a16:creationId xmlns:a16="http://schemas.microsoft.com/office/drawing/2014/main" id="{DE0091E4-A0CD-44D0-945A-6AD38917BDD4}"/>
              </a:ext>
            </a:extLst>
          </p:cNvPr>
          <p:cNvSpPr txBox="1">
            <a:spLocks noChangeArrowheads="1"/>
          </p:cNvSpPr>
          <p:nvPr/>
        </p:nvSpPr>
        <p:spPr bwMode="auto">
          <a:xfrm>
            <a:off x="4003675" y="2771775"/>
            <a:ext cx="2714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x5 </a:t>
            </a:r>
            <a:r>
              <a:rPr lang="en-GB" altLang="en-US"/>
              <a:t>OH-58 Kiowa Observation Helicopter </a:t>
            </a:r>
            <a:r>
              <a:rPr lang="en-GB" altLang="en-US" b="1"/>
              <a:t>        </a:t>
            </a:r>
            <a:r>
              <a:rPr lang="en-GB" altLang="en-US"/>
              <a:t>CWUS-57</a:t>
            </a:r>
            <a:endParaRPr lang="en-GB" altLang="en-US" b="1"/>
          </a:p>
        </p:txBody>
      </p:sp>
      <p:sp>
        <p:nvSpPr>
          <p:cNvPr id="28786" name="Text Box 114">
            <a:extLst>
              <a:ext uri="{FF2B5EF4-FFF2-40B4-BE49-F238E27FC236}">
                <a16:creationId xmlns:a16="http://schemas.microsoft.com/office/drawing/2014/main" id="{567C6E7B-3701-4F71-AE89-BA52A9FC9207}"/>
              </a:ext>
            </a:extLst>
          </p:cNvPr>
          <p:cNvSpPr txBox="1">
            <a:spLocks noChangeArrowheads="1"/>
          </p:cNvSpPr>
          <p:nvPr/>
        </p:nvSpPr>
        <p:spPr bwMode="auto">
          <a:xfrm>
            <a:off x="4075113" y="2195513"/>
            <a:ext cx="23447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ORGANIC AIR CAVALRY ASSETS </a:t>
            </a:r>
            <a:r>
              <a:rPr lang="en-GB" altLang="en-US" b="1"/>
              <a:t>(d)</a:t>
            </a:r>
            <a:endParaRPr lang="en-GB" altLang="en-US" sz="1000"/>
          </a:p>
        </p:txBody>
      </p:sp>
      <p:grpSp>
        <p:nvGrpSpPr>
          <p:cNvPr id="28787" name="Group 115">
            <a:extLst>
              <a:ext uri="{FF2B5EF4-FFF2-40B4-BE49-F238E27FC236}">
                <a16:creationId xmlns:a16="http://schemas.microsoft.com/office/drawing/2014/main" id="{80963CCD-8953-44EE-8EEB-C15C0617354B}"/>
              </a:ext>
            </a:extLst>
          </p:cNvPr>
          <p:cNvGrpSpPr>
            <a:grpSpLocks/>
          </p:cNvGrpSpPr>
          <p:nvPr/>
        </p:nvGrpSpPr>
        <p:grpSpPr bwMode="auto">
          <a:xfrm>
            <a:off x="3786188" y="1906588"/>
            <a:ext cx="287337" cy="215900"/>
            <a:chOff x="2296" y="2835"/>
            <a:chExt cx="151" cy="99"/>
          </a:xfrm>
        </p:grpSpPr>
        <p:sp>
          <p:nvSpPr>
            <p:cNvPr id="28788" name="Rectangle 116">
              <a:extLst>
                <a:ext uri="{FF2B5EF4-FFF2-40B4-BE49-F238E27FC236}">
                  <a16:creationId xmlns:a16="http://schemas.microsoft.com/office/drawing/2014/main" id="{BBAE8260-D5E4-4873-BAD5-146600021DC6}"/>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89" name="Oval 117">
              <a:extLst>
                <a:ext uri="{FF2B5EF4-FFF2-40B4-BE49-F238E27FC236}">
                  <a16:creationId xmlns:a16="http://schemas.microsoft.com/office/drawing/2014/main" id="{85391F19-E39F-4781-9816-4339ADFE268B}"/>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790" name="Line 118">
              <a:extLst>
                <a:ext uri="{FF2B5EF4-FFF2-40B4-BE49-F238E27FC236}">
                  <a16:creationId xmlns:a16="http://schemas.microsoft.com/office/drawing/2014/main" id="{F65CE2D1-39F9-4F9E-A3DE-53BD9857C332}"/>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791" name="Line 119">
            <a:extLst>
              <a:ext uri="{FF2B5EF4-FFF2-40B4-BE49-F238E27FC236}">
                <a16:creationId xmlns:a16="http://schemas.microsoft.com/office/drawing/2014/main" id="{AA604183-CD2E-44D6-AED1-50ABD33B190F}"/>
              </a:ext>
            </a:extLst>
          </p:cNvPr>
          <p:cNvSpPr>
            <a:spLocks noChangeShapeType="1"/>
          </p:cNvSpPr>
          <p:nvPr/>
        </p:nvSpPr>
        <p:spPr bwMode="auto">
          <a:xfrm>
            <a:off x="3930650"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92" name="Line 120">
            <a:extLst>
              <a:ext uri="{FF2B5EF4-FFF2-40B4-BE49-F238E27FC236}">
                <a16:creationId xmlns:a16="http://schemas.microsoft.com/office/drawing/2014/main" id="{E906A6E0-71FA-4CE6-BC5A-170763EB5A39}"/>
              </a:ext>
            </a:extLst>
          </p:cNvPr>
          <p:cNvSpPr>
            <a:spLocks noChangeShapeType="1"/>
          </p:cNvSpPr>
          <p:nvPr/>
        </p:nvSpPr>
        <p:spPr bwMode="auto">
          <a:xfrm>
            <a:off x="3643313" y="1979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94" name="Line 122">
            <a:extLst>
              <a:ext uri="{FF2B5EF4-FFF2-40B4-BE49-F238E27FC236}">
                <a16:creationId xmlns:a16="http://schemas.microsoft.com/office/drawing/2014/main" id="{E1143264-CD44-4333-B70E-2EF514F9EEBE}"/>
              </a:ext>
            </a:extLst>
          </p:cNvPr>
          <p:cNvSpPr>
            <a:spLocks noChangeShapeType="1"/>
          </p:cNvSpPr>
          <p:nvPr/>
        </p:nvSpPr>
        <p:spPr bwMode="auto">
          <a:xfrm>
            <a:off x="3716338" y="1403350"/>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95" name="Line 123">
            <a:extLst>
              <a:ext uri="{FF2B5EF4-FFF2-40B4-BE49-F238E27FC236}">
                <a16:creationId xmlns:a16="http://schemas.microsoft.com/office/drawing/2014/main" id="{53D9FD01-098F-45FC-932B-6AB9BE8B68AD}"/>
              </a:ext>
            </a:extLst>
          </p:cNvPr>
          <p:cNvSpPr>
            <a:spLocks noChangeShapeType="1"/>
          </p:cNvSpPr>
          <p:nvPr/>
        </p:nvSpPr>
        <p:spPr bwMode="auto">
          <a:xfrm>
            <a:off x="3716338" y="2195513"/>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796" name="Line 124">
            <a:extLst>
              <a:ext uri="{FF2B5EF4-FFF2-40B4-BE49-F238E27FC236}">
                <a16:creationId xmlns:a16="http://schemas.microsoft.com/office/drawing/2014/main" id="{B301F4BB-4715-413B-B15A-D5544591FE03}"/>
              </a:ext>
            </a:extLst>
          </p:cNvPr>
          <p:cNvSpPr>
            <a:spLocks noChangeShapeType="1"/>
          </p:cNvSpPr>
          <p:nvPr/>
        </p:nvSpPr>
        <p:spPr bwMode="auto">
          <a:xfrm>
            <a:off x="3716338" y="1403350"/>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805" name="Group 133">
            <a:extLst>
              <a:ext uri="{FF2B5EF4-FFF2-40B4-BE49-F238E27FC236}">
                <a16:creationId xmlns:a16="http://schemas.microsoft.com/office/drawing/2014/main" id="{69D645FD-2A3F-4CA4-8701-F892772FF9CE}"/>
              </a:ext>
            </a:extLst>
          </p:cNvPr>
          <p:cNvGrpSpPr>
            <a:grpSpLocks/>
          </p:cNvGrpSpPr>
          <p:nvPr/>
        </p:nvGrpSpPr>
        <p:grpSpPr bwMode="auto">
          <a:xfrm>
            <a:off x="3789363" y="3133725"/>
            <a:ext cx="231775" cy="157163"/>
            <a:chOff x="2750" y="2608"/>
            <a:chExt cx="146" cy="99"/>
          </a:xfrm>
        </p:grpSpPr>
        <p:sp>
          <p:nvSpPr>
            <p:cNvPr id="28806" name="Rectangle 134">
              <a:extLst>
                <a:ext uri="{FF2B5EF4-FFF2-40B4-BE49-F238E27FC236}">
                  <a16:creationId xmlns:a16="http://schemas.microsoft.com/office/drawing/2014/main" id="{C101894A-9A21-4E72-BB92-44F3FE7BA646}"/>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807" name="Line 135">
              <a:extLst>
                <a:ext uri="{FF2B5EF4-FFF2-40B4-BE49-F238E27FC236}">
                  <a16:creationId xmlns:a16="http://schemas.microsoft.com/office/drawing/2014/main" id="{6972D122-56D4-4686-A79B-969C953795A4}"/>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08" name="Line 136">
              <a:extLst>
                <a:ext uri="{FF2B5EF4-FFF2-40B4-BE49-F238E27FC236}">
                  <a16:creationId xmlns:a16="http://schemas.microsoft.com/office/drawing/2014/main" id="{E936212F-9333-4999-8AC6-3DED1106159E}"/>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809" name="Group 137">
            <a:extLst>
              <a:ext uri="{FF2B5EF4-FFF2-40B4-BE49-F238E27FC236}">
                <a16:creationId xmlns:a16="http://schemas.microsoft.com/office/drawing/2014/main" id="{13FE1BF9-4719-41E6-B2B2-20A8B728012F}"/>
              </a:ext>
            </a:extLst>
          </p:cNvPr>
          <p:cNvGrpSpPr>
            <a:grpSpLocks/>
          </p:cNvGrpSpPr>
          <p:nvPr/>
        </p:nvGrpSpPr>
        <p:grpSpPr bwMode="auto">
          <a:xfrm>
            <a:off x="3867150" y="3062288"/>
            <a:ext cx="74613" cy="26987"/>
            <a:chOff x="2373" y="1404"/>
            <a:chExt cx="47" cy="17"/>
          </a:xfrm>
        </p:grpSpPr>
        <p:sp>
          <p:nvSpPr>
            <p:cNvPr id="28810" name="Oval 138">
              <a:extLst>
                <a:ext uri="{FF2B5EF4-FFF2-40B4-BE49-F238E27FC236}">
                  <a16:creationId xmlns:a16="http://schemas.microsoft.com/office/drawing/2014/main" id="{03E80C93-261E-4B7B-BD8D-35AEF4271C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11" name="Oval 139">
              <a:extLst>
                <a:ext uri="{FF2B5EF4-FFF2-40B4-BE49-F238E27FC236}">
                  <a16:creationId xmlns:a16="http://schemas.microsoft.com/office/drawing/2014/main" id="{302B4C15-E316-41F8-9932-8DD1C2E338C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12" name="Text Box 140">
            <a:extLst>
              <a:ext uri="{FF2B5EF4-FFF2-40B4-BE49-F238E27FC236}">
                <a16:creationId xmlns:a16="http://schemas.microsoft.com/office/drawing/2014/main" id="{6A24A615-1AB2-4965-8AFE-0183CD5374EC}"/>
              </a:ext>
            </a:extLst>
          </p:cNvPr>
          <p:cNvSpPr txBox="1">
            <a:spLocks noChangeArrowheads="1"/>
          </p:cNvSpPr>
          <p:nvPr/>
        </p:nvSpPr>
        <p:spPr bwMode="auto">
          <a:xfrm>
            <a:off x="4005263" y="2989263"/>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x4 </a:t>
            </a:r>
            <a:r>
              <a:rPr lang="en-GB" altLang="en-US"/>
              <a:t>Infantry (no M47 Dragon ATGM) </a:t>
            </a:r>
            <a:r>
              <a:rPr lang="en-GB" altLang="en-US" b="1"/>
              <a:t>(df) </a:t>
            </a:r>
            <a:r>
              <a:rPr lang="en-GB" altLang="en-US"/>
              <a:t>         CWUS-37</a:t>
            </a:r>
            <a:endParaRPr lang="en-GB" altLang="en-US" b="1"/>
          </a:p>
        </p:txBody>
      </p:sp>
      <p:grpSp>
        <p:nvGrpSpPr>
          <p:cNvPr id="28813" name="Group 141">
            <a:extLst>
              <a:ext uri="{FF2B5EF4-FFF2-40B4-BE49-F238E27FC236}">
                <a16:creationId xmlns:a16="http://schemas.microsoft.com/office/drawing/2014/main" id="{ABE1D82B-8C96-4E5A-B826-361F1DD7B75E}"/>
              </a:ext>
            </a:extLst>
          </p:cNvPr>
          <p:cNvGrpSpPr>
            <a:grpSpLocks/>
          </p:cNvGrpSpPr>
          <p:nvPr/>
        </p:nvGrpSpPr>
        <p:grpSpPr bwMode="auto">
          <a:xfrm>
            <a:off x="3789363" y="3421063"/>
            <a:ext cx="244475" cy="158750"/>
            <a:chOff x="2341" y="3016"/>
            <a:chExt cx="154" cy="100"/>
          </a:xfrm>
        </p:grpSpPr>
        <p:sp>
          <p:nvSpPr>
            <p:cNvPr id="28814" name="Rectangle 142">
              <a:extLst>
                <a:ext uri="{FF2B5EF4-FFF2-40B4-BE49-F238E27FC236}">
                  <a16:creationId xmlns:a16="http://schemas.microsoft.com/office/drawing/2014/main" id="{C4400DEA-8251-48A2-B436-B6206C077330}"/>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815" name="Group 143">
              <a:extLst>
                <a:ext uri="{FF2B5EF4-FFF2-40B4-BE49-F238E27FC236}">
                  <a16:creationId xmlns:a16="http://schemas.microsoft.com/office/drawing/2014/main" id="{AFCD144F-6060-4A7E-9FF7-F600469043E2}"/>
                </a:ext>
              </a:extLst>
            </p:cNvPr>
            <p:cNvGrpSpPr>
              <a:grpSpLocks/>
            </p:cNvGrpSpPr>
            <p:nvPr/>
          </p:nvGrpSpPr>
          <p:grpSpPr bwMode="auto">
            <a:xfrm>
              <a:off x="2363" y="3033"/>
              <a:ext cx="110" cy="63"/>
              <a:chOff x="691" y="3359"/>
              <a:chExt cx="136" cy="90"/>
            </a:xfrm>
          </p:grpSpPr>
          <p:sp>
            <p:nvSpPr>
              <p:cNvPr id="28816" name="Line 144">
                <a:extLst>
                  <a:ext uri="{FF2B5EF4-FFF2-40B4-BE49-F238E27FC236}">
                    <a16:creationId xmlns:a16="http://schemas.microsoft.com/office/drawing/2014/main" id="{EE4119E7-EA47-45E2-8A1E-D2C556DCD44A}"/>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17" name="Line 145">
                <a:extLst>
                  <a:ext uri="{FF2B5EF4-FFF2-40B4-BE49-F238E27FC236}">
                    <a16:creationId xmlns:a16="http://schemas.microsoft.com/office/drawing/2014/main" id="{1CEA016C-3E12-412F-90F9-51ACC2C0AABA}"/>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18" name="Line 146">
                <a:extLst>
                  <a:ext uri="{FF2B5EF4-FFF2-40B4-BE49-F238E27FC236}">
                    <a16:creationId xmlns:a16="http://schemas.microsoft.com/office/drawing/2014/main" id="{B8C64852-F7AB-49AE-96DE-BDFD53A69808}"/>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19" name="Line 147">
                <a:extLst>
                  <a:ext uri="{FF2B5EF4-FFF2-40B4-BE49-F238E27FC236}">
                    <a16:creationId xmlns:a16="http://schemas.microsoft.com/office/drawing/2014/main" id="{F3C76341-91E7-4054-89E4-37A0B3029CF5}"/>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820" name="Group 148">
            <a:extLst>
              <a:ext uri="{FF2B5EF4-FFF2-40B4-BE49-F238E27FC236}">
                <a16:creationId xmlns:a16="http://schemas.microsoft.com/office/drawing/2014/main" id="{35E0FFD8-C449-4110-9783-248CB6E10A18}"/>
              </a:ext>
            </a:extLst>
          </p:cNvPr>
          <p:cNvGrpSpPr>
            <a:grpSpLocks/>
          </p:cNvGrpSpPr>
          <p:nvPr/>
        </p:nvGrpSpPr>
        <p:grpSpPr bwMode="auto">
          <a:xfrm>
            <a:off x="3873500" y="3349625"/>
            <a:ext cx="74613" cy="26988"/>
            <a:chOff x="2373" y="1404"/>
            <a:chExt cx="47" cy="17"/>
          </a:xfrm>
        </p:grpSpPr>
        <p:sp>
          <p:nvSpPr>
            <p:cNvPr id="28821" name="Oval 149">
              <a:extLst>
                <a:ext uri="{FF2B5EF4-FFF2-40B4-BE49-F238E27FC236}">
                  <a16:creationId xmlns:a16="http://schemas.microsoft.com/office/drawing/2014/main" id="{02A52755-233F-4532-A89E-2E4FCB919ED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22" name="Oval 150">
              <a:extLst>
                <a:ext uri="{FF2B5EF4-FFF2-40B4-BE49-F238E27FC236}">
                  <a16:creationId xmlns:a16="http://schemas.microsoft.com/office/drawing/2014/main" id="{F32DFBD3-30AD-459C-B6B7-967A4933AA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23" name="Line 151">
            <a:extLst>
              <a:ext uri="{FF2B5EF4-FFF2-40B4-BE49-F238E27FC236}">
                <a16:creationId xmlns:a16="http://schemas.microsoft.com/office/drawing/2014/main" id="{038F0E32-12BC-4BB0-B621-9D8ECAB7FF36}"/>
              </a:ext>
            </a:extLst>
          </p:cNvPr>
          <p:cNvSpPr>
            <a:spLocks noChangeShapeType="1"/>
          </p:cNvSpPr>
          <p:nvPr/>
        </p:nvSpPr>
        <p:spPr bwMode="auto">
          <a:xfrm>
            <a:off x="3644900" y="3203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24" name="Text Box 152">
            <a:extLst>
              <a:ext uri="{FF2B5EF4-FFF2-40B4-BE49-F238E27FC236}">
                <a16:creationId xmlns:a16="http://schemas.microsoft.com/office/drawing/2014/main" id="{5A2BEC86-BDEC-4D47-8E72-9061E8CA244D}"/>
              </a:ext>
            </a:extLst>
          </p:cNvPr>
          <p:cNvSpPr txBox="1">
            <a:spLocks noChangeArrowheads="1"/>
          </p:cNvSpPr>
          <p:nvPr/>
        </p:nvSpPr>
        <p:spPr bwMode="auto">
          <a:xfrm>
            <a:off x="4005263" y="327660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UH-1 D/H Utility Helicopter </a:t>
            </a:r>
            <a:r>
              <a:rPr lang="en-GB" altLang="en-US" b="1"/>
              <a:t>(d)                     </a:t>
            </a:r>
            <a:r>
              <a:rPr lang="en-GB" altLang="en-US"/>
              <a:t>CWUS-59</a:t>
            </a:r>
            <a:endParaRPr lang="en-GB" altLang="en-US" b="1"/>
          </a:p>
        </p:txBody>
      </p:sp>
      <p:sp>
        <p:nvSpPr>
          <p:cNvPr id="28834" name="Line 162">
            <a:extLst>
              <a:ext uri="{FF2B5EF4-FFF2-40B4-BE49-F238E27FC236}">
                <a16:creationId xmlns:a16="http://schemas.microsoft.com/office/drawing/2014/main" id="{4C07B259-EB60-47A2-B644-78B35AD19520}"/>
              </a:ext>
            </a:extLst>
          </p:cNvPr>
          <p:cNvSpPr>
            <a:spLocks noChangeShapeType="1"/>
          </p:cNvSpPr>
          <p:nvPr/>
        </p:nvSpPr>
        <p:spPr bwMode="auto">
          <a:xfrm>
            <a:off x="476250" y="40687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839" name="Group 167">
            <a:extLst>
              <a:ext uri="{FF2B5EF4-FFF2-40B4-BE49-F238E27FC236}">
                <a16:creationId xmlns:a16="http://schemas.microsoft.com/office/drawing/2014/main" id="{9B77AF34-0FFD-4E99-958B-D6FBDBEDD401}"/>
              </a:ext>
            </a:extLst>
          </p:cNvPr>
          <p:cNvGrpSpPr>
            <a:grpSpLocks/>
          </p:cNvGrpSpPr>
          <p:nvPr/>
        </p:nvGrpSpPr>
        <p:grpSpPr bwMode="auto">
          <a:xfrm>
            <a:off x="482600" y="4141788"/>
            <a:ext cx="74613" cy="26987"/>
            <a:chOff x="2373" y="1404"/>
            <a:chExt cx="47" cy="17"/>
          </a:xfrm>
        </p:grpSpPr>
        <p:sp>
          <p:nvSpPr>
            <p:cNvPr id="28840" name="Oval 168">
              <a:extLst>
                <a:ext uri="{FF2B5EF4-FFF2-40B4-BE49-F238E27FC236}">
                  <a16:creationId xmlns:a16="http://schemas.microsoft.com/office/drawing/2014/main" id="{8F02C7CC-DD18-4C1E-ACCA-58E6065E3F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41" name="Oval 169">
              <a:extLst>
                <a:ext uri="{FF2B5EF4-FFF2-40B4-BE49-F238E27FC236}">
                  <a16:creationId xmlns:a16="http://schemas.microsoft.com/office/drawing/2014/main" id="{8903835A-CBD6-4D63-825A-F17E8D35AD8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42" name="Text Box 170">
            <a:extLst>
              <a:ext uri="{FF2B5EF4-FFF2-40B4-BE49-F238E27FC236}">
                <a16:creationId xmlns:a16="http://schemas.microsoft.com/office/drawing/2014/main" id="{5B77FA4B-845A-4328-90F9-E0267389CDF8}"/>
              </a:ext>
            </a:extLst>
          </p:cNvPr>
          <p:cNvSpPr txBox="1">
            <a:spLocks noChangeArrowheads="1"/>
          </p:cNvSpPr>
          <p:nvPr/>
        </p:nvSpPr>
        <p:spPr bwMode="auto">
          <a:xfrm>
            <a:off x="620713" y="4068763"/>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M113 Armoured Personnel Carrier </a:t>
            </a:r>
            <a:r>
              <a:rPr lang="en-GB" altLang="en-US" b="1"/>
              <a:t>(e)       </a:t>
            </a:r>
            <a:r>
              <a:rPr lang="en-GB" altLang="en-US"/>
              <a:t>CWUS-12</a:t>
            </a:r>
            <a:endParaRPr lang="en-GB" altLang="en-US" b="1"/>
          </a:p>
        </p:txBody>
      </p:sp>
      <p:grpSp>
        <p:nvGrpSpPr>
          <p:cNvPr id="28843" name="Group 171">
            <a:extLst>
              <a:ext uri="{FF2B5EF4-FFF2-40B4-BE49-F238E27FC236}">
                <a16:creationId xmlns:a16="http://schemas.microsoft.com/office/drawing/2014/main" id="{C510182C-616C-4DA0-9D73-351CFD57E9FC}"/>
              </a:ext>
            </a:extLst>
          </p:cNvPr>
          <p:cNvGrpSpPr>
            <a:grpSpLocks/>
          </p:cNvGrpSpPr>
          <p:nvPr/>
        </p:nvGrpSpPr>
        <p:grpSpPr bwMode="auto">
          <a:xfrm>
            <a:off x="404813" y="3925888"/>
            <a:ext cx="231775" cy="157162"/>
            <a:chOff x="1026" y="4286"/>
            <a:chExt cx="146" cy="99"/>
          </a:xfrm>
        </p:grpSpPr>
        <p:sp>
          <p:nvSpPr>
            <p:cNvPr id="28844" name="Rectangle 172">
              <a:extLst>
                <a:ext uri="{FF2B5EF4-FFF2-40B4-BE49-F238E27FC236}">
                  <a16:creationId xmlns:a16="http://schemas.microsoft.com/office/drawing/2014/main" id="{3D5A0338-2496-4F89-8D2D-A6E9F4B0E081}"/>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845" name="Group 173">
              <a:extLst>
                <a:ext uri="{FF2B5EF4-FFF2-40B4-BE49-F238E27FC236}">
                  <a16:creationId xmlns:a16="http://schemas.microsoft.com/office/drawing/2014/main" id="{6F440780-A9E9-485A-A3FB-6911751B79FF}"/>
                </a:ext>
              </a:extLst>
            </p:cNvPr>
            <p:cNvGrpSpPr>
              <a:grpSpLocks/>
            </p:cNvGrpSpPr>
            <p:nvPr/>
          </p:nvGrpSpPr>
          <p:grpSpPr bwMode="auto">
            <a:xfrm>
              <a:off x="1036" y="4322"/>
              <a:ext cx="125" cy="27"/>
              <a:chOff x="1298" y="4332"/>
              <a:chExt cx="227" cy="45"/>
            </a:xfrm>
          </p:grpSpPr>
          <p:sp>
            <p:nvSpPr>
              <p:cNvPr id="28846" name="Line 174">
                <a:extLst>
                  <a:ext uri="{FF2B5EF4-FFF2-40B4-BE49-F238E27FC236}">
                    <a16:creationId xmlns:a16="http://schemas.microsoft.com/office/drawing/2014/main" id="{0F3570A5-3BFB-43D4-AB60-85C070A6F5D9}"/>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47" name="Line 175">
                <a:extLst>
                  <a:ext uri="{FF2B5EF4-FFF2-40B4-BE49-F238E27FC236}">
                    <a16:creationId xmlns:a16="http://schemas.microsoft.com/office/drawing/2014/main" id="{3CFD1587-8A50-48B5-9094-D608B42E990E}"/>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48" name="Line 176">
                <a:extLst>
                  <a:ext uri="{FF2B5EF4-FFF2-40B4-BE49-F238E27FC236}">
                    <a16:creationId xmlns:a16="http://schemas.microsoft.com/office/drawing/2014/main" id="{99D09249-5F56-4274-8F34-E186A9D92E02}"/>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49" name="Line 177">
                <a:extLst>
                  <a:ext uri="{FF2B5EF4-FFF2-40B4-BE49-F238E27FC236}">
                    <a16:creationId xmlns:a16="http://schemas.microsoft.com/office/drawing/2014/main" id="{A667DE77-F5E1-46BF-A210-D45FC709A6EE}"/>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50" name="Line 178">
                <a:extLst>
                  <a:ext uri="{FF2B5EF4-FFF2-40B4-BE49-F238E27FC236}">
                    <a16:creationId xmlns:a16="http://schemas.microsoft.com/office/drawing/2014/main" id="{08B14D5A-93F4-4ECE-8DCD-896D8479959C}"/>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51" name="Line 179">
                <a:extLst>
                  <a:ext uri="{FF2B5EF4-FFF2-40B4-BE49-F238E27FC236}">
                    <a16:creationId xmlns:a16="http://schemas.microsoft.com/office/drawing/2014/main" id="{633FCBB3-BF10-4250-8693-8C5AAA73BE31}"/>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52" name="Line 180">
                <a:extLst>
                  <a:ext uri="{FF2B5EF4-FFF2-40B4-BE49-F238E27FC236}">
                    <a16:creationId xmlns:a16="http://schemas.microsoft.com/office/drawing/2014/main" id="{0AFBA0CE-7F71-49A9-BDED-E1F8A176F682}"/>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53" name="Line 181">
                <a:extLst>
                  <a:ext uri="{FF2B5EF4-FFF2-40B4-BE49-F238E27FC236}">
                    <a16:creationId xmlns:a16="http://schemas.microsoft.com/office/drawing/2014/main" id="{57D4DEAD-AF0A-4BD3-8371-44C155ACBF0E}"/>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854" name="Group 182">
            <a:extLst>
              <a:ext uri="{FF2B5EF4-FFF2-40B4-BE49-F238E27FC236}">
                <a16:creationId xmlns:a16="http://schemas.microsoft.com/office/drawing/2014/main" id="{490E6E97-2AA1-4616-83E2-1A64A551C839}"/>
              </a:ext>
            </a:extLst>
          </p:cNvPr>
          <p:cNvGrpSpPr>
            <a:grpSpLocks/>
          </p:cNvGrpSpPr>
          <p:nvPr/>
        </p:nvGrpSpPr>
        <p:grpSpPr bwMode="auto">
          <a:xfrm>
            <a:off x="482600" y="3852863"/>
            <a:ext cx="74613" cy="26987"/>
            <a:chOff x="2373" y="1404"/>
            <a:chExt cx="47" cy="17"/>
          </a:xfrm>
        </p:grpSpPr>
        <p:sp>
          <p:nvSpPr>
            <p:cNvPr id="28855" name="Oval 183">
              <a:extLst>
                <a:ext uri="{FF2B5EF4-FFF2-40B4-BE49-F238E27FC236}">
                  <a16:creationId xmlns:a16="http://schemas.microsoft.com/office/drawing/2014/main" id="{DBFF8B09-D30A-4297-BA79-0F0A7B7F3E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56" name="Oval 184">
              <a:extLst>
                <a:ext uri="{FF2B5EF4-FFF2-40B4-BE49-F238E27FC236}">
                  <a16:creationId xmlns:a16="http://schemas.microsoft.com/office/drawing/2014/main" id="{F7F58711-8B6A-4339-9D97-83569489290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57" name="Line 185">
            <a:extLst>
              <a:ext uri="{FF2B5EF4-FFF2-40B4-BE49-F238E27FC236}">
                <a16:creationId xmlns:a16="http://schemas.microsoft.com/office/drawing/2014/main" id="{DD86DF30-FDE3-4E75-9A69-ED6FBE2BEC84}"/>
              </a:ext>
            </a:extLst>
          </p:cNvPr>
          <p:cNvSpPr>
            <a:spLocks noChangeShapeType="1"/>
          </p:cNvSpPr>
          <p:nvPr/>
        </p:nvSpPr>
        <p:spPr bwMode="auto">
          <a:xfrm>
            <a:off x="260350" y="39973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58" name="Text Box 186">
            <a:extLst>
              <a:ext uri="{FF2B5EF4-FFF2-40B4-BE49-F238E27FC236}">
                <a16:creationId xmlns:a16="http://schemas.microsoft.com/office/drawing/2014/main" id="{EC4715B8-C2CB-4F79-97D7-7C2E10728C0C}"/>
              </a:ext>
            </a:extLst>
          </p:cNvPr>
          <p:cNvSpPr txBox="1">
            <a:spLocks noChangeArrowheads="1"/>
          </p:cNvSpPr>
          <p:nvPr/>
        </p:nvSpPr>
        <p:spPr bwMode="auto">
          <a:xfrm>
            <a:off x="620713" y="3779838"/>
            <a:ext cx="2606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Ground Surveillance Radar Set </a:t>
            </a:r>
            <a:r>
              <a:rPr lang="en-GB" altLang="en-US" b="1"/>
              <a:t>(e)</a:t>
            </a:r>
            <a:r>
              <a:rPr lang="en-GB" altLang="en-US"/>
              <a:t>             no card</a:t>
            </a:r>
            <a:endParaRPr lang="en-GB" altLang="en-US" b="1"/>
          </a:p>
        </p:txBody>
      </p:sp>
      <p:sp>
        <p:nvSpPr>
          <p:cNvPr id="28869" name="Text Box 197">
            <a:extLst>
              <a:ext uri="{FF2B5EF4-FFF2-40B4-BE49-F238E27FC236}">
                <a16:creationId xmlns:a16="http://schemas.microsoft.com/office/drawing/2014/main" id="{AC92ECE7-70C0-4879-9267-A2DE64DF806A}"/>
              </a:ext>
            </a:extLst>
          </p:cNvPr>
          <p:cNvSpPr txBox="1">
            <a:spLocks noChangeArrowheads="1"/>
          </p:cNvSpPr>
          <p:nvPr/>
        </p:nvSpPr>
        <p:spPr bwMode="auto">
          <a:xfrm>
            <a:off x="692150" y="356393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28870" name="Group 198">
            <a:extLst>
              <a:ext uri="{FF2B5EF4-FFF2-40B4-BE49-F238E27FC236}">
                <a16:creationId xmlns:a16="http://schemas.microsoft.com/office/drawing/2014/main" id="{3BC7652D-3F02-44D3-95AD-9B6E1E760185}"/>
              </a:ext>
            </a:extLst>
          </p:cNvPr>
          <p:cNvGrpSpPr>
            <a:grpSpLocks/>
          </p:cNvGrpSpPr>
          <p:nvPr/>
        </p:nvGrpSpPr>
        <p:grpSpPr bwMode="auto">
          <a:xfrm>
            <a:off x="404813" y="4213225"/>
            <a:ext cx="241300" cy="157163"/>
            <a:chOff x="2523" y="2472"/>
            <a:chExt cx="152" cy="99"/>
          </a:xfrm>
        </p:grpSpPr>
        <p:sp>
          <p:nvSpPr>
            <p:cNvPr id="28871" name="Rectangle 199">
              <a:extLst>
                <a:ext uri="{FF2B5EF4-FFF2-40B4-BE49-F238E27FC236}">
                  <a16:creationId xmlns:a16="http://schemas.microsoft.com/office/drawing/2014/main" id="{0598CDE5-EF7D-4C35-B714-5D718552D559}"/>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872" name="Oval 200">
              <a:extLst>
                <a:ext uri="{FF2B5EF4-FFF2-40B4-BE49-F238E27FC236}">
                  <a16:creationId xmlns:a16="http://schemas.microsoft.com/office/drawing/2014/main" id="{FC8E5A5D-A7C4-4359-9E71-A44D241C84EB}"/>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873" name="Line 201">
              <a:extLst>
                <a:ext uri="{FF2B5EF4-FFF2-40B4-BE49-F238E27FC236}">
                  <a16:creationId xmlns:a16="http://schemas.microsoft.com/office/drawing/2014/main" id="{70ED7909-8ADE-4776-83B7-8A4B91AFF482}"/>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74" name="Line 202">
              <a:extLst>
                <a:ext uri="{FF2B5EF4-FFF2-40B4-BE49-F238E27FC236}">
                  <a16:creationId xmlns:a16="http://schemas.microsoft.com/office/drawing/2014/main" id="{E52C51B0-AB26-467B-BEDC-A9A67FADCC5D}"/>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875" name="Line 203">
            <a:extLst>
              <a:ext uri="{FF2B5EF4-FFF2-40B4-BE49-F238E27FC236}">
                <a16:creationId xmlns:a16="http://schemas.microsoft.com/office/drawing/2014/main" id="{DF0D3CDD-F7A5-4AC5-AD3B-62325FD80195}"/>
              </a:ext>
            </a:extLst>
          </p:cNvPr>
          <p:cNvSpPr>
            <a:spLocks noChangeShapeType="1"/>
          </p:cNvSpPr>
          <p:nvPr/>
        </p:nvSpPr>
        <p:spPr bwMode="auto">
          <a:xfrm>
            <a:off x="3860800" y="41386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8876" name="Group 204">
            <a:extLst>
              <a:ext uri="{FF2B5EF4-FFF2-40B4-BE49-F238E27FC236}">
                <a16:creationId xmlns:a16="http://schemas.microsoft.com/office/drawing/2014/main" id="{6E50E986-1512-4033-A9C6-F4863F966E4D}"/>
              </a:ext>
            </a:extLst>
          </p:cNvPr>
          <p:cNvGrpSpPr>
            <a:grpSpLocks/>
          </p:cNvGrpSpPr>
          <p:nvPr/>
        </p:nvGrpSpPr>
        <p:grpSpPr bwMode="auto">
          <a:xfrm>
            <a:off x="3867150" y="4211638"/>
            <a:ext cx="74613" cy="26987"/>
            <a:chOff x="2373" y="1404"/>
            <a:chExt cx="47" cy="17"/>
          </a:xfrm>
        </p:grpSpPr>
        <p:sp>
          <p:nvSpPr>
            <p:cNvPr id="28877" name="Oval 205">
              <a:extLst>
                <a:ext uri="{FF2B5EF4-FFF2-40B4-BE49-F238E27FC236}">
                  <a16:creationId xmlns:a16="http://schemas.microsoft.com/office/drawing/2014/main" id="{C743288D-8109-4BF2-94DD-F6B5E5E86C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78" name="Oval 206">
              <a:extLst>
                <a:ext uri="{FF2B5EF4-FFF2-40B4-BE49-F238E27FC236}">
                  <a16:creationId xmlns:a16="http://schemas.microsoft.com/office/drawing/2014/main" id="{7F704A06-CF06-4175-84AC-48D7EB9F792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79" name="Text Box 207">
            <a:extLst>
              <a:ext uri="{FF2B5EF4-FFF2-40B4-BE49-F238E27FC236}">
                <a16:creationId xmlns:a16="http://schemas.microsoft.com/office/drawing/2014/main" id="{998D228E-6988-4B3C-8465-8C402B6BBF6F}"/>
              </a:ext>
            </a:extLst>
          </p:cNvPr>
          <p:cNvSpPr txBox="1">
            <a:spLocks noChangeArrowheads="1"/>
          </p:cNvSpPr>
          <p:nvPr/>
        </p:nvSpPr>
        <p:spPr bwMode="auto">
          <a:xfrm>
            <a:off x="4005263" y="4138613"/>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M113 Armoured Personnel Carrier </a:t>
            </a:r>
            <a:r>
              <a:rPr lang="en-GB" altLang="en-US" b="1"/>
              <a:t>(g)       </a:t>
            </a:r>
            <a:r>
              <a:rPr lang="en-GB" altLang="en-US"/>
              <a:t>CWUS-12</a:t>
            </a:r>
            <a:endParaRPr lang="en-GB" altLang="en-US" b="1"/>
          </a:p>
        </p:txBody>
      </p:sp>
      <p:grpSp>
        <p:nvGrpSpPr>
          <p:cNvPr id="28880" name="Group 208">
            <a:extLst>
              <a:ext uri="{FF2B5EF4-FFF2-40B4-BE49-F238E27FC236}">
                <a16:creationId xmlns:a16="http://schemas.microsoft.com/office/drawing/2014/main" id="{1FBF2F83-D168-4328-BD82-FB7D2D887C83}"/>
              </a:ext>
            </a:extLst>
          </p:cNvPr>
          <p:cNvGrpSpPr>
            <a:grpSpLocks/>
          </p:cNvGrpSpPr>
          <p:nvPr/>
        </p:nvGrpSpPr>
        <p:grpSpPr bwMode="auto">
          <a:xfrm>
            <a:off x="3789363" y="3995738"/>
            <a:ext cx="231775" cy="157162"/>
            <a:chOff x="1026" y="4286"/>
            <a:chExt cx="146" cy="99"/>
          </a:xfrm>
        </p:grpSpPr>
        <p:sp>
          <p:nvSpPr>
            <p:cNvPr id="28881" name="Rectangle 209">
              <a:extLst>
                <a:ext uri="{FF2B5EF4-FFF2-40B4-BE49-F238E27FC236}">
                  <a16:creationId xmlns:a16="http://schemas.microsoft.com/office/drawing/2014/main" id="{0E11DD32-9C59-4A71-83B6-B0A5A5DE0AAE}"/>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8882" name="Group 210">
              <a:extLst>
                <a:ext uri="{FF2B5EF4-FFF2-40B4-BE49-F238E27FC236}">
                  <a16:creationId xmlns:a16="http://schemas.microsoft.com/office/drawing/2014/main" id="{B4B942A2-17AB-47F2-8F4E-9613DD8E31DD}"/>
                </a:ext>
              </a:extLst>
            </p:cNvPr>
            <p:cNvGrpSpPr>
              <a:grpSpLocks/>
            </p:cNvGrpSpPr>
            <p:nvPr/>
          </p:nvGrpSpPr>
          <p:grpSpPr bwMode="auto">
            <a:xfrm>
              <a:off x="1036" y="4322"/>
              <a:ext cx="125" cy="27"/>
              <a:chOff x="1298" y="4332"/>
              <a:chExt cx="227" cy="45"/>
            </a:xfrm>
          </p:grpSpPr>
          <p:sp>
            <p:nvSpPr>
              <p:cNvPr id="28883" name="Line 211">
                <a:extLst>
                  <a:ext uri="{FF2B5EF4-FFF2-40B4-BE49-F238E27FC236}">
                    <a16:creationId xmlns:a16="http://schemas.microsoft.com/office/drawing/2014/main" id="{C24CEC0C-EB0D-4B9B-8C83-27976843CBE6}"/>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4" name="Line 212">
                <a:extLst>
                  <a:ext uri="{FF2B5EF4-FFF2-40B4-BE49-F238E27FC236}">
                    <a16:creationId xmlns:a16="http://schemas.microsoft.com/office/drawing/2014/main" id="{041B5B5D-3FC1-4BD1-9DD7-6E1F3F55D990}"/>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5" name="Line 213">
                <a:extLst>
                  <a:ext uri="{FF2B5EF4-FFF2-40B4-BE49-F238E27FC236}">
                    <a16:creationId xmlns:a16="http://schemas.microsoft.com/office/drawing/2014/main" id="{7BF791D7-4754-4DE0-968B-1BD8E43ECC99}"/>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6" name="Line 214">
                <a:extLst>
                  <a:ext uri="{FF2B5EF4-FFF2-40B4-BE49-F238E27FC236}">
                    <a16:creationId xmlns:a16="http://schemas.microsoft.com/office/drawing/2014/main" id="{A39720AE-1B26-466C-81E8-144D56814746}"/>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7" name="Line 215">
                <a:extLst>
                  <a:ext uri="{FF2B5EF4-FFF2-40B4-BE49-F238E27FC236}">
                    <a16:creationId xmlns:a16="http://schemas.microsoft.com/office/drawing/2014/main" id="{116D8375-D20C-4760-A2FE-1C07CDDD4F52}"/>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8" name="Line 216">
                <a:extLst>
                  <a:ext uri="{FF2B5EF4-FFF2-40B4-BE49-F238E27FC236}">
                    <a16:creationId xmlns:a16="http://schemas.microsoft.com/office/drawing/2014/main" id="{C46158F2-D557-40A2-8ACE-1FDC38376C78}"/>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89" name="Line 217">
                <a:extLst>
                  <a:ext uri="{FF2B5EF4-FFF2-40B4-BE49-F238E27FC236}">
                    <a16:creationId xmlns:a16="http://schemas.microsoft.com/office/drawing/2014/main" id="{51A3D6D4-97A6-423E-A523-1D3AD43C188E}"/>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90" name="Line 218">
                <a:extLst>
                  <a:ext uri="{FF2B5EF4-FFF2-40B4-BE49-F238E27FC236}">
                    <a16:creationId xmlns:a16="http://schemas.microsoft.com/office/drawing/2014/main" id="{18DF0347-14D7-47BC-9F87-45FAD303EF39}"/>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8891" name="Group 219">
            <a:extLst>
              <a:ext uri="{FF2B5EF4-FFF2-40B4-BE49-F238E27FC236}">
                <a16:creationId xmlns:a16="http://schemas.microsoft.com/office/drawing/2014/main" id="{7D8AE5BB-D356-44FB-9E31-CFE629D0E4A0}"/>
              </a:ext>
            </a:extLst>
          </p:cNvPr>
          <p:cNvGrpSpPr>
            <a:grpSpLocks/>
          </p:cNvGrpSpPr>
          <p:nvPr/>
        </p:nvGrpSpPr>
        <p:grpSpPr bwMode="auto">
          <a:xfrm>
            <a:off x="3867150" y="3922713"/>
            <a:ext cx="74613" cy="26987"/>
            <a:chOff x="2373" y="1404"/>
            <a:chExt cx="47" cy="17"/>
          </a:xfrm>
        </p:grpSpPr>
        <p:sp>
          <p:nvSpPr>
            <p:cNvPr id="28892" name="Oval 220">
              <a:extLst>
                <a:ext uri="{FF2B5EF4-FFF2-40B4-BE49-F238E27FC236}">
                  <a16:creationId xmlns:a16="http://schemas.microsoft.com/office/drawing/2014/main" id="{3D865731-E24A-4C13-AB21-C68496A09C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893" name="Oval 221">
              <a:extLst>
                <a:ext uri="{FF2B5EF4-FFF2-40B4-BE49-F238E27FC236}">
                  <a16:creationId xmlns:a16="http://schemas.microsoft.com/office/drawing/2014/main" id="{BC8D57F5-4AAB-49AD-AB5A-51B54411C8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894" name="Line 222">
            <a:extLst>
              <a:ext uri="{FF2B5EF4-FFF2-40B4-BE49-F238E27FC236}">
                <a16:creationId xmlns:a16="http://schemas.microsoft.com/office/drawing/2014/main" id="{8505C921-E54C-448A-8B11-097DA8DA79B4}"/>
              </a:ext>
            </a:extLst>
          </p:cNvPr>
          <p:cNvSpPr>
            <a:spLocks noChangeShapeType="1"/>
          </p:cNvSpPr>
          <p:nvPr/>
        </p:nvSpPr>
        <p:spPr bwMode="auto">
          <a:xfrm>
            <a:off x="3644900" y="4067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895" name="Text Box 223">
            <a:extLst>
              <a:ext uri="{FF2B5EF4-FFF2-40B4-BE49-F238E27FC236}">
                <a16:creationId xmlns:a16="http://schemas.microsoft.com/office/drawing/2014/main" id="{1A5B0CBE-2399-4F22-A88C-E165B53156CB}"/>
              </a:ext>
            </a:extLst>
          </p:cNvPr>
          <p:cNvSpPr txBox="1">
            <a:spLocks noChangeArrowheads="1"/>
          </p:cNvSpPr>
          <p:nvPr/>
        </p:nvSpPr>
        <p:spPr bwMode="auto">
          <a:xfrm>
            <a:off x="4005263" y="3851275"/>
            <a:ext cx="2611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Ground Surveillance Radar Set </a:t>
            </a:r>
            <a:r>
              <a:rPr lang="en-GB" altLang="en-US" b="1"/>
              <a:t>(g)</a:t>
            </a:r>
            <a:r>
              <a:rPr lang="en-GB" altLang="en-US"/>
              <a:t>             no card</a:t>
            </a:r>
            <a:endParaRPr lang="en-GB" altLang="en-US" b="1"/>
          </a:p>
        </p:txBody>
      </p:sp>
      <p:sp>
        <p:nvSpPr>
          <p:cNvPr id="28896" name="Text Box 224">
            <a:extLst>
              <a:ext uri="{FF2B5EF4-FFF2-40B4-BE49-F238E27FC236}">
                <a16:creationId xmlns:a16="http://schemas.microsoft.com/office/drawing/2014/main" id="{A67D2C62-96B4-4924-ACD6-B5FF59A34FD5}"/>
              </a:ext>
            </a:extLst>
          </p:cNvPr>
          <p:cNvSpPr txBox="1">
            <a:spLocks noChangeArrowheads="1"/>
          </p:cNvSpPr>
          <p:nvPr/>
        </p:nvSpPr>
        <p:spPr bwMode="auto">
          <a:xfrm>
            <a:off x="4076700" y="3633788"/>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28897" name="Group 225">
            <a:extLst>
              <a:ext uri="{FF2B5EF4-FFF2-40B4-BE49-F238E27FC236}">
                <a16:creationId xmlns:a16="http://schemas.microsoft.com/office/drawing/2014/main" id="{290E5829-7B43-4FC2-99CA-AD9AA71C7A94}"/>
              </a:ext>
            </a:extLst>
          </p:cNvPr>
          <p:cNvGrpSpPr>
            <a:grpSpLocks/>
          </p:cNvGrpSpPr>
          <p:nvPr/>
        </p:nvGrpSpPr>
        <p:grpSpPr bwMode="auto">
          <a:xfrm>
            <a:off x="3789363" y="4283075"/>
            <a:ext cx="241300" cy="157163"/>
            <a:chOff x="2523" y="2472"/>
            <a:chExt cx="152" cy="99"/>
          </a:xfrm>
        </p:grpSpPr>
        <p:sp>
          <p:nvSpPr>
            <p:cNvPr id="28898" name="Rectangle 226">
              <a:extLst>
                <a:ext uri="{FF2B5EF4-FFF2-40B4-BE49-F238E27FC236}">
                  <a16:creationId xmlns:a16="http://schemas.microsoft.com/office/drawing/2014/main" id="{38F7EB9B-2191-49BF-966F-C24FB722716F}"/>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899" name="Oval 227">
              <a:extLst>
                <a:ext uri="{FF2B5EF4-FFF2-40B4-BE49-F238E27FC236}">
                  <a16:creationId xmlns:a16="http://schemas.microsoft.com/office/drawing/2014/main" id="{5E3E77DA-4012-4BED-AD47-A19AAD5F574C}"/>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900" name="Line 228">
              <a:extLst>
                <a:ext uri="{FF2B5EF4-FFF2-40B4-BE49-F238E27FC236}">
                  <a16:creationId xmlns:a16="http://schemas.microsoft.com/office/drawing/2014/main" id="{58931FB7-3D75-4BE8-8594-FED9ADD31883}"/>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01" name="Line 229">
              <a:extLst>
                <a:ext uri="{FF2B5EF4-FFF2-40B4-BE49-F238E27FC236}">
                  <a16:creationId xmlns:a16="http://schemas.microsoft.com/office/drawing/2014/main" id="{6FA1A5A8-6007-49E8-9CFA-AC15C3425D84}"/>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8904" name="Group 232">
            <a:extLst>
              <a:ext uri="{FF2B5EF4-FFF2-40B4-BE49-F238E27FC236}">
                <a16:creationId xmlns:a16="http://schemas.microsoft.com/office/drawing/2014/main" id="{174F0E98-7E90-43B8-BD5D-05BC7A731B66}"/>
              </a:ext>
            </a:extLst>
          </p:cNvPr>
          <p:cNvGrpSpPr>
            <a:grpSpLocks/>
          </p:cNvGrpSpPr>
          <p:nvPr/>
        </p:nvGrpSpPr>
        <p:grpSpPr bwMode="auto">
          <a:xfrm>
            <a:off x="404813" y="2195513"/>
            <a:ext cx="287337" cy="215900"/>
            <a:chOff x="2296" y="2835"/>
            <a:chExt cx="151" cy="99"/>
          </a:xfrm>
        </p:grpSpPr>
        <p:sp>
          <p:nvSpPr>
            <p:cNvPr id="28905" name="Rectangle 233">
              <a:extLst>
                <a:ext uri="{FF2B5EF4-FFF2-40B4-BE49-F238E27FC236}">
                  <a16:creationId xmlns:a16="http://schemas.microsoft.com/office/drawing/2014/main" id="{257A3DEA-0FD8-41F2-AB1B-524CB5F3E26C}"/>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906" name="Oval 234">
              <a:extLst>
                <a:ext uri="{FF2B5EF4-FFF2-40B4-BE49-F238E27FC236}">
                  <a16:creationId xmlns:a16="http://schemas.microsoft.com/office/drawing/2014/main" id="{B9B11373-58D3-4E02-988E-DE46FF5D90FE}"/>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907" name="Line 235">
              <a:extLst>
                <a:ext uri="{FF2B5EF4-FFF2-40B4-BE49-F238E27FC236}">
                  <a16:creationId xmlns:a16="http://schemas.microsoft.com/office/drawing/2014/main" id="{DAC8047F-4982-4B61-B160-3C3D74618787}"/>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8908" name="Line 236">
            <a:extLst>
              <a:ext uri="{FF2B5EF4-FFF2-40B4-BE49-F238E27FC236}">
                <a16:creationId xmlns:a16="http://schemas.microsoft.com/office/drawing/2014/main" id="{EC12C984-1185-4D0E-ACF5-79F9DA31B7C9}"/>
              </a:ext>
            </a:extLst>
          </p:cNvPr>
          <p:cNvSpPr>
            <a:spLocks noChangeShapeType="1"/>
          </p:cNvSpPr>
          <p:nvPr/>
        </p:nvSpPr>
        <p:spPr bwMode="auto">
          <a:xfrm>
            <a:off x="549275" y="21240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09" name="Line 237">
            <a:extLst>
              <a:ext uri="{FF2B5EF4-FFF2-40B4-BE49-F238E27FC236}">
                <a16:creationId xmlns:a16="http://schemas.microsoft.com/office/drawing/2014/main" id="{5727C175-B29D-405A-AD9D-A40AF79A6653}"/>
              </a:ext>
            </a:extLst>
          </p:cNvPr>
          <p:cNvSpPr>
            <a:spLocks noChangeShapeType="1"/>
          </p:cNvSpPr>
          <p:nvPr/>
        </p:nvSpPr>
        <p:spPr bwMode="auto">
          <a:xfrm>
            <a:off x="261938"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10" name="Text Box 238">
            <a:extLst>
              <a:ext uri="{FF2B5EF4-FFF2-40B4-BE49-F238E27FC236}">
                <a16:creationId xmlns:a16="http://schemas.microsoft.com/office/drawing/2014/main" id="{B859880F-9A9D-4546-A134-AF12D7BC2C55}"/>
              </a:ext>
            </a:extLst>
          </p:cNvPr>
          <p:cNvSpPr txBox="1">
            <a:spLocks noChangeArrowheads="1"/>
          </p:cNvSpPr>
          <p:nvPr/>
        </p:nvSpPr>
        <p:spPr bwMode="auto">
          <a:xfrm>
            <a:off x="693738" y="1981200"/>
            <a:ext cx="198913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Alternative:</a:t>
            </a:r>
          </a:p>
          <a:p>
            <a:r>
              <a:rPr lang="en-GB" altLang="en-US"/>
              <a:t>ME CWUS-07</a:t>
            </a:r>
          </a:p>
          <a:p>
            <a:r>
              <a:rPr lang="en-GB" altLang="en-US" b="1"/>
              <a:t>x3 Armored Cavalry Troop (ACR) (ac)</a:t>
            </a:r>
          </a:p>
        </p:txBody>
      </p:sp>
      <p:sp>
        <p:nvSpPr>
          <p:cNvPr id="28911" name="Line 239">
            <a:extLst>
              <a:ext uri="{FF2B5EF4-FFF2-40B4-BE49-F238E27FC236}">
                <a16:creationId xmlns:a16="http://schemas.microsoft.com/office/drawing/2014/main" id="{BEBE496A-9ACA-4FA5-B789-ED1D56D48878}"/>
              </a:ext>
            </a:extLst>
          </p:cNvPr>
          <p:cNvSpPr>
            <a:spLocks noChangeShapeType="1"/>
          </p:cNvSpPr>
          <p:nvPr/>
        </p:nvSpPr>
        <p:spPr bwMode="auto">
          <a:xfrm>
            <a:off x="334963" y="1692275"/>
            <a:ext cx="0" cy="792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12" name="Line 240">
            <a:extLst>
              <a:ext uri="{FF2B5EF4-FFF2-40B4-BE49-F238E27FC236}">
                <a16:creationId xmlns:a16="http://schemas.microsoft.com/office/drawing/2014/main" id="{FA62CECD-FCA2-4F7A-AFDB-C066275FF498}"/>
              </a:ext>
            </a:extLst>
          </p:cNvPr>
          <p:cNvSpPr>
            <a:spLocks noChangeShapeType="1"/>
          </p:cNvSpPr>
          <p:nvPr/>
        </p:nvSpPr>
        <p:spPr bwMode="auto">
          <a:xfrm>
            <a:off x="334963" y="2484438"/>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13" name="Line 241">
            <a:extLst>
              <a:ext uri="{FF2B5EF4-FFF2-40B4-BE49-F238E27FC236}">
                <a16:creationId xmlns:a16="http://schemas.microsoft.com/office/drawing/2014/main" id="{099DC699-A055-42B2-BFAE-BC60CF66E137}"/>
              </a:ext>
            </a:extLst>
          </p:cNvPr>
          <p:cNvSpPr>
            <a:spLocks noChangeShapeType="1"/>
          </p:cNvSpPr>
          <p:nvPr/>
        </p:nvSpPr>
        <p:spPr bwMode="auto">
          <a:xfrm>
            <a:off x="334963" y="1692275"/>
            <a:ext cx="714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14" name="Text Box 242">
            <a:extLst>
              <a:ext uri="{FF2B5EF4-FFF2-40B4-BE49-F238E27FC236}">
                <a16:creationId xmlns:a16="http://schemas.microsoft.com/office/drawing/2014/main" id="{62E4022A-36B1-47A9-8B77-0EFA015F5EE1}"/>
              </a:ext>
            </a:extLst>
          </p:cNvPr>
          <p:cNvSpPr txBox="1">
            <a:spLocks noChangeArrowheads="1"/>
          </p:cNvSpPr>
          <p:nvPr/>
        </p:nvSpPr>
        <p:spPr bwMode="auto">
          <a:xfrm>
            <a:off x="4076700" y="1403350"/>
            <a:ext cx="1674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CWUS-05</a:t>
            </a:r>
          </a:p>
          <a:p>
            <a:r>
              <a:rPr lang="en-GB" altLang="en-US" b="1"/>
              <a:t>x3 Armored Cavalry Troop (ac)</a:t>
            </a:r>
          </a:p>
        </p:txBody>
      </p:sp>
      <p:sp>
        <p:nvSpPr>
          <p:cNvPr id="28915" name="Text Box 243">
            <a:extLst>
              <a:ext uri="{FF2B5EF4-FFF2-40B4-BE49-F238E27FC236}">
                <a16:creationId xmlns:a16="http://schemas.microsoft.com/office/drawing/2014/main" id="{132D0268-ADE1-4C71-87FC-D30B4085027D}"/>
              </a:ext>
            </a:extLst>
          </p:cNvPr>
          <p:cNvSpPr txBox="1">
            <a:spLocks noChangeArrowheads="1"/>
          </p:cNvSpPr>
          <p:nvPr/>
        </p:nvSpPr>
        <p:spPr bwMode="auto">
          <a:xfrm>
            <a:off x="4076700" y="1692275"/>
            <a:ext cx="23653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Alternative:</a:t>
            </a:r>
          </a:p>
          <a:p>
            <a:r>
              <a:rPr lang="en-GB" altLang="en-US"/>
              <a:t>ME CWUS-08</a:t>
            </a:r>
          </a:p>
          <a:p>
            <a:r>
              <a:rPr lang="en-GB" altLang="en-US" b="1"/>
              <a:t>x2 Armored Cavalry Troop (Div Cav Sqn) (ac)</a:t>
            </a:r>
          </a:p>
        </p:txBody>
      </p:sp>
      <p:grpSp>
        <p:nvGrpSpPr>
          <p:cNvPr id="28916" name="Group 244">
            <a:extLst>
              <a:ext uri="{FF2B5EF4-FFF2-40B4-BE49-F238E27FC236}">
                <a16:creationId xmlns:a16="http://schemas.microsoft.com/office/drawing/2014/main" id="{F4D3885D-723B-42C9-AEA6-E16C514A8FB8}"/>
              </a:ext>
            </a:extLst>
          </p:cNvPr>
          <p:cNvGrpSpPr>
            <a:grpSpLocks/>
          </p:cNvGrpSpPr>
          <p:nvPr/>
        </p:nvGrpSpPr>
        <p:grpSpPr bwMode="auto">
          <a:xfrm>
            <a:off x="404813" y="1185863"/>
            <a:ext cx="231775" cy="157162"/>
            <a:chOff x="2931" y="2245"/>
            <a:chExt cx="146" cy="99"/>
          </a:xfrm>
        </p:grpSpPr>
        <p:sp>
          <p:nvSpPr>
            <p:cNvPr id="28917" name="Rectangle 245">
              <a:extLst>
                <a:ext uri="{FF2B5EF4-FFF2-40B4-BE49-F238E27FC236}">
                  <a16:creationId xmlns:a16="http://schemas.microsoft.com/office/drawing/2014/main" id="{132757EB-13F3-41BD-A414-0B9F28FA8A03}"/>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918" name="Oval 246">
              <a:extLst>
                <a:ext uri="{FF2B5EF4-FFF2-40B4-BE49-F238E27FC236}">
                  <a16:creationId xmlns:a16="http://schemas.microsoft.com/office/drawing/2014/main" id="{0643BE06-8621-4799-9B1D-8E70BA937B5A}"/>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8919" name="Group 247">
            <a:extLst>
              <a:ext uri="{FF2B5EF4-FFF2-40B4-BE49-F238E27FC236}">
                <a16:creationId xmlns:a16="http://schemas.microsoft.com/office/drawing/2014/main" id="{208782FC-3609-4DA9-9420-7E4323E11C58}"/>
              </a:ext>
            </a:extLst>
          </p:cNvPr>
          <p:cNvGrpSpPr>
            <a:grpSpLocks/>
          </p:cNvGrpSpPr>
          <p:nvPr/>
        </p:nvGrpSpPr>
        <p:grpSpPr bwMode="auto">
          <a:xfrm>
            <a:off x="482600" y="1114425"/>
            <a:ext cx="74613" cy="26988"/>
            <a:chOff x="2373" y="1404"/>
            <a:chExt cx="47" cy="17"/>
          </a:xfrm>
        </p:grpSpPr>
        <p:sp>
          <p:nvSpPr>
            <p:cNvPr id="28920" name="Oval 248">
              <a:extLst>
                <a:ext uri="{FF2B5EF4-FFF2-40B4-BE49-F238E27FC236}">
                  <a16:creationId xmlns:a16="http://schemas.microsoft.com/office/drawing/2014/main" id="{A9F52203-8428-43F6-9114-1926348496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8921" name="Oval 249">
              <a:extLst>
                <a:ext uri="{FF2B5EF4-FFF2-40B4-BE49-F238E27FC236}">
                  <a16:creationId xmlns:a16="http://schemas.microsoft.com/office/drawing/2014/main" id="{70315216-3C37-4C29-B352-2EAEDCF02CB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8922" name="Line 250">
            <a:extLst>
              <a:ext uri="{FF2B5EF4-FFF2-40B4-BE49-F238E27FC236}">
                <a16:creationId xmlns:a16="http://schemas.microsoft.com/office/drawing/2014/main" id="{F2C1EE18-F0BE-437E-B878-980C04A4E600}"/>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923" name="Text Box 251">
            <a:extLst>
              <a:ext uri="{FF2B5EF4-FFF2-40B4-BE49-F238E27FC236}">
                <a16:creationId xmlns:a16="http://schemas.microsoft.com/office/drawing/2014/main" id="{312A0F40-B421-405B-9CC1-8A6791714678}"/>
              </a:ext>
            </a:extLst>
          </p:cNvPr>
          <p:cNvSpPr txBox="1">
            <a:spLocks noChangeArrowheads="1"/>
          </p:cNvSpPr>
          <p:nvPr/>
        </p:nvSpPr>
        <p:spPr bwMode="auto">
          <a:xfrm>
            <a:off x="620713" y="1042988"/>
            <a:ext cx="2651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Up to x1 </a:t>
            </a:r>
            <a:r>
              <a:rPr lang="en-GB" altLang="en-US"/>
              <a:t>M1 Abrams 105mm MBT </a:t>
            </a:r>
            <a:r>
              <a:rPr lang="en-GB" altLang="en-US" b="1"/>
              <a:t>(fg)         </a:t>
            </a:r>
            <a:r>
              <a:rPr lang="en-GB" altLang="en-US"/>
              <a:t>CWUS-06</a:t>
            </a:r>
            <a:endParaRPr lang="en-GB" altLang="en-US"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23" name="Line 395">
            <a:extLst>
              <a:ext uri="{FF2B5EF4-FFF2-40B4-BE49-F238E27FC236}">
                <a16:creationId xmlns:a16="http://schemas.microsoft.com/office/drawing/2014/main" id="{B10F07BF-12D3-4BA3-8FBF-248157E0D18A}"/>
              </a:ext>
            </a:extLst>
          </p:cNvPr>
          <p:cNvSpPr>
            <a:spLocks noChangeShapeType="1"/>
          </p:cNvSpPr>
          <p:nvPr/>
        </p:nvSpPr>
        <p:spPr bwMode="auto">
          <a:xfrm>
            <a:off x="3860800" y="67325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524" name="Group 396">
            <a:extLst>
              <a:ext uri="{FF2B5EF4-FFF2-40B4-BE49-F238E27FC236}">
                <a16:creationId xmlns:a16="http://schemas.microsoft.com/office/drawing/2014/main" id="{8E779C87-0EE2-4AC5-B68B-1409EB7A90B5}"/>
              </a:ext>
            </a:extLst>
          </p:cNvPr>
          <p:cNvGrpSpPr>
            <a:grpSpLocks/>
          </p:cNvGrpSpPr>
          <p:nvPr/>
        </p:nvGrpSpPr>
        <p:grpSpPr bwMode="auto">
          <a:xfrm>
            <a:off x="3789363" y="6877050"/>
            <a:ext cx="231775" cy="190500"/>
            <a:chOff x="2251" y="2290"/>
            <a:chExt cx="146" cy="120"/>
          </a:xfrm>
        </p:grpSpPr>
        <p:sp>
          <p:nvSpPr>
            <p:cNvPr id="48525" name="Rectangle 397">
              <a:extLst>
                <a:ext uri="{FF2B5EF4-FFF2-40B4-BE49-F238E27FC236}">
                  <a16:creationId xmlns:a16="http://schemas.microsoft.com/office/drawing/2014/main" id="{F9A6D8E2-EEEB-4EC7-A59A-7DDB979D2032}"/>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526" name="Oval 398">
              <a:extLst>
                <a:ext uri="{FF2B5EF4-FFF2-40B4-BE49-F238E27FC236}">
                  <a16:creationId xmlns:a16="http://schemas.microsoft.com/office/drawing/2014/main" id="{B9519B5F-1773-40F9-96D5-D7A6E95B169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527" name="Oval 399">
              <a:extLst>
                <a:ext uri="{FF2B5EF4-FFF2-40B4-BE49-F238E27FC236}">
                  <a16:creationId xmlns:a16="http://schemas.microsoft.com/office/drawing/2014/main" id="{34DA45D4-849F-4246-BD88-487F2C490298}"/>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528" name="Group 400">
            <a:extLst>
              <a:ext uri="{FF2B5EF4-FFF2-40B4-BE49-F238E27FC236}">
                <a16:creationId xmlns:a16="http://schemas.microsoft.com/office/drawing/2014/main" id="{CBF94180-640D-4DD1-84AF-5E73701F24C1}"/>
              </a:ext>
            </a:extLst>
          </p:cNvPr>
          <p:cNvGrpSpPr>
            <a:grpSpLocks/>
          </p:cNvGrpSpPr>
          <p:nvPr/>
        </p:nvGrpSpPr>
        <p:grpSpPr bwMode="auto">
          <a:xfrm>
            <a:off x="3867150" y="6805613"/>
            <a:ext cx="74613" cy="26987"/>
            <a:chOff x="2373" y="1404"/>
            <a:chExt cx="47" cy="17"/>
          </a:xfrm>
        </p:grpSpPr>
        <p:sp>
          <p:nvSpPr>
            <p:cNvPr id="48529" name="Oval 401">
              <a:extLst>
                <a:ext uri="{FF2B5EF4-FFF2-40B4-BE49-F238E27FC236}">
                  <a16:creationId xmlns:a16="http://schemas.microsoft.com/office/drawing/2014/main" id="{B84A6CB6-E434-48B7-802D-7B0134B719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530" name="Oval 402">
              <a:extLst>
                <a:ext uri="{FF2B5EF4-FFF2-40B4-BE49-F238E27FC236}">
                  <a16:creationId xmlns:a16="http://schemas.microsoft.com/office/drawing/2014/main" id="{9DA18D33-2798-4D12-86E2-585E677AFD7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531" name="Text Box 403">
            <a:extLst>
              <a:ext uri="{FF2B5EF4-FFF2-40B4-BE49-F238E27FC236}">
                <a16:creationId xmlns:a16="http://schemas.microsoft.com/office/drawing/2014/main" id="{CA192660-C19F-4074-B900-9C9DAA754052}"/>
              </a:ext>
            </a:extLst>
          </p:cNvPr>
          <p:cNvSpPr txBox="1">
            <a:spLocks noChangeArrowheads="1"/>
          </p:cNvSpPr>
          <p:nvPr/>
        </p:nvSpPr>
        <p:spPr bwMode="auto">
          <a:xfrm>
            <a:off x="4005263" y="6732588"/>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(no MG) </a:t>
            </a:r>
            <a:r>
              <a:rPr lang="en-GB" altLang="en-US" b="1"/>
              <a:t>(a)                            </a:t>
            </a:r>
            <a:r>
              <a:rPr lang="en-GB" altLang="en-US"/>
              <a:t>CWUS-33</a:t>
            </a:r>
            <a:endParaRPr lang="en-GB" altLang="en-US" b="1"/>
          </a:p>
        </p:txBody>
      </p:sp>
      <p:sp>
        <p:nvSpPr>
          <p:cNvPr id="48478" name="Line 350">
            <a:extLst>
              <a:ext uri="{FF2B5EF4-FFF2-40B4-BE49-F238E27FC236}">
                <a16:creationId xmlns:a16="http://schemas.microsoft.com/office/drawing/2014/main" id="{91BCB631-3D77-4817-80CB-E88D0B98B6DB}"/>
              </a:ext>
            </a:extLst>
          </p:cNvPr>
          <p:cNvSpPr>
            <a:spLocks noChangeShapeType="1"/>
          </p:cNvSpPr>
          <p:nvPr/>
        </p:nvSpPr>
        <p:spPr bwMode="auto">
          <a:xfrm>
            <a:off x="476250" y="38512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479" name="Group 351">
            <a:extLst>
              <a:ext uri="{FF2B5EF4-FFF2-40B4-BE49-F238E27FC236}">
                <a16:creationId xmlns:a16="http://schemas.microsoft.com/office/drawing/2014/main" id="{6016BD8D-9764-4A70-8959-540153A75EB8}"/>
              </a:ext>
            </a:extLst>
          </p:cNvPr>
          <p:cNvGrpSpPr>
            <a:grpSpLocks/>
          </p:cNvGrpSpPr>
          <p:nvPr/>
        </p:nvGrpSpPr>
        <p:grpSpPr bwMode="auto">
          <a:xfrm>
            <a:off x="404813" y="3995738"/>
            <a:ext cx="231775" cy="190500"/>
            <a:chOff x="2251" y="2290"/>
            <a:chExt cx="146" cy="120"/>
          </a:xfrm>
        </p:grpSpPr>
        <p:sp>
          <p:nvSpPr>
            <p:cNvPr id="48480" name="Rectangle 352">
              <a:extLst>
                <a:ext uri="{FF2B5EF4-FFF2-40B4-BE49-F238E27FC236}">
                  <a16:creationId xmlns:a16="http://schemas.microsoft.com/office/drawing/2014/main" id="{07292846-2C50-461E-99FE-0498DE45C5D9}"/>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81" name="Oval 353">
              <a:extLst>
                <a:ext uri="{FF2B5EF4-FFF2-40B4-BE49-F238E27FC236}">
                  <a16:creationId xmlns:a16="http://schemas.microsoft.com/office/drawing/2014/main" id="{D110DCE2-8FA0-40B6-A6F7-04BD52B9EAFC}"/>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82" name="Oval 354">
              <a:extLst>
                <a:ext uri="{FF2B5EF4-FFF2-40B4-BE49-F238E27FC236}">
                  <a16:creationId xmlns:a16="http://schemas.microsoft.com/office/drawing/2014/main" id="{1BB70859-AAC3-4075-B8A1-E64C0DBD13F4}"/>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483" name="Group 355">
            <a:extLst>
              <a:ext uri="{FF2B5EF4-FFF2-40B4-BE49-F238E27FC236}">
                <a16:creationId xmlns:a16="http://schemas.microsoft.com/office/drawing/2014/main" id="{694983C6-3BAA-420C-B804-5C207E28E2FC}"/>
              </a:ext>
            </a:extLst>
          </p:cNvPr>
          <p:cNvGrpSpPr>
            <a:grpSpLocks/>
          </p:cNvGrpSpPr>
          <p:nvPr/>
        </p:nvGrpSpPr>
        <p:grpSpPr bwMode="auto">
          <a:xfrm>
            <a:off x="482600" y="3924300"/>
            <a:ext cx="74613" cy="26988"/>
            <a:chOff x="2373" y="1404"/>
            <a:chExt cx="47" cy="17"/>
          </a:xfrm>
        </p:grpSpPr>
        <p:sp>
          <p:nvSpPr>
            <p:cNvPr id="48484" name="Oval 356">
              <a:extLst>
                <a:ext uri="{FF2B5EF4-FFF2-40B4-BE49-F238E27FC236}">
                  <a16:creationId xmlns:a16="http://schemas.microsoft.com/office/drawing/2014/main" id="{D66B9F06-7906-49F9-81CF-16127051C59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85" name="Oval 357">
              <a:extLst>
                <a:ext uri="{FF2B5EF4-FFF2-40B4-BE49-F238E27FC236}">
                  <a16:creationId xmlns:a16="http://schemas.microsoft.com/office/drawing/2014/main" id="{649DCEDB-B42F-4CF9-8E8A-2809679C0C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86" name="Text Box 358">
            <a:extLst>
              <a:ext uri="{FF2B5EF4-FFF2-40B4-BE49-F238E27FC236}">
                <a16:creationId xmlns:a16="http://schemas.microsoft.com/office/drawing/2014/main" id="{02A07611-BF85-4683-972C-A87AD87E8A43}"/>
              </a:ext>
            </a:extLst>
          </p:cNvPr>
          <p:cNvSpPr txBox="1">
            <a:spLocks noChangeArrowheads="1"/>
          </p:cNvSpPr>
          <p:nvPr/>
        </p:nvSpPr>
        <p:spPr bwMode="auto">
          <a:xfrm>
            <a:off x="620713" y="3851275"/>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                            </a:t>
            </a:r>
            <a:r>
              <a:rPr lang="en-GB" altLang="en-US"/>
              <a:t>CWUS-33</a:t>
            </a:r>
            <a:endParaRPr lang="en-GB" altLang="en-US" b="1"/>
          </a:p>
        </p:txBody>
      </p:sp>
      <p:sp>
        <p:nvSpPr>
          <p:cNvPr id="48350" name="Line 222">
            <a:extLst>
              <a:ext uri="{FF2B5EF4-FFF2-40B4-BE49-F238E27FC236}">
                <a16:creationId xmlns:a16="http://schemas.microsoft.com/office/drawing/2014/main" id="{F21F4E96-F611-41CB-ADB9-C0D2A24ED194}"/>
              </a:ext>
            </a:extLst>
          </p:cNvPr>
          <p:cNvSpPr>
            <a:spLocks noChangeShapeType="1"/>
          </p:cNvSpPr>
          <p:nvPr/>
        </p:nvSpPr>
        <p:spPr bwMode="auto">
          <a:xfrm>
            <a:off x="476250" y="32766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51" name="Group 223">
            <a:extLst>
              <a:ext uri="{FF2B5EF4-FFF2-40B4-BE49-F238E27FC236}">
                <a16:creationId xmlns:a16="http://schemas.microsoft.com/office/drawing/2014/main" id="{88186223-1481-4AC1-847A-F6B617B8FC72}"/>
              </a:ext>
            </a:extLst>
          </p:cNvPr>
          <p:cNvGrpSpPr>
            <a:grpSpLocks/>
          </p:cNvGrpSpPr>
          <p:nvPr/>
        </p:nvGrpSpPr>
        <p:grpSpPr bwMode="auto">
          <a:xfrm>
            <a:off x="404813" y="3421063"/>
            <a:ext cx="231775" cy="190500"/>
            <a:chOff x="2251" y="2290"/>
            <a:chExt cx="146" cy="120"/>
          </a:xfrm>
        </p:grpSpPr>
        <p:sp>
          <p:nvSpPr>
            <p:cNvPr id="48352" name="Rectangle 224">
              <a:extLst>
                <a:ext uri="{FF2B5EF4-FFF2-40B4-BE49-F238E27FC236}">
                  <a16:creationId xmlns:a16="http://schemas.microsoft.com/office/drawing/2014/main" id="{355857DA-0990-4846-8E58-EFC077F168EA}"/>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53" name="Oval 225">
              <a:extLst>
                <a:ext uri="{FF2B5EF4-FFF2-40B4-BE49-F238E27FC236}">
                  <a16:creationId xmlns:a16="http://schemas.microsoft.com/office/drawing/2014/main" id="{305D6765-831A-4BA0-97E5-0D71D01BD515}"/>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54" name="Oval 226">
              <a:extLst>
                <a:ext uri="{FF2B5EF4-FFF2-40B4-BE49-F238E27FC236}">
                  <a16:creationId xmlns:a16="http://schemas.microsoft.com/office/drawing/2014/main" id="{79BD8D83-9911-4008-8F9E-64D7348D4B1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355" name="Group 227">
            <a:extLst>
              <a:ext uri="{FF2B5EF4-FFF2-40B4-BE49-F238E27FC236}">
                <a16:creationId xmlns:a16="http://schemas.microsoft.com/office/drawing/2014/main" id="{7C27694A-6106-4310-84F2-3D2B54419C5F}"/>
              </a:ext>
            </a:extLst>
          </p:cNvPr>
          <p:cNvGrpSpPr>
            <a:grpSpLocks/>
          </p:cNvGrpSpPr>
          <p:nvPr/>
        </p:nvGrpSpPr>
        <p:grpSpPr bwMode="auto">
          <a:xfrm>
            <a:off x="482600" y="3349625"/>
            <a:ext cx="74613" cy="26988"/>
            <a:chOff x="2373" y="1404"/>
            <a:chExt cx="47" cy="17"/>
          </a:xfrm>
        </p:grpSpPr>
        <p:sp>
          <p:nvSpPr>
            <p:cNvPr id="48356" name="Oval 228">
              <a:extLst>
                <a:ext uri="{FF2B5EF4-FFF2-40B4-BE49-F238E27FC236}">
                  <a16:creationId xmlns:a16="http://schemas.microsoft.com/office/drawing/2014/main" id="{B4213E0A-605F-4BEE-85AA-EBE64E2281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57" name="Oval 229">
              <a:extLst>
                <a:ext uri="{FF2B5EF4-FFF2-40B4-BE49-F238E27FC236}">
                  <a16:creationId xmlns:a16="http://schemas.microsoft.com/office/drawing/2014/main" id="{71DA3496-24A5-4EC3-A3EC-7335A9A2542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58" name="Text Box 230">
            <a:extLst>
              <a:ext uri="{FF2B5EF4-FFF2-40B4-BE49-F238E27FC236}">
                <a16:creationId xmlns:a16="http://schemas.microsoft.com/office/drawing/2014/main" id="{B1789A55-1A91-4F08-934B-4CB99CF25052}"/>
              </a:ext>
            </a:extLst>
          </p:cNvPr>
          <p:cNvSpPr txBox="1">
            <a:spLocks noChangeArrowheads="1"/>
          </p:cNvSpPr>
          <p:nvPr/>
        </p:nvSpPr>
        <p:spPr bwMode="auto">
          <a:xfrm>
            <a:off x="620713" y="327660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M151 MUTT (no MG) </a:t>
            </a:r>
            <a:r>
              <a:rPr lang="en-GB" altLang="en-US" b="1"/>
              <a:t>(ab)                          </a:t>
            </a:r>
            <a:r>
              <a:rPr lang="en-GB" altLang="en-US"/>
              <a:t>CWUS-33</a:t>
            </a:r>
            <a:endParaRPr lang="en-GB" altLang="en-US" b="1"/>
          </a:p>
        </p:txBody>
      </p:sp>
      <p:sp>
        <p:nvSpPr>
          <p:cNvPr id="48332" name="Line 204">
            <a:extLst>
              <a:ext uri="{FF2B5EF4-FFF2-40B4-BE49-F238E27FC236}">
                <a16:creationId xmlns:a16="http://schemas.microsoft.com/office/drawing/2014/main" id="{F4A24B3A-A23B-455E-A120-1D38714A9FB9}"/>
              </a:ext>
            </a:extLst>
          </p:cNvPr>
          <p:cNvSpPr>
            <a:spLocks noChangeShapeType="1"/>
          </p:cNvSpPr>
          <p:nvPr/>
        </p:nvSpPr>
        <p:spPr bwMode="auto">
          <a:xfrm>
            <a:off x="476250" y="27003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33" name="Group 205">
            <a:extLst>
              <a:ext uri="{FF2B5EF4-FFF2-40B4-BE49-F238E27FC236}">
                <a16:creationId xmlns:a16="http://schemas.microsoft.com/office/drawing/2014/main" id="{C3F9B489-5D1F-400D-8E24-89C9372613DA}"/>
              </a:ext>
            </a:extLst>
          </p:cNvPr>
          <p:cNvGrpSpPr>
            <a:grpSpLocks/>
          </p:cNvGrpSpPr>
          <p:nvPr/>
        </p:nvGrpSpPr>
        <p:grpSpPr bwMode="auto">
          <a:xfrm>
            <a:off x="404813" y="2844800"/>
            <a:ext cx="231775" cy="190500"/>
            <a:chOff x="2251" y="2290"/>
            <a:chExt cx="146" cy="120"/>
          </a:xfrm>
        </p:grpSpPr>
        <p:sp>
          <p:nvSpPr>
            <p:cNvPr id="48334" name="Rectangle 206">
              <a:extLst>
                <a:ext uri="{FF2B5EF4-FFF2-40B4-BE49-F238E27FC236}">
                  <a16:creationId xmlns:a16="http://schemas.microsoft.com/office/drawing/2014/main" id="{1FE7AB13-F9C1-4F92-93FA-A2E61295560D}"/>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35" name="Oval 207">
              <a:extLst>
                <a:ext uri="{FF2B5EF4-FFF2-40B4-BE49-F238E27FC236}">
                  <a16:creationId xmlns:a16="http://schemas.microsoft.com/office/drawing/2014/main" id="{C3912620-2624-4F7C-ABD7-509BF4F25FD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36" name="Oval 208">
              <a:extLst>
                <a:ext uri="{FF2B5EF4-FFF2-40B4-BE49-F238E27FC236}">
                  <a16:creationId xmlns:a16="http://schemas.microsoft.com/office/drawing/2014/main" id="{BBC0CE02-BFD7-4DB8-ACE6-7547FAD12967}"/>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337" name="Group 209">
            <a:extLst>
              <a:ext uri="{FF2B5EF4-FFF2-40B4-BE49-F238E27FC236}">
                <a16:creationId xmlns:a16="http://schemas.microsoft.com/office/drawing/2014/main" id="{E0B93D54-1D1C-4369-9315-093F3FED1ED4}"/>
              </a:ext>
            </a:extLst>
          </p:cNvPr>
          <p:cNvGrpSpPr>
            <a:grpSpLocks/>
          </p:cNvGrpSpPr>
          <p:nvPr/>
        </p:nvGrpSpPr>
        <p:grpSpPr bwMode="auto">
          <a:xfrm>
            <a:off x="482600" y="2773363"/>
            <a:ext cx="74613" cy="26987"/>
            <a:chOff x="2373" y="1404"/>
            <a:chExt cx="47" cy="17"/>
          </a:xfrm>
        </p:grpSpPr>
        <p:sp>
          <p:nvSpPr>
            <p:cNvPr id="48338" name="Oval 210">
              <a:extLst>
                <a:ext uri="{FF2B5EF4-FFF2-40B4-BE49-F238E27FC236}">
                  <a16:creationId xmlns:a16="http://schemas.microsoft.com/office/drawing/2014/main" id="{6E4D76BA-3D2C-4CF8-B5BB-E799299BA1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39" name="Oval 211">
              <a:extLst>
                <a:ext uri="{FF2B5EF4-FFF2-40B4-BE49-F238E27FC236}">
                  <a16:creationId xmlns:a16="http://schemas.microsoft.com/office/drawing/2014/main" id="{4CE849EA-46AB-4665-85C7-6A3C94501E8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40" name="Text Box 212">
            <a:extLst>
              <a:ext uri="{FF2B5EF4-FFF2-40B4-BE49-F238E27FC236}">
                <a16:creationId xmlns:a16="http://schemas.microsoft.com/office/drawing/2014/main" id="{433887A5-A43F-4F14-87F5-28FF8272AC63}"/>
              </a:ext>
            </a:extLst>
          </p:cNvPr>
          <p:cNvSpPr txBox="1">
            <a:spLocks noChangeArrowheads="1"/>
          </p:cNvSpPr>
          <p:nvPr/>
        </p:nvSpPr>
        <p:spPr bwMode="auto">
          <a:xfrm>
            <a:off x="620713" y="2700338"/>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                            </a:t>
            </a:r>
            <a:r>
              <a:rPr lang="en-GB" altLang="en-US"/>
              <a:t>CWUS-33</a:t>
            </a:r>
            <a:endParaRPr lang="en-GB" altLang="en-US" b="1"/>
          </a:p>
        </p:txBody>
      </p:sp>
      <p:grpSp>
        <p:nvGrpSpPr>
          <p:cNvPr id="48272" name="Group 144">
            <a:extLst>
              <a:ext uri="{FF2B5EF4-FFF2-40B4-BE49-F238E27FC236}">
                <a16:creationId xmlns:a16="http://schemas.microsoft.com/office/drawing/2014/main" id="{BBB0C5B4-FDC5-46DA-BB77-C91263229844}"/>
              </a:ext>
            </a:extLst>
          </p:cNvPr>
          <p:cNvGrpSpPr>
            <a:grpSpLocks/>
          </p:cNvGrpSpPr>
          <p:nvPr/>
        </p:nvGrpSpPr>
        <p:grpSpPr bwMode="auto">
          <a:xfrm>
            <a:off x="115888" y="250825"/>
            <a:ext cx="288925" cy="215900"/>
            <a:chOff x="2976" y="2472"/>
            <a:chExt cx="136" cy="91"/>
          </a:xfrm>
        </p:grpSpPr>
        <p:sp>
          <p:nvSpPr>
            <p:cNvPr id="48273" name="Rectangle 145">
              <a:extLst>
                <a:ext uri="{FF2B5EF4-FFF2-40B4-BE49-F238E27FC236}">
                  <a16:creationId xmlns:a16="http://schemas.microsoft.com/office/drawing/2014/main" id="{440A28A5-10DF-4C55-B751-F9D3619C1C12}"/>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274" name="Line 146">
              <a:extLst>
                <a:ext uri="{FF2B5EF4-FFF2-40B4-BE49-F238E27FC236}">
                  <a16:creationId xmlns:a16="http://schemas.microsoft.com/office/drawing/2014/main" id="{DF20EE12-59AC-492E-BEEF-408FD64ADCA6}"/>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275" name="Line 147">
              <a:extLst>
                <a:ext uri="{FF2B5EF4-FFF2-40B4-BE49-F238E27FC236}">
                  <a16:creationId xmlns:a16="http://schemas.microsoft.com/office/drawing/2014/main" id="{85FBE6F7-22AD-4B1E-9FAB-10EF23E4CC4A}"/>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276" name="Group 148">
              <a:extLst>
                <a:ext uri="{FF2B5EF4-FFF2-40B4-BE49-F238E27FC236}">
                  <a16:creationId xmlns:a16="http://schemas.microsoft.com/office/drawing/2014/main" id="{75B345EB-57D1-4E68-86B1-50A92CB27088}"/>
                </a:ext>
              </a:extLst>
            </p:cNvPr>
            <p:cNvGrpSpPr>
              <a:grpSpLocks/>
            </p:cNvGrpSpPr>
            <p:nvPr/>
          </p:nvGrpSpPr>
          <p:grpSpPr bwMode="auto">
            <a:xfrm>
              <a:off x="3022" y="2540"/>
              <a:ext cx="44" cy="22"/>
              <a:chOff x="1632" y="1249"/>
              <a:chExt cx="48" cy="24"/>
            </a:xfrm>
          </p:grpSpPr>
          <p:sp>
            <p:nvSpPr>
              <p:cNvPr id="48277" name="AutoShape 149">
                <a:extLst>
                  <a:ext uri="{FF2B5EF4-FFF2-40B4-BE49-F238E27FC236}">
                    <a16:creationId xmlns:a16="http://schemas.microsoft.com/office/drawing/2014/main" id="{7AF895FD-53F4-4974-969D-DB2361E8C9EB}"/>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278" name="AutoShape 150">
                <a:extLst>
                  <a:ext uri="{FF2B5EF4-FFF2-40B4-BE49-F238E27FC236}">
                    <a16:creationId xmlns:a16="http://schemas.microsoft.com/office/drawing/2014/main" id="{1F0B2E16-DD6F-477F-BC57-E0E1A1A5F810}"/>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8279" name="Group 151">
            <a:extLst>
              <a:ext uri="{FF2B5EF4-FFF2-40B4-BE49-F238E27FC236}">
                <a16:creationId xmlns:a16="http://schemas.microsoft.com/office/drawing/2014/main" id="{77E6E9F0-9D5D-40E5-9EED-045BF40237EC}"/>
              </a:ext>
            </a:extLst>
          </p:cNvPr>
          <p:cNvGrpSpPr>
            <a:grpSpLocks/>
          </p:cNvGrpSpPr>
          <p:nvPr/>
        </p:nvGrpSpPr>
        <p:grpSpPr bwMode="auto">
          <a:xfrm>
            <a:off x="223838" y="180975"/>
            <a:ext cx="76200" cy="63500"/>
            <a:chOff x="2443" y="447"/>
            <a:chExt cx="48" cy="40"/>
          </a:xfrm>
        </p:grpSpPr>
        <p:sp>
          <p:nvSpPr>
            <p:cNvPr id="48280" name="Line 152">
              <a:extLst>
                <a:ext uri="{FF2B5EF4-FFF2-40B4-BE49-F238E27FC236}">
                  <a16:creationId xmlns:a16="http://schemas.microsoft.com/office/drawing/2014/main" id="{0F037FCD-2535-401F-841F-85E0178154A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281" name="Line 153">
              <a:extLst>
                <a:ext uri="{FF2B5EF4-FFF2-40B4-BE49-F238E27FC236}">
                  <a16:creationId xmlns:a16="http://schemas.microsoft.com/office/drawing/2014/main" id="{421E1A02-A302-44EF-A4C6-EC1ED634716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8282" name="Text Box 154">
            <a:extLst>
              <a:ext uri="{FF2B5EF4-FFF2-40B4-BE49-F238E27FC236}">
                <a16:creationId xmlns:a16="http://schemas.microsoft.com/office/drawing/2014/main" id="{36AFB65C-F8A2-45C6-81F9-89301F96D236}"/>
              </a:ext>
            </a:extLst>
          </p:cNvPr>
          <p:cNvSpPr txBox="1">
            <a:spLocks noChangeArrowheads="1"/>
          </p:cNvSpPr>
          <p:nvPr/>
        </p:nvSpPr>
        <p:spPr bwMode="auto">
          <a:xfrm>
            <a:off x="404813" y="107950"/>
            <a:ext cx="20367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CWUS-17</a:t>
            </a:r>
          </a:p>
          <a:p>
            <a:r>
              <a:rPr lang="en-GB" altLang="en-US" sz="1000" b="1"/>
              <a:t>Parachute Infantry Battalion </a:t>
            </a:r>
            <a:r>
              <a:rPr lang="en-GB" altLang="en-US" b="1"/>
              <a:t>(d)</a:t>
            </a:r>
            <a:endParaRPr lang="en-GB" altLang="en-US" sz="1000" b="1"/>
          </a:p>
        </p:txBody>
      </p:sp>
      <p:sp>
        <p:nvSpPr>
          <p:cNvPr id="48283" name="Line 155">
            <a:extLst>
              <a:ext uri="{FF2B5EF4-FFF2-40B4-BE49-F238E27FC236}">
                <a16:creationId xmlns:a16="http://schemas.microsoft.com/office/drawing/2014/main" id="{E0702BCE-8282-4DC9-A507-84A3460DDDC9}"/>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284" name="Group 156">
            <a:extLst>
              <a:ext uri="{FF2B5EF4-FFF2-40B4-BE49-F238E27FC236}">
                <a16:creationId xmlns:a16="http://schemas.microsoft.com/office/drawing/2014/main" id="{21D4D91F-3F9E-41B0-B34B-F2913AFCF827}"/>
              </a:ext>
            </a:extLst>
          </p:cNvPr>
          <p:cNvGrpSpPr>
            <a:grpSpLocks/>
          </p:cNvGrpSpPr>
          <p:nvPr/>
        </p:nvGrpSpPr>
        <p:grpSpPr bwMode="auto">
          <a:xfrm>
            <a:off x="404813" y="612775"/>
            <a:ext cx="231775" cy="157163"/>
            <a:chOff x="933" y="149"/>
            <a:chExt cx="146" cy="99"/>
          </a:xfrm>
        </p:grpSpPr>
        <p:sp>
          <p:nvSpPr>
            <p:cNvPr id="48285" name="Rectangle 157">
              <a:extLst>
                <a:ext uri="{FF2B5EF4-FFF2-40B4-BE49-F238E27FC236}">
                  <a16:creationId xmlns:a16="http://schemas.microsoft.com/office/drawing/2014/main" id="{043A7904-22D0-40F7-8522-E2C8D4BA0CC1}"/>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286" name="Text Box 158">
              <a:extLst>
                <a:ext uri="{FF2B5EF4-FFF2-40B4-BE49-F238E27FC236}">
                  <a16:creationId xmlns:a16="http://schemas.microsoft.com/office/drawing/2014/main" id="{93921C3F-F08E-419C-B162-B8450C6467DF}"/>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8287" name="Line 159">
            <a:extLst>
              <a:ext uri="{FF2B5EF4-FFF2-40B4-BE49-F238E27FC236}">
                <a16:creationId xmlns:a16="http://schemas.microsoft.com/office/drawing/2014/main" id="{7F8BF6C9-2F46-459E-95D2-A6614CBA3F1F}"/>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288" name="Group 160">
            <a:extLst>
              <a:ext uri="{FF2B5EF4-FFF2-40B4-BE49-F238E27FC236}">
                <a16:creationId xmlns:a16="http://schemas.microsoft.com/office/drawing/2014/main" id="{9C1A19DC-C650-4142-BFCB-4813EEDF4F22}"/>
              </a:ext>
            </a:extLst>
          </p:cNvPr>
          <p:cNvGrpSpPr>
            <a:grpSpLocks/>
          </p:cNvGrpSpPr>
          <p:nvPr/>
        </p:nvGrpSpPr>
        <p:grpSpPr bwMode="auto">
          <a:xfrm>
            <a:off x="482600" y="539750"/>
            <a:ext cx="74613" cy="26988"/>
            <a:chOff x="2373" y="1404"/>
            <a:chExt cx="47" cy="17"/>
          </a:xfrm>
        </p:grpSpPr>
        <p:sp>
          <p:nvSpPr>
            <p:cNvPr id="48289" name="Oval 161">
              <a:extLst>
                <a:ext uri="{FF2B5EF4-FFF2-40B4-BE49-F238E27FC236}">
                  <a16:creationId xmlns:a16="http://schemas.microsoft.com/office/drawing/2014/main" id="{1EB5A9FB-73ED-4E5D-BCC1-AC32EA3C1B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290" name="Oval 162">
              <a:extLst>
                <a:ext uri="{FF2B5EF4-FFF2-40B4-BE49-F238E27FC236}">
                  <a16:creationId xmlns:a16="http://schemas.microsoft.com/office/drawing/2014/main" id="{FE57EA53-886C-48FE-9FFA-5486A2970E1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291" name="Text Box 163">
            <a:extLst>
              <a:ext uri="{FF2B5EF4-FFF2-40B4-BE49-F238E27FC236}">
                <a16:creationId xmlns:a16="http://schemas.microsoft.com/office/drawing/2014/main" id="{3648C288-92DE-4650-BA9B-66F7941700BA}"/>
              </a:ext>
            </a:extLst>
          </p:cNvPr>
          <p:cNvSpPr txBox="1">
            <a:spLocks noChangeArrowheads="1"/>
          </p:cNvSpPr>
          <p:nvPr/>
        </p:nvSpPr>
        <p:spPr bwMode="auto">
          <a:xfrm>
            <a:off x="620713" y="46831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48292" name="Group 164">
            <a:extLst>
              <a:ext uri="{FF2B5EF4-FFF2-40B4-BE49-F238E27FC236}">
                <a16:creationId xmlns:a16="http://schemas.microsoft.com/office/drawing/2014/main" id="{F5D4DD10-EA58-468B-8685-27E85732F8B7}"/>
              </a:ext>
            </a:extLst>
          </p:cNvPr>
          <p:cNvGrpSpPr>
            <a:grpSpLocks/>
          </p:cNvGrpSpPr>
          <p:nvPr/>
        </p:nvGrpSpPr>
        <p:grpSpPr bwMode="auto">
          <a:xfrm>
            <a:off x="404813" y="900113"/>
            <a:ext cx="231775" cy="190500"/>
            <a:chOff x="2251" y="2290"/>
            <a:chExt cx="146" cy="120"/>
          </a:xfrm>
        </p:grpSpPr>
        <p:sp>
          <p:nvSpPr>
            <p:cNvPr id="48293" name="Rectangle 165">
              <a:extLst>
                <a:ext uri="{FF2B5EF4-FFF2-40B4-BE49-F238E27FC236}">
                  <a16:creationId xmlns:a16="http://schemas.microsoft.com/office/drawing/2014/main" id="{A49E3966-614F-46C2-9FA7-B9298B4F594E}"/>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294" name="Oval 166">
              <a:extLst>
                <a:ext uri="{FF2B5EF4-FFF2-40B4-BE49-F238E27FC236}">
                  <a16:creationId xmlns:a16="http://schemas.microsoft.com/office/drawing/2014/main" id="{514AB7B2-D4DB-4F9A-9A92-5FB0BE6FD872}"/>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295" name="Oval 167">
              <a:extLst>
                <a:ext uri="{FF2B5EF4-FFF2-40B4-BE49-F238E27FC236}">
                  <a16:creationId xmlns:a16="http://schemas.microsoft.com/office/drawing/2014/main" id="{E7D9581D-DE56-4EBE-BE7C-2C13A0C5A98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296" name="Group 168">
            <a:extLst>
              <a:ext uri="{FF2B5EF4-FFF2-40B4-BE49-F238E27FC236}">
                <a16:creationId xmlns:a16="http://schemas.microsoft.com/office/drawing/2014/main" id="{F1A58A9A-FC73-4836-8884-3EFE8B9B73E9}"/>
              </a:ext>
            </a:extLst>
          </p:cNvPr>
          <p:cNvGrpSpPr>
            <a:grpSpLocks/>
          </p:cNvGrpSpPr>
          <p:nvPr/>
        </p:nvGrpSpPr>
        <p:grpSpPr bwMode="auto">
          <a:xfrm>
            <a:off x="482600" y="828675"/>
            <a:ext cx="74613" cy="26988"/>
            <a:chOff x="2373" y="1404"/>
            <a:chExt cx="47" cy="17"/>
          </a:xfrm>
        </p:grpSpPr>
        <p:sp>
          <p:nvSpPr>
            <p:cNvPr id="48297" name="Oval 169">
              <a:extLst>
                <a:ext uri="{FF2B5EF4-FFF2-40B4-BE49-F238E27FC236}">
                  <a16:creationId xmlns:a16="http://schemas.microsoft.com/office/drawing/2014/main" id="{5954BE03-0D20-456A-BED0-FA5075BCD91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298" name="Oval 170">
              <a:extLst>
                <a:ext uri="{FF2B5EF4-FFF2-40B4-BE49-F238E27FC236}">
                  <a16:creationId xmlns:a16="http://schemas.microsoft.com/office/drawing/2014/main" id="{873B873D-4BF5-46A9-B892-8A1953C2762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299" name="Text Box 171">
            <a:extLst>
              <a:ext uri="{FF2B5EF4-FFF2-40B4-BE49-F238E27FC236}">
                <a16:creationId xmlns:a16="http://schemas.microsoft.com/office/drawing/2014/main" id="{3C1B356E-EABD-4D23-A01C-BCCC04926B27}"/>
              </a:ext>
            </a:extLst>
          </p:cNvPr>
          <p:cNvSpPr txBox="1">
            <a:spLocks noChangeArrowheads="1"/>
          </p:cNvSpPr>
          <p:nvPr/>
        </p:nvSpPr>
        <p:spPr bwMode="auto">
          <a:xfrm>
            <a:off x="620713" y="755650"/>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                            </a:t>
            </a:r>
            <a:r>
              <a:rPr lang="en-GB" altLang="en-US"/>
              <a:t>CWUS-33</a:t>
            </a:r>
            <a:endParaRPr lang="en-GB" altLang="en-US" b="1"/>
          </a:p>
        </p:txBody>
      </p:sp>
      <p:sp>
        <p:nvSpPr>
          <p:cNvPr id="48300" name="Text Box 172">
            <a:extLst>
              <a:ext uri="{FF2B5EF4-FFF2-40B4-BE49-F238E27FC236}">
                <a16:creationId xmlns:a16="http://schemas.microsoft.com/office/drawing/2014/main" id="{E1756FE0-E754-4AE2-BF32-0C269737B04C}"/>
              </a:ext>
            </a:extLst>
          </p:cNvPr>
          <p:cNvSpPr txBox="1">
            <a:spLocks noChangeArrowheads="1"/>
          </p:cNvSpPr>
          <p:nvPr/>
        </p:nvSpPr>
        <p:spPr bwMode="auto">
          <a:xfrm>
            <a:off x="69215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48301" name="Group 173">
            <a:extLst>
              <a:ext uri="{FF2B5EF4-FFF2-40B4-BE49-F238E27FC236}">
                <a16:creationId xmlns:a16="http://schemas.microsoft.com/office/drawing/2014/main" id="{7E90C2C3-1AC2-4FBB-8568-ABDF5E30E108}"/>
              </a:ext>
            </a:extLst>
          </p:cNvPr>
          <p:cNvGrpSpPr>
            <a:grpSpLocks/>
          </p:cNvGrpSpPr>
          <p:nvPr/>
        </p:nvGrpSpPr>
        <p:grpSpPr bwMode="auto">
          <a:xfrm>
            <a:off x="404813" y="1476375"/>
            <a:ext cx="288925" cy="215900"/>
            <a:chOff x="2976" y="2472"/>
            <a:chExt cx="136" cy="91"/>
          </a:xfrm>
        </p:grpSpPr>
        <p:sp>
          <p:nvSpPr>
            <p:cNvPr id="48302" name="Rectangle 174">
              <a:extLst>
                <a:ext uri="{FF2B5EF4-FFF2-40B4-BE49-F238E27FC236}">
                  <a16:creationId xmlns:a16="http://schemas.microsoft.com/office/drawing/2014/main" id="{8092EBF4-E10B-4AEE-8952-C548328D30AD}"/>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03" name="Line 175">
              <a:extLst>
                <a:ext uri="{FF2B5EF4-FFF2-40B4-BE49-F238E27FC236}">
                  <a16:creationId xmlns:a16="http://schemas.microsoft.com/office/drawing/2014/main" id="{4ADAC6DD-F12F-4013-B1FF-8ACA0EB18F5B}"/>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04" name="Line 176">
              <a:extLst>
                <a:ext uri="{FF2B5EF4-FFF2-40B4-BE49-F238E27FC236}">
                  <a16:creationId xmlns:a16="http://schemas.microsoft.com/office/drawing/2014/main" id="{C1390612-55A7-491C-AA99-6F274732BE0D}"/>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05" name="Group 177">
              <a:extLst>
                <a:ext uri="{FF2B5EF4-FFF2-40B4-BE49-F238E27FC236}">
                  <a16:creationId xmlns:a16="http://schemas.microsoft.com/office/drawing/2014/main" id="{70233D5C-3CFC-4CF6-B637-5D965086D754}"/>
                </a:ext>
              </a:extLst>
            </p:cNvPr>
            <p:cNvGrpSpPr>
              <a:grpSpLocks/>
            </p:cNvGrpSpPr>
            <p:nvPr/>
          </p:nvGrpSpPr>
          <p:grpSpPr bwMode="auto">
            <a:xfrm>
              <a:off x="3022" y="2540"/>
              <a:ext cx="44" cy="22"/>
              <a:chOff x="1632" y="1249"/>
              <a:chExt cx="48" cy="24"/>
            </a:xfrm>
          </p:grpSpPr>
          <p:sp>
            <p:nvSpPr>
              <p:cNvPr id="48306" name="AutoShape 178">
                <a:extLst>
                  <a:ext uri="{FF2B5EF4-FFF2-40B4-BE49-F238E27FC236}">
                    <a16:creationId xmlns:a16="http://schemas.microsoft.com/office/drawing/2014/main" id="{598493D2-8B4B-4193-8F99-2C512D3FF8F5}"/>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07" name="AutoShape 179">
                <a:extLst>
                  <a:ext uri="{FF2B5EF4-FFF2-40B4-BE49-F238E27FC236}">
                    <a16:creationId xmlns:a16="http://schemas.microsoft.com/office/drawing/2014/main" id="{03AA47DD-F3DC-478D-9336-AB7CF0750B5E}"/>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8308" name="Line 180">
            <a:extLst>
              <a:ext uri="{FF2B5EF4-FFF2-40B4-BE49-F238E27FC236}">
                <a16:creationId xmlns:a16="http://schemas.microsoft.com/office/drawing/2014/main" id="{F4666CEA-9260-4A4D-8C83-F353A89283A1}"/>
              </a:ext>
            </a:extLst>
          </p:cNvPr>
          <p:cNvSpPr>
            <a:spLocks noChangeShapeType="1"/>
          </p:cNvSpPr>
          <p:nvPr/>
        </p:nvSpPr>
        <p:spPr bwMode="auto">
          <a:xfrm>
            <a:off x="549275" y="1404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09" name="Line 181">
            <a:extLst>
              <a:ext uri="{FF2B5EF4-FFF2-40B4-BE49-F238E27FC236}">
                <a16:creationId xmlns:a16="http://schemas.microsoft.com/office/drawing/2014/main" id="{AC362716-8613-4047-8F2D-BBC1956DC6D2}"/>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10" name="Text Box 182">
            <a:extLst>
              <a:ext uri="{FF2B5EF4-FFF2-40B4-BE49-F238E27FC236}">
                <a16:creationId xmlns:a16="http://schemas.microsoft.com/office/drawing/2014/main" id="{BCFD4805-B2A3-4C62-BBFC-0963E8F48E97}"/>
              </a:ext>
            </a:extLst>
          </p:cNvPr>
          <p:cNvSpPr txBox="1">
            <a:spLocks noChangeArrowheads="1"/>
          </p:cNvSpPr>
          <p:nvPr/>
        </p:nvSpPr>
        <p:spPr bwMode="auto">
          <a:xfrm>
            <a:off x="692150" y="1403350"/>
            <a:ext cx="164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CWUS-09</a:t>
            </a:r>
          </a:p>
          <a:p>
            <a:r>
              <a:rPr lang="en-GB" altLang="en-US" b="1"/>
              <a:t>x3 Airborne Infantry Company</a:t>
            </a:r>
          </a:p>
        </p:txBody>
      </p:sp>
      <p:grpSp>
        <p:nvGrpSpPr>
          <p:cNvPr id="48311" name="Group 183">
            <a:extLst>
              <a:ext uri="{FF2B5EF4-FFF2-40B4-BE49-F238E27FC236}">
                <a16:creationId xmlns:a16="http://schemas.microsoft.com/office/drawing/2014/main" id="{26C9589E-704B-4FD7-8D0E-3D50952ECCBF}"/>
              </a:ext>
            </a:extLst>
          </p:cNvPr>
          <p:cNvGrpSpPr>
            <a:grpSpLocks/>
          </p:cNvGrpSpPr>
          <p:nvPr/>
        </p:nvGrpSpPr>
        <p:grpSpPr bwMode="auto">
          <a:xfrm>
            <a:off x="404813" y="1908175"/>
            <a:ext cx="287337" cy="258763"/>
            <a:chOff x="2478" y="2653"/>
            <a:chExt cx="146" cy="120"/>
          </a:xfrm>
        </p:grpSpPr>
        <p:sp>
          <p:nvSpPr>
            <p:cNvPr id="48312" name="Rectangle 184">
              <a:extLst>
                <a:ext uri="{FF2B5EF4-FFF2-40B4-BE49-F238E27FC236}">
                  <a16:creationId xmlns:a16="http://schemas.microsoft.com/office/drawing/2014/main" id="{1FFC0991-AB02-4CC9-B805-BE5CB3014826}"/>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13" name="Line 185">
              <a:extLst>
                <a:ext uri="{FF2B5EF4-FFF2-40B4-BE49-F238E27FC236}">
                  <a16:creationId xmlns:a16="http://schemas.microsoft.com/office/drawing/2014/main" id="{BC37AD12-BF39-482E-880A-98A5D73095AD}"/>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14" name="Oval 186">
              <a:extLst>
                <a:ext uri="{FF2B5EF4-FFF2-40B4-BE49-F238E27FC236}">
                  <a16:creationId xmlns:a16="http://schemas.microsoft.com/office/drawing/2014/main" id="{1D6DE616-94A6-4A93-857F-AB1E8AE10F6F}"/>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15" name="Oval 187">
              <a:extLst>
                <a:ext uri="{FF2B5EF4-FFF2-40B4-BE49-F238E27FC236}">
                  <a16:creationId xmlns:a16="http://schemas.microsoft.com/office/drawing/2014/main" id="{9BDA2FC2-F9B0-40C2-86E9-506BE65C1B28}"/>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316" name="Group 188">
            <a:extLst>
              <a:ext uri="{FF2B5EF4-FFF2-40B4-BE49-F238E27FC236}">
                <a16:creationId xmlns:a16="http://schemas.microsoft.com/office/drawing/2014/main" id="{F85A3FE7-6E26-4A03-92F2-5B1A2F4315DF}"/>
              </a:ext>
            </a:extLst>
          </p:cNvPr>
          <p:cNvGrpSpPr>
            <a:grpSpLocks/>
          </p:cNvGrpSpPr>
          <p:nvPr/>
        </p:nvGrpSpPr>
        <p:grpSpPr bwMode="auto">
          <a:xfrm>
            <a:off x="484188" y="1835150"/>
            <a:ext cx="131762" cy="26988"/>
            <a:chOff x="304" y="1872"/>
            <a:chExt cx="83" cy="17"/>
          </a:xfrm>
        </p:grpSpPr>
        <p:sp>
          <p:nvSpPr>
            <p:cNvPr id="48317" name="Oval 189">
              <a:extLst>
                <a:ext uri="{FF2B5EF4-FFF2-40B4-BE49-F238E27FC236}">
                  <a16:creationId xmlns:a16="http://schemas.microsoft.com/office/drawing/2014/main" id="{C0B7925B-0E80-440E-928B-81EA5FA3351B}"/>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18" name="Oval 190">
              <a:extLst>
                <a:ext uri="{FF2B5EF4-FFF2-40B4-BE49-F238E27FC236}">
                  <a16:creationId xmlns:a16="http://schemas.microsoft.com/office/drawing/2014/main" id="{EE4A5BA9-5110-4AF1-908C-34CF3CFDB0B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19" name="Oval 191">
              <a:extLst>
                <a:ext uri="{FF2B5EF4-FFF2-40B4-BE49-F238E27FC236}">
                  <a16:creationId xmlns:a16="http://schemas.microsoft.com/office/drawing/2014/main" id="{93FECE4B-37AC-41FF-A2A7-306029BADABF}"/>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20" name="Line 192">
            <a:extLst>
              <a:ext uri="{FF2B5EF4-FFF2-40B4-BE49-F238E27FC236}">
                <a16:creationId xmlns:a16="http://schemas.microsoft.com/office/drawing/2014/main" id="{A3D9C8C9-5735-44B1-BF86-6DADA9BFD1FF}"/>
              </a:ext>
            </a:extLst>
          </p:cNvPr>
          <p:cNvSpPr>
            <a:spLocks noChangeShapeType="1"/>
          </p:cNvSpPr>
          <p:nvPr/>
        </p:nvSpPr>
        <p:spPr bwMode="auto">
          <a:xfrm>
            <a:off x="260350" y="1979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21" name="Text Box 193">
            <a:extLst>
              <a:ext uri="{FF2B5EF4-FFF2-40B4-BE49-F238E27FC236}">
                <a16:creationId xmlns:a16="http://schemas.microsoft.com/office/drawing/2014/main" id="{ABD836C7-1C1C-4D67-8E13-CAEDC6DCB14B}"/>
              </a:ext>
            </a:extLst>
          </p:cNvPr>
          <p:cNvSpPr txBox="1">
            <a:spLocks noChangeArrowheads="1"/>
          </p:cNvSpPr>
          <p:nvPr/>
        </p:nvSpPr>
        <p:spPr bwMode="auto">
          <a:xfrm>
            <a:off x="692150" y="1835150"/>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48322" name="Text Box 194">
            <a:extLst>
              <a:ext uri="{FF2B5EF4-FFF2-40B4-BE49-F238E27FC236}">
                <a16:creationId xmlns:a16="http://schemas.microsoft.com/office/drawing/2014/main" id="{A80F1C68-659F-484C-9552-81B91C015C96}"/>
              </a:ext>
            </a:extLst>
          </p:cNvPr>
          <p:cNvSpPr txBox="1">
            <a:spLocks noChangeArrowheads="1"/>
          </p:cNvSpPr>
          <p:nvPr/>
        </p:nvSpPr>
        <p:spPr bwMode="auto">
          <a:xfrm>
            <a:off x="692150" y="21955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sp>
        <p:nvSpPr>
          <p:cNvPr id="48323" name="Text Box 195">
            <a:extLst>
              <a:ext uri="{FF2B5EF4-FFF2-40B4-BE49-F238E27FC236}">
                <a16:creationId xmlns:a16="http://schemas.microsoft.com/office/drawing/2014/main" id="{5031B2D7-8990-46E6-B368-28678480E8C6}"/>
              </a:ext>
            </a:extLst>
          </p:cNvPr>
          <p:cNvSpPr txBox="1">
            <a:spLocks noChangeArrowheads="1"/>
          </p:cNvSpPr>
          <p:nvPr/>
        </p:nvSpPr>
        <p:spPr bwMode="auto">
          <a:xfrm>
            <a:off x="620713" y="2411413"/>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M30 107mm Mortar </a:t>
            </a:r>
            <a:r>
              <a:rPr lang="en-GB" altLang="en-US" b="1"/>
              <a:t>   </a:t>
            </a:r>
            <a:r>
              <a:rPr lang="en-GB" altLang="en-US"/>
              <a:t>                                CWUS-49</a:t>
            </a:r>
            <a:endParaRPr lang="en-GB" altLang="en-US" b="1"/>
          </a:p>
        </p:txBody>
      </p:sp>
      <p:grpSp>
        <p:nvGrpSpPr>
          <p:cNvPr id="48324" name="Group 196">
            <a:extLst>
              <a:ext uri="{FF2B5EF4-FFF2-40B4-BE49-F238E27FC236}">
                <a16:creationId xmlns:a16="http://schemas.microsoft.com/office/drawing/2014/main" id="{7F8BDBFC-C9FE-46BD-AE50-AD44F0D44D98}"/>
              </a:ext>
            </a:extLst>
          </p:cNvPr>
          <p:cNvGrpSpPr>
            <a:grpSpLocks/>
          </p:cNvGrpSpPr>
          <p:nvPr/>
        </p:nvGrpSpPr>
        <p:grpSpPr bwMode="auto">
          <a:xfrm>
            <a:off x="404813" y="2555875"/>
            <a:ext cx="239712" cy="157163"/>
            <a:chOff x="2750" y="2064"/>
            <a:chExt cx="151" cy="99"/>
          </a:xfrm>
        </p:grpSpPr>
        <p:sp>
          <p:nvSpPr>
            <p:cNvPr id="48325" name="Rectangle 197">
              <a:extLst>
                <a:ext uri="{FF2B5EF4-FFF2-40B4-BE49-F238E27FC236}">
                  <a16:creationId xmlns:a16="http://schemas.microsoft.com/office/drawing/2014/main" id="{8A73379B-B723-44DA-BCD9-6D21D8648896}"/>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26" name="Line 198">
              <a:extLst>
                <a:ext uri="{FF2B5EF4-FFF2-40B4-BE49-F238E27FC236}">
                  <a16:creationId xmlns:a16="http://schemas.microsoft.com/office/drawing/2014/main" id="{BB00A624-6568-4D3D-81C3-481528C250E0}"/>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27" name="Line 199">
              <a:extLst>
                <a:ext uri="{FF2B5EF4-FFF2-40B4-BE49-F238E27FC236}">
                  <a16:creationId xmlns:a16="http://schemas.microsoft.com/office/drawing/2014/main" id="{E7C2BE8B-1E76-4BCE-9942-FEE3280F546C}"/>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8328" name="Group 200">
            <a:extLst>
              <a:ext uri="{FF2B5EF4-FFF2-40B4-BE49-F238E27FC236}">
                <a16:creationId xmlns:a16="http://schemas.microsoft.com/office/drawing/2014/main" id="{32B3B375-DDBA-47CC-88E4-6C9FA706D286}"/>
              </a:ext>
            </a:extLst>
          </p:cNvPr>
          <p:cNvGrpSpPr>
            <a:grpSpLocks/>
          </p:cNvGrpSpPr>
          <p:nvPr/>
        </p:nvGrpSpPr>
        <p:grpSpPr bwMode="auto">
          <a:xfrm>
            <a:off x="487363" y="2484438"/>
            <a:ext cx="74612" cy="26987"/>
            <a:chOff x="2373" y="1404"/>
            <a:chExt cx="47" cy="17"/>
          </a:xfrm>
        </p:grpSpPr>
        <p:sp>
          <p:nvSpPr>
            <p:cNvPr id="48329" name="Oval 201">
              <a:extLst>
                <a:ext uri="{FF2B5EF4-FFF2-40B4-BE49-F238E27FC236}">
                  <a16:creationId xmlns:a16="http://schemas.microsoft.com/office/drawing/2014/main" id="{CF432484-48BF-49B5-9364-5F17948E2A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30" name="Oval 202">
              <a:extLst>
                <a:ext uri="{FF2B5EF4-FFF2-40B4-BE49-F238E27FC236}">
                  <a16:creationId xmlns:a16="http://schemas.microsoft.com/office/drawing/2014/main" id="{460E7A76-BCD7-4B55-9956-30B3B5176F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31" name="Line 203">
            <a:extLst>
              <a:ext uri="{FF2B5EF4-FFF2-40B4-BE49-F238E27FC236}">
                <a16:creationId xmlns:a16="http://schemas.microsoft.com/office/drawing/2014/main" id="{D4678447-6939-4FEB-ACB5-6B5AD3483A91}"/>
              </a:ext>
            </a:extLst>
          </p:cNvPr>
          <p:cNvSpPr>
            <a:spLocks noChangeShapeType="1"/>
          </p:cNvSpPr>
          <p:nvPr/>
        </p:nvSpPr>
        <p:spPr bwMode="auto">
          <a:xfrm>
            <a:off x="260350" y="2627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41" name="Group 213">
            <a:extLst>
              <a:ext uri="{FF2B5EF4-FFF2-40B4-BE49-F238E27FC236}">
                <a16:creationId xmlns:a16="http://schemas.microsoft.com/office/drawing/2014/main" id="{01C0E65C-AA7E-4609-9653-BCEB0C878D79}"/>
              </a:ext>
            </a:extLst>
          </p:cNvPr>
          <p:cNvGrpSpPr>
            <a:grpSpLocks/>
          </p:cNvGrpSpPr>
          <p:nvPr/>
        </p:nvGrpSpPr>
        <p:grpSpPr bwMode="auto">
          <a:xfrm>
            <a:off x="404813" y="3132138"/>
            <a:ext cx="231775" cy="157162"/>
            <a:chOff x="2750" y="3061"/>
            <a:chExt cx="146" cy="99"/>
          </a:xfrm>
        </p:grpSpPr>
        <p:sp>
          <p:nvSpPr>
            <p:cNvPr id="48342" name="Rectangle 214">
              <a:extLst>
                <a:ext uri="{FF2B5EF4-FFF2-40B4-BE49-F238E27FC236}">
                  <a16:creationId xmlns:a16="http://schemas.microsoft.com/office/drawing/2014/main" id="{6FDA19ED-2C75-4089-BC30-370C58BE006A}"/>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43" name="Line 215">
              <a:extLst>
                <a:ext uri="{FF2B5EF4-FFF2-40B4-BE49-F238E27FC236}">
                  <a16:creationId xmlns:a16="http://schemas.microsoft.com/office/drawing/2014/main" id="{8F14DF4E-66F8-4CE1-8EBB-38FE800A85A4}"/>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44" name="Line 216">
              <a:extLst>
                <a:ext uri="{FF2B5EF4-FFF2-40B4-BE49-F238E27FC236}">
                  <a16:creationId xmlns:a16="http://schemas.microsoft.com/office/drawing/2014/main" id="{8A4B6436-E29B-47E8-A13C-F670A3626F24}"/>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8345" name="Group 217">
            <a:extLst>
              <a:ext uri="{FF2B5EF4-FFF2-40B4-BE49-F238E27FC236}">
                <a16:creationId xmlns:a16="http://schemas.microsoft.com/office/drawing/2014/main" id="{808B7274-2F5C-4A0A-9B74-133B50134B24}"/>
              </a:ext>
            </a:extLst>
          </p:cNvPr>
          <p:cNvGrpSpPr>
            <a:grpSpLocks/>
          </p:cNvGrpSpPr>
          <p:nvPr/>
        </p:nvGrpSpPr>
        <p:grpSpPr bwMode="auto">
          <a:xfrm>
            <a:off x="482600" y="3059113"/>
            <a:ext cx="74613" cy="26987"/>
            <a:chOff x="2373" y="1404"/>
            <a:chExt cx="47" cy="17"/>
          </a:xfrm>
        </p:grpSpPr>
        <p:sp>
          <p:nvSpPr>
            <p:cNvPr id="48346" name="Oval 218">
              <a:extLst>
                <a:ext uri="{FF2B5EF4-FFF2-40B4-BE49-F238E27FC236}">
                  <a16:creationId xmlns:a16="http://schemas.microsoft.com/office/drawing/2014/main" id="{9A47B049-A047-4B50-8BED-476EBEF52E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47" name="Oval 219">
              <a:extLst>
                <a:ext uri="{FF2B5EF4-FFF2-40B4-BE49-F238E27FC236}">
                  <a16:creationId xmlns:a16="http://schemas.microsoft.com/office/drawing/2014/main" id="{86CFF99E-6378-466E-981F-4A4C6AF45A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48" name="Line 220">
            <a:extLst>
              <a:ext uri="{FF2B5EF4-FFF2-40B4-BE49-F238E27FC236}">
                <a16:creationId xmlns:a16="http://schemas.microsoft.com/office/drawing/2014/main" id="{DB80FF71-194B-4596-9D57-34BEBFB75868}"/>
              </a:ext>
            </a:extLst>
          </p:cNvPr>
          <p:cNvSpPr>
            <a:spLocks noChangeShapeType="1"/>
          </p:cNvSpPr>
          <p:nvPr/>
        </p:nvSpPr>
        <p:spPr bwMode="auto">
          <a:xfrm>
            <a:off x="260350" y="3203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49" name="Text Box 221">
            <a:extLst>
              <a:ext uri="{FF2B5EF4-FFF2-40B4-BE49-F238E27FC236}">
                <a16:creationId xmlns:a16="http://schemas.microsoft.com/office/drawing/2014/main" id="{74F1410D-A21E-4E6C-97E9-0D466362F27C}"/>
              </a:ext>
            </a:extLst>
          </p:cNvPr>
          <p:cNvSpPr txBox="1">
            <a:spLocks noChangeArrowheads="1"/>
          </p:cNvSpPr>
          <p:nvPr/>
        </p:nvSpPr>
        <p:spPr bwMode="auto">
          <a:xfrm>
            <a:off x="620713" y="3059113"/>
            <a:ext cx="27273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M220 Improved TOW ATGM Team </a:t>
            </a:r>
            <a:r>
              <a:rPr lang="en-GB" altLang="en-US" b="1"/>
              <a:t>(bc)</a:t>
            </a:r>
            <a:r>
              <a:rPr lang="en-GB" altLang="en-US"/>
              <a:t>     CWUS-40</a:t>
            </a:r>
            <a:endParaRPr lang="en-GB" altLang="en-US" b="1"/>
          </a:p>
        </p:txBody>
      </p:sp>
      <p:sp>
        <p:nvSpPr>
          <p:cNvPr id="48359" name="Line 231">
            <a:extLst>
              <a:ext uri="{FF2B5EF4-FFF2-40B4-BE49-F238E27FC236}">
                <a16:creationId xmlns:a16="http://schemas.microsoft.com/office/drawing/2014/main" id="{1BF5117D-1116-42EB-8287-81D69063C531}"/>
              </a:ext>
            </a:extLst>
          </p:cNvPr>
          <p:cNvSpPr>
            <a:spLocks noChangeShapeType="1"/>
          </p:cNvSpPr>
          <p:nvPr/>
        </p:nvSpPr>
        <p:spPr bwMode="auto">
          <a:xfrm>
            <a:off x="260350" y="468313"/>
            <a:ext cx="0" cy="3311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60" name="Text Box 232">
            <a:extLst>
              <a:ext uri="{FF2B5EF4-FFF2-40B4-BE49-F238E27FC236}">
                <a16:creationId xmlns:a16="http://schemas.microsoft.com/office/drawing/2014/main" id="{3A5AB1B4-D600-4EAC-AE43-F70714932511}"/>
              </a:ext>
            </a:extLst>
          </p:cNvPr>
          <p:cNvSpPr txBox="1">
            <a:spLocks noChangeArrowheads="1"/>
          </p:cNvSpPr>
          <p:nvPr/>
        </p:nvSpPr>
        <p:spPr bwMode="auto">
          <a:xfrm>
            <a:off x="115888" y="4211638"/>
            <a:ext cx="3241675" cy="143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mid-1980s: Replace M151 MUTT with:</a:t>
            </a:r>
          </a:p>
          <a:p>
            <a:r>
              <a:rPr lang="en-GB" altLang="en-US" b="1"/>
              <a:t>     </a:t>
            </a:r>
            <a:r>
              <a:rPr lang="en-GB" altLang="en-US"/>
              <a:t>M998 HMMWV Utility Vehicle (no MG)                         CWUS-34</a:t>
            </a:r>
          </a:p>
          <a:p>
            <a:endParaRPr lang="en-GB" altLang="en-US"/>
          </a:p>
          <a:p>
            <a:r>
              <a:rPr lang="en-GB" altLang="en-US" b="1"/>
              <a:t>(b) </a:t>
            </a:r>
            <a:r>
              <a:rPr lang="en-GB" altLang="en-US"/>
              <a:t>The M220 ITOW ATGMs may be fired from their transport when mounted.</a:t>
            </a:r>
          </a:p>
          <a:p>
            <a:endParaRPr lang="en-GB" altLang="en-US"/>
          </a:p>
          <a:p>
            <a:r>
              <a:rPr lang="en-GB" altLang="en-US" b="1"/>
              <a:t>(c) </a:t>
            </a:r>
            <a:r>
              <a:rPr lang="en-GB" altLang="en-US"/>
              <a:t>Late 1980s: May replace with TOW 2 (see card).</a:t>
            </a:r>
          </a:p>
          <a:p>
            <a:endParaRPr lang="en-GB" altLang="en-US"/>
          </a:p>
          <a:p>
            <a:r>
              <a:rPr lang="en-GB" altLang="en-US" b="1"/>
              <a:t>(d) </a:t>
            </a:r>
            <a:r>
              <a:rPr lang="en-GB" altLang="en-US"/>
              <a:t>A single US Parachute Infantry Battalion was stationed in Italy as a quick reaction force for the whole Mediterranean and Middle Eastern region.</a:t>
            </a:r>
            <a:endParaRPr lang="en-GB" altLang="en-US" b="1"/>
          </a:p>
        </p:txBody>
      </p:sp>
      <p:sp>
        <p:nvSpPr>
          <p:cNvPr id="48361" name="Line 233">
            <a:extLst>
              <a:ext uri="{FF2B5EF4-FFF2-40B4-BE49-F238E27FC236}">
                <a16:creationId xmlns:a16="http://schemas.microsoft.com/office/drawing/2014/main" id="{44ED45F0-F100-4F6A-B7CC-DFED640E3A4B}"/>
              </a:ext>
            </a:extLst>
          </p:cNvPr>
          <p:cNvSpPr>
            <a:spLocks noChangeShapeType="1"/>
          </p:cNvSpPr>
          <p:nvPr/>
        </p:nvSpPr>
        <p:spPr bwMode="auto">
          <a:xfrm>
            <a:off x="3860800" y="5581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62" name="Group 234">
            <a:extLst>
              <a:ext uri="{FF2B5EF4-FFF2-40B4-BE49-F238E27FC236}">
                <a16:creationId xmlns:a16="http://schemas.microsoft.com/office/drawing/2014/main" id="{EE0FCBB8-B2D9-4E99-8E86-9FEF3B24DDCE}"/>
              </a:ext>
            </a:extLst>
          </p:cNvPr>
          <p:cNvGrpSpPr>
            <a:grpSpLocks/>
          </p:cNvGrpSpPr>
          <p:nvPr/>
        </p:nvGrpSpPr>
        <p:grpSpPr bwMode="auto">
          <a:xfrm>
            <a:off x="3789363" y="5726113"/>
            <a:ext cx="231775" cy="190500"/>
            <a:chOff x="2251" y="2290"/>
            <a:chExt cx="146" cy="120"/>
          </a:xfrm>
        </p:grpSpPr>
        <p:sp>
          <p:nvSpPr>
            <p:cNvPr id="48363" name="Rectangle 235">
              <a:extLst>
                <a:ext uri="{FF2B5EF4-FFF2-40B4-BE49-F238E27FC236}">
                  <a16:creationId xmlns:a16="http://schemas.microsoft.com/office/drawing/2014/main" id="{7594EF89-354A-4825-A466-3661AFA582C8}"/>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64" name="Oval 236">
              <a:extLst>
                <a:ext uri="{FF2B5EF4-FFF2-40B4-BE49-F238E27FC236}">
                  <a16:creationId xmlns:a16="http://schemas.microsoft.com/office/drawing/2014/main" id="{59EAD881-3DC2-4BE6-BF54-8EAA244BF002}"/>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65" name="Oval 237">
              <a:extLst>
                <a:ext uri="{FF2B5EF4-FFF2-40B4-BE49-F238E27FC236}">
                  <a16:creationId xmlns:a16="http://schemas.microsoft.com/office/drawing/2014/main" id="{223A8421-A1F6-4714-AEDC-7CC18B7FA686}"/>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366" name="Group 238">
            <a:extLst>
              <a:ext uri="{FF2B5EF4-FFF2-40B4-BE49-F238E27FC236}">
                <a16:creationId xmlns:a16="http://schemas.microsoft.com/office/drawing/2014/main" id="{01358108-3777-49DE-843C-CF953A3F5F1B}"/>
              </a:ext>
            </a:extLst>
          </p:cNvPr>
          <p:cNvGrpSpPr>
            <a:grpSpLocks/>
          </p:cNvGrpSpPr>
          <p:nvPr/>
        </p:nvGrpSpPr>
        <p:grpSpPr bwMode="auto">
          <a:xfrm>
            <a:off x="3867150" y="5654675"/>
            <a:ext cx="74613" cy="26988"/>
            <a:chOff x="2373" y="1404"/>
            <a:chExt cx="47" cy="17"/>
          </a:xfrm>
        </p:grpSpPr>
        <p:sp>
          <p:nvSpPr>
            <p:cNvPr id="48367" name="Oval 239">
              <a:extLst>
                <a:ext uri="{FF2B5EF4-FFF2-40B4-BE49-F238E27FC236}">
                  <a16:creationId xmlns:a16="http://schemas.microsoft.com/office/drawing/2014/main" id="{658FC322-7D01-459F-8CA7-1C80A609C56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68" name="Oval 240">
              <a:extLst>
                <a:ext uri="{FF2B5EF4-FFF2-40B4-BE49-F238E27FC236}">
                  <a16:creationId xmlns:a16="http://schemas.microsoft.com/office/drawing/2014/main" id="{1E5C0A47-7DF3-45C5-8CE3-33FEDAE6989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69" name="Text Box 241">
            <a:extLst>
              <a:ext uri="{FF2B5EF4-FFF2-40B4-BE49-F238E27FC236}">
                <a16:creationId xmlns:a16="http://schemas.microsoft.com/office/drawing/2014/main" id="{80657E11-FD12-4AFF-B1D1-C056B96390C1}"/>
              </a:ext>
            </a:extLst>
          </p:cNvPr>
          <p:cNvSpPr txBox="1">
            <a:spLocks noChangeArrowheads="1"/>
          </p:cNvSpPr>
          <p:nvPr/>
        </p:nvSpPr>
        <p:spPr bwMode="auto">
          <a:xfrm>
            <a:off x="4005263" y="558165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M151 MUTT (no MG) </a:t>
            </a:r>
            <a:r>
              <a:rPr lang="en-GB" altLang="en-US" b="1"/>
              <a:t>(ad)                          </a:t>
            </a:r>
            <a:r>
              <a:rPr lang="en-GB" altLang="en-US"/>
              <a:t>CWUS-33</a:t>
            </a:r>
            <a:endParaRPr lang="en-GB" altLang="en-US" b="1"/>
          </a:p>
        </p:txBody>
      </p:sp>
      <p:sp>
        <p:nvSpPr>
          <p:cNvPr id="48370" name="Line 242">
            <a:extLst>
              <a:ext uri="{FF2B5EF4-FFF2-40B4-BE49-F238E27FC236}">
                <a16:creationId xmlns:a16="http://schemas.microsoft.com/office/drawing/2014/main" id="{FBDEFCC1-12C2-4879-8699-04FE4B151F70}"/>
              </a:ext>
            </a:extLst>
          </p:cNvPr>
          <p:cNvSpPr>
            <a:spLocks noChangeShapeType="1"/>
          </p:cNvSpPr>
          <p:nvPr/>
        </p:nvSpPr>
        <p:spPr bwMode="auto">
          <a:xfrm>
            <a:off x="3860800" y="50053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71" name="Group 243">
            <a:extLst>
              <a:ext uri="{FF2B5EF4-FFF2-40B4-BE49-F238E27FC236}">
                <a16:creationId xmlns:a16="http://schemas.microsoft.com/office/drawing/2014/main" id="{A12CF612-CF8D-42A7-ABDD-910FAA5BD943}"/>
              </a:ext>
            </a:extLst>
          </p:cNvPr>
          <p:cNvGrpSpPr>
            <a:grpSpLocks/>
          </p:cNvGrpSpPr>
          <p:nvPr/>
        </p:nvGrpSpPr>
        <p:grpSpPr bwMode="auto">
          <a:xfrm>
            <a:off x="3789363" y="5149850"/>
            <a:ext cx="231775" cy="190500"/>
            <a:chOff x="2251" y="2290"/>
            <a:chExt cx="146" cy="120"/>
          </a:xfrm>
        </p:grpSpPr>
        <p:sp>
          <p:nvSpPr>
            <p:cNvPr id="48372" name="Rectangle 244">
              <a:extLst>
                <a:ext uri="{FF2B5EF4-FFF2-40B4-BE49-F238E27FC236}">
                  <a16:creationId xmlns:a16="http://schemas.microsoft.com/office/drawing/2014/main" id="{2FCB9C9B-7971-453E-91A2-9A693D92D75B}"/>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73" name="Oval 245">
              <a:extLst>
                <a:ext uri="{FF2B5EF4-FFF2-40B4-BE49-F238E27FC236}">
                  <a16:creationId xmlns:a16="http://schemas.microsoft.com/office/drawing/2014/main" id="{10F6F24E-40E2-4C49-81AC-D5F9C1CC5971}"/>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74" name="Oval 246">
              <a:extLst>
                <a:ext uri="{FF2B5EF4-FFF2-40B4-BE49-F238E27FC236}">
                  <a16:creationId xmlns:a16="http://schemas.microsoft.com/office/drawing/2014/main" id="{A28CC953-CF11-47F3-A239-488793E94BB9}"/>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375" name="Group 247">
            <a:extLst>
              <a:ext uri="{FF2B5EF4-FFF2-40B4-BE49-F238E27FC236}">
                <a16:creationId xmlns:a16="http://schemas.microsoft.com/office/drawing/2014/main" id="{DD866DE2-2C8C-4378-BF49-AD0F6C9310D0}"/>
              </a:ext>
            </a:extLst>
          </p:cNvPr>
          <p:cNvGrpSpPr>
            <a:grpSpLocks/>
          </p:cNvGrpSpPr>
          <p:nvPr/>
        </p:nvGrpSpPr>
        <p:grpSpPr bwMode="auto">
          <a:xfrm>
            <a:off x="3867150" y="5078413"/>
            <a:ext cx="74613" cy="26987"/>
            <a:chOff x="2373" y="1404"/>
            <a:chExt cx="47" cy="17"/>
          </a:xfrm>
        </p:grpSpPr>
        <p:sp>
          <p:nvSpPr>
            <p:cNvPr id="48376" name="Oval 248">
              <a:extLst>
                <a:ext uri="{FF2B5EF4-FFF2-40B4-BE49-F238E27FC236}">
                  <a16:creationId xmlns:a16="http://schemas.microsoft.com/office/drawing/2014/main" id="{E33E9C19-BD10-46D3-95AC-337EEA0ABF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77" name="Oval 249">
              <a:extLst>
                <a:ext uri="{FF2B5EF4-FFF2-40B4-BE49-F238E27FC236}">
                  <a16:creationId xmlns:a16="http://schemas.microsoft.com/office/drawing/2014/main" id="{C0D50CD9-F80C-4C91-B7B2-CD38A6F8116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78" name="Text Box 250">
            <a:extLst>
              <a:ext uri="{FF2B5EF4-FFF2-40B4-BE49-F238E27FC236}">
                <a16:creationId xmlns:a16="http://schemas.microsoft.com/office/drawing/2014/main" id="{32C64F9E-EC39-462C-8EFD-207B52B264ED}"/>
              </a:ext>
            </a:extLst>
          </p:cNvPr>
          <p:cNvSpPr txBox="1">
            <a:spLocks noChangeArrowheads="1"/>
          </p:cNvSpPr>
          <p:nvPr/>
        </p:nvSpPr>
        <p:spPr bwMode="auto">
          <a:xfrm>
            <a:off x="4005263" y="5005388"/>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x6 </a:t>
            </a:r>
            <a:r>
              <a:rPr lang="en-GB" altLang="en-US"/>
              <a:t>M151 MUTT (no MG) </a:t>
            </a:r>
            <a:r>
              <a:rPr lang="en-GB" altLang="en-US" b="1"/>
              <a:t>(a)                            </a:t>
            </a:r>
            <a:r>
              <a:rPr lang="en-GB" altLang="en-US"/>
              <a:t>CWUS-33</a:t>
            </a:r>
            <a:endParaRPr lang="en-GB" altLang="en-US" b="1"/>
          </a:p>
        </p:txBody>
      </p:sp>
      <p:grpSp>
        <p:nvGrpSpPr>
          <p:cNvPr id="48379" name="Group 251">
            <a:extLst>
              <a:ext uri="{FF2B5EF4-FFF2-40B4-BE49-F238E27FC236}">
                <a16:creationId xmlns:a16="http://schemas.microsoft.com/office/drawing/2014/main" id="{CB2F6CE5-B377-4DBB-9FD7-6EC0BF120C99}"/>
              </a:ext>
            </a:extLst>
          </p:cNvPr>
          <p:cNvGrpSpPr>
            <a:grpSpLocks/>
          </p:cNvGrpSpPr>
          <p:nvPr/>
        </p:nvGrpSpPr>
        <p:grpSpPr bwMode="auto">
          <a:xfrm>
            <a:off x="3500438" y="2555875"/>
            <a:ext cx="288925" cy="215900"/>
            <a:chOff x="2976" y="2472"/>
            <a:chExt cx="136" cy="91"/>
          </a:xfrm>
        </p:grpSpPr>
        <p:sp>
          <p:nvSpPr>
            <p:cNvPr id="48380" name="Rectangle 252">
              <a:extLst>
                <a:ext uri="{FF2B5EF4-FFF2-40B4-BE49-F238E27FC236}">
                  <a16:creationId xmlns:a16="http://schemas.microsoft.com/office/drawing/2014/main" id="{DCD189B4-BD82-4306-900F-9EEC789F1A05}"/>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81" name="Line 253">
              <a:extLst>
                <a:ext uri="{FF2B5EF4-FFF2-40B4-BE49-F238E27FC236}">
                  <a16:creationId xmlns:a16="http://schemas.microsoft.com/office/drawing/2014/main" id="{1558EDC3-8A67-4910-BE1D-3DC38A124B3D}"/>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82" name="Line 254">
              <a:extLst>
                <a:ext uri="{FF2B5EF4-FFF2-40B4-BE49-F238E27FC236}">
                  <a16:creationId xmlns:a16="http://schemas.microsoft.com/office/drawing/2014/main" id="{53D76119-1AB2-4698-92A2-3706563DA9FB}"/>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83" name="Group 255">
              <a:extLst>
                <a:ext uri="{FF2B5EF4-FFF2-40B4-BE49-F238E27FC236}">
                  <a16:creationId xmlns:a16="http://schemas.microsoft.com/office/drawing/2014/main" id="{5411A4B2-C3CF-4416-95F0-775797E8DA6D}"/>
                </a:ext>
              </a:extLst>
            </p:cNvPr>
            <p:cNvGrpSpPr>
              <a:grpSpLocks/>
            </p:cNvGrpSpPr>
            <p:nvPr/>
          </p:nvGrpSpPr>
          <p:grpSpPr bwMode="auto">
            <a:xfrm>
              <a:off x="3022" y="2540"/>
              <a:ext cx="44" cy="22"/>
              <a:chOff x="1632" y="1249"/>
              <a:chExt cx="48" cy="24"/>
            </a:xfrm>
          </p:grpSpPr>
          <p:sp>
            <p:nvSpPr>
              <p:cNvPr id="48384" name="AutoShape 256">
                <a:extLst>
                  <a:ext uri="{FF2B5EF4-FFF2-40B4-BE49-F238E27FC236}">
                    <a16:creationId xmlns:a16="http://schemas.microsoft.com/office/drawing/2014/main" id="{03201146-F67D-4FB8-9691-987F41CA5868}"/>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85" name="AutoShape 257">
                <a:extLst>
                  <a:ext uri="{FF2B5EF4-FFF2-40B4-BE49-F238E27FC236}">
                    <a16:creationId xmlns:a16="http://schemas.microsoft.com/office/drawing/2014/main" id="{123E9404-B62C-41B1-ADE5-9DF4FE304673}"/>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48386" name="Group 258">
            <a:extLst>
              <a:ext uri="{FF2B5EF4-FFF2-40B4-BE49-F238E27FC236}">
                <a16:creationId xmlns:a16="http://schemas.microsoft.com/office/drawing/2014/main" id="{51F1564F-8647-42B3-A400-CB2B6437B41E}"/>
              </a:ext>
            </a:extLst>
          </p:cNvPr>
          <p:cNvGrpSpPr>
            <a:grpSpLocks/>
          </p:cNvGrpSpPr>
          <p:nvPr/>
        </p:nvGrpSpPr>
        <p:grpSpPr bwMode="auto">
          <a:xfrm>
            <a:off x="3608388" y="2486025"/>
            <a:ext cx="76200" cy="63500"/>
            <a:chOff x="2443" y="447"/>
            <a:chExt cx="48" cy="40"/>
          </a:xfrm>
        </p:grpSpPr>
        <p:sp>
          <p:nvSpPr>
            <p:cNvPr id="48387" name="Line 259">
              <a:extLst>
                <a:ext uri="{FF2B5EF4-FFF2-40B4-BE49-F238E27FC236}">
                  <a16:creationId xmlns:a16="http://schemas.microsoft.com/office/drawing/2014/main" id="{2E3A9EE7-B89B-4C11-8ED9-BDB76A68943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388" name="Line 260">
              <a:extLst>
                <a:ext uri="{FF2B5EF4-FFF2-40B4-BE49-F238E27FC236}">
                  <a16:creationId xmlns:a16="http://schemas.microsoft.com/office/drawing/2014/main" id="{D5299509-1139-48E9-A33C-EB78E6654F3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8389" name="Text Box 261">
            <a:extLst>
              <a:ext uri="{FF2B5EF4-FFF2-40B4-BE49-F238E27FC236}">
                <a16:creationId xmlns:a16="http://schemas.microsoft.com/office/drawing/2014/main" id="{FA9ECB90-CDFB-4786-8068-D4BCE77A494A}"/>
              </a:ext>
            </a:extLst>
          </p:cNvPr>
          <p:cNvSpPr txBox="1">
            <a:spLocks noChangeArrowheads="1"/>
          </p:cNvSpPr>
          <p:nvPr/>
        </p:nvSpPr>
        <p:spPr bwMode="auto">
          <a:xfrm>
            <a:off x="3789363" y="2413000"/>
            <a:ext cx="2089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CWUS-18</a:t>
            </a:r>
          </a:p>
          <a:p>
            <a:r>
              <a:rPr lang="en-GB" altLang="en-US" sz="1000" b="1"/>
              <a:t>Air Assault Infantry Battalion </a:t>
            </a:r>
            <a:r>
              <a:rPr lang="en-GB" altLang="en-US" b="1"/>
              <a:t>(e)</a:t>
            </a:r>
            <a:endParaRPr lang="en-GB" altLang="en-US" sz="1000" b="1"/>
          </a:p>
        </p:txBody>
      </p:sp>
      <p:sp>
        <p:nvSpPr>
          <p:cNvPr id="48390" name="Line 262">
            <a:extLst>
              <a:ext uri="{FF2B5EF4-FFF2-40B4-BE49-F238E27FC236}">
                <a16:creationId xmlns:a16="http://schemas.microsoft.com/office/drawing/2014/main" id="{3B350E5D-8E3E-4AB7-B79C-8A9AB758F279}"/>
              </a:ext>
            </a:extLst>
          </p:cNvPr>
          <p:cNvSpPr>
            <a:spLocks noChangeShapeType="1"/>
          </p:cNvSpPr>
          <p:nvPr/>
        </p:nvSpPr>
        <p:spPr bwMode="auto">
          <a:xfrm>
            <a:off x="3860800" y="3060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91" name="Group 263">
            <a:extLst>
              <a:ext uri="{FF2B5EF4-FFF2-40B4-BE49-F238E27FC236}">
                <a16:creationId xmlns:a16="http://schemas.microsoft.com/office/drawing/2014/main" id="{A64E052C-DC01-40EA-ABDB-AC5E366E7347}"/>
              </a:ext>
            </a:extLst>
          </p:cNvPr>
          <p:cNvGrpSpPr>
            <a:grpSpLocks/>
          </p:cNvGrpSpPr>
          <p:nvPr/>
        </p:nvGrpSpPr>
        <p:grpSpPr bwMode="auto">
          <a:xfrm>
            <a:off x="3789363" y="2917825"/>
            <a:ext cx="231775" cy="157163"/>
            <a:chOff x="933" y="149"/>
            <a:chExt cx="146" cy="99"/>
          </a:xfrm>
        </p:grpSpPr>
        <p:sp>
          <p:nvSpPr>
            <p:cNvPr id="48392" name="Rectangle 264">
              <a:extLst>
                <a:ext uri="{FF2B5EF4-FFF2-40B4-BE49-F238E27FC236}">
                  <a16:creationId xmlns:a16="http://schemas.microsoft.com/office/drawing/2014/main" id="{59D9D406-6394-48D7-B227-CF4B5E5F0CB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393" name="Text Box 265">
              <a:extLst>
                <a:ext uri="{FF2B5EF4-FFF2-40B4-BE49-F238E27FC236}">
                  <a16:creationId xmlns:a16="http://schemas.microsoft.com/office/drawing/2014/main" id="{C0EA12FA-3910-4CC9-84FC-6E945260B74D}"/>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48394" name="Line 266">
            <a:extLst>
              <a:ext uri="{FF2B5EF4-FFF2-40B4-BE49-F238E27FC236}">
                <a16:creationId xmlns:a16="http://schemas.microsoft.com/office/drawing/2014/main" id="{F309DF02-C055-4CDA-B492-2AEEF29A4334}"/>
              </a:ext>
            </a:extLst>
          </p:cNvPr>
          <p:cNvSpPr>
            <a:spLocks noChangeShapeType="1"/>
          </p:cNvSpPr>
          <p:nvPr/>
        </p:nvSpPr>
        <p:spPr bwMode="auto">
          <a:xfrm>
            <a:off x="364490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395" name="Group 267">
            <a:extLst>
              <a:ext uri="{FF2B5EF4-FFF2-40B4-BE49-F238E27FC236}">
                <a16:creationId xmlns:a16="http://schemas.microsoft.com/office/drawing/2014/main" id="{736C516E-51FF-406A-8F7B-4027C63D3677}"/>
              </a:ext>
            </a:extLst>
          </p:cNvPr>
          <p:cNvGrpSpPr>
            <a:grpSpLocks/>
          </p:cNvGrpSpPr>
          <p:nvPr/>
        </p:nvGrpSpPr>
        <p:grpSpPr bwMode="auto">
          <a:xfrm>
            <a:off x="3867150" y="2844800"/>
            <a:ext cx="74613" cy="26988"/>
            <a:chOff x="2373" y="1404"/>
            <a:chExt cx="47" cy="17"/>
          </a:xfrm>
        </p:grpSpPr>
        <p:sp>
          <p:nvSpPr>
            <p:cNvPr id="48396" name="Oval 268">
              <a:extLst>
                <a:ext uri="{FF2B5EF4-FFF2-40B4-BE49-F238E27FC236}">
                  <a16:creationId xmlns:a16="http://schemas.microsoft.com/office/drawing/2014/main" id="{285B8B74-E51D-4FD4-B7CA-5AD54ABB04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397" name="Oval 269">
              <a:extLst>
                <a:ext uri="{FF2B5EF4-FFF2-40B4-BE49-F238E27FC236}">
                  <a16:creationId xmlns:a16="http://schemas.microsoft.com/office/drawing/2014/main" id="{95FFC810-64A1-468C-85B1-99C58257F10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398" name="Text Box 270">
            <a:extLst>
              <a:ext uri="{FF2B5EF4-FFF2-40B4-BE49-F238E27FC236}">
                <a16:creationId xmlns:a16="http://schemas.microsoft.com/office/drawing/2014/main" id="{BA06FE62-B4D1-404A-B2D4-0B1C2722BE06}"/>
              </a:ext>
            </a:extLst>
          </p:cNvPr>
          <p:cNvSpPr txBox="1">
            <a:spLocks noChangeArrowheads="1"/>
          </p:cNvSpPr>
          <p:nvPr/>
        </p:nvSpPr>
        <p:spPr bwMode="auto">
          <a:xfrm>
            <a:off x="4005263" y="277336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48399" name="Group 271">
            <a:extLst>
              <a:ext uri="{FF2B5EF4-FFF2-40B4-BE49-F238E27FC236}">
                <a16:creationId xmlns:a16="http://schemas.microsoft.com/office/drawing/2014/main" id="{9DBF1656-7CB7-4061-844E-EDA995234A1B}"/>
              </a:ext>
            </a:extLst>
          </p:cNvPr>
          <p:cNvGrpSpPr>
            <a:grpSpLocks/>
          </p:cNvGrpSpPr>
          <p:nvPr/>
        </p:nvGrpSpPr>
        <p:grpSpPr bwMode="auto">
          <a:xfrm>
            <a:off x="3789363" y="3205163"/>
            <a:ext cx="231775" cy="190500"/>
            <a:chOff x="2251" y="2290"/>
            <a:chExt cx="146" cy="120"/>
          </a:xfrm>
        </p:grpSpPr>
        <p:sp>
          <p:nvSpPr>
            <p:cNvPr id="48400" name="Rectangle 272">
              <a:extLst>
                <a:ext uri="{FF2B5EF4-FFF2-40B4-BE49-F238E27FC236}">
                  <a16:creationId xmlns:a16="http://schemas.microsoft.com/office/drawing/2014/main" id="{7997A1D5-67FE-4497-BA14-C1DDCBA06C15}"/>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01" name="Oval 273">
              <a:extLst>
                <a:ext uri="{FF2B5EF4-FFF2-40B4-BE49-F238E27FC236}">
                  <a16:creationId xmlns:a16="http://schemas.microsoft.com/office/drawing/2014/main" id="{8CEAF7CE-9131-4AB3-A229-6E8B9ABA5C78}"/>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02" name="Oval 274">
              <a:extLst>
                <a:ext uri="{FF2B5EF4-FFF2-40B4-BE49-F238E27FC236}">
                  <a16:creationId xmlns:a16="http://schemas.microsoft.com/office/drawing/2014/main" id="{37C61BFB-E613-4412-90BD-C2137CF997C5}"/>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403" name="Group 275">
            <a:extLst>
              <a:ext uri="{FF2B5EF4-FFF2-40B4-BE49-F238E27FC236}">
                <a16:creationId xmlns:a16="http://schemas.microsoft.com/office/drawing/2014/main" id="{0AB3E478-DC43-4212-86A6-DD81CE21470E}"/>
              </a:ext>
            </a:extLst>
          </p:cNvPr>
          <p:cNvGrpSpPr>
            <a:grpSpLocks/>
          </p:cNvGrpSpPr>
          <p:nvPr/>
        </p:nvGrpSpPr>
        <p:grpSpPr bwMode="auto">
          <a:xfrm>
            <a:off x="3867150" y="3133725"/>
            <a:ext cx="74613" cy="26988"/>
            <a:chOff x="2373" y="1404"/>
            <a:chExt cx="47" cy="17"/>
          </a:xfrm>
        </p:grpSpPr>
        <p:sp>
          <p:nvSpPr>
            <p:cNvPr id="48404" name="Oval 276">
              <a:extLst>
                <a:ext uri="{FF2B5EF4-FFF2-40B4-BE49-F238E27FC236}">
                  <a16:creationId xmlns:a16="http://schemas.microsoft.com/office/drawing/2014/main" id="{E959C643-0BFF-4E33-B341-5FB6E59B518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05" name="Oval 277">
              <a:extLst>
                <a:ext uri="{FF2B5EF4-FFF2-40B4-BE49-F238E27FC236}">
                  <a16:creationId xmlns:a16="http://schemas.microsoft.com/office/drawing/2014/main" id="{5BE929C9-0ED0-4967-AB07-A066E3DEC79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06" name="Text Box 278">
            <a:extLst>
              <a:ext uri="{FF2B5EF4-FFF2-40B4-BE49-F238E27FC236}">
                <a16:creationId xmlns:a16="http://schemas.microsoft.com/office/drawing/2014/main" id="{FFAE6961-3CB8-481B-88F2-0B4DA95E2650}"/>
              </a:ext>
            </a:extLst>
          </p:cNvPr>
          <p:cNvSpPr txBox="1">
            <a:spLocks noChangeArrowheads="1"/>
          </p:cNvSpPr>
          <p:nvPr/>
        </p:nvSpPr>
        <p:spPr bwMode="auto">
          <a:xfrm>
            <a:off x="4005263" y="3060700"/>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                            </a:t>
            </a:r>
            <a:r>
              <a:rPr lang="en-GB" altLang="en-US"/>
              <a:t>CWUS-33</a:t>
            </a:r>
            <a:endParaRPr lang="en-GB" altLang="en-US" b="1"/>
          </a:p>
        </p:txBody>
      </p:sp>
      <p:sp>
        <p:nvSpPr>
          <p:cNvPr id="48407" name="Text Box 279">
            <a:extLst>
              <a:ext uri="{FF2B5EF4-FFF2-40B4-BE49-F238E27FC236}">
                <a16:creationId xmlns:a16="http://schemas.microsoft.com/office/drawing/2014/main" id="{BD84DD32-B149-405D-B746-37D39D1BBCF4}"/>
              </a:ext>
            </a:extLst>
          </p:cNvPr>
          <p:cNvSpPr txBox="1">
            <a:spLocks noChangeArrowheads="1"/>
          </p:cNvSpPr>
          <p:nvPr/>
        </p:nvSpPr>
        <p:spPr bwMode="auto">
          <a:xfrm>
            <a:off x="4076700" y="342106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48408" name="Group 280">
            <a:extLst>
              <a:ext uri="{FF2B5EF4-FFF2-40B4-BE49-F238E27FC236}">
                <a16:creationId xmlns:a16="http://schemas.microsoft.com/office/drawing/2014/main" id="{130BED97-D083-4CC3-8898-E7FF5C3E98A9}"/>
              </a:ext>
            </a:extLst>
          </p:cNvPr>
          <p:cNvGrpSpPr>
            <a:grpSpLocks/>
          </p:cNvGrpSpPr>
          <p:nvPr/>
        </p:nvGrpSpPr>
        <p:grpSpPr bwMode="auto">
          <a:xfrm>
            <a:off x="3789363" y="3781425"/>
            <a:ext cx="288925" cy="215900"/>
            <a:chOff x="2976" y="2472"/>
            <a:chExt cx="136" cy="91"/>
          </a:xfrm>
        </p:grpSpPr>
        <p:sp>
          <p:nvSpPr>
            <p:cNvPr id="48409" name="Rectangle 281">
              <a:extLst>
                <a:ext uri="{FF2B5EF4-FFF2-40B4-BE49-F238E27FC236}">
                  <a16:creationId xmlns:a16="http://schemas.microsoft.com/office/drawing/2014/main" id="{AF5340BD-4801-47AF-9F6E-AB012AD65A7D}"/>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10" name="Line 282">
              <a:extLst>
                <a:ext uri="{FF2B5EF4-FFF2-40B4-BE49-F238E27FC236}">
                  <a16:creationId xmlns:a16="http://schemas.microsoft.com/office/drawing/2014/main" id="{9BD496C8-526E-4276-B117-605A6FC0534B}"/>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11" name="Line 283">
              <a:extLst>
                <a:ext uri="{FF2B5EF4-FFF2-40B4-BE49-F238E27FC236}">
                  <a16:creationId xmlns:a16="http://schemas.microsoft.com/office/drawing/2014/main" id="{3EA744FA-3CF9-4E44-93F6-A7AA4DE72EDC}"/>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412" name="Group 284">
              <a:extLst>
                <a:ext uri="{FF2B5EF4-FFF2-40B4-BE49-F238E27FC236}">
                  <a16:creationId xmlns:a16="http://schemas.microsoft.com/office/drawing/2014/main" id="{85011BF9-7820-4AA0-98AD-E7B01BCF2E6F}"/>
                </a:ext>
              </a:extLst>
            </p:cNvPr>
            <p:cNvGrpSpPr>
              <a:grpSpLocks/>
            </p:cNvGrpSpPr>
            <p:nvPr/>
          </p:nvGrpSpPr>
          <p:grpSpPr bwMode="auto">
            <a:xfrm>
              <a:off x="3022" y="2540"/>
              <a:ext cx="44" cy="22"/>
              <a:chOff x="1632" y="1249"/>
              <a:chExt cx="48" cy="24"/>
            </a:xfrm>
          </p:grpSpPr>
          <p:sp>
            <p:nvSpPr>
              <p:cNvPr id="48413" name="AutoShape 285">
                <a:extLst>
                  <a:ext uri="{FF2B5EF4-FFF2-40B4-BE49-F238E27FC236}">
                    <a16:creationId xmlns:a16="http://schemas.microsoft.com/office/drawing/2014/main" id="{09B0B73D-E2F9-4CA5-B2F5-636B489A7B9F}"/>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14" name="AutoShape 286">
                <a:extLst>
                  <a:ext uri="{FF2B5EF4-FFF2-40B4-BE49-F238E27FC236}">
                    <a16:creationId xmlns:a16="http://schemas.microsoft.com/office/drawing/2014/main" id="{0A0E9D0C-D57C-47B2-BB7D-8A693485451F}"/>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48415" name="Line 287">
            <a:extLst>
              <a:ext uri="{FF2B5EF4-FFF2-40B4-BE49-F238E27FC236}">
                <a16:creationId xmlns:a16="http://schemas.microsoft.com/office/drawing/2014/main" id="{E60D1447-DCF1-4279-BA65-BDA0B86610AF}"/>
              </a:ext>
            </a:extLst>
          </p:cNvPr>
          <p:cNvSpPr>
            <a:spLocks noChangeShapeType="1"/>
          </p:cNvSpPr>
          <p:nvPr/>
        </p:nvSpPr>
        <p:spPr bwMode="auto">
          <a:xfrm>
            <a:off x="3933825" y="37099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16" name="Line 288">
            <a:extLst>
              <a:ext uri="{FF2B5EF4-FFF2-40B4-BE49-F238E27FC236}">
                <a16:creationId xmlns:a16="http://schemas.microsoft.com/office/drawing/2014/main" id="{5DB6C62A-4E90-47B8-9F01-C5CB830089BE}"/>
              </a:ext>
            </a:extLst>
          </p:cNvPr>
          <p:cNvSpPr>
            <a:spLocks noChangeShapeType="1"/>
          </p:cNvSpPr>
          <p:nvPr/>
        </p:nvSpPr>
        <p:spPr bwMode="auto">
          <a:xfrm>
            <a:off x="3644900" y="38528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17" name="Text Box 289">
            <a:extLst>
              <a:ext uri="{FF2B5EF4-FFF2-40B4-BE49-F238E27FC236}">
                <a16:creationId xmlns:a16="http://schemas.microsoft.com/office/drawing/2014/main" id="{2F89F69F-758D-45EA-83AF-11C19069E9C4}"/>
              </a:ext>
            </a:extLst>
          </p:cNvPr>
          <p:cNvSpPr txBox="1">
            <a:spLocks noChangeArrowheads="1"/>
          </p:cNvSpPr>
          <p:nvPr/>
        </p:nvSpPr>
        <p:spPr bwMode="auto">
          <a:xfrm>
            <a:off x="4076700" y="3708400"/>
            <a:ext cx="164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CWUS-09</a:t>
            </a:r>
          </a:p>
          <a:p>
            <a:r>
              <a:rPr lang="en-GB" altLang="en-US" b="1"/>
              <a:t>x3 Airborne Infantry Company</a:t>
            </a:r>
          </a:p>
        </p:txBody>
      </p:sp>
      <p:grpSp>
        <p:nvGrpSpPr>
          <p:cNvPr id="48418" name="Group 290">
            <a:extLst>
              <a:ext uri="{FF2B5EF4-FFF2-40B4-BE49-F238E27FC236}">
                <a16:creationId xmlns:a16="http://schemas.microsoft.com/office/drawing/2014/main" id="{A06F4971-6ADA-4DAA-B12B-1D3780B61266}"/>
              </a:ext>
            </a:extLst>
          </p:cNvPr>
          <p:cNvGrpSpPr>
            <a:grpSpLocks/>
          </p:cNvGrpSpPr>
          <p:nvPr/>
        </p:nvGrpSpPr>
        <p:grpSpPr bwMode="auto">
          <a:xfrm>
            <a:off x="3789363" y="4213225"/>
            <a:ext cx="287337" cy="258763"/>
            <a:chOff x="2478" y="2653"/>
            <a:chExt cx="146" cy="120"/>
          </a:xfrm>
        </p:grpSpPr>
        <p:sp>
          <p:nvSpPr>
            <p:cNvPr id="48419" name="Rectangle 291">
              <a:extLst>
                <a:ext uri="{FF2B5EF4-FFF2-40B4-BE49-F238E27FC236}">
                  <a16:creationId xmlns:a16="http://schemas.microsoft.com/office/drawing/2014/main" id="{1BEE3F7C-5E13-41A2-B4B2-5AD255F82F8C}"/>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20" name="Line 292">
              <a:extLst>
                <a:ext uri="{FF2B5EF4-FFF2-40B4-BE49-F238E27FC236}">
                  <a16:creationId xmlns:a16="http://schemas.microsoft.com/office/drawing/2014/main" id="{BF286E6A-CFED-4CAA-B8B5-E116C8CA99C9}"/>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21" name="Oval 293">
              <a:extLst>
                <a:ext uri="{FF2B5EF4-FFF2-40B4-BE49-F238E27FC236}">
                  <a16:creationId xmlns:a16="http://schemas.microsoft.com/office/drawing/2014/main" id="{525C956C-D3BB-49B2-A22A-0876337CB93D}"/>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22" name="Oval 294">
              <a:extLst>
                <a:ext uri="{FF2B5EF4-FFF2-40B4-BE49-F238E27FC236}">
                  <a16:creationId xmlns:a16="http://schemas.microsoft.com/office/drawing/2014/main" id="{5A8D9C9A-5CDD-46D4-88C6-D76BF4F15272}"/>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423" name="Group 295">
            <a:extLst>
              <a:ext uri="{FF2B5EF4-FFF2-40B4-BE49-F238E27FC236}">
                <a16:creationId xmlns:a16="http://schemas.microsoft.com/office/drawing/2014/main" id="{7284476F-4091-4B08-B6AD-D650C6FE637F}"/>
              </a:ext>
            </a:extLst>
          </p:cNvPr>
          <p:cNvGrpSpPr>
            <a:grpSpLocks/>
          </p:cNvGrpSpPr>
          <p:nvPr/>
        </p:nvGrpSpPr>
        <p:grpSpPr bwMode="auto">
          <a:xfrm>
            <a:off x="3868738" y="4140200"/>
            <a:ext cx="131762" cy="26988"/>
            <a:chOff x="304" y="1872"/>
            <a:chExt cx="83" cy="17"/>
          </a:xfrm>
        </p:grpSpPr>
        <p:sp>
          <p:nvSpPr>
            <p:cNvPr id="48424" name="Oval 296">
              <a:extLst>
                <a:ext uri="{FF2B5EF4-FFF2-40B4-BE49-F238E27FC236}">
                  <a16:creationId xmlns:a16="http://schemas.microsoft.com/office/drawing/2014/main" id="{E4B8EDA3-E788-4600-ADAA-1712A9F5E3B0}"/>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25" name="Oval 297">
              <a:extLst>
                <a:ext uri="{FF2B5EF4-FFF2-40B4-BE49-F238E27FC236}">
                  <a16:creationId xmlns:a16="http://schemas.microsoft.com/office/drawing/2014/main" id="{F2EE96C5-B2AE-4A53-800C-CFDC51DF08B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26" name="Oval 298">
              <a:extLst>
                <a:ext uri="{FF2B5EF4-FFF2-40B4-BE49-F238E27FC236}">
                  <a16:creationId xmlns:a16="http://schemas.microsoft.com/office/drawing/2014/main" id="{32FB1F7F-EC5D-479B-8FD8-0649CB8B8FF6}"/>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27" name="Line 299">
            <a:extLst>
              <a:ext uri="{FF2B5EF4-FFF2-40B4-BE49-F238E27FC236}">
                <a16:creationId xmlns:a16="http://schemas.microsoft.com/office/drawing/2014/main" id="{1F624110-5F78-4660-A1D3-3D4E85CDF715}"/>
              </a:ext>
            </a:extLst>
          </p:cNvPr>
          <p:cNvSpPr>
            <a:spLocks noChangeShapeType="1"/>
          </p:cNvSpPr>
          <p:nvPr/>
        </p:nvSpPr>
        <p:spPr bwMode="auto">
          <a:xfrm>
            <a:off x="364490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28" name="Text Box 300">
            <a:extLst>
              <a:ext uri="{FF2B5EF4-FFF2-40B4-BE49-F238E27FC236}">
                <a16:creationId xmlns:a16="http://schemas.microsoft.com/office/drawing/2014/main" id="{79C4BB2A-5CBA-4F6B-8D50-8C7227701988}"/>
              </a:ext>
            </a:extLst>
          </p:cNvPr>
          <p:cNvSpPr txBox="1">
            <a:spLocks noChangeArrowheads="1"/>
          </p:cNvSpPr>
          <p:nvPr/>
        </p:nvSpPr>
        <p:spPr bwMode="auto">
          <a:xfrm>
            <a:off x="4076700" y="4140200"/>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48429" name="Text Box 301">
            <a:extLst>
              <a:ext uri="{FF2B5EF4-FFF2-40B4-BE49-F238E27FC236}">
                <a16:creationId xmlns:a16="http://schemas.microsoft.com/office/drawing/2014/main" id="{B4C13B7F-DAF7-4D86-8B23-763FE6FCBF8C}"/>
              </a:ext>
            </a:extLst>
          </p:cNvPr>
          <p:cNvSpPr txBox="1">
            <a:spLocks noChangeArrowheads="1"/>
          </p:cNvSpPr>
          <p:nvPr/>
        </p:nvSpPr>
        <p:spPr bwMode="auto">
          <a:xfrm>
            <a:off x="4076700" y="45005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sp>
        <p:nvSpPr>
          <p:cNvPr id="48430" name="Text Box 302">
            <a:extLst>
              <a:ext uri="{FF2B5EF4-FFF2-40B4-BE49-F238E27FC236}">
                <a16:creationId xmlns:a16="http://schemas.microsoft.com/office/drawing/2014/main" id="{3BE9320B-2E91-444E-A8F8-2A166536FDDF}"/>
              </a:ext>
            </a:extLst>
          </p:cNvPr>
          <p:cNvSpPr txBox="1">
            <a:spLocks noChangeArrowheads="1"/>
          </p:cNvSpPr>
          <p:nvPr/>
        </p:nvSpPr>
        <p:spPr bwMode="auto">
          <a:xfrm>
            <a:off x="4005263" y="471646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x6 </a:t>
            </a:r>
            <a:r>
              <a:rPr lang="en-GB" altLang="en-US"/>
              <a:t>M29 81mm Mortar </a:t>
            </a:r>
            <a:r>
              <a:rPr lang="en-GB" altLang="en-US" b="1"/>
              <a:t>(bc)</a:t>
            </a:r>
            <a:r>
              <a:rPr lang="en-GB" altLang="en-US"/>
              <a:t>                              CWUS-48</a:t>
            </a:r>
            <a:endParaRPr lang="en-GB" altLang="en-US" b="1"/>
          </a:p>
        </p:txBody>
      </p:sp>
      <p:grpSp>
        <p:nvGrpSpPr>
          <p:cNvPr id="48431" name="Group 303">
            <a:extLst>
              <a:ext uri="{FF2B5EF4-FFF2-40B4-BE49-F238E27FC236}">
                <a16:creationId xmlns:a16="http://schemas.microsoft.com/office/drawing/2014/main" id="{F2E0D571-3EF0-4377-8AB4-6E86111DEBC6}"/>
              </a:ext>
            </a:extLst>
          </p:cNvPr>
          <p:cNvGrpSpPr>
            <a:grpSpLocks/>
          </p:cNvGrpSpPr>
          <p:nvPr/>
        </p:nvGrpSpPr>
        <p:grpSpPr bwMode="auto">
          <a:xfrm>
            <a:off x="3789363" y="4860925"/>
            <a:ext cx="239712" cy="157163"/>
            <a:chOff x="2750" y="2064"/>
            <a:chExt cx="151" cy="99"/>
          </a:xfrm>
        </p:grpSpPr>
        <p:sp>
          <p:nvSpPr>
            <p:cNvPr id="48432" name="Rectangle 304">
              <a:extLst>
                <a:ext uri="{FF2B5EF4-FFF2-40B4-BE49-F238E27FC236}">
                  <a16:creationId xmlns:a16="http://schemas.microsoft.com/office/drawing/2014/main" id="{C41B10FF-1CF9-4CEB-A882-DC4D321759B0}"/>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33" name="Line 305">
              <a:extLst>
                <a:ext uri="{FF2B5EF4-FFF2-40B4-BE49-F238E27FC236}">
                  <a16:creationId xmlns:a16="http://schemas.microsoft.com/office/drawing/2014/main" id="{467BF604-7975-4E81-81EF-DD7A722B6E17}"/>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34" name="Line 306">
              <a:extLst>
                <a:ext uri="{FF2B5EF4-FFF2-40B4-BE49-F238E27FC236}">
                  <a16:creationId xmlns:a16="http://schemas.microsoft.com/office/drawing/2014/main" id="{1205AA6E-4080-45E9-8FAA-5F8F16B10410}"/>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8435" name="Group 307">
            <a:extLst>
              <a:ext uri="{FF2B5EF4-FFF2-40B4-BE49-F238E27FC236}">
                <a16:creationId xmlns:a16="http://schemas.microsoft.com/office/drawing/2014/main" id="{D49817A8-7824-464D-9068-6C5321153ADB}"/>
              </a:ext>
            </a:extLst>
          </p:cNvPr>
          <p:cNvGrpSpPr>
            <a:grpSpLocks/>
          </p:cNvGrpSpPr>
          <p:nvPr/>
        </p:nvGrpSpPr>
        <p:grpSpPr bwMode="auto">
          <a:xfrm>
            <a:off x="3871913" y="4789488"/>
            <a:ext cx="74612" cy="26987"/>
            <a:chOff x="2373" y="1404"/>
            <a:chExt cx="47" cy="17"/>
          </a:xfrm>
        </p:grpSpPr>
        <p:sp>
          <p:nvSpPr>
            <p:cNvPr id="48436" name="Oval 308">
              <a:extLst>
                <a:ext uri="{FF2B5EF4-FFF2-40B4-BE49-F238E27FC236}">
                  <a16:creationId xmlns:a16="http://schemas.microsoft.com/office/drawing/2014/main" id="{9D943CB5-B35A-4AA8-AE4F-7D4DD524AC4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37" name="Oval 309">
              <a:extLst>
                <a:ext uri="{FF2B5EF4-FFF2-40B4-BE49-F238E27FC236}">
                  <a16:creationId xmlns:a16="http://schemas.microsoft.com/office/drawing/2014/main" id="{025BBAAF-54CB-4DCC-A497-9CEB91877B6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38" name="Line 310">
            <a:extLst>
              <a:ext uri="{FF2B5EF4-FFF2-40B4-BE49-F238E27FC236}">
                <a16:creationId xmlns:a16="http://schemas.microsoft.com/office/drawing/2014/main" id="{D47844C1-28DC-4FCA-BAC1-2AEE8DCD1FF0}"/>
              </a:ext>
            </a:extLst>
          </p:cNvPr>
          <p:cNvSpPr>
            <a:spLocks noChangeShapeType="1"/>
          </p:cNvSpPr>
          <p:nvPr/>
        </p:nvSpPr>
        <p:spPr bwMode="auto">
          <a:xfrm>
            <a:off x="3644900" y="49323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439" name="Group 311">
            <a:extLst>
              <a:ext uri="{FF2B5EF4-FFF2-40B4-BE49-F238E27FC236}">
                <a16:creationId xmlns:a16="http://schemas.microsoft.com/office/drawing/2014/main" id="{59C9D5B4-7908-40CE-8755-715CA3A62142}"/>
              </a:ext>
            </a:extLst>
          </p:cNvPr>
          <p:cNvGrpSpPr>
            <a:grpSpLocks/>
          </p:cNvGrpSpPr>
          <p:nvPr/>
        </p:nvGrpSpPr>
        <p:grpSpPr bwMode="auto">
          <a:xfrm>
            <a:off x="3789363" y="5437188"/>
            <a:ext cx="231775" cy="157162"/>
            <a:chOff x="2750" y="3061"/>
            <a:chExt cx="146" cy="99"/>
          </a:xfrm>
        </p:grpSpPr>
        <p:sp>
          <p:nvSpPr>
            <p:cNvPr id="48440" name="Rectangle 312">
              <a:extLst>
                <a:ext uri="{FF2B5EF4-FFF2-40B4-BE49-F238E27FC236}">
                  <a16:creationId xmlns:a16="http://schemas.microsoft.com/office/drawing/2014/main" id="{2DB53CE0-5EDA-48CF-B112-3040D924B673}"/>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41" name="Line 313">
              <a:extLst>
                <a:ext uri="{FF2B5EF4-FFF2-40B4-BE49-F238E27FC236}">
                  <a16:creationId xmlns:a16="http://schemas.microsoft.com/office/drawing/2014/main" id="{5EA90BCB-DD38-43F4-BEA0-B1BC18315E91}"/>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42" name="Line 314">
              <a:extLst>
                <a:ext uri="{FF2B5EF4-FFF2-40B4-BE49-F238E27FC236}">
                  <a16:creationId xmlns:a16="http://schemas.microsoft.com/office/drawing/2014/main" id="{17A1E52A-2636-417F-B359-EFAECF42B2F0}"/>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8443" name="Group 315">
            <a:extLst>
              <a:ext uri="{FF2B5EF4-FFF2-40B4-BE49-F238E27FC236}">
                <a16:creationId xmlns:a16="http://schemas.microsoft.com/office/drawing/2014/main" id="{63B20729-6878-4B26-A61C-3ABDCC973311}"/>
              </a:ext>
            </a:extLst>
          </p:cNvPr>
          <p:cNvGrpSpPr>
            <a:grpSpLocks/>
          </p:cNvGrpSpPr>
          <p:nvPr/>
        </p:nvGrpSpPr>
        <p:grpSpPr bwMode="auto">
          <a:xfrm>
            <a:off x="3867150" y="5364163"/>
            <a:ext cx="74613" cy="26987"/>
            <a:chOff x="2373" y="1404"/>
            <a:chExt cx="47" cy="17"/>
          </a:xfrm>
        </p:grpSpPr>
        <p:sp>
          <p:nvSpPr>
            <p:cNvPr id="48444" name="Oval 316">
              <a:extLst>
                <a:ext uri="{FF2B5EF4-FFF2-40B4-BE49-F238E27FC236}">
                  <a16:creationId xmlns:a16="http://schemas.microsoft.com/office/drawing/2014/main" id="{719D1C04-2716-4F78-B1E6-F4F1D4BCDB6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45" name="Oval 317">
              <a:extLst>
                <a:ext uri="{FF2B5EF4-FFF2-40B4-BE49-F238E27FC236}">
                  <a16:creationId xmlns:a16="http://schemas.microsoft.com/office/drawing/2014/main" id="{D1343D77-5AC6-4190-81D4-B7186421F09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46" name="Line 318">
            <a:extLst>
              <a:ext uri="{FF2B5EF4-FFF2-40B4-BE49-F238E27FC236}">
                <a16:creationId xmlns:a16="http://schemas.microsoft.com/office/drawing/2014/main" id="{4D44ADA9-C097-49C5-AC78-D5560750B11A}"/>
              </a:ext>
            </a:extLst>
          </p:cNvPr>
          <p:cNvSpPr>
            <a:spLocks noChangeShapeType="1"/>
          </p:cNvSpPr>
          <p:nvPr/>
        </p:nvSpPr>
        <p:spPr bwMode="auto">
          <a:xfrm>
            <a:off x="3644900" y="5508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47" name="Text Box 319">
            <a:extLst>
              <a:ext uri="{FF2B5EF4-FFF2-40B4-BE49-F238E27FC236}">
                <a16:creationId xmlns:a16="http://schemas.microsoft.com/office/drawing/2014/main" id="{3DD9B517-4089-4C4C-B974-2476139A92FA}"/>
              </a:ext>
            </a:extLst>
          </p:cNvPr>
          <p:cNvSpPr txBox="1">
            <a:spLocks noChangeArrowheads="1"/>
          </p:cNvSpPr>
          <p:nvPr/>
        </p:nvSpPr>
        <p:spPr bwMode="auto">
          <a:xfrm>
            <a:off x="4005263" y="5364163"/>
            <a:ext cx="2698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M220 Improved TOW ATGM Team </a:t>
            </a:r>
            <a:r>
              <a:rPr lang="en-GB" altLang="en-US" b="1"/>
              <a:t>(de) </a:t>
            </a:r>
            <a:r>
              <a:rPr lang="en-GB" altLang="en-US"/>
              <a:t>   CWUS-40</a:t>
            </a:r>
            <a:endParaRPr lang="en-GB" altLang="en-US" b="1"/>
          </a:p>
        </p:txBody>
      </p:sp>
      <p:sp>
        <p:nvSpPr>
          <p:cNvPr id="48448" name="Line 320">
            <a:extLst>
              <a:ext uri="{FF2B5EF4-FFF2-40B4-BE49-F238E27FC236}">
                <a16:creationId xmlns:a16="http://schemas.microsoft.com/office/drawing/2014/main" id="{875740D8-2423-4A59-90B9-73FEDADDCC46}"/>
              </a:ext>
            </a:extLst>
          </p:cNvPr>
          <p:cNvSpPr>
            <a:spLocks noChangeShapeType="1"/>
          </p:cNvSpPr>
          <p:nvPr/>
        </p:nvSpPr>
        <p:spPr bwMode="auto">
          <a:xfrm>
            <a:off x="3644900" y="2773363"/>
            <a:ext cx="0" cy="38877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49" name="Text Box 321">
            <a:extLst>
              <a:ext uri="{FF2B5EF4-FFF2-40B4-BE49-F238E27FC236}">
                <a16:creationId xmlns:a16="http://schemas.microsoft.com/office/drawing/2014/main" id="{894AABC4-70D5-4C8C-8938-D536F58AAC6B}"/>
              </a:ext>
            </a:extLst>
          </p:cNvPr>
          <p:cNvSpPr txBox="1">
            <a:spLocks noChangeArrowheads="1"/>
          </p:cNvSpPr>
          <p:nvPr/>
        </p:nvSpPr>
        <p:spPr bwMode="auto">
          <a:xfrm>
            <a:off x="3500438" y="7092950"/>
            <a:ext cx="3241675"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mid-1980s: Replace M151 MUTT with:</a:t>
            </a:r>
          </a:p>
          <a:p>
            <a:r>
              <a:rPr lang="en-GB" altLang="en-US" b="1"/>
              <a:t>     </a:t>
            </a:r>
            <a:r>
              <a:rPr lang="en-GB" altLang="en-US"/>
              <a:t>M998 HMMWV Utility Vehicle (no MG)                         CWUS-34</a:t>
            </a:r>
          </a:p>
          <a:p>
            <a:endParaRPr lang="en-GB" altLang="en-US"/>
          </a:p>
          <a:p>
            <a:r>
              <a:rPr lang="en-GB" altLang="en-US" b="1"/>
              <a:t>(b) </a:t>
            </a:r>
            <a:r>
              <a:rPr lang="en-GB" altLang="en-US"/>
              <a:t>The mortars were organised into two platoons.</a:t>
            </a:r>
            <a:endParaRPr lang="en-GB" altLang="en-US" b="1"/>
          </a:p>
          <a:p>
            <a:endParaRPr lang="en-GB" altLang="en-US" b="1"/>
          </a:p>
          <a:p>
            <a:r>
              <a:rPr lang="en-GB" altLang="en-US" b="1"/>
              <a:t>(c) </a:t>
            </a:r>
            <a:r>
              <a:rPr lang="en-GB" altLang="en-US"/>
              <a:t>From 1987: Replace M29 81mm Mortar with M252 81mm Mortar (see card).</a:t>
            </a:r>
            <a:endParaRPr lang="en-GB" altLang="en-US" b="1"/>
          </a:p>
          <a:p>
            <a:endParaRPr lang="en-GB" altLang="en-US" b="1"/>
          </a:p>
          <a:p>
            <a:r>
              <a:rPr lang="en-GB" altLang="en-US" b="1"/>
              <a:t>(d) </a:t>
            </a:r>
            <a:r>
              <a:rPr lang="en-GB" altLang="en-US"/>
              <a:t>The M220 TOW ATGMs may be fired from their transport when mounted.</a:t>
            </a:r>
          </a:p>
          <a:p>
            <a:endParaRPr lang="en-GB" altLang="en-US"/>
          </a:p>
          <a:p>
            <a:r>
              <a:rPr lang="en-GB" altLang="en-US" b="1"/>
              <a:t>(e) </a:t>
            </a:r>
            <a:r>
              <a:rPr lang="en-GB" altLang="en-US"/>
              <a:t>Late 1980s: May replace with TOW 2 (see card).</a:t>
            </a:r>
          </a:p>
          <a:p>
            <a:endParaRPr lang="en-GB" altLang="en-US" b="1"/>
          </a:p>
        </p:txBody>
      </p:sp>
      <p:grpSp>
        <p:nvGrpSpPr>
          <p:cNvPr id="48464" name="Group 336">
            <a:extLst>
              <a:ext uri="{FF2B5EF4-FFF2-40B4-BE49-F238E27FC236}">
                <a16:creationId xmlns:a16="http://schemas.microsoft.com/office/drawing/2014/main" id="{497E7D15-7C10-4451-B659-3B3AA7352425}"/>
              </a:ext>
            </a:extLst>
          </p:cNvPr>
          <p:cNvGrpSpPr>
            <a:grpSpLocks/>
          </p:cNvGrpSpPr>
          <p:nvPr/>
        </p:nvGrpSpPr>
        <p:grpSpPr bwMode="auto">
          <a:xfrm>
            <a:off x="404813" y="3708400"/>
            <a:ext cx="231775" cy="157163"/>
            <a:chOff x="1026" y="4286"/>
            <a:chExt cx="146" cy="99"/>
          </a:xfrm>
        </p:grpSpPr>
        <p:sp>
          <p:nvSpPr>
            <p:cNvPr id="48465" name="Rectangle 337">
              <a:extLst>
                <a:ext uri="{FF2B5EF4-FFF2-40B4-BE49-F238E27FC236}">
                  <a16:creationId xmlns:a16="http://schemas.microsoft.com/office/drawing/2014/main" id="{2DFA6BF8-3504-4F62-8FEB-044783840977}"/>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8466" name="Group 338">
              <a:extLst>
                <a:ext uri="{FF2B5EF4-FFF2-40B4-BE49-F238E27FC236}">
                  <a16:creationId xmlns:a16="http://schemas.microsoft.com/office/drawing/2014/main" id="{6477B8F2-9D75-46E4-AE53-A007B9396FBA}"/>
                </a:ext>
              </a:extLst>
            </p:cNvPr>
            <p:cNvGrpSpPr>
              <a:grpSpLocks/>
            </p:cNvGrpSpPr>
            <p:nvPr/>
          </p:nvGrpSpPr>
          <p:grpSpPr bwMode="auto">
            <a:xfrm>
              <a:off x="1036" y="4322"/>
              <a:ext cx="125" cy="27"/>
              <a:chOff x="1298" y="4332"/>
              <a:chExt cx="227" cy="45"/>
            </a:xfrm>
          </p:grpSpPr>
          <p:sp>
            <p:nvSpPr>
              <p:cNvPr id="48467" name="Line 339">
                <a:extLst>
                  <a:ext uri="{FF2B5EF4-FFF2-40B4-BE49-F238E27FC236}">
                    <a16:creationId xmlns:a16="http://schemas.microsoft.com/office/drawing/2014/main" id="{EED9E7AC-112F-4EDE-98BA-47AFF67BDB6A}"/>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68" name="Line 340">
                <a:extLst>
                  <a:ext uri="{FF2B5EF4-FFF2-40B4-BE49-F238E27FC236}">
                    <a16:creationId xmlns:a16="http://schemas.microsoft.com/office/drawing/2014/main" id="{BBBC7E98-DC9B-4E78-969A-139A0D6FF1E1}"/>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69" name="Line 341">
                <a:extLst>
                  <a:ext uri="{FF2B5EF4-FFF2-40B4-BE49-F238E27FC236}">
                    <a16:creationId xmlns:a16="http://schemas.microsoft.com/office/drawing/2014/main" id="{0D19CE4B-EE6D-45FF-9088-65E96EF95D30}"/>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70" name="Line 342">
                <a:extLst>
                  <a:ext uri="{FF2B5EF4-FFF2-40B4-BE49-F238E27FC236}">
                    <a16:creationId xmlns:a16="http://schemas.microsoft.com/office/drawing/2014/main" id="{0D589FF8-D73B-4384-8168-A6746934691A}"/>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71" name="Line 343">
                <a:extLst>
                  <a:ext uri="{FF2B5EF4-FFF2-40B4-BE49-F238E27FC236}">
                    <a16:creationId xmlns:a16="http://schemas.microsoft.com/office/drawing/2014/main" id="{E844A0EB-AD6E-4BE9-A61A-F39F5E303FC3}"/>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72" name="Line 344">
                <a:extLst>
                  <a:ext uri="{FF2B5EF4-FFF2-40B4-BE49-F238E27FC236}">
                    <a16:creationId xmlns:a16="http://schemas.microsoft.com/office/drawing/2014/main" id="{E9826325-2590-466E-BE84-BDA353406094}"/>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73" name="Line 345">
                <a:extLst>
                  <a:ext uri="{FF2B5EF4-FFF2-40B4-BE49-F238E27FC236}">
                    <a16:creationId xmlns:a16="http://schemas.microsoft.com/office/drawing/2014/main" id="{68441099-289C-43E9-8A1D-5C63D0212254}"/>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74" name="Line 346">
                <a:extLst>
                  <a:ext uri="{FF2B5EF4-FFF2-40B4-BE49-F238E27FC236}">
                    <a16:creationId xmlns:a16="http://schemas.microsoft.com/office/drawing/2014/main" id="{75450A18-1B2D-40B6-9CB4-5F5179695F44}"/>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8475" name="Group 347">
            <a:extLst>
              <a:ext uri="{FF2B5EF4-FFF2-40B4-BE49-F238E27FC236}">
                <a16:creationId xmlns:a16="http://schemas.microsoft.com/office/drawing/2014/main" id="{8B665A40-3C7E-4A71-8424-8A255DC59830}"/>
              </a:ext>
            </a:extLst>
          </p:cNvPr>
          <p:cNvGrpSpPr>
            <a:grpSpLocks/>
          </p:cNvGrpSpPr>
          <p:nvPr/>
        </p:nvGrpSpPr>
        <p:grpSpPr bwMode="auto">
          <a:xfrm>
            <a:off x="482600" y="3635375"/>
            <a:ext cx="74613" cy="26988"/>
            <a:chOff x="2373" y="1404"/>
            <a:chExt cx="47" cy="17"/>
          </a:xfrm>
        </p:grpSpPr>
        <p:sp>
          <p:nvSpPr>
            <p:cNvPr id="48476" name="Oval 348">
              <a:extLst>
                <a:ext uri="{FF2B5EF4-FFF2-40B4-BE49-F238E27FC236}">
                  <a16:creationId xmlns:a16="http://schemas.microsoft.com/office/drawing/2014/main" id="{ED77FDC3-0082-4D3D-A7DC-74CBE747AB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77" name="Oval 349">
              <a:extLst>
                <a:ext uri="{FF2B5EF4-FFF2-40B4-BE49-F238E27FC236}">
                  <a16:creationId xmlns:a16="http://schemas.microsoft.com/office/drawing/2014/main" id="{94DE637D-EE00-4D93-977A-6552372C88B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87" name="Line 359">
            <a:extLst>
              <a:ext uri="{FF2B5EF4-FFF2-40B4-BE49-F238E27FC236}">
                <a16:creationId xmlns:a16="http://schemas.microsoft.com/office/drawing/2014/main" id="{D007A020-64D6-4243-8C93-2AB485FB74B5}"/>
              </a:ext>
            </a:extLst>
          </p:cNvPr>
          <p:cNvSpPr>
            <a:spLocks noChangeShapeType="1"/>
          </p:cNvSpPr>
          <p:nvPr/>
        </p:nvSpPr>
        <p:spPr bwMode="auto">
          <a:xfrm>
            <a:off x="260350" y="37798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488" name="Text Box 360">
            <a:extLst>
              <a:ext uri="{FF2B5EF4-FFF2-40B4-BE49-F238E27FC236}">
                <a16:creationId xmlns:a16="http://schemas.microsoft.com/office/drawing/2014/main" id="{536D7E3D-2688-4C8F-8DED-82A2317A030F}"/>
              </a:ext>
            </a:extLst>
          </p:cNvPr>
          <p:cNvSpPr txBox="1">
            <a:spLocks noChangeArrowheads="1"/>
          </p:cNvSpPr>
          <p:nvPr/>
        </p:nvSpPr>
        <p:spPr bwMode="auto">
          <a:xfrm>
            <a:off x="620713" y="3563938"/>
            <a:ext cx="2597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Ground Surveillance Radar Set                  no card</a:t>
            </a:r>
            <a:endParaRPr lang="en-GB" altLang="en-US" b="1"/>
          </a:p>
        </p:txBody>
      </p:sp>
      <p:sp>
        <p:nvSpPr>
          <p:cNvPr id="48489" name="Line 361">
            <a:extLst>
              <a:ext uri="{FF2B5EF4-FFF2-40B4-BE49-F238E27FC236}">
                <a16:creationId xmlns:a16="http://schemas.microsoft.com/office/drawing/2014/main" id="{AD4DFD3A-2F83-4C5D-BC3C-737822558892}"/>
              </a:ext>
            </a:extLst>
          </p:cNvPr>
          <p:cNvSpPr>
            <a:spLocks noChangeShapeType="1"/>
          </p:cNvSpPr>
          <p:nvPr/>
        </p:nvSpPr>
        <p:spPr bwMode="auto">
          <a:xfrm>
            <a:off x="3860800" y="61563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8490" name="Group 362">
            <a:extLst>
              <a:ext uri="{FF2B5EF4-FFF2-40B4-BE49-F238E27FC236}">
                <a16:creationId xmlns:a16="http://schemas.microsoft.com/office/drawing/2014/main" id="{2FACF0FB-B05E-4290-A82A-4815C1CBB9FC}"/>
              </a:ext>
            </a:extLst>
          </p:cNvPr>
          <p:cNvGrpSpPr>
            <a:grpSpLocks/>
          </p:cNvGrpSpPr>
          <p:nvPr/>
        </p:nvGrpSpPr>
        <p:grpSpPr bwMode="auto">
          <a:xfrm>
            <a:off x="3789363" y="6300788"/>
            <a:ext cx="231775" cy="190500"/>
            <a:chOff x="2251" y="2290"/>
            <a:chExt cx="146" cy="120"/>
          </a:xfrm>
        </p:grpSpPr>
        <p:sp>
          <p:nvSpPr>
            <p:cNvPr id="48491" name="Rectangle 363">
              <a:extLst>
                <a:ext uri="{FF2B5EF4-FFF2-40B4-BE49-F238E27FC236}">
                  <a16:creationId xmlns:a16="http://schemas.microsoft.com/office/drawing/2014/main" id="{A94EC844-630A-442B-950F-D779F63435A5}"/>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492" name="Oval 364">
              <a:extLst>
                <a:ext uri="{FF2B5EF4-FFF2-40B4-BE49-F238E27FC236}">
                  <a16:creationId xmlns:a16="http://schemas.microsoft.com/office/drawing/2014/main" id="{C4CD8D02-EA2D-4AD3-9464-EFD280C21C4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93" name="Oval 365">
              <a:extLst>
                <a:ext uri="{FF2B5EF4-FFF2-40B4-BE49-F238E27FC236}">
                  <a16:creationId xmlns:a16="http://schemas.microsoft.com/office/drawing/2014/main" id="{B6A49024-A30E-456B-864E-E350F42EE256}"/>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48494" name="Group 366">
            <a:extLst>
              <a:ext uri="{FF2B5EF4-FFF2-40B4-BE49-F238E27FC236}">
                <a16:creationId xmlns:a16="http://schemas.microsoft.com/office/drawing/2014/main" id="{65F62A0C-E175-426D-B3A9-3610CEE59E77}"/>
              </a:ext>
            </a:extLst>
          </p:cNvPr>
          <p:cNvGrpSpPr>
            <a:grpSpLocks/>
          </p:cNvGrpSpPr>
          <p:nvPr/>
        </p:nvGrpSpPr>
        <p:grpSpPr bwMode="auto">
          <a:xfrm>
            <a:off x="3867150" y="6229350"/>
            <a:ext cx="74613" cy="26988"/>
            <a:chOff x="2373" y="1404"/>
            <a:chExt cx="47" cy="17"/>
          </a:xfrm>
        </p:grpSpPr>
        <p:sp>
          <p:nvSpPr>
            <p:cNvPr id="48495" name="Oval 367">
              <a:extLst>
                <a:ext uri="{FF2B5EF4-FFF2-40B4-BE49-F238E27FC236}">
                  <a16:creationId xmlns:a16="http://schemas.microsoft.com/office/drawing/2014/main" id="{6D8E7676-0D13-414B-B427-6FA59CB98E3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496" name="Oval 368">
              <a:extLst>
                <a:ext uri="{FF2B5EF4-FFF2-40B4-BE49-F238E27FC236}">
                  <a16:creationId xmlns:a16="http://schemas.microsoft.com/office/drawing/2014/main" id="{8219C225-9358-4D07-8AE5-1AF9CFE139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497" name="Text Box 369">
            <a:extLst>
              <a:ext uri="{FF2B5EF4-FFF2-40B4-BE49-F238E27FC236}">
                <a16:creationId xmlns:a16="http://schemas.microsoft.com/office/drawing/2014/main" id="{37044DDF-8327-41D8-96A7-D721998FEAFC}"/>
              </a:ext>
            </a:extLst>
          </p:cNvPr>
          <p:cNvSpPr txBox="1">
            <a:spLocks noChangeArrowheads="1"/>
          </p:cNvSpPr>
          <p:nvPr/>
        </p:nvSpPr>
        <p:spPr bwMode="auto">
          <a:xfrm>
            <a:off x="4005263" y="6156325"/>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(no MG) </a:t>
            </a:r>
            <a:r>
              <a:rPr lang="en-GB" altLang="en-US" b="1"/>
              <a:t>(a)                            </a:t>
            </a:r>
            <a:r>
              <a:rPr lang="en-GB" altLang="en-US"/>
              <a:t>CWUS-33</a:t>
            </a:r>
            <a:endParaRPr lang="en-GB" altLang="en-US" b="1"/>
          </a:p>
        </p:txBody>
      </p:sp>
      <p:grpSp>
        <p:nvGrpSpPr>
          <p:cNvPr id="48498" name="Group 370">
            <a:extLst>
              <a:ext uri="{FF2B5EF4-FFF2-40B4-BE49-F238E27FC236}">
                <a16:creationId xmlns:a16="http://schemas.microsoft.com/office/drawing/2014/main" id="{53C9F876-3821-44B0-B1A4-8D81002438AA}"/>
              </a:ext>
            </a:extLst>
          </p:cNvPr>
          <p:cNvGrpSpPr>
            <a:grpSpLocks/>
          </p:cNvGrpSpPr>
          <p:nvPr/>
        </p:nvGrpSpPr>
        <p:grpSpPr bwMode="auto">
          <a:xfrm>
            <a:off x="3789363" y="6013450"/>
            <a:ext cx="231775" cy="157163"/>
            <a:chOff x="1026" y="4286"/>
            <a:chExt cx="146" cy="99"/>
          </a:xfrm>
        </p:grpSpPr>
        <p:sp>
          <p:nvSpPr>
            <p:cNvPr id="48499" name="Rectangle 371">
              <a:extLst>
                <a:ext uri="{FF2B5EF4-FFF2-40B4-BE49-F238E27FC236}">
                  <a16:creationId xmlns:a16="http://schemas.microsoft.com/office/drawing/2014/main" id="{AFD3B66B-E1F2-4649-84E8-E05A13E4EF9F}"/>
                </a:ext>
              </a:extLst>
            </p:cNvPr>
            <p:cNvSpPr>
              <a:spLocks noChangeAspect="1" noChangeArrowheads="1"/>
            </p:cNvSpPr>
            <p:nvPr/>
          </p:nvSpPr>
          <p:spPr bwMode="auto">
            <a:xfrm>
              <a:off x="1026" y="428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48500" name="Group 372">
              <a:extLst>
                <a:ext uri="{FF2B5EF4-FFF2-40B4-BE49-F238E27FC236}">
                  <a16:creationId xmlns:a16="http://schemas.microsoft.com/office/drawing/2014/main" id="{736B592B-74EA-4CF7-98FB-A85306E69EB6}"/>
                </a:ext>
              </a:extLst>
            </p:cNvPr>
            <p:cNvGrpSpPr>
              <a:grpSpLocks/>
            </p:cNvGrpSpPr>
            <p:nvPr/>
          </p:nvGrpSpPr>
          <p:grpSpPr bwMode="auto">
            <a:xfrm>
              <a:off x="1036" y="4322"/>
              <a:ext cx="125" cy="27"/>
              <a:chOff x="1298" y="4332"/>
              <a:chExt cx="227" cy="45"/>
            </a:xfrm>
          </p:grpSpPr>
          <p:sp>
            <p:nvSpPr>
              <p:cNvPr id="48501" name="Line 373">
                <a:extLst>
                  <a:ext uri="{FF2B5EF4-FFF2-40B4-BE49-F238E27FC236}">
                    <a16:creationId xmlns:a16="http://schemas.microsoft.com/office/drawing/2014/main" id="{7436B8D5-96D7-4AD7-99CC-D1902B882295}"/>
                  </a:ext>
                </a:extLst>
              </p:cNvPr>
              <p:cNvSpPr>
                <a:spLocks noChangeShapeType="1"/>
              </p:cNvSpPr>
              <p:nvPr/>
            </p:nvSpPr>
            <p:spPr bwMode="auto">
              <a:xfrm>
                <a:off x="1298" y="4332"/>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2" name="Line 374">
                <a:extLst>
                  <a:ext uri="{FF2B5EF4-FFF2-40B4-BE49-F238E27FC236}">
                    <a16:creationId xmlns:a16="http://schemas.microsoft.com/office/drawing/2014/main" id="{E9361964-03DC-4066-B9E9-75D8993772E3}"/>
                  </a:ext>
                </a:extLst>
              </p:cNvPr>
              <p:cNvSpPr>
                <a:spLocks noChangeShapeType="1"/>
              </p:cNvSpPr>
              <p:nvPr/>
            </p:nvSpPr>
            <p:spPr bwMode="auto">
              <a:xfrm>
                <a:off x="1298" y="4377"/>
                <a:ext cx="227"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3" name="Line 375">
                <a:extLst>
                  <a:ext uri="{FF2B5EF4-FFF2-40B4-BE49-F238E27FC236}">
                    <a16:creationId xmlns:a16="http://schemas.microsoft.com/office/drawing/2014/main" id="{A764BD5D-642C-4224-BEDC-522C25012C4A}"/>
                  </a:ext>
                </a:extLst>
              </p:cNvPr>
              <p:cNvSpPr>
                <a:spLocks noChangeShapeType="1"/>
              </p:cNvSpPr>
              <p:nvPr/>
            </p:nvSpPr>
            <p:spPr bwMode="auto">
              <a:xfrm>
                <a:off x="1298"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4" name="Line 376">
                <a:extLst>
                  <a:ext uri="{FF2B5EF4-FFF2-40B4-BE49-F238E27FC236}">
                    <a16:creationId xmlns:a16="http://schemas.microsoft.com/office/drawing/2014/main" id="{D0285CAC-73AF-4C0C-85B5-B53169399455}"/>
                  </a:ext>
                </a:extLst>
              </p:cNvPr>
              <p:cNvSpPr>
                <a:spLocks noChangeShapeType="1"/>
              </p:cNvSpPr>
              <p:nvPr/>
            </p:nvSpPr>
            <p:spPr bwMode="auto">
              <a:xfrm>
                <a:off x="1525"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5" name="Line 377">
                <a:extLst>
                  <a:ext uri="{FF2B5EF4-FFF2-40B4-BE49-F238E27FC236}">
                    <a16:creationId xmlns:a16="http://schemas.microsoft.com/office/drawing/2014/main" id="{2CF463CC-8052-4508-B0A5-5CD06DC778BD}"/>
                  </a:ext>
                </a:extLst>
              </p:cNvPr>
              <p:cNvSpPr>
                <a:spLocks noChangeShapeType="1"/>
              </p:cNvSpPr>
              <p:nvPr/>
            </p:nvSpPr>
            <p:spPr bwMode="auto">
              <a:xfrm>
                <a:off x="134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6" name="Line 378">
                <a:extLst>
                  <a:ext uri="{FF2B5EF4-FFF2-40B4-BE49-F238E27FC236}">
                    <a16:creationId xmlns:a16="http://schemas.microsoft.com/office/drawing/2014/main" id="{AE00ECDF-B953-4B99-9816-365904D01C82}"/>
                  </a:ext>
                </a:extLst>
              </p:cNvPr>
              <p:cNvSpPr>
                <a:spLocks noChangeShapeType="1"/>
              </p:cNvSpPr>
              <p:nvPr/>
            </p:nvSpPr>
            <p:spPr bwMode="auto">
              <a:xfrm>
                <a:off x="1389"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7" name="Line 379">
                <a:extLst>
                  <a:ext uri="{FF2B5EF4-FFF2-40B4-BE49-F238E27FC236}">
                    <a16:creationId xmlns:a16="http://schemas.microsoft.com/office/drawing/2014/main" id="{EDBD8FE9-B3E3-4F1D-A6F0-0875F8EF71EC}"/>
                  </a:ext>
                </a:extLst>
              </p:cNvPr>
              <p:cNvSpPr>
                <a:spLocks noChangeShapeType="1"/>
              </p:cNvSpPr>
              <p:nvPr/>
            </p:nvSpPr>
            <p:spPr bwMode="auto">
              <a:xfrm>
                <a:off x="1434"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08" name="Line 380">
                <a:extLst>
                  <a:ext uri="{FF2B5EF4-FFF2-40B4-BE49-F238E27FC236}">
                    <a16:creationId xmlns:a16="http://schemas.microsoft.com/office/drawing/2014/main" id="{E1D05A8F-248E-44E5-A9B6-DE42BD3E9206}"/>
                  </a:ext>
                </a:extLst>
              </p:cNvPr>
              <p:cNvSpPr>
                <a:spLocks noChangeShapeType="1"/>
              </p:cNvSpPr>
              <p:nvPr/>
            </p:nvSpPr>
            <p:spPr bwMode="auto">
              <a:xfrm>
                <a:off x="1480" y="4332"/>
                <a:ext cx="0"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48509" name="Group 381">
            <a:extLst>
              <a:ext uri="{FF2B5EF4-FFF2-40B4-BE49-F238E27FC236}">
                <a16:creationId xmlns:a16="http://schemas.microsoft.com/office/drawing/2014/main" id="{B0D91253-C0AF-429D-994A-9DBB8F3A7CB1}"/>
              </a:ext>
            </a:extLst>
          </p:cNvPr>
          <p:cNvGrpSpPr>
            <a:grpSpLocks/>
          </p:cNvGrpSpPr>
          <p:nvPr/>
        </p:nvGrpSpPr>
        <p:grpSpPr bwMode="auto">
          <a:xfrm>
            <a:off x="3867150" y="5940425"/>
            <a:ext cx="74613" cy="26988"/>
            <a:chOff x="2373" y="1404"/>
            <a:chExt cx="47" cy="17"/>
          </a:xfrm>
        </p:grpSpPr>
        <p:sp>
          <p:nvSpPr>
            <p:cNvPr id="48510" name="Oval 382">
              <a:extLst>
                <a:ext uri="{FF2B5EF4-FFF2-40B4-BE49-F238E27FC236}">
                  <a16:creationId xmlns:a16="http://schemas.microsoft.com/office/drawing/2014/main" id="{AF8C3743-C477-4B74-9BFE-9F9995D22C4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511" name="Oval 383">
              <a:extLst>
                <a:ext uri="{FF2B5EF4-FFF2-40B4-BE49-F238E27FC236}">
                  <a16:creationId xmlns:a16="http://schemas.microsoft.com/office/drawing/2014/main" id="{08981C1C-2E82-497F-88BA-99CF115B3A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512" name="Line 384">
            <a:extLst>
              <a:ext uri="{FF2B5EF4-FFF2-40B4-BE49-F238E27FC236}">
                <a16:creationId xmlns:a16="http://schemas.microsoft.com/office/drawing/2014/main" id="{F2AEC960-CD6A-49C5-B1DD-AA819C8CD76D}"/>
              </a:ext>
            </a:extLst>
          </p:cNvPr>
          <p:cNvSpPr>
            <a:spLocks noChangeShapeType="1"/>
          </p:cNvSpPr>
          <p:nvPr/>
        </p:nvSpPr>
        <p:spPr bwMode="auto">
          <a:xfrm>
            <a:off x="3644900" y="6084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13" name="Text Box 385">
            <a:extLst>
              <a:ext uri="{FF2B5EF4-FFF2-40B4-BE49-F238E27FC236}">
                <a16:creationId xmlns:a16="http://schemas.microsoft.com/office/drawing/2014/main" id="{0D960568-19E8-4C8A-A652-654F6332FD68}"/>
              </a:ext>
            </a:extLst>
          </p:cNvPr>
          <p:cNvSpPr txBox="1">
            <a:spLocks noChangeArrowheads="1"/>
          </p:cNvSpPr>
          <p:nvPr/>
        </p:nvSpPr>
        <p:spPr bwMode="auto">
          <a:xfrm>
            <a:off x="4005263" y="5867400"/>
            <a:ext cx="2597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Ground Surveillance Radar Set                  no card</a:t>
            </a:r>
            <a:endParaRPr lang="en-GB" altLang="en-US" b="1"/>
          </a:p>
        </p:txBody>
      </p:sp>
      <p:grpSp>
        <p:nvGrpSpPr>
          <p:cNvPr id="48514" name="Group 386">
            <a:extLst>
              <a:ext uri="{FF2B5EF4-FFF2-40B4-BE49-F238E27FC236}">
                <a16:creationId xmlns:a16="http://schemas.microsoft.com/office/drawing/2014/main" id="{2B233570-8629-4542-AEB2-A54279E473CB}"/>
              </a:ext>
            </a:extLst>
          </p:cNvPr>
          <p:cNvGrpSpPr>
            <a:grpSpLocks/>
          </p:cNvGrpSpPr>
          <p:nvPr/>
        </p:nvGrpSpPr>
        <p:grpSpPr bwMode="auto">
          <a:xfrm>
            <a:off x="3789363" y="6589713"/>
            <a:ext cx="241300" cy="157162"/>
            <a:chOff x="2795" y="2789"/>
            <a:chExt cx="152" cy="99"/>
          </a:xfrm>
        </p:grpSpPr>
        <p:sp>
          <p:nvSpPr>
            <p:cNvPr id="48515" name="Rectangle 387">
              <a:extLst>
                <a:ext uri="{FF2B5EF4-FFF2-40B4-BE49-F238E27FC236}">
                  <a16:creationId xmlns:a16="http://schemas.microsoft.com/office/drawing/2014/main" id="{C78F04CE-6DC4-4F11-A13E-14A724B2F689}"/>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48516" name="Line 388">
              <a:extLst>
                <a:ext uri="{FF2B5EF4-FFF2-40B4-BE49-F238E27FC236}">
                  <a16:creationId xmlns:a16="http://schemas.microsoft.com/office/drawing/2014/main" id="{9C59AFAA-6613-4EE2-8291-A8EEDD191163}"/>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17" name="Line 389">
              <a:extLst>
                <a:ext uri="{FF2B5EF4-FFF2-40B4-BE49-F238E27FC236}">
                  <a16:creationId xmlns:a16="http://schemas.microsoft.com/office/drawing/2014/main" id="{9ADF222B-9C29-458E-BE36-A77C389C12DF}"/>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18" name="Line 390">
              <a:extLst>
                <a:ext uri="{FF2B5EF4-FFF2-40B4-BE49-F238E27FC236}">
                  <a16:creationId xmlns:a16="http://schemas.microsoft.com/office/drawing/2014/main" id="{690457AA-A47D-4292-8650-412F855C17CB}"/>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48519" name="Group 391">
            <a:extLst>
              <a:ext uri="{FF2B5EF4-FFF2-40B4-BE49-F238E27FC236}">
                <a16:creationId xmlns:a16="http://schemas.microsoft.com/office/drawing/2014/main" id="{DF21F345-CA1A-48B0-AACF-FF9DC48D5160}"/>
              </a:ext>
            </a:extLst>
          </p:cNvPr>
          <p:cNvGrpSpPr>
            <a:grpSpLocks/>
          </p:cNvGrpSpPr>
          <p:nvPr/>
        </p:nvGrpSpPr>
        <p:grpSpPr bwMode="auto">
          <a:xfrm>
            <a:off x="3871913" y="6516688"/>
            <a:ext cx="74612" cy="26987"/>
            <a:chOff x="2373" y="1404"/>
            <a:chExt cx="47" cy="17"/>
          </a:xfrm>
        </p:grpSpPr>
        <p:sp>
          <p:nvSpPr>
            <p:cNvPr id="48520" name="Oval 392">
              <a:extLst>
                <a:ext uri="{FF2B5EF4-FFF2-40B4-BE49-F238E27FC236}">
                  <a16:creationId xmlns:a16="http://schemas.microsoft.com/office/drawing/2014/main" id="{7CAE7680-5356-432B-9F1B-282665AD71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48521" name="Oval 393">
              <a:extLst>
                <a:ext uri="{FF2B5EF4-FFF2-40B4-BE49-F238E27FC236}">
                  <a16:creationId xmlns:a16="http://schemas.microsoft.com/office/drawing/2014/main" id="{BBC50CE2-302C-4918-99FB-AE7AECA06B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48522" name="Line 394">
            <a:extLst>
              <a:ext uri="{FF2B5EF4-FFF2-40B4-BE49-F238E27FC236}">
                <a16:creationId xmlns:a16="http://schemas.microsoft.com/office/drawing/2014/main" id="{33772C08-BF4B-4621-8E19-B1D0D7F18702}"/>
              </a:ext>
            </a:extLst>
          </p:cNvPr>
          <p:cNvSpPr>
            <a:spLocks noChangeShapeType="1"/>
          </p:cNvSpPr>
          <p:nvPr/>
        </p:nvSpPr>
        <p:spPr bwMode="auto">
          <a:xfrm>
            <a:off x="3644900" y="6661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8532" name="Text Box 404">
            <a:extLst>
              <a:ext uri="{FF2B5EF4-FFF2-40B4-BE49-F238E27FC236}">
                <a16:creationId xmlns:a16="http://schemas.microsoft.com/office/drawing/2014/main" id="{0CB1A9A0-353B-481F-8D70-5B7FE2264BAF}"/>
              </a:ext>
            </a:extLst>
          </p:cNvPr>
          <p:cNvSpPr txBox="1">
            <a:spLocks noChangeArrowheads="1"/>
          </p:cNvSpPr>
          <p:nvPr/>
        </p:nvSpPr>
        <p:spPr bwMode="auto">
          <a:xfrm>
            <a:off x="4005263" y="6516688"/>
            <a:ext cx="27035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Stinger SAM Team </a:t>
            </a:r>
            <a:r>
              <a:rPr lang="en-GB" altLang="en-US" b="1"/>
              <a:t>     </a:t>
            </a:r>
            <a:r>
              <a:rPr lang="en-GB" altLang="en-US"/>
              <a:t>                               CWUS-42</a:t>
            </a:r>
            <a:endParaRPr lang="en-GB" altLang="en-US" b="1"/>
          </a:p>
        </p:txBody>
      </p:sp>
      <p:pic>
        <p:nvPicPr>
          <p:cNvPr id="48534" name="Picture 406" descr="ttaylor07">
            <a:extLst>
              <a:ext uri="{FF2B5EF4-FFF2-40B4-BE49-F238E27FC236}">
                <a16:creationId xmlns:a16="http://schemas.microsoft.com/office/drawing/2014/main" id="{EB7DFB65-018A-4BB1-84AC-0F850E70F5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227763"/>
            <a:ext cx="3384550" cy="2506662"/>
          </a:xfrm>
          <a:prstGeom prst="rect">
            <a:avLst/>
          </a:prstGeom>
          <a:noFill/>
          <a:extLst>
            <a:ext uri="{909E8E84-426E-40DD-AFC4-6F175D3DCCD1}">
              <a14:hiddenFill xmlns:a14="http://schemas.microsoft.com/office/drawing/2010/main">
                <a:solidFill>
                  <a:srgbClr val="FFFFFF"/>
                </a:solidFill>
              </a14:hiddenFill>
            </a:ext>
          </a:extLst>
        </p:spPr>
      </p:pic>
      <p:pic>
        <p:nvPicPr>
          <p:cNvPr id="48537" name="Picture 409" descr="DF-ST-84-05785">
            <a:extLst>
              <a:ext uri="{FF2B5EF4-FFF2-40B4-BE49-F238E27FC236}">
                <a16:creationId xmlns:a16="http://schemas.microsoft.com/office/drawing/2014/main" id="{8F1ADE4F-DB5C-43B6-877C-4DA1D7644F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338" y="323850"/>
            <a:ext cx="2735262" cy="1797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09" name="Group 605">
            <a:extLst>
              <a:ext uri="{FF2B5EF4-FFF2-40B4-BE49-F238E27FC236}">
                <a16:creationId xmlns:a16="http://schemas.microsoft.com/office/drawing/2014/main" id="{50208B0D-B888-4CA4-9EDE-613CC4203710}"/>
              </a:ext>
            </a:extLst>
          </p:cNvPr>
          <p:cNvGrpSpPr>
            <a:grpSpLocks/>
          </p:cNvGrpSpPr>
          <p:nvPr/>
        </p:nvGrpSpPr>
        <p:grpSpPr bwMode="auto">
          <a:xfrm>
            <a:off x="117475" y="2197100"/>
            <a:ext cx="287338" cy="215900"/>
            <a:chOff x="74" y="159"/>
            <a:chExt cx="181" cy="136"/>
          </a:xfrm>
        </p:grpSpPr>
        <p:sp>
          <p:nvSpPr>
            <p:cNvPr id="21999" name="Rectangle 495">
              <a:extLst>
                <a:ext uri="{FF2B5EF4-FFF2-40B4-BE49-F238E27FC236}">
                  <a16:creationId xmlns:a16="http://schemas.microsoft.com/office/drawing/2014/main" id="{04267BBE-160F-4EA2-8CAC-8C1BED196CCD}"/>
                </a:ext>
              </a:extLst>
            </p:cNvPr>
            <p:cNvSpPr>
              <a:spLocks noChangeAspect="1" noChangeArrowheads="1"/>
            </p:cNvSpPr>
            <p:nvPr/>
          </p:nvSpPr>
          <p:spPr bwMode="auto">
            <a:xfrm>
              <a:off x="74" y="159"/>
              <a:ext cx="181" cy="13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00" name="Oval 496">
              <a:extLst>
                <a:ext uri="{FF2B5EF4-FFF2-40B4-BE49-F238E27FC236}">
                  <a16:creationId xmlns:a16="http://schemas.microsoft.com/office/drawing/2014/main" id="{48F66A3D-8349-47EF-AE4A-94F253C6C44F}"/>
                </a:ext>
              </a:extLst>
            </p:cNvPr>
            <p:cNvSpPr>
              <a:spLocks noChangeAspect="1" noChangeArrowheads="1"/>
            </p:cNvSpPr>
            <p:nvPr/>
          </p:nvSpPr>
          <p:spPr bwMode="auto">
            <a:xfrm>
              <a:off x="107" y="193"/>
              <a:ext cx="117" cy="64"/>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01" name="AutoShape 497">
              <a:extLst>
                <a:ext uri="{FF2B5EF4-FFF2-40B4-BE49-F238E27FC236}">
                  <a16:creationId xmlns:a16="http://schemas.microsoft.com/office/drawing/2014/main" id="{08A932CF-B384-4A14-87F1-DE808BFF8647}"/>
                </a:ext>
              </a:extLst>
            </p:cNvPr>
            <p:cNvSpPr>
              <a:spLocks noChangeArrowheads="1"/>
            </p:cNvSpPr>
            <p:nvPr/>
          </p:nvSpPr>
          <p:spPr bwMode="auto">
            <a:xfrm>
              <a:off x="137" y="265"/>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02" name="AutoShape 498">
              <a:extLst>
                <a:ext uri="{FF2B5EF4-FFF2-40B4-BE49-F238E27FC236}">
                  <a16:creationId xmlns:a16="http://schemas.microsoft.com/office/drawing/2014/main" id="{8819C9A2-C213-45C3-9CFF-B7979ADA5E91}"/>
                </a:ext>
              </a:extLst>
            </p:cNvPr>
            <p:cNvSpPr>
              <a:spLocks noChangeArrowheads="1"/>
            </p:cNvSpPr>
            <p:nvPr/>
          </p:nvSpPr>
          <p:spPr bwMode="auto">
            <a:xfrm>
              <a:off x="166" y="266"/>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2003" name="Group 499">
            <a:extLst>
              <a:ext uri="{FF2B5EF4-FFF2-40B4-BE49-F238E27FC236}">
                <a16:creationId xmlns:a16="http://schemas.microsoft.com/office/drawing/2014/main" id="{A16EDC16-0C15-4054-A85D-1FAEAB6FB96A}"/>
              </a:ext>
            </a:extLst>
          </p:cNvPr>
          <p:cNvGrpSpPr>
            <a:grpSpLocks/>
          </p:cNvGrpSpPr>
          <p:nvPr/>
        </p:nvGrpSpPr>
        <p:grpSpPr bwMode="auto">
          <a:xfrm>
            <a:off x="222250" y="2125663"/>
            <a:ext cx="76200" cy="63500"/>
            <a:chOff x="2443" y="447"/>
            <a:chExt cx="48" cy="40"/>
          </a:xfrm>
        </p:grpSpPr>
        <p:sp>
          <p:nvSpPr>
            <p:cNvPr id="22004" name="Line 500">
              <a:extLst>
                <a:ext uri="{FF2B5EF4-FFF2-40B4-BE49-F238E27FC236}">
                  <a16:creationId xmlns:a16="http://schemas.microsoft.com/office/drawing/2014/main" id="{5FD58C81-CF9C-4321-82ED-96F9136CE1A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5" name="Line 501">
              <a:extLst>
                <a:ext uri="{FF2B5EF4-FFF2-40B4-BE49-F238E27FC236}">
                  <a16:creationId xmlns:a16="http://schemas.microsoft.com/office/drawing/2014/main" id="{F9FDEFDE-9634-4825-B4B5-146A41850E8F}"/>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2006" name="Text Box 502">
            <a:extLst>
              <a:ext uri="{FF2B5EF4-FFF2-40B4-BE49-F238E27FC236}">
                <a16:creationId xmlns:a16="http://schemas.microsoft.com/office/drawing/2014/main" id="{95355136-4441-40F6-A718-C179FC3A918A}"/>
              </a:ext>
            </a:extLst>
          </p:cNvPr>
          <p:cNvSpPr txBox="1">
            <a:spLocks noChangeArrowheads="1"/>
          </p:cNvSpPr>
          <p:nvPr/>
        </p:nvSpPr>
        <p:spPr bwMode="auto">
          <a:xfrm>
            <a:off x="404813" y="2052638"/>
            <a:ext cx="1854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CWUS-19</a:t>
            </a:r>
          </a:p>
          <a:p>
            <a:r>
              <a:rPr lang="en-GB" altLang="en-US" sz="1000" b="1"/>
              <a:t>Airborne Armored Battalion</a:t>
            </a:r>
          </a:p>
        </p:txBody>
      </p:sp>
      <p:sp>
        <p:nvSpPr>
          <p:cNvPr id="22007" name="Line 503">
            <a:extLst>
              <a:ext uri="{FF2B5EF4-FFF2-40B4-BE49-F238E27FC236}">
                <a16:creationId xmlns:a16="http://schemas.microsoft.com/office/drawing/2014/main" id="{5C2FCAA8-5A05-486D-B375-989CE62226D7}"/>
              </a:ext>
            </a:extLst>
          </p:cNvPr>
          <p:cNvSpPr>
            <a:spLocks noChangeShapeType="1"/>
          </p:cNvSpPr>
          <p:nvPr/>
        </p:nvSpPr>
        <p:spPr bwMode="auto">
          <a:xfrm>
            <a:off x="476250" y="49323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8" name="Line 504">
            <a:extLst>
              <a:ext uri="{FF2B5EF4-FFF2-40B4-BE49-F238E27FC236}">
                <a16:creationId xmlns:a16="http://schemas.microsoft.com/office/drawing/2014/main" id="{74021968-73FE-4363-A17B-AAD1BAF1DCAB}"/>
              </a:ext>
            </a:extLst>
          </p:cNvPr>
          <p:cNvSpPr>
            <a:spLocks noChangeShapeType="1"/>
          </p:cNvSpPr>
          <p:nvPr/>
        </p:nvSpPr>
        <p:spPr bwMode="auto">
          <a:xfrm>
            <a:off x="260350" y="2413000"/>
            <a:ext cx="0" cy="24479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09" name="Line 505">
            <a:extLst>
              <a:ext uri="{FF2B5EF4-FFF2-40B4-BE49-F238E27FC236}">
                <a16:creationId xmlns:a16="http://schemas.microsoft.com/office/drawing/2014/main" id="{EED2C694-41CD-42CF-B550-8A7628B04341}"/>
              </a:ext>
            </a:extLst>
          </p:cNvPr>
          <p:cNvSpPr>
            <a:spLocks noChangeShapeType="1"/>
          </p:cNvSpPr>
          <p:nvPr/>
        </p:nvSpPr>
        <p:spPr bwMode="auto">
          <a:xfrm>
            <a:off x="476250" y="43561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010" name="Group 506">
            <a:extLst>
              <a:ext uri="{FF2B5EF4-FFF2-40B4-BE49-F238E27FC236}">
                <a16:creationId xmlns:a16="http://schemas.microsoft.com/office/drawing/2014/main" id="{C165C375-2F13-484E-9379-0F5CDAF7030C}"/>
              </a:ext>
            </a:extLst>
          </p:cNvPr>
          <p:cNvGrpSpPr>
            <a:grpSpLocks/>
          </p:cNvGrpSpPr>
          <p:nvPr/>
        </p:nvGrpSpPr>
        <p:grpSpPr bwMode="auto">
          <a:xfrm>
            <a:off x="404813" y="2555875"/>
            <a:ext cx="231775" cy="157163"/>
            <a:chOff x="2931" y="2245"/>
            <a:chExt cx="146" cy="99"/>
          </a:xfrm>
        </p:grpSpPr>
        <p:sp>
          <p:nvSpPr>
            <p:cNvPr id="22011" name="Rectangle 507">
              <a:extLst>
                <a:ext uri="{FF2B5EF4-FFF2-40B4-BE49-F238E27FC236}">
                  <a16:creationId xmlns:a16="http://schemas.microsoft.com/office/drawing/2014/main" id="{2388FDBA-F3D6-47F0-A9EF-134FFB673056}"/>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12" name="Oval 508">
              <a:extLst>
                <a:ext uri="{FF2B5EF4-FFF2-40B4-BE49-F238E27FC236}">
                  <a16:creationId xmlns:a16="http://schemas.microsoft.com/office/drawing/2014/main" id="{0804663F-A605-42CE-8257-5F10DBC1DD09}"/>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2013" name="Group 509">
            <a:extLst>
              <a:ext uri="{FF2B5EF4-FFF2-40B4-BE49-F238E27FC236}">
                <a16:creationId xmlns:a16="http://schemas.microsoft.com/office/drawing/2014/main" id="{22FD6F92-1285-42EF-B061-FA04174AC570}"/>
              </a:ext>
            </a:extLst>
          </p:cNvPr>
          <p:cNvGrpSpPr>
            <a:grpSpLocks/>
          </p:cNvGrpSpPr>
          <p:nvPr/>
        </p:nvGrpSpPr>
        <p:grpSpPr bwMode="auto">
          <a:xfrm>
            <a:off x="482600" y="2484438"/>
            <a:ext cx="74613" cy="26987"/>
            <a:chOff x="2373" y="1404"/>
            <a:chExt cx="47" cy="17"/>
          </a:xfrm>
        </p:grpSpPr>
        <p:sp>
          <p:nvSpPr>
            <p:cNvPr id="22014" name="Oval 510">
              <a:extLst>
                <a:ext uri="{FF2B5EF4-FFF2-40B4-BE49-F238E27FC236}">
                  <a16:creationId xmlns:a16="http://schemas.microsoft.com/office/drawing/2014/main" id="{E6377398-885B-450C-88AA-98420DB81E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15" name="Oval 511">
              <a:extLst>
                <a:ext uri="{FF2B5EF4-FFF2-40B4-BE49-F238E27FC236}">
                  <a16:creationId xmlns:a16="http://schemas.microsoft.com/office/drawing/2014/main" id="{D58FC6D4-3A31-4E95-B0B3-BEAD75FEA11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016" name="Line 512">
            <a:extLst>
              <a:ext uri="{FF2B5EF4-FFF2-40B4-BE49-F238E27FC236}">
                <a16:creationId xmlns:a16="http://schemas.microsoft.com/office/drawing/2014/main" id="{16DB459E-AF46-437D-8393-AA442EE283CE}"/>
              </a:ext>
            </a:extLst>
          </p:cNvPr>
          <p:cNvSpPr>
            <a:spLocks noChangeShapeType="1"/>
          </p:cNvSpPr>
          <p:nvPr/>
        </p:nvSpPr>
        <p:spPr bwMode="auto">
          <a:xfrm>
            <a:off x="260350" y="26289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17" name="Text Box 513">
            <a:extLst>
              <a:ext uri="{FF2B5EF4-FFF2-40B4-BE49-F238E27FC236}">
                <a16:creationId xmlns:a16="http://schemas.microsoft.com/office/drawing/2014/main" id="{98FC8FC3-9241-4D84-AF5C-B3222E5F77C5}"/>
              </a:ext>
            </a:extLst>
          </p:cNvPr>
          <p:cNvSpPr txBox="1">
            <a:spLocks noChangeArrowheads="1"/>
          </p:cNvSpPr>
          <p:nvPr/>
        </p:nvSpPr>
        <p:spPr bwMode="auto">
          <a:xfrm>
            <a:off x="620713" y="2413000"/>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M551 Sheridan 152mm Light Tank   </a:t>
            </a:r>
            <a:r>
              <a:rPr lang="en-GB" altLang="en-US" b="1"/>
              <a:t>         </a:t>
            </a:r>
            <a:r>
              <a:rPr lang="en-GB" altLang="en-US"/>
              <a:t>CWUS-01</a:t>
            </a:r>
            <a:endParaRPr lang="en-GB" altLang="en-US" b="1"/>
          </a:p>
        </p:txBody>
      </p:sp>
      <p:sp>
        <p:nvSpPr>
          <p:cNvPr id="22018" name="Text Box 514">
            <a:extLst>
              <a:ext uri="{FF2B5EF4-FFF2-40B4-BE49-F238E27FC236}">
                <a16:creationId xmlns:a16="http://schemas.microsoft.com/office/drawing/2014/main" id="{361D302D-7B64-4C21-B8FD-17B852C03CD3}"/>
              </a:ext>
            </a:extLst>
          </p:cNvPr>
          <p:cNvSpPr txBox="1">
            <a:spLocks noChangeArrowheads="1"/>
          </p:cNvSpPr>
          <p:nvPr/>
        </p:nvSpPr>
        <p:spPr bwMode="auto">
          <a:xfrm>
            <a:off x="692150" y="27717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22022" name="Line 518">
            <a:extLst>
              <a:ext uri="{FF2B5EF4-FFF2-40B4-BE49-F238E27FC236}">
                <a16:creationId xmlns:a16="http://schemas.microsoft.com/office/drawing/2014/main" id="{0E23CBC2-A05D-44DD-932E-524350E4E6A6}"/>
              </a:ext>
            </a:extLst>
          </p:cNvPr>
          <p:cNvSpPr>
            <a:spLocks noChangeShapeType="1"/>
          </p:cNvSpPr>
          <p:nvPr/>
        </p:nvSpPr>
        <p:spPr bwMode="auto">
          <a:xfrm>
            <a:off x="549275" y="30607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23" name="Line 519">
            <a:extLst>
              <a:ext uri="{FF2B5EF4-FFF2-40B4-BE49-F238E27FC236}">
                <a16:creationId xmlns:a16="http://schemas.microsoft.com/office/drawing/2014/main" id="{9232C108-9100-450D-81A9-BF67DEB27610}"/>
              </a:ext>
            </a:extLst>
          </p:cNvPr>
          <p:cNvSpPr>
            <a:spLocks noChangeShapeType="1"/>
          </p:cNvSpPr>
          <p:nvPr/>
        </p:nvSpPr>
        <p:spPr bwMode="auto">
          <a:xfrm>
            <a:off x="260350" y="3203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24" name="Text Box 520">
            <a:extLst>
              <a:ext uri="{FF2B5EF4-FFF2-40B4-BE49-F238E27FC236}">
                <a16:creationId xmlns:a16="http://schemas.microsoft.com/office/drawing/2014/main" id="{D08BEE2B-BE87-456D-851C-35DBDA0E1A76}"/>
              </a:ext>
            </a:extLst>
          </p:cNvPr>
          <p:cNvSpPr txBox="1">
            <a:spLocks noChangeArrowheads="1"/>
          </p:cNvSpPr>
          <p:nvPr/>
        </p:nvSpPr>
        <p:spPr bwMode="auto">
          <a:xfrm>
            <a:off x="692150" y="3060700"/>
            <a:ext cx="15097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CWUS-10</a:t>
            </a:r>
          </a:p>
          <a:p>
            <a:r>
              <a:rPr lang="en-GB" altLang="en-US" b="1"/>
              <a:t>x3 Airborne Tank Company</a:t>
            </a:r>
          </a:p>
        </p:txBody>
      </p:sp>
      <p:grpSp>
        <p:nvGrpSpPr>
          <p:cNvPr id="22029" name="Group 525">
            <a:extLst>
              <a:ext uri="{FF2B5EF4-FFF2-40B4-BE49-F238E27FC236}">
                <a16:creationId xmlns:a16="http://schemas.microsoft.com/office/drawing/2014/main" id="{50C31B7C-BA28-4436-AB48-136F298BBE25}"/>
              </a:ext>
            </a:extLst>
          </p:cNvPr>
          <p:cNvGrpSpPr>
            <a:grpSpLocks/>
          </p:cNvGrpSpPr>
          <p:nvPr/>
        </p:nvGrpSpPr>
        <p:grpSpPr bwMode="auto">
          <a:xfrm>
            <a:off x="482600" y="3492500"/>
            <a:ext cx="131763" cy="26988"/>
            <a:chOff x="304" y="1872"/>
            <a:chExt cx="83" cy="17"/>
          </a:xfrm>
        </p:grpSpPr>
        <p:sp>
          <p:nvSpPr>
            <p:cNvPr id="22030" name="Oval 526">
              <a:extLst>
                <a:ext uri="{FF2B5EF4-FFF2-40B4-BE49-F238E27FC236}">
                  <a16:creationId xmlns:a16="http://schemas.microsoft.com/office/drawing/2014/main" id="{4BF13650-25EF-4EE5-B1B1-56B2CE472A56}"/>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31" name="Oval 527">
              <a:extLst>
                <a:ext uri="{FF2B5EF4-FFF2-40B4-BE49-F238E27FC236}">
                  <a16:creationId xmlns:a16="http://schemas.microsoft.com/office/drawing/2014/main" id="{CA5B3B86-7241-4B77-BC12-01F9F0FE5459}"/>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32" name="Oval 528">
              <a:extLst>
                <a:ext uri="{FF2B5EF4-FFF2-40B4-BE49-F238E27FC236}">
                  <a16:creationId xmlns:a16="http://schemas.microsoft.com/office/drawing/2014/main" id="{BBA3C4E0-49F4-436F-9904-921AAC597306}"/>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033" name="Line 529">
            <a:extLst>
              <a:ext uri="{FF2B5EF4-FFF2-40B4-BE49-F238E27FC236}">
                <a16:creationId xmlns:a16="http://schemas.microsoft.com/office/drawing/2014/main" id="{95C8F526-505D-4018-8105-F6A7651EC5A6}"/>
              </a:ext>
            </a:extLst>
          </p:cNvPr>
          <p:cNvSpPr>
            <a:spLocks noChangeShapeType="1"/>
          </p:cNvSpPr>
          <p:nvPr/>
        </p:nvSpPr>
        <p:spPr bwMode="auto">
          <a:xfrm>
            <a:off x="260350" y="3636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4" name="Text Box 530">
            <a:extLst>
              <a:ext uri="{FF2B5EF4-FFF2-40B4-BE49-F238E27FC236}">
                <a16:creationId xmlns:a16="http://schemas.microsoft.com/office/drawing/2014/main" id="{CB31342E-B39C-40E8-8252-EDBB9A1B087D}"/>
              </a:ext>
            </a:extLst>
          </p:cNvPr>
          <p:cNvSpPr txBox="1">
            <a:spLocks noChangeArrowheads="1"/>
          </p:cNvSpPr>
          <p:nvPr/>
        </p:nvSpPr>
        <p:spPr bwMode="auto">
          <a:xfrm>
            <a:off x="692150" y="3492500"/>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22035" name="Text Box 531">
            <a:extLst>
              <a:ext uri="{FF2B5EF4-FFF2-40B4-BE49-F238E27FC236}">
                <a16:creationId xmlns:a16="http://schemas.microsoft.com/office/drawing/2014/main" id="{78D62F26-8E6C-4248-86B1-320E3EBB1B0B}"/>
              </a:ext>
            </a:extLst>
          </p:cNvPr>
          <p:cNvSpPr txBox="1">
            <a:spLocks noChangeArrowheads="1"/>
          </p:cNvSpPr>
          <p:nvPr/>
        </p:nvSpPr>
        <p:spPr bwMode="auto">
          <a:xfrm>
            <a:off x="692150" y="38528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22036" name="Group 532">
            <a:extLst>
              <a:ext uri="{FF2B5EF4-FFF2-40B4-BE49-F238E27FC236}">
                <a16:creationId xmlns:a16="http://schemas.microsoft.com/office/drawing/2014/main" id="{B615E96B-04D6-488A-8DB4-6FD5BFE2EA8E}"/>
              </a:ext>
            </a:extLst>
          </p:cNvPr>
          <p:cNvGrpSpPr>
            <a:grpSpLocks/>
          </p:cNvGrpSpPr>
          <p:nvPr/>
        </p:nvGrpSpPr>
        <p:grpSpPr bwMode="auto">
          <a:xfrm>
            <a:off x="404813" y="4213225"/>
            <a:ext cx="239712" cy="157163"/>
            <a:chOff x="2750" y="2064"/>
            <a:chExt cx="151" cy="99"/>
          </a:xfrm>
        </p:grpSpPr>
        <p:sp>
          <p:nvSpPr>
            <p:cNvPr id="22037" name="Rectangle 533">
              <a:extLst>
                <a:ext uri="{FF2B5EF4-FFF2-40B4-BE49-F238E27FC236}">
                  <a16:creationId xmlns:a16="http://schemas.microsoft.com/office/drawing/2014/main" id="{1D364474-4CCA-48B7-865F-15EF3E224087}"/>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38" name="Line 534">
              <a:extLst>
                <a:ext uri="{FF2B5EF4-FFF2-40B4-BE49-F238E27FC236}">
                  <a16:creationId xmlns:a16="http://schemas.microsoft.com/office/drawing/2014/main" id="{125A0790-513C-476F-9E8E-A9767668214A}"/>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39" name="Line 535">
              <a:extLst>
                <a:ext uri="{FF2B5EF4-FFF2-40B4-BE49-F238E27FC236}">
                  <a16:creationId xmlns:a16="http://schemas.microsoft.com/office/drawing/2014/main" id="{722D1B78-933B-4003-90AA-CACF571538AF}"/>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040" name="Group 536">
            <a:extLst>
              <a:ext uri="{FF2B5EF4-FFF2-40B4-BE49-F238E27FC236}">
                <a16:creationId xmlns:a16="http://schemas.microsoft.com/office/drawing/2014/main" id="{1AAAA1F2-FEDE-4E17-8AB9-8003076C6F89}"/>
              </a:ext>
            </a:extLst>
          </p:cNvPr>
          <p:cNvGrpSpPr>
            <a:grpSpLocks/>
          </p:cNvGrpSpPr>
          <p:nvPr/>
        </p:nvGrpSpPr>
        <p:grpSpPr bwMode="auto">
          <a:xfrm>
            <a:off x="487363" y="4140200"/>
            <a:ext cx="74612" cy="26988"/>
            <a:chOff x="2373" y="1404"/>
            <a:chExt cx="47" cy="17"/>
          </a:xfrm>
        </p:grpSpPr>
        <p:sp>
          <p:nvSpPr>
            <p:cNvPr id="22041" name="Oval 537">
              <a:extLst>
                <a:ext uri="{FF2B5EF4-FFF2-40B4-BE49-F238E27FC236}">
                  <a16:creationId xmlns:a16="http://schemas.microsoft.com/office/drawing/2014/main" id="{51C1D2C4-418A-4685-97E0-F9FA7B02946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42" name="Oval 538">
              <a:extLst>
                <a:ext uri="{FF2B5EF4-FFF2-40B4-BE49-F238E27FC236}">
                  <a16:creationId xmlns:a16="http://schemas.microsoft.com/office/drawing/2014/main" id="{A46356EE-BC20-4593-A6AB-FE11AC767D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043" name="Line 539">
            <a:extLst>
              <a:ext uri="{FF2B5EF4-FFF2-40B4-BE49-F238E27FC236}">
                <a16:creationId xmlns:a16="http://schemas.microsoft.com/office/drawing/2014/main" id="{01A5E6E4-E967-40E7-B79D-32E8E01B9300}"/>
              </a:ext>
            </a:extLst>
          </p:cNvPr>
          <p:cNvSpPr>
            <a:spLocks noChangeShapeType="1"/>
          </p:cNvSpPr>
          <p:nvPr/>
        </p:nvSpPr>
        <p:spPr bwMode="auto">
          <a:xfrm>
            <a:off x="26035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44" name="Text Box 540">
            <a:extLst>
              <a:ext uri="{FF2B5EF4-FFF2-40B4-BE49-F238E27FC236}">
                <a16:creationId xmlns:a16="http://schemas.microsoft.com/office/drawing/2014/main" id="{EC671528-94EB-4132-92C3-F3775588C58D}"/>
              </a:ext>
            </a:extLst>
          </p:cNvPr>
          <p:cNvSpPr txBox="1">
            <a:spLocks noChangeArrowheads="1"/>
          </p:cNvSpPr>
          <p:nvPr/>
        </p:nvSpPr>
        <p:spPr bwMode="auto">
          <a:xfrm>
            <a:off x="620713" y="4068763"/>
            <a:ext cx="276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x2 </a:t>
            </a:r>
            <a:r>
              <a:rPr lang="en-GB" altLang="en-US"/>
              <a:t>M30 107mm Mortar </a:t>
            </a:r>
            <a:r>
              <a:rPr lang="en-GB" altLang="en-US" b="1"/>
              <a:t>(a)</a:t>
            </a:r>
            <a:r>
              <a:rPr lang="en-GB" altLang="en-US"/>
              <a:t>                                 CWUS-49</a:t>
            </a:r>
            <a:endParaRPr lang="en-GB" altLang="en-US" b="1"/>
          </a:p>
        </p:txBody>
      </p:sp>
      <p:grpSp>
        <p:nvGrpSpPr>
          <p:cNvPr id="22045" name="Group 541">
            <a:extLst>
              <a:ext uri="{FF2B5EF4-FFF2-40B4-BE49-F238E27FC236}">
                <a16:creationId xmlns:a16="http://schemas.microsoft.com/office/drawing/2014/main" id="{B1E6DD4F-49E0-4F81-9EF6-0683655CBF45}"/>
              </a:ext>
            </a:extLst>
          </p:cNvPr>
          <p:cNvGrpSpPr>
            <a:grpSpLocks/>
          </p:cNvGrpSpPr>
          <p:nvPr/>
        </p:nvGrpSpPr>
        <p:grpSpPr bwMode="auto">
          <a:xfrm>
            <a:off x="404813" y="4500563"/>
            <a:ext cx="239712" cy="157162"/>
            <a:chOff x="2296" y="2064"/>
            <a:chExt cx="151" cy="99"/>
          </a:xfrm>
        </p:grpSpPr>
        <p:sp>
          <p:nvSpPr>
            <p:cNvPr id="22046" name="Rectangle 542">
              <a:extLst>
                <a:ext uri="{FF2B5EF4-FFF2-40B4-BE49-F238E27FC236}">
                  <a16:creationId xmlns:a16="http://schemas.microsoft.com/office/drawing/2014/main" id="{D69B4814-7D5C-4B36-BBFE-8C9CBFA20CE3}"/>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47" name="Oval 543">
              <a:extLst>
                <a:ext uri="{FF2B5EF4-FFF2-40B4-BE49-F238E27FC236}">
                  <a16:creationId xmlns:a16="http://schemas.microsoft.com/office/drawing/2014/main" id="{EC298DB2-B1F1-4C39-84DF-B1503FFFAE7C}"/>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48" name="Line 544">
              <a:extLst>
                <a:ext uri="{FF2B5EF4-FFF2-40B4-BE49-F238E27FC236}">
                  <a16:creationId xmlns:a16="http://schemas.microsoft.com/office/drawing/2014/main" id="{720E8BE8-E8D1-4F0A-BC1E-F26A26A16EF5}"/>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49" name="Line 545">
              <a:extLst>
                <a:ext uri="{FF2B5EF4-FFF2-40B4-BE49-F238E27FC236}">
                  <a16:creationId xmlns:a16="http://schemas.microsoft.com/office/drawing/2014/main" id="{BB227B1F-91BB-49B1-A295-A19A69BBCB8A}"/>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050" name="Group 546">
            <a:extLst>
              <a:ext uri="{FF2B5EF4-FFF2-40B4-BE49-F238E27FC236}">
                <a16:creationId xmlns:a16="http://schemas.microsoft.com/office/drawing/2014/main" id="{184AA708-AC88-4F90-B175-74E09F01C0EB}"/>
              </a:ext>
            </a:extLst>
          </p:cNvPr>
          <p:cNvGrpSpPr>
            <a:grpSpLocks/>
          </p:cNvGrpSpPr>
          <p:nvPr/>
        </p:nvGrpSpPr>
        <p:grpSpPr bwMode="auto">
          <a:xfrm>
            <a:off x="487363" y="4429125"/>
            <a:ext cx="74612" cy="26988"/>
            <a:chOff x="2373" y="1404"/>
            <a:chExt cx="47" cy="17"/>
          </a:xfrm>
        </p:grpSpPr>
        <p:sp>
          <p:nvSpPr>
            <p:cNvPr id="22051" name="Oval 547">
              <a:extLst>
                <a:ext uri="{FF2B5EF4-FFF2-40B4-BE49-F238E27FC236}">
                  <a16:creationId xmlns:a16="http://schemas.microsoft.com/office/drawing/2014/main" id="{88D59B48-7BC3-4FC7-95AF-624582D8CDA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52" name="Oval 548">
              <a:extLst>
                <a:ext uri="{FF2B5EF4-FFF2-40B4-BE49-F238E27FC236}">
                  <a16:creationId xmlns:a16="http://schemas.microsoft.com/office/drawing/2014/main" id="{CC5FB77C-41F1-4B75-A2CE-74AC4A2A6EC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053" name="Text Box 549">
            <a:extLst>
              <a:ext uri="{FF2B5EF4-FFF2-40B4-BE49-F238E27FC236}">
                <a16:creationId xmlns:a16="http://schemas.microsoft.com/office/drawing/2014/main" id="{BE90DA80-FA04-4128-A28A-BC094F26C3F6}"/>
              </a:ext>
            </a:extLst>
          </p:cNvPr>
          <p:cNvSpPr txBox="1">
            <a:spLocks noChangeArrowheads="1"/>
          </p:cNvSpPr>
          <p:nvPr/>
        </p:nvSpPr>
        <p:spPr bwMode="auto">
          <a:xfrm>
            <a:off x="620713" y="4356100"/>
            <a:ext cx="2735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M106 107mm Mortar Carrier </a:t>
            </a:r>
            <a:r>
              <a:rPr lang="en-GB" altLang="en-US" b="1"/>
              <a:t>(a)</a:t>
            </a:r>
            <a:r>
              <a:rPr lang="en-GB" altLang="en-US"/>
              <a:t>                  CWUS-15</a:t>
            </a:r>
            <a:endParaRPr lang="en-GB" altLang="en-US" b="1"/>
          </a:p>
        </p:txBody>
      </p:sp>
      <p:grpSp>
        <p:nvGrpSpPr>
          <p:cNvPr id="22066" name="Group 562">
            <a:extLst>
              <a:ext uri="{FF2B5EF4-FFF2-40B4-BE49-F238E27FC236}">
                <a16:creationId xmlns:a16="http://schemas.microsoft.com/office/drawing/2014/main" id="{C672A772-2C19-492F-B1C2-A7B93365BE08}"/>
              </a:ext>
            </a:extLst>
          </p:cNvPr>
          <p:cNvGrpSpPr>
            <a:grpSpLocks/>
          </p:cNvGrpSpPr>
          <p:nvPr/>
        </p:nvGrpSpPr>
        <p:grpSpPr bwMode="auto">
          <a:xfrm>
            <a:off x="404813" y="4787900"/>
            <a:ext cx="241300" cy="157163"/>
            <a:chOff x="2795" y="2789"/>
            <a:chExt cx="152" cy="99"/>
          </a:xfrm>
        </p:grpSpPr>
        <p:sp>
          <p:nvSpPr>
            <p:cNvPr id="22067" name="Rectangle 563">
              <a:extLst>
                <a:ext uri="{FF2B5EF4-FFF2-40B4-BE49-F238E27FC236}">
                  <a16:creationId xmlns:a16="http://schemas.microsoft.com/office/drawing/2014/main" id="{2513895D-DF2B-4F06-B10C-C181CBE07FAB}"/>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68" name="Line 564">
              <a:extLst>
                <a:ext uri="{FF2B5EF4-FFF2-40B4-BE49-F238E27FC236}">
                  <a16:creationId xmlns:a16="http://schemas.microsoft.com/office/drawing/2014/main" id="{5BCD7AB7-BEB7-494A-9B72-11616CF371D0}"/>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69" name="Line 565">
              <a:extLst>
                <a:ext uri="{FF2B5EF4-FFF2-40B4-BE49-F238E27FC236}">
                  <a16:creationId xmlns:a16="http://schemas.microsoft.com/office/drawing/2014/main" id="{5DF82C8B-77A3-4424-80A8-2822D886CB42}"/>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70" name="Line 566">
              <a:extLst>
                <a:ext uri="{FF2B5EF4-FFF2-40B4-BE49-F238E27FC236}">
                  <a16:creationId xmlns:a16="http://schemas.microsoft.com/office/drawing/2014/main" id="{412F0265-BFAD-4CCF-90D5-ACE88A2DD7BF}"/>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071" name="Group 567">
            <a:extLst>
              <a:ext uri="{FF2B5EF4-FFF2-40B4-BE49-F238E27FC236}">
                <a16:creationId xmlns:a16="http://schemas.microsoft.com/office/drawing/2014/main" id="{1402D7C8-9013-490C-A7C1-91962879A953}"/>
              </a:ext>
            </a:extLst>
          </p:cNvPr>
          <p:cNvGrpSpPr>
            <a:grpSpLocks/>
          </p:cNvGrpSpPr>
          <p:nvPr/>
        </p:nvGrpSpPr>
        <p:grpSpPr bwMode="auto">
          <a:xfrm>
            <a:off x="487363" y="4714875"/>
            <a:ext cx="74612" cy="26988"/>
            <a:chOff x="2373" y="1404"/>
            <a:chExt cx="47" cy="17"/>
          </a:xfrm>
        </p:grpSpPr>
        <p:sp>
          <p:nvSpPr>
            <p:cNvPr id="22072" name="Oval 568">
              <a:extLst>
                <a:ext uri="{FF2B5EF4-FFF2-40B4-BE49-F238E27FC236}">
                  <a16:creationId xmlns:a16="http://schemas.microsoft.com/office/drawing/2014/main" id="{72F0010D-81C8-47C9-968F-D1A4B0F0FDA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73" name="Oval 569">
              <a:extLst>
                <a:ext uri="{FF2B5EF4-FFF2-40B4-BE49-F238E27FC236}">
                  <a16:creationId xmlns:a16="http://schemas.microsoft.com/office/drawing/2014/main" id="{2A0E05B6-6A8F-43F4-9AB8-06B9D262EE2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2074" name="Group 570">
            <a:extLst>
              <a:ext uri="{FF2B5EF4-FFF2-40B4-BE49-F238E27FC236}">
                <a16:creationId xmlns:a16="http://schemas.microsoft.com/office/drawing/2014/main" id="{665EB096-5131-4575-8BCE-6C487E2210A0}"/>
              </a:ext>
            </a:extLst>
          </p:cNvPr>
          <p:cNvGrpSpPr>
            <a:grpSpLocks/>
          </p:cNvGrpSpPr>
          <p:nvPr/>
        </p:nvGrpSpPr>
        <p:grpSpPr bwMode="auto">
          <a:xfrm>
            <a:off x="404813" y="5075238"/>
            <a:ext cx="231775" cy="190500"/>
            <a:chOff x="2251" y="2290"/>
            <a:chExt cx="146" cy="120"/>
          </a:xfrm>
        </p:grpSpPr>
        <p:sp>
          <p:nvSpPr>
            <p:cNvPr id="22075" name="Rectangle 571">
              <a:extLst>
                <a:ext uri="{FF2B5EF4-FFF2-40B4-BE49-F238E27FC236}">
                  <a16:creationId xmlns:a16="http://schemas.microsoft.com/office/drawing/2014/main" id="{0D4F39E4-4667-47FE-A199-8DAE8489D92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076" name="Oval 572">
              <a:extLst>
                <a:ext uri="{FF2B5EF4-FFF2-40B4-BE49-F238E27FC236}">
                  <a16:creationId xmlns:a16="http://schemas.microsoft.com/office/drawing/2014/main" id="{A7AF3E3B-379F-4106-91BD-0F7E8691D78F}"/>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77" name="Oval 573">
              <a:extLst>
                <a:ext uri="{FF2B5EF4-FFF2-40B4-BE49-F238E27FC236}">
                  <a16:creationId xmlns:a16="http://schemas.microsoft.com/office/drawing/2014/main" id="{2C6493D2-1282-42A6-960B-0271BC957D82}"/>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2078" name="Group 574">
            <a:extLst>
              <a:ext uri="{FF2B5EF4-FFF2-40B4-BE49-F238E27FC236}">
                <a16:creationId xmlns:a16="http://schemas.microsoft.com/office/drawing/2014/main" id="{A0AC6B38-6C8D-4409-BFB2-18F4979933BB}"/>
              </a:ext>
            </a:extLst>
          </p:cNvPr>
          <p:cNvGrpSpPr>
            <a:grpSpLocks/>
          </p:cNvGrpSpPr>
          <p:nvPr/>
        </p:nvGrpSpPr>
        <p:grpSpPr bwMode="auto">
          <a:xfrm>
            <a:off x="482600" y="5003800"/>
            <a:ext cx="74613" cy="26988"/>
            <a:chOff x="2373" y="1404"/>
            <a:chExt cx="47" cy="17"/>
          </a:xfrm>
        </p:grpSpPr>
        <p:sp>
          <p:nvSpPr>
            <p:cNvPr id="22079" name="Oval 575">
              <a:extLst>
                <a:ext uri="{FF2B5EF4-FFF2-40B4-BE49-F238E27FC236}">
                  <a16:creationId xmlns:a16="http://schemas.microsoft.com/office/drawing/2014/main" id="{1B50D5BD-BE28-4643-9D5E-825263B190A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080" name="Oval 576">
              <a:extLst>
                <a:ext uri="{FF2B5EF4-FFF2-40B4-BE49-F238E27FC236}">
                  <a16:creationId xmlns:a16="http://schemas.microsoft.com/office/drawing/2014/main" id="{001B870F-253D-43D3-90BF-00306E9DD17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081" name="Line 577">
            <a:extLst>
              <a:ext uri="{FF2B5EF4-FFF2-40B4-BE49-F238E27FC236}">
                <a16:creationId xmlns:a16="http://schemas.microsoft.com/office/drawing/2014/main" id="{FDB78371-CE18-4A72-801F-1ED62B7BCD11}"/>
              </a:ext>
            </a:extLst>
          </p:cNvPr>
          <p:cNvSpPr>
            <a:spLocks noChangeShapeType="1"/>
          </p:cNvSpPr>
          <p:nvPr/>
        </p:nvSpPr>
        <p:spPr bwMode="auto">
          <a:xfrm>
            <a:off x="260350" y="4859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082" name="Text Box 578">
            <a:extLst>
              <a:ext uri="{FF2B5EF4-FFF2-40B4-BE49-F238E27FC236}">
                <a16:creationId xmlns:a16="http://schemas.microsoft.com/office/drawing/2014/main" id="{07BC9E3E-FE9A-41D3-97B1-BEEC0A44316D}"/>
              </a:ext>
            </a:extLst>
          </p:cNvPr>
          <p:cNvSpPr txBox="1">
            <a:spLocks noChangeArrowheads="1"/>
          </p:cNvSpPr>
          <p:nvPr/>
        </p:nvSpPr>
        <p:spPr bwMode="auto">
          <a:xfrm>
            <a:off x="620713" y="4714875"/>
            <a:ext cx="27511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Redeye SAM Team </a:t>
            </a:r>
            <a:r>
              <a:rPr lang="en-GB" altLang="en-US" b="1"/>
              <a:t>(gh)                              </a:t>
            </a:r>
            <a:r>
              <a:rPr lang="en-GB" altLang="en-US"/>
              <a:t>CWUS-42</a:t>
            </a:r>
            <a:endParaRPr lang="en-GB" altLang="en-US" b="1"/>
          </a:p>
        </p:txBody>
      </p:sp>
      <p:sp>
        <p:nvSpPr>
          <p:cNvPr id="22083" name="Text Box 579">
            <a:extLst>
              <a:ext uri="{FF2B5EF4-FFF2-40B4-BE49-F238E27FC236}">
                <a16:creationId xmlns:a16="http://schemas.microsoft.com/office/drawing/2014/main" id="{01F02551-6BD6-4330-9FC1-DE66C57873F4}"/>
              </a:ext>
            </a:extLst>
          </p:cNvPr>
          <p:cNvSpPr txBox="1">
            <a:spLocks noChangeArrowheads="1"/>
          </p:cNvSpPr>
          <p:nvPr/>
        </p:nvSpPr>
        <p:spPr bwMode="auto">
          <a:xfrm>
            <a:off x="620713" y="4932363"/>
            <a:ext cx="2749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Light Utility (no MG) </a:t>
            </a:r>
            <a:r>
              <a:rPr lang="en-GB" altLang="en-US" b="1"/>
              <a:t>(hi)          </a:t>
            </a:r>
            <a:r>
              <a:rPr lang="en-GB" altLang="en-US"/>
              <a:t>CWUS-33</a:t>
            </a:r>
          </a:p>
        </p:txBody>
      </p:sp>
      <p:grpSp>
        <p:nvGrpSpPr>
          <p:cNvPr id="22110" name="Group 606">
            <a:extLst>
              <a:ext uri="{FF2B5EF4-FFF2-40B4-BE49-F238E27FC236}">
                <a16:creationId xmlns:a16="http://schemas.microsoft.com/office/drawing/2014/main" id="{00EA06CF-19D2-46D5-9B3C-63977FD3DC94}"/>
              </a:ext>
            </a:extLst>
          </p:cNvPr>
          <p:cNvGrpSpPr>
            <a:grpSpLocks/>
          </p:cNvGrpSpPr>
          <p:nvPr/>
        </p:nvGrpSpPr>
        <p:grpSpPr bwMode="auto">
          <a:xfrm>
            <a:off x="404813" y="3132138"/>
            <a:ext cx="287337" cy="215900"/>
            <a:chOff x="74" y="159"/>
            <a:chExt cx="181" cy="136"/>
          </a:xfrm>
        </p:grpSpPr>
        <p:sp>
          <p:nvSpPr>
            <p:cNvPr id="22111" name="Rectangle 607">
              <a:extLst>
                <a:ext uri="{FF2B5EF4-FFF2-40B4-BE49-F238E27FC236}">
                  <a16:creationId xmlns:a16="http://schemas.microsoft.com/office/drawing/2014/main" id="{678DDB87-5EA0-4820-B21E-1A13DA4862DF}"/>
                </a:ext>
              </a:extLst>
            </p:cNvPr>
            <p:cNvSpPr>
              <a:spLocks noChangeAspect="1" noChangeArrowheads="1"/>
            </p:cNvSpPr>
            <p:nvPr/>
          </p:nvSpPr>
          <p:spPr bwMode="auto">
            <a:xfrm>
              <a:off x="74" y="159"/>
              <a:ext cx="181" cy="13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12" name="Oval 608">
              <a:extLst>
                <a:ext uri="{FF2B5EF4-FFF2-40B4-BE49-F238E27FC236}">
                  <a16:creationId xmlns:a16="http://schemas.microsoft.com/office/drawing/2014/main" id="{EFFE93A0-DE08-4130-B792-6CCA6DEE1502}"/>
                </a:ext>
              </a:extLst>
            </p:cNvPr>
            <p:cNvSpPr>
              <a:spLocks noChangeAspect="1" noChangeArrowheads="1"/>
            </p:cNvSpPr>
            <p:nvPr/>
          </p:nvSpPr>
          <p:spPr bwMode="auto">
            <a:xfrm>
              <a:off x="107" y="193"/>
              <a:ext cx="117" cy="64"/>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13" name="AutoShape 609">
              <a:extLst>
                <a:ext uri="{FF2B5EF4-FFF2-40B4-BE49-F238E27FC236}">
                  <a16:creationId xmlns:a16="http://schemas.microsoft.com/office/drawing/2014/main" id="{DC55CD9C-2F68-4B42-9218-EC4B80554D62}"/>
                </a:ext>
              </a:extLst>
            </p:cNvPr>
            <p:cNvSpPr>
              <a:spLocks noChangeArrowheads="1"/>
            </p:cNvSpPr>
            <p:nvPr/>
          </p:nvSpPr>
          <p:spPr bwMode="auto">
            <a:xfrm>
              <a:off x="137" y="265"/>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14" name="AutoShape 610">
              <a:extLst>
                <a:ext uri="{FF2B5EF4-FFF2-40B4-BE49-F238E27FC236}">
                  <a16:creationId xmlns:a16="http://schemas.microsoft.com/office/drawing/2014/main" id="{F795BC03-E5DC-4F42-95DE-D3A5A5E20E12}"/>
                </a:ext>
              </a:extLst>
            </p:cNvPr>
            <p:cNvSpPr>
              <a:spLocks noChangeArrowheads="1"/>
            </p:cNvSpPr>
            <p:nvPr/>
          </p:nvSpPr>
          <p:spPr bwMode="auto">
            <a:xfrm>
              <a:off x="166" y="266"/>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2115" name="Group 611">
            <a:extLst>
              <a:ext uri="{FF2B5EF4-FFF2-40B4-BE49-F238E27FC236}">
                <a16:creationId xmlns:a16="http://schemas.microsoft.com/office/drawing/2014/main" id="{B59A2DD3-7072-47FD-BE3E-828751933765}"/>
              </a:ext>
            </a:extLst>
          </p:cNvPr>
          <p:cNvGrpSpPr>
            <a:grpSpLocks/>
          </p:cNvGrpSpPr>
          <p:nvPr/>
        </p:nvGrpSpPr>
        <p:grpSpPr bwMode="auto">
          <a:xfrm>
            <a:off x="404813" y="3563938"/>
            <a:ext cx="287337" cy="258762"/>
            <a:chOff x="2478" y="2653"/>
            <a:chExt cx="146" cy="120"/>
          </a:xfrm>
        </p:grpSpPr>
        <p:sp>
          <p:nvSpPr>
            <p:cNvPr id="22116" name="Rectangle 612">
              <a:extLst>
                <a:ext uri="{FF2B5EF4-FFF2-40B4-BE49-F238E27FC236}">
                  <a16:creationId xmlns:a16="http://schemas.microsoft.com/office/drawing/2014/main" id="{05E9D713-224B-4CE2-A2E0-E9F9C69802D2}"/>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17" name="Line 613">
              <a:extLst>
                <a:ext uri="{FF2B5EF4-FFF2-40B4-BE49-F238E27FC236}">
                  <a16:creationId xmlns:a16="http://schemas.microsoft.com/office/drawing/2014/main" id="{845E9A5C-F60C-4E17-ACC1-B06B0BC1B768}"/>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18" name="Oval 614">
              <a:extLst>
                <a:ext uri="{FF2B5EF4-FFF2-40B4-BE49-F238E27FC236}">
                  <a16:creationId xmlns:a16="http://schemas.microsoft.com/office/drawing/2014/main" id="{3A126D0A-7D5C-4DD2-9852-C83D0F24C989}"/>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19" name="Oval 615">
              <a:extLst>
                <a:ext uri="{FF2B5EF4-FFF2-40B4-BE49-F238E27FC236}">
                  <a16:creationId xmlns:a16="http://schemas.microsoft.com/office/drawing/2014/main" id="{48131A6D-38FA-487B-AA89-3713A878F38C}"/>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20" name="Text Box 616">
            <a:extLst>
              <a:ext uri="{FF2B5EF4-FFF2-40B4-BE49-F238E27FC236}">
                <a16:creationId xmlns:a16="http://schemas.microsoft.com/office/drawing/2014/main" id="{6C745782-CC62-4B89-BC5D-3AE1620A9973}"/>
              </a:ext>
            </a:extLst>
          </p:cNvPr>
          <p:cNvSpPr txBox="1">
            <a:spLocks noChangeArrowheads="1"/>
          </p:cNvSpPr>
          <p:nvPr/>
        </p:nvSpPr>
        <p:spPr bwMode="auto">
          <a:xfrm>
            <a:off x="115888" y="5292725"/>
            <a:ext cx="3313112"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Mid-1980s: Increase to </a:t>
            </a:r>
            <a:r>
              <a:rPr lang="en-GB" altLang="en-US" b="1"/>
              <a:t>x3 </a:t>
            </a:r>
            <a:r>
              <a:rPr lang="en-GB" altLang="en-US"/>
              <a:t>M30 107mm Mortar &amp; M106 Carrier.</a:t>
            </a:r>
            <a:endParaRPr lang="en-GB" altLang="en-US" b="1"/>
          </a:p>
          <a:p>
            <a:endParaRPr lang="en-GB" altLang="en-US" b="1"/>
          </a:p>
          <a:p>
            <a:r>
              <a:rPr lang="en-GB" altLang="en-US" b="1"/>
              <a:t>(b)</a:t>
            </a:r>
            <a:r>
              <a:rPr lang="en-GB" altLang="en-US"/>
              <a:t> From 1981: May replace Redeye SAMs with:</a:t>
            </a:r>
          </a:p>
          <a:p>
            <a:r>
              <a:rPr lang="en-GB" altLang="en-US"/>
              <a:t>     Stinger SAM Team                                                          CWUS-43</a:t>
            </a:r>
          </a:p>
          <a:p>
            <a:endParaRPr lang="en-GB" altLang="en-US"/>
          </a:p>
          <a:p>
            <a:r>
              <a:rPr lang="en-GB" altLang="en-US" b="1"/>
              <a:t>(h) </a:t>
            </a:r>
            <a:r>
              <a:rPr lang="en-GB" altLang="en-US"/>
              <a:t>Battalion Air Defence Sections were withdrawn in the mid-1980s, to be massed within the brigade and divisional Air Defence Batteries.  However, tactically they would be deployed much as before, with sections allocated to combat battalions.</a:t>
            </a:r>
          </a:p>
          <a:p>
            <a:endParaRPr lang="en-GB" altLang="en-US"/>
          </a:p>
          <a:p>
            <a:r>
              <a:rPr lang="en-GB" altLang="en-US" b="1"/>
              <a:t>(i) </a:t>
            </a:r>
            <a:r>
              <a:rPr lang="en-GB" altLang="en-US"/>
              <a:t>From 1985: May replace M151 MUTTs with:</a:t>
            </a:r>
          </a:p>
          <a:p>
            <a:r>
              <a:rPr lang="en-GB" altLang="en-US"/>
              <a:t>     M998 HMMWV Utility Vehicle (no MG)                           CWUS-34</a:t>
            </a:r>
          </a:p>
        </p:txBody>
      </p:sp>
      <p:grpSp>
        <p:nvGrpSpPr>
          <p:cNvPr id="22121" name="Group 617">
            <a:extLst>
              <a:ext uri="{FF2B5EF4-FFF2-40B4-BE49-F238E27FC236}">
                <a16:creationId xmlns:a16="http://schemas.microsoft.com/office/drawing/2014/main" id="{64973112-C745-4CB2-90C0-B81B5CA7CC74}"/>
              </a:ext>
            </a:extLst>
          </p:cNvPr>
          <p:cNvGrpSpPr>
            <a:grpSpLocks/>
          </p:cNvGrpSpPr>
          <p:nvPr/>
        </p:nvGrpSpPr>
        <p:grpSpPr bwMode="auto">
          <a:xfrm>
            <a:off x="3606800" y="174625"/>
            <a:ext cx="76200" cy="63500"/>
            <a:chOff x="2443" y="447"/>
            <a:chExt cx="48" cy="40"/>
          </a:xfrm>
        </p:grpSpPr>
        <p:sp>
          <p:nvSpPr>
            <p:cNvPr id="22122" name="Line 618">
              <a:extLst>
                <a:ext uri="{FF2B5EF4-FFF2-40B4-BE49-F238E27FC236}">
                  <a16:creationId xmlns:a16="http://schemas.microsoft.com/office/drawing/2014/main" id="{4E5A4F55-C8A6-433F-8DB3-06883178F7C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23" name="Line 619">
              <a:extLst>
                <a:ext uri="{FF2B5EF4-FFF2-40B4-BE49-F238E27FC236}">
                  <a16:creationId xmlns:a16="http://schemas.microsoft.com/office/drawing/2014/main" id="{4B5EEF40-2BDA-492C-9636-6273AEA6F72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124" name="Group 620">
            <a:extLst>
              <a:ext uri="{FF2B5EF4-FFF2-40B4-BE49-F238E27FC236}">
                <a16:creationId xmlns:a16="http://schemas.microsoft.com/office/drawing/2014/main" id="{D4350659-7A7E-4289-8D8E-613829673552}"/>
              </a:ext>
            </a:extLst>
          </p:cNvPr>
          <p:cNvGrpSpPr>
            <a:grpSpLocks/>
          </p:cNvGrpSpPr>
          <p:nvPr/>
        </p:nvGrpSpPr>
        <p:grpSpPr bwMode="auto">
          <a:xfrm>
            <a:off x="3500438" y="250825"/>
            <a:ext cx="287337" cy="258763"/>
            <a:chOff x="255" y="1156"/>
            <a:chExt cx="181" cy="163"/>
          </a:xfrm>
        </p:grpSpPr>
        <p:grpSp>
          <p:nvGrpSpPr>
            <p:cNvPr id="22125" name="Group 621">
              <a:extLst>
                <a:ext uri="{FF2B5EF4-FFF2-40B4-BE49-F238E27FC236}">
                  <a16:creationId xmlns:a16="http://schemas.microsoft.com/office/drawing/2014/main" id="{85A4ECAC-8742-45FC-814D-E393A1D73009}"/>
                </a:ext>
              </a:extLst>
            </p:cNvPr>
            <p:cNvGrpSpPr>
              <a:grpSpLocks/>
            </p:cNvGrpSpPr>
            <p:nvPr/>
          </p:nvGrpSpPr>
          <p:grpSpPr bwMode="auto">
            <a:xfrm>
              <a:off x="255" y="1156"/>
              <a:ext cx="181" cy="163"/>
              <a:chOff x="2478" y="2653"/>
              <a:chExt cx="146" cy="120"/>
            </a:xfrm>
          </p:grpSpPr>
          <p:sp>
            <p:nvSpPr>
              <p:cNvPr id="22126" name="Rectangle 622">
                <a:extLst>
                  <a:ext uri="{FF2B5EF4-FFF2-40B4-BE49-F238E27FC236}">
                    <a16:creationId xmlns:a16="http://schemas.microsoft.com/office/drawing/2014/main" id="{4B54A032-2051-4ADC-B672-6A97C0FF34F3}"/>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27" name="Line 623">
                <a:extLst>
                  <a:ext uri="{FF2B5EF4-FFF2-40B4-BE49-F238E27FC236}">
                    <a16:creationId xmlns:a16="http://schemas.microsoft.com/office/drawing/2014/main" id="{7ABEA5C8-9010-4812-ADFE-87CA3D8DEA32}"/>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28" name="Oval 624">
                <a:extLst>
                  <a:ext uri="{FF2B5EF4-FFF2-40B4-BE49-F238E27FC236}">
                    <a16:creationId xmlns:a16="http://schemas.microsoft.com/office/drawing/2014/main" id="{FEB216F7-2CB2-4675-97D0-FEB6901ED339}"/>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29" name="Oval 625">
                <a:extLst>
                  <a:ext uri="{FF2B5EF4-FFF2-40B4-BE49-F238E27FC236}">
                    <a16:creationId xmlns:a16="http://schemas.microsoft.com/office/drawing/2014/main" id="{6EAC7C67-2867-47B6-BB12-D6F1AFB79AAB}"/>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2130" name="Group 626">
              <a:extLst>
                <a:ext uri="{FF2B5EF4-FFF2-40B4-BE49-F238E27FC236}">
                  <a16:creationId xmlns:a16="http://schemas.microsoft.com/office/drawing/2014/main" id="{C7C45743-4F61-473C-A561-307959533706}"/>
                </a:ext>
              </a:extLst>
            </p:cNvPr>
            <p:cNvGrpSpPr>
              <a:grpSpLocks/>
            </p:cNvGrpSpPr>
            <p:nvPr/>
          </p:nvGrpSpPr>
          <p:grpSpPr bwMode="auto">
            <a:xfrm>
              <a:off x="318" y="1260"/>
              <a:ext cx="55" cy="30"/>
              <a:chOff x="1632" y="1249"/>
              <a:chExt cx="48" cy="24"/>
            </a:xfrm>
          </p:grpSpPr>
          <p:sp>
            <p:nvSpPr>
              <p:cNvPr id="22131" name="AutoShape 627">
                <a:extLst>
                  <a:ext uri="{FF2B5EF4-FFF2-40B4-BE49-F238E27FC236}">
                    <a16:creationId xmlns:a16="http://schemas.microsoft.com/office/drawing/2014/main" id="{C2407C3D-C969-4352-8C87-98CC84D1B87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32" name="AutoShape 628">
                <a:extLst>
                  <a:ext uri="{FF2B5EF4-FFF2-40B4-BE49-F238E27FC236}">
                    <a16:creationId xmlns:a16="http://schemas.microsoft.com/office/drawing/2014/main" id="{1D50BFD6-15C8-41F7-B433-B7710F8061C9}"/>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22133" name="Text Box 629">
            <a:extLst>
              <a:ext uri="{FF2B5EF4-FFF2-40B4-BE49-F238E27FC236}">
                <a16:creationId xmlns:a16="http://schemas.microsoft.com/office/drawing/2014/main" id="{97781872-CC05-4842-AAD5-333F4E26DA21}"/>
              </a:ext>
            </a:extLst>
          </p:cNvPr>
          <p:cNvSpPr txBox="1">
            <a:spLocks noChangeArrowheads="1"/>
          </p:cNvSpPr>
          <p:nvPr/>
        </p:nvSpPr>
        <p:spPr bwMode="auto">
          <a:xfrm>
            <a:off x="3789363" y="107950"/>
            <a:ext cx="19161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CWUS-20</a:t>
            </a:r>
          </a:p>
          <a:p>
            <a:r>
              <a:rPr lang="en-GB" altLang="en-US" sz="1000" b="1"/>
              <a:t>Cavalry Squadron (Airborne)</a:t>
            </a:r>
          </a:p>
        </p:txBody>
      </p:sp>
      <p:grpSp>
        <p:nvGrpSpPr>
          <p:cNvPr id="22134" name="Group 630">
            <a:extLst>
              <a:ext uri="{FF2B5EF4-FFF2-40B4-BE49-F238E27FC236}">
                <a16:creationId xmlns:a16="http://schemas.microsoft.com/office/drawing/2014/main" id="{90094F47-13C6-47A6-9DDC-21B601FBEA23}"/>
              </a:ext>
            </a:extLst>
          </p:cNvPr>
          <p:cNvGrpSpPr>
            <a:grpSpLocks/>
          </p:cNvGrpSpPr>
          <p:nvPr/>
        </p:nvGrpSpPr>
        <p:grpSpPr bwMode="auto">
          <a:xfrm>
            <a:off x="3789363" y="1403350"/>
            <a:ext cx="287337" cy="258763"/>
            <a:chOff x="2478" y="2653"/>
            <a:chExt cx="146" cy="120"/>
          </a:xfrm>
        </p:grpSpPr>
        <p:sp>
          <p:nvSpPr>
            <p:cNvPr id="22135" name="Rectangle 631">
              <a:extLst>
                <a:ext uri="{FF2B5EF4-FFF2-40B4-BE49-F238E27FC236}">
                  <a16:creationId xmlns:a16="http://schemas.microsoft.com/office/drawing/2014/main" id="{6A036CBE-83F1-4A17-BE2D-563D8793694A}"/>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36" name="Line 632">
              <a:extLst>
                <a:ext uri="{FF2B5EF4-FFF2-40B4-BE49-F238E27FC236}">
                  <a16:creationId xmlns:a16="http://schemas.microsoft.com/office/drawing/2014/main" id="{9D36E917-B1E1-4506-888B-7ADE65899A8E}"/>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37" name="Oval 633">
              <a:extLst>
                <a:ext uri="{FF2B5EF4-FFF2-40B4-BE49-F238E27FC236}">
                  <a16:creationId xmlns:a16="http://schemas.microsoft.com/office/drawing/2014/main" id="{317FFA18-56EC-401D-979D-084199E04BB3}"/>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38" name="Oval 634">
              <a:extLst>
                <a:ext uri="{FF2B5EF4-FFF2-40B4-BE49-F238E27FC236}">
                  <a16:creationId xmlns:a16="http://schemas.microsoft.com/office/drawing/2014/main" id="{0E6F1A96-B334-4777-9A94-2C370FD1108D}"/>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39" name="Line 635">
            <a:extLst>
              <a:ext uri="{FF2B5EF4-FFF2-40B4-BE49-F238E27FC236}">
                <a16:creationId xmlns:a16="http://schemas.microsoft.com/office/drawing/2014/main" id="{C5A8E002-1F72-42F6-A6B4-0A630F368C8D}"/>
              </a:ext>
            </a:extLst>
          </p:cNvPr>
          <p:cNvSpPr>
            <a:spLocks noChangeShapeType="1"/>
          </p:cNvSpPr>
          <p:nvPr/>
        </p:nvSpPr>
        <p:spPr bwMode="auto">
          <a:xfrm>
            <a:off x="3933825"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40" name="Line 636">
            <a:extLst>
              <a:ext uri="{FF2B5EF4-FFF2-40B4-BE49-F238E27FC236}">
                <a16:creationId xmlns:a16="http://schemas.microsoft.com/office/drawing/2014/main" id="{2165FF98-7DE3-48DC-ABB7-40A8511F7BC9}"/>
              </a:ext>
            </a:extLst>
          </p:cNvPr>
          <p:cNvSpPr>
            <a:spLocks noChangeShapeType="1"/>
          </p:cNvSpPr>
          <p:nvPr/>
        </p:nvSpPr>
        <p:spPr bwMode="auto">
          <a:xfrm>
            <a:off x="386080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141" name="Group 637">
            <a:extLst>
              <a:ext uri="{FF2B5EF4-FFF2-40B4-BE49-F238E27FC236}">
                <a16:creationId xmlns:a16="http://schemas.microsoft.com/office/drawing/2014/main" id="{148506B6-0758-4924-B030-FAD09241F526}"/>
              </a:ext>
            </a:extLst>
          </p:cNvPr>
          <p:cNvGrpSpPr>
            <a:grpSpLocks/>
          </p:cNvGrpSpPr>
          <p:nvPr/>
        </p:nvGrpSpPr>
        <p:grpSpPr bwMode="auto">
          <a:xfrm>
            <a:off x="3789363" y="612775"/>
            <a:ext cx="231775" cy="157163"/>
            <a:chOff x="933" y="149"/>
            <a:chExt cx="146" cy="99"/>
          </a:xfrm>
        </p:grpSpPr>
        <p:sp>
          <p:nvSpPr>
            <p:cNvPr id="22142" name="Rectangle 638">
              <a:extLst>
                <a:ext uri="{FF2B5EF4-FFF2-40B4-BE49-F238E27FC236}">
                  <a16:creationId xmlns:a16="http://schemas.microsoft.com/office/drawing/2014/main" id="{251F66C4-07FB-4727-A3BE-282DBEF2EF3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43" name="Text Box 639">
              <a:extLst>
                <a:ext uri="{FF2B5EF4-FFF2-40B4-BE49-F238E27FC236}">
                  <a16:creationId xmlns:a16="http://schemas.microsoft.com/office/drawing/2014/main" id="{C7EA1054-B701-4013-956A-8AE13452811B}"/>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22144" name="Line 640">
            <a:extLst>
              <a:ext uri="{FF2B5EF4-FFF2-40B4-BE49-F238E27FC236}">
                <a16:creationId xmlns:a16="http://schemas.microsoft.com/office/drawing/2014/main" id="{BD386FBC-BFB6-45C5-9412-E36204A5DD2A}"/>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145" name="Group 641">
            <a:extLst>
              <a:ext uri="{FF2B5EF4-FFF2-40B4-BE49-F238E27FC236}">
                <a16:creationId xmlns:a16="http://schemas.microsoft.com/office/drawing/2014/main" id="{50FA3C55-5A64-487D-9A89-1AAC21D2CA0D}"/>
              </a:ext>
            </a:extLst>
          </p:cNvPr>
          <p:cNvGrpSpPr>
            <a:grpSpLocks/>
          </p:cNvGrpSpPr>
          <p:nvPr/>
        </p:nvGrpSpPr>
        <p:grpSpPr bwMode="auto">
          <a:xfrm>
            <a:off x="3867150" y="539750"/>
            <a:ext cx="74613" cy="26988"/>
            <a:chOff x="2373" y="1404"/>
            <a:chExt cx="47" cy="17"/>
          </a:xfrm>
        </p:grpSpPr>
        <p:sp>
          <p:nvSpPr>
            <p:cNvPr id="22146" name="Oval 642">
              <a:extLst>
                <a:ext uri="{FF2B5EF4-FFF2-40B4-BE49-F238E27FC236}">
                  <a16:creationId xmlns:a16="http://schemas.microsoft.com/office/drawing/2014/main" id="{A59E10B1-BFFF-452B-930E-580A1A8B33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47" name="Oval 643">
              <a:extLst>
                <a:ext uri="{FF2B5EF4-FFF2-40B4-BE49-F238E27FC236}">
                  <a16:creationId xmlns:a16="http://schemas.microsoft.com/office/drawing/2014/main" id="{A0C3696D-1524-4877-97AA-944BBBE82CA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48" name="Text Box 644">
            <a:extLst>
              <a:ext uri="{FF2B5EF4-FFF2-40B4-BE49-F238E27FC236}">
                <a16:creationId xmlns:a16="http://schemas.microsoft.com/office/drawing/2014/main" id="{DF8035B3-C927-4A3A-8A52-86F22A58B18D}"/>
              </a:ext>
            </a:extLst>
          </p:cNvPr>
          <p:cNvSpPr txBox="1">
            <a:spLocks noChangeArrowheads="1"/>
          </p:cNvSpPr>
          <p:nvPr/>
        </p:nvSpPr>
        <p:spPr bwMode="auto">
          <a:xfrm>
            <a:off x="4005263" y="468313"/>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22149" name="Group 645">
            <a:extLst>
              <a:ext uri="{FF2B5EF4-FFF2-40B4-BE49-F238E27FC236}">
                <a16:creationId xmlns:a16="http://schemas.microsoft.com/office/drawing/2014/main" id="{E69E211E-E5C5-47AA-AD42-12C2877773C3}"/>
              </a:ext>
            </a:extLst>
          </p:cNvPr>
          <p:cNvGrpSpPr>
            <a:grpSpLocks/>
          </p:cNvGrpSpPr>
          <p:nvPr/>
        </p:nvGrpSpPr>
        <p:grpSpPr bwMode="auto">
          <a:xfrm>
            <a:off x="3789363" y="900113"/>
            <a:ext cx="231775" cy="190500"/>
            <a:chOff x="2251" y="2290"/>
            <a:chExt cx="146" cy="120"/>
          </a:xfrm>
        </p:grpSpPr>
        <p:sp>
          <p:nvSpPr>
            <p:cNvPr id="22150" name="Rectangle 646">
              <a:extLst>
                <a:ext uri="{FF2B5EF4-FFF2-40B4-BE49-F238E27FC236}">
                  <a16:creationId xmlns:a16="http://schemas.microsoft.com/office/drawing/2014/main" id="{016931A4-9223-4F06-A70D-A029901DB136}"/>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51" name="Oval 647">
              <a:extLst>
                <a:ext uri="{FF2B5EF4-FFF2-40B4-BE49-F238E27FC236}">
                  <a16:creationId xmlns:a16="http://schemas.microsoft.com/office/drawing/2014/main" id="{6B2E7E46-0A15-4FA5-8F44-9B3A2A89C5C0}"/>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52" name="Oval 648">
              <a:extLst>
                <a:ext uri="{FF2B5EF4-FFF2-40B4-BE49-F238E27FC236}">
                  <a16:creationId xmlns:a16="http://schemas.microsoft.com/office/drawing/2014/main" id="{2055BC1D-B9F5-4AF2-8950-DBF11FC5705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2153" name="Group 649">
            <a:extLst>
              <a:ext uri="{FF2B5EF4-FFF2-40B4-BE49-F238E27FC236}">
                <a16:creationId xmlns:a16="http://schemas.microsoft.com/office/drawing/2014/main" id="{E78A24B6-9690-4BC0-888F-8DF57B4D7744}"/>
              </a:ext>
            </a:extLst>
          </p:cNvPr>
          <p:cNvGrpSpPr>
            <a:grpSpLocks/>
          </p:cNvGrpSpPr>
          <p:nvPr/>
        </p:nvGrpSpPr>
        <p:grpSpPr bwMode="auto">
          <a:xfrm>
            <a:off x="3867150" y="828675"/>
            <a:ext cx="74613" cy="26988"/>
            <a:chOff x="2373" y="1404"/>
            <a:chExt cx="47" cy="17"/>
          </a:xfrm>
        </p:grpSpPr>
        <p:sp>
          <p:nvSpPr>
            <p:cNvPr id="22154" name="Oval 650">
              <a:extLst>
                <a:ext uri="{FF2B5EF4-FFF2-40B4-BE49-F238E27FC236}">
                  <a16:creationId xmlns:a16="http://schemas.microsoft.com/office/drawing/2014/main" id="{AA69ECC4-669C-499A-9339-5A88EBCF9F3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55" name="Oval 651">
              <a:extLst>
                <a:ext uri="{FF2B5EF4-FFF2-40B4-BE49-F238E27FC236}">
                  <a16:creationId xmlns:a16="http://schemas.microsoft.com/office/drawing/2014/main" id="{0F3B84D5-A556-4D65-9CEE-A1AE9DCF197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56" name="Text Box 652">
            <a:extLst>
              <a:ext uri="{FF2B5EF4-FFF2-40B4-BE49-F238E27FC236}">
                <a16:creationId xmlns:a16="http://schemas.microsoft.com/office/drawing/2014/main" id="{88228942-CB17-487C-B464-27C9CA72C03A}"/>
              </a:ext>
            </a:extLst>
          </p:cNvPr>
          <p:cNvSpPr txBox="1">
            <a:spLocks noChangeArrowheads="1"/>
          </p:cNvSpPr>
          <p:nvPr/>
        </p:nvSpPr>
        <p:spPr bwMode="auto">
          <a:xfrm>
            <a:off x="4005263" y="75565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(ab)                          </a:t>
            </a:r>
            <a:r>
              <a:rPr lang="en-GB" altLang="en-US"/>
              <a:t>CWUS-33</a:t>
            </a:r>
            <a:endParaRPr lang="en-GB" altLang="en-US" b="1"/>
          </a:p>
        </p:txBody>
      </p:sp>
      <p:sp>
        <p:nvSpPr>
          <p:cNvPr id="22157" name="Text Box 653">
            <a:extLst>
              <a:ext uri="{FF2B5EF4-FFF2-40B4-BE49-F238E27FC236}">
                <a16:creationId xmlns:a16="http://schemas.microsoft.com/office/drawing/2014/main" id="{D1D3CE6B-6DB6-4B89-9BB8-C387158B1CDE}"/>
              </a:ext>
            </a:extLst>
          </p:cNvPr>
          <p:cNvSpPr txBox="1">
            <a:spLocks noChangeArrowheads="1"/>
          </p:cNvSpPr>
          <p:nvPr/>
        </p:nvSpPr>
        <p:spPr bwMode="auto">
          <a:xfrm>
            <a:off x="407670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22158" name="Text Box 654">
            <a:extLst>
              <a:ext uri="{FF2B5EF4-FFF2-40B4-BE49-F238E27FC236}">
                <a16:creationId xmlns:a16="http://schemas.microsoft.com/office/drawing/2014/main" id="{40F82467-C906-416A-BD03-2F0B844200DF}"/>
              </a:ext>
            </a:extLst>
          </p:cNvPr>
          <p:cNvSpPr txBox="1">
            <a:spLocks noChangeArrowheads="1"/>
          </p:cNvSpPr>
          <p:nvPr/>
        </p:nvSpPr>
        <p:spPr bwMode="auto">
          <a:xfrm>
            <a:off x="4076700" y="1331913"/>
            <a:ext cx="1355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CWUS-15</a:t>
            </a:r>
          </a:p>
          <a:p>
            <a:r>
              <a:rPr lang="en-GB" altLang="en-US" b="1"/>
              <a:t>x1 Cavalry Troop (Light)</a:t>
            </a:r>
          </a:p>
        </p:txBody>
      </p:sp>
      <p:sp>
        <p:nvSpPr>
          <p:cNvPr id="22159" name="Line 655">
            <a:extLst>
              <a:ext uri="{FF2B5EF4-FFF2-40B4-BE49-F238E27FC236}">
                <a16:creationId xmlns:a16="http://schemas.microsoft.com/office/drawing/2014/main" id="{737E1094-A0FB-4F68-A1AC-AB848A577DE4}"/>
              </a:ext>
            </a:extLst>
          </p:cNvPr>
          <p:cNvSpPr>
            <a:spLocks noChangeShapeType="1"/>
          </p:cNvSpPr>
          <p:nvPr/>
        </p:nvSpPr>
        <p:spPr bwMode="auto">
          <a:xfrm>
            <a:off x="3860800" y="35639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160" name="Group 656">
            <a:extLst>
              <a:ext uri="{FF2B5EF4-FFF2-40B4-BE49-F238E27FC236}">
                <a16:creationId xmlns:a16="http://schemas.microsoft.com/office/drawing/2014/main" id="{85FFB468-EF09-4CCF-AA51-81BC8A5DBCFC}"/>
              </a:ext>
            </a:extLst>
          </p:cNvPr>
          <p:cNvGrpSpPr>
            <a:grpSpLocks/>
          </p:cNvGrpSpPr>
          <p:nvPr/>
        </p:nvGrpSpPr>
        <p:grpSpPr bwMode="auto">
          <a:xfrm>
            <a:off x="3787775" y="2843213"/>
            <a:ext cx="244475" cy="158750"/>
            <a:chOff x="2341" y="3016"/>
            <a:chExt cx="154" cy="100"/>
          </a:xfrm>
        </p:grpSpPr>
        <p:sp>
          <p:nvSpPr>
            <p:cNvPr id="22161" name="Rectangle 657">
              <a:extLst>
                <a:ext uri="{FF2B5EF4-FFF2-40B4-BE49-F238E27FC236}">
                  <a16:creationId xmlns:a16="http://schemas.microsoft.com/office/drawing/2014/main" id="{98660DF2-C92D-450E-89BD-666EFC90405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2162" name="Group 658">
              <a:extLst>
                <a:ext uri="{FF2B5EF4-FFF2-40B4-BE49-F238E27FC236}">
                  <a16:creationId xmlns:a16="http://schemas.microsoft.com/office/drawing/2014/main" id="{7E0C7CAF-09C8-415D-AA3A-A13F123D7A18}"/>
                </a:ext>
              </a:extLst>
            </p:cNvPr>
            <p:cNvGrpSpPr>
              <a:grpSpLocks/>
            </p:cNvGrpSpPr>
            <p:nvPr/>
          </p:nvGrpSpPr>
          <p:grpSpPr bwMode="auto">
            <a:xfrm>
              <a:off x="2363" y="3033"/>
              <a:ext cx="110" cy="63"/>
              <a:chOff x="691" y="3359"/>
              <a:chExt cx="136" cy="90"/>
            </a:xfrm>
          </p:grpSpPr>
          <p:sp>
            <p:nvSpPr>
              <p:cNvPr id="22163" name="Line 659">
                <a:extLst>
                  <a:ext uri="{FF2B5EF4-FFF2-40B4-BE49-F238E27FC236}">
                    <a16:creationId xmlns:a16="http://schemas.microsoft.com/office/drawing/2014/main" id="{A5640828-FD55-452A-A721-9CDF796FF53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64" name="Line 660">
                <a:extLst>
                  <a:ext uri="{FF2B5EF4-FFF2-40B4-BE49-F238E27FC236}">
                    <a16:creationId xmlns:a16="http://schemas.microsoft.com/office/drawing/2014/main" id="{7EAADF8E-8586-43B1-A05A-6208CF4B2B9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65" name="Line 661">
                <a:extLst>
                  <a:ext uri="{FF2B5EF4-FFF2-40B4-BE49-F238E27FC236}">
                    <a16:creationId xmlns:a16="http://schemas.microsoft.com/office/drawing/2014/main" id="{2F1BD427-66AC-4D37-B536-3E315EC6F08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66" name="Line 662">
                <a:extLst>
                  <a:ext uri="{FF2B5EF4-FFF2-40B4-BE49-F238E27FC236}">
                    <a16:creationId xmlns:a16="http://schemas.microsoft.com/office/drawing/2014/main" id="{25F250BB-B2D5-45F3-BF59-1E61ED5974EC}"/>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2167" name="Group 663">
            <a:extLst>
              <a:ext uri="{FF2B5EF4-FFF2-40B4-BE49-F238E27FC236}">
                <a16:creationId xmlns:a16="http://schemas.microsoft.com/office/drawing/2014/main" id="{E54AEC3D-06B1-49BD-8FF5-63F12E27331A}"/>
              </a:ext>
            </a:extLst>
          </p:cNvPr>
          <p:cNvGrpSpPr>
            <a:grpSpLocks/>
          </p:cNvGrpSpPr>
          <p:nvPr/>
        </p:nvGrpSpPr>
        <p:grpSpPr bwMode="auto">
          <a:xfrm>
            <a:off x="3871913" y="2771775"/>
            <a:ext cx="74612" cy="26988"/>
            <a:chOff x="2373" y="1404"/>
            <a:chExt cx="47" cy="17"/>
          </a:xfrm>
        </p:grpSpPr>
        <p:sp>
          <p:nvSpPr>
            <p:cNvPr id="22168" name="Oval 664">
              <a:extLst>
                <a:ext uri="{FF2B5EF4-FFF2-40B4-BE49-F238E27FC236}">
                  <a16:creationId xmlns:a16="http://schemas.microsoft.com/office/drawing/2014/main" id="{6AB125CB-1C1B-405B-BB58-6BB53CD338F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69" name="Oval 665">
              <a:extLst>
                <a:ext uri="{FF2B5EF4-FFF2-40B4-BE49-F238E27FC236}">
                  <a16:creationId xmlns:a16="http://schemas.microsoft.com/office/drawing/2014/main" id="{D162D274-9F84-4621-8C3E-4D78E103AE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70" name="Line 666">
            <a:extLst>
              <a:ext uri="{FF2B5EF4-FFF2-40B4-BE49-F238E27FC236}">
                <a16:creationId xmlns:a16="http://schemas.microsoft.com/office/drawing/2014/main" id="{0EAA0D22-87D8-4817-9F58-DB4CC56AAEEC}"/>
              </a:ext>
            </a:extLst>
          </p:cNvPr>
          <p:cNvSpPr>
            <a:spLocks noChangeShapeType="1"/>
          </p:cNvSpPr>
          <p:nvPr/>
        </p:nvSpPr>
        <p:spPr bwMode="auto">
          <a:xfrm>
            <a:off x="3643313" y="29162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171" name="Group 667">
            <a:extLst>
              <a:ext uri="{FF2B5EF4-FFF2-40B4-BE49-F238E27FC236}">
                <a16:creationId xmlns:a16="http://schemas.microsoft.com/office/drawing/2014/main" id="{DFC4F9F8-3DC9-4B6B-AD36-CA3C9249CB1B}"/>
              </a:ext>
            </a:extLst>
          </p:cNvPr>
          <p:cNvGrpSpPr>
            <a:grpSpLocks/>
          </p:cNvGrpSpPr>
          <p:nvPr/>
        </p:nvGrpSpPr>
        <p:grpSpPr bwMode="auto">
          <a:xfrm>
            <a:off x="3787775" y="3132138"/>
            <a:ext cx="244475" cy="158750"/>
            <a:chOff x="2341" y="3016"/>
            <a:chExt cx="154" cy="100"/>
          </a:xfrm>
        </p:grpSpPr>
        <p:sp>
          <p:nvSpPr>
            <p:cNvPr id="22172" name="Rectangle 668">
              <a:extLst>
                <a:ext uri="{FF2B5EF4-FFF2-40B4-BE49-F238E27FC236}">
                  <a16:creationId xmlns:a16="http://schemas.microsoft.com/office/drawing/2014/main" id="{257E3E94-DA60-419E-8D1A-C0343776624A}"/>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2173" name="Group 669">
              <a:extLst>
                <a:ext uri="{FF2B5EF4-FFF2-40B4-BE49-F238E27FC236}">
                  <a16:creationId xmlns:a16="http://schemas.microsoft.com/office/drawing/2014/main" id="{EC946D82-B2BC-4E57-AE7C-67A16A0814F7}"/>
                </a:ext>
              </a:extLst>
            </p:cNvPr>
            <p:cNvGrpSpPr>
              <a:grpSpLocks/>
            </p:cNvGrpSpPr>
            <p:nvPr/>
          </p:nvGrpSpPr>
          <p:grpSpPr bwMode="auto">
            <a:xfrm>
              <a:off x="2363" y="3033"/>
              <a:ext cx="110" cy="63"/>
              <a:chOff x="691" y="3359"/>
              <a:chExt cx="136" cy="90"/>
            </a:xfrm>
          </p:grpSpPr>
          <p:sp>
            <p:nvSpPr>
              <p:cNvPr id="22174" name="Line 670">
                <a:extLst>
                  <a:ext uri="{FF2B5EF4-FFF2-40B4-BE49-F238E27FC236}">
                    <a16:creationId xmlns:a16="http://schemas.microsoft.com/office/drawing/2014/main" id="{3A826382-91EF-4092-8C15-DCE6325BADFA}"/>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75" name="Line 671">
                <a:extLst>
                  <a:ext uri="{FF2B5EF4-FFF2-40B4-BE49-F238E27FC236}">
                    <a16:creationId xmlns:a16="http://schemas.microsoft.com/office/drawing/2014/main" id="{24FA4B82-BEFA-4DD9-BB3C-8DAFB56E81B2}"/>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76" name="Line 672">
                <a:extLst>
                  <a:ext uri="{FF2B5EF4-FFF2-40B4-BE49-F238E27FC236}">
                    <a16:creationId xmlns:a16="http://schemas.microsoft.com/office/drawing/2014/main" id="{984D9891-DC48-421B-9A7F-70FBBFA2298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77" name="Line 673">
                <a:extLst>
                  <a:ext uri="{FF2B5EF4-FFF2-40B4-BE49-F238E27FC236}">
                    <a16:creationId xmlns:a16="http://schemas.microsoft.com/office/drawing/2014/main" id="{769F20D8-E1A1-4CEC-9817-D7DD838787E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2178" name="Group 674">
            <a:extLst>
              <a:ext uri="{FF2B5EF4-FFF2-40B4-BE49-F238E27FC236}">
                <a16:creationId xmlns:a16="http://schemas.microsoft.com/office/drawing/2014/main" id="{EAF90DE8-D3CA-4F3F-A335-20192D1891F4}"/>
              </a:ext>
            </a:extLst>
          </p:cNvPr>
          <p:cNvGrpSpPr>
            <a:grpSpLocks/>
          </p:cNvGrpSpPr>
          <p:nvPr/>
        </p:nvGrpSpPr>
        <p:grpSpPr bwMode="auto">
          <a:xfrm>
            <a:off x="3871913" y="3060700"/>
            <a:ext cx="74612" cy="26988"/>
            <a:chOff x="2373" y="1404"/>
            <a:chExt cx="47" cy="17"/>
          </a:xfrm>
        </p:grpSpPr>
        <p:sp>
          <p:nvSpPr>
            <p:cNvPr id="22179" name="Oval 675">
              <a:extLst>
                <a:ext uri="{FF2B5EF4-FFF2-40B4-BE49-F238E27FC236}">
                  <a16:creationId xmlns:a16="http://schemas.microsoft.com/office/drawing/2014/main" id="{60CF4534-7D8B-4D76-BEE6-B3903FD79D9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80" name="Oval 676">
              <a:extLst>
                <a:ext uri="{FF2B5EF4-FFF2-40B4-BE49-F238E27FC236}">
                  <a16:creationId xmlns:a16="http://schemas.microsoft.com/office/drawing/2014/main" id="{515102F6-CDE5-4FDE-86C0-7C45AB1C665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81" name="Line 677">
            <a:extLst>
              <a:ext uri="{FF2B5EF4-FFF2-40B4-BE49-F238E27FC236}">
                <a16:creationId xmlns:a16="http://schemas.microsoft.com/office/drawing/2014/main" id="{3F9963E4-668B-4536-98AF-4DEA84097E40}"/>
              </a:ext>
            </a:extLst>
          </p:cNvPr>
          <p:cNvSpPr>
            <a:spLocks noChangeShapeType="1"/>
          </p:cNvSpPr>
          <p:nvPr/>
        </p:nvSpPr>
        <p:spPr bwMode="auto">
          <a:xfrm>
            <a:off x="3643313" y="32051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82" name="Text Box 678">
            <a:extLst>
              <a:ext uri="{FF2B5EF4-FFF2-40B4-BE49-F238E27FC236}">
                <a16:creationId xmlns:a16="http://schemas.microsoft.com/office/drawing/2014/main" id="{ABB1CBC5-A2FB-4DE8-8F5D-C8C409EC4CC8}"/>
              </a:ext>
            </a:extLst>
          </p:cNvPr>
          <p:cNvSpPr txBox="1">
            <a:spLocks noChangeArrowheads="1"/>
          </p:cNvSpPr>
          <p:nvPr/>
        </p:nvSpPr>
        <p:spPr bwMode="auto">
          <a:xfrm>
            <a:off x="4003675" y="2771775"/>
            <a:ext cx="27193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AH-1S Cobra Attack Helicopter </a:t>
            </a:r>
            <a:r>
              <a:rPr lang="en-GB" altLang="en-US" b="1"/>
              <a:t>(d)             </a:t>
            </a:r>
            <a:r>
              <a:rPr lang="en-GB" altLang="en-US"/>
              <a:t>CWUS-61</a:t>
            </a:r>
            <a:endParaRPr lang="en-GB" altLang="en-US" b="1"/>
          </a:p>
        </p:txBody>
      </p:sp>
      <p:sp>
        <p:nvSpPr>
          <p:cNvPr id="22183" name="Text Box 679">
            <a:extLst>
              <a:ext uri="{FF2B5EF4-FFF2-40B4-BE49-F238E27FC236}">
                <a16:creationId xmlns:a16="http://schemas.microsoft.com/office/drawing/2014/main" id="{76787991-398B-491B-AD56-FA62D1F91815}"/>
              </a:ext>
            </a:extLst>
          </p:cNvPr>
          <p:cNvSpPr txBox="1">
            <a:spLocks noChangeArrowheads="1"/>
          </p:cNvSpPr>
          <p:nvPr/>
        </p:nvSpPr>
        <p:spPr bwMode="auto">
          <a:xfrm>
            <a:off x="4003675" y="3059113"/>
            <a:ext cx="27146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OH-58 Kiowa Observation Helicopter </a:t>
            </a:r>
            <a:r>
              <a:rPr lang="en-GB" altLang="en-US" b="1"/>
              <a:t>        </a:t>
            </a:r>
            <a:r>
              <a:rPr lang="en-GB" altLang="en-US"/>
              <a:t>CWUS-57</a:t>
            </a:r>
            <a:endParaRPr lang="en-GB" altLang="en-US" b="1"/>
          </a:p>
        </p:txBody>
      </p:sp>
      <p:sp>
        <p:nvSpPr>
          <p:cNvPr id="22184" name="Text Box 680">
            <a:extLst>
              <a:ext uri="{FF2B5EF4-FFF2-40B4-BE49-F238E27FC236}">
                <a16:creationId xmlns:a16="http://schemas.microsoft.com/office/drawing/2014/main" id="{4409CB8A-84D0-42ED-9497-D305BA051FE1}"/>
              </a:ext>
            </a:extLst>
          </p:cNvPr>
          <p:cNvSpPr txBox="1">
            <a:spLocks noChangeArrowheads="1"/>
          </p:cNvSpPr>
          <p:nvPr/>
        </p:nvSpPr>
        <p:spPr bwMode="auto">
          <a:xfrm>
            <a:off x="4075113" y="2482850"/>
            <a:ext cx="21812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ORGANIC AIR CAVALRY ASSETS</a:t>
            </a:r>
          </a:p>
        </p:txBody>
      </p:sp>
      <p:grpSp>
        <p:nvGrpSpPr>
          <p:cNvPr id="22186" name="Group 682">
            <a:extLst>
              <a:ext uri="{FF2B5EF4-FFF2-40B4-BE49-F238E27FC236}">
                <a16:creationId xmlns:a16="http://schemas.microsoft.com/office/drawing/2014/main" id="{EA527C10-64FA-43C9-B1C8-E23526730125}"/>
              </a:ext>
            </a:extLst>
          </p:cNvPr>
          <p:cNvGrpSpPr>
            <a:grpSpLocks/>
          </p:cNvGrpSpPr>
          <p:nvPr/>
        </p:nvGrpSpPr>
        <p:grpSpPr bwMode="auto">
          <a:xfrm>
            <a:off x="3789363" y="3421063"/>
            <a:ext cx="231775" cy="157162"/>
            <a:chOff x="2750" y="2608"/>
            <a:chExt cx="146" cy="99"/>
          </a:xfrm>
        </p:grpSpPr>
        <p:sp>
          <p:nvSpPr>
            <p:cNvPr id="22187" name="Rectangle 683">
              <a:extLst>
                <a:ext uri="{FF2B5EF4-FFF2-40B4-BE49-F238E27FC236}">
                  <a16:creationId xmlns:a16="http://schemas.microsoft.com/office/drawing/2014/main" id="{78F5F6EB-F6C1-46FF-AD9B-1BAADF3849CD}"/>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88" name="Line 684">
              <a:extLst>
                <a:ext uri="{FF2B5EF4-FFF2-40B4-BE49-F238E27FC236}">
                  <a16:creationId xmlns:a16="http://schemas.microsoft.com/office/drawing/2014/main" id="{30491707-CC70-450E-AC30-404E00F81551}"/>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89" name="Line 685">
              <a:extLst>
                <a:ext uri="{FF2B5EF4-FFF2-40B4-BE49-F238E27FC236}">
                  <a16:creationId xmlns:a16="http://schemas.microsoft.com/office/drawing/2014/main" id="{FD724829-D3F0-43FB-9FC1-84372907E378}"/>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190" name="Group 686">
            <a:extLst>
              <a:ext uri="{FF2B5EF4-FFF2-40B4-BE49-F238E27FC236}">
                <a16:creationId xmlns:a16="http://schemas.microsoft.com/office/drawing/2014/main" id="{DCDFF2AC-073B-4D6A-BD0E-372957339AE2}"/>
              </a:ext>
            </a:extLst>
          </p:cNvPr>
          <p:cNvGrpSpPr>
            <a:grpSpLocks/>
          </p:cNvGrpSpPr>
          <p:nvPr/>
        </p:nvGrpSpPr>
        <p:grpSpPr bwMode="auto">
          <a:xfrm>
            <a:off x="3867150" y="3349625"/>
            <a:ext cx="74613" cy="26988"/>
            <a:chOff x="2373" y="1404"/>
            <a:chExt cx="47" cy="17"/>
          </a:xfrm>
        </p:grpSpPr>
        <p:sp>
          <p:nvSpPr>
            <p:cNvPr id="22191" name="Oval 687">
              <a:extLst>
                <a:ext uri="{FF2B5EF4-FFF2-40B4-BE49-F238E27FC236}">
                  <a16:creationId xmlns:a16="http://schemas.microsoft.com/office/drawing/2014/main" id="{54984507-950D-4FB9-A929-AFE4A140E7F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192" name="Oval 688">
              <a:extLst>
                <a:ext uri="{FF2B5EF4-FFF2-40B4-BE49-F238E27FC236}">
                  <a16:creationId xmlns:a16="http://schemas.microsoft.com/office/drawing/2014/main" id="{BF1D8C59-3D7B-48BC-9E92-CC9091168ED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193" name="Text Box 689">
            <a:extLst>
              <a:ext uri="{FF2B5EF4-FFF2-40B4-BE49-F238E27FC236}">
                <a16:creationId xmlns:a16="http://schemas.microsoft.com/office/drawing/2014/main" id="{3ADD7C1D-0C40-4DAA-8155-47F6481E3D8F}"/>
              </a:ext>
            </a:extLst>
          </p:cNvPr>
          <p:cNvSpPr txBox="1">
            <a:spLocks noChangeArrowheads="1"/>
          </p:cNvSpPr>
          <p:nvPr/>
        </p:nvSpPr>
        <p:spPr bwMode="auto">
          <a:xfrm>
            <a:off x="4005263" y="3276600"/>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x8 </a:t>
            </a:r>
            <a:r>
              <a:rPr lang="en-GB" altLang="en-US"/>
              <a:t>Scout Team (no M47 Dragon ATGM) </a:t>
            </a:r>
            <a:r>
              <a:rPr lang="en-GB" altLang="en-US" b="1"/>
              <a:t>(ef) </a:t>
            </a:r>
            <a:r>
              <a:rPr lang="en-GB" altLang="en-US"/>
              <a:t> CWUS-52</a:t>
            </a:r>
            <a:endParaRPr lang="en-GB" altLang="en-US" b="1"/>
          </a:p>
        </p:txBody>
      </p:sp>
      <p:grpSp>
        <p:nvGrpSpPr>
          <p:cNvPr id="22194" name="Group 690">
            <a:extLst>
              <a:ext uri="{FF2B5EF4-FFF2-40B4-BE49-F238E27FC236}">
                <a16:creationId xmlns:a16="http://schemas.microsoft.com/office/drawing/2014/main" id="{D1BF13CB-270B-4515-B8EB-387DB11A4D8D}"/>
              </a:ext>
            </a:extLst>
          </p:cNvPr>
          <p:cNvGrpSpPr>
            <a:grpSpLocks/>
          </p:cNvGrpSpPr>
          <p:nvPr/>
        </p:nvGrpSpPr>
        <p:grpSpPr bwMode="auto">
          <a:xfrm>
            <a:off x="3789363" y="3708400"/>
            <a:ext cx="244475" cy="158750"/>
            <a:chOff x="2341" y="3016"/>
            <a:chExt cx="154" cy="100"/>
          </a:xfrm>
        </p:grpSpPr>
        <p:sp>
          <p:nvSpPr>
            <p:cNvPr id="22195" name="Rectangle 691">
              <a:extLst>
                <a:ext uri="{FF2B5EF4-FFF2-40B4-BE49-F238E27FC236}">
                  <a16:creationId xmlns:a16="http://schemas.microsoft.com/office/drawing/2014/main" id="{00F7E23E-E795-4299-8869-CD572EB5EA4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2196" name="Group 692">
              <a:extLst>
                <a:ext uri="{FF2B5EF4-FFF2-40B4-BE49-F238E27FC236}">
                  <a16:creationId xmlns:a16="http://schemas.microsoft.com/office/drawing/2014/main" id="{26C1B937-E517-499E-ADEB-AD090DB4DF2A}"/>
                </a:ext>
              </a:extLst>
            </p:cNvPr>
            <p:cNvGrpSpPr>
              <a:grpSpLocks/>
            </p:cNvGrpSpPr>
            <p:nvPr/>
          </p:nvGrpSpPr>
          <p:grpSpPr bwMode="auto">
            <a:xfrm>
              <a:off x="2363" y="3033"/>
              <a:ext cx="110" cy="63"/>
              <a:chOff x="691" y="3359"/>
              <a:chExt cx="136" cy="90"/>
            </a:xfrm>
          </p:grpSpPr>
          <p:sp>
            <p:nvSpPr>
              <p:cNvPr id="22197" name="Line 693">
                <a:extLst>
                  <a:ext uri="{FF2B5EF4-FFF2-40B4-BE49-F238E27FC236}">
                    <a16:creationId xmlns:a16="http://schemas.microsoft.com/office/drawing/2014/main" id="{26EB3367-5659-49DB-956A-06997A7782D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98" name="Line 694">
                <a:extLst>
                  <a:ext uri="{FF2B5EF4-FFF2-40B4-BE49-F238E27FC236}">
                    <a16:creationId xmlns:a16="http://schemas.microsoft.com/office/drawing/2014/main" id="{87DAFB82-24F3-47BA-B46A-A42406A6BF7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199" name="Line 695">
                <a:extLst>
                  <a:ext uri="{FF2B5EF4-FFF2-40B4-BE49-F238E27FC236}">
                    <a16:creationId xmlns:a16="http://schemas.microsoft.com/office/drawing/2014/main" id="{ACE22881-461E-4CD9-9D06-B0141BFCA93E}"/>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00" name="Line 696">
                <a:extLst>
                  <a:ext uri="{FF2B5EF4-FFF2-40B4-BE49-F238E27FC236}">
                    <a16:creationId xmlns:a16="http://schemas.microsoft.com/office/drawing/2014/main" id="{DAE0B48F-AA9C-40C9-AE2F-18C44DB28734}"/>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2201" name="Group 697">
            <a:extLst>
              <a:ext uri="{FF2B5EF4-FFF2-40B4-BE49-F238E27FC236}">
                <a16:creationId xmlns:a16="http://schemas.microsoft.com/office/drawing/2014/main" id="{D6792298-0A38-4928-AC3C-19B33B7B4364}"/>
              </a:ext>
            </a:extLst>
          </p:cNvPr>
          <p:cNvGrpSpPr>
            <a:grpSpLocks/>
          </p:cNvGrpSpPr>
          <p:nvPr/>
        </p:nvGrpSpPr>
        <p:grpSpPr bwMode="auto">
          <a:xfrm>
            <a:off x="3873500" y="3636963"/>
            <a:ext cx="74613" cy="26987"/>
            <a:chOff x="2373" y="1404"/>
            <a:chExt cx="47" cy="17"/>
          </a:xfrm>
        </p:grpSpPr>
        <p:sp>
          <p:nvSpPr>
            <p:cNvPr id="22202" name="Oval 698">
              <a:extLst>
                <a:ext uri="{FF2B5EF4-FFF2-40B4-BE49-F238E27FC236}">
                  <a16:creationId xmlns:a16="http://schemas.microsoft.com/office/drawing/2014/main" id="{CD6C9E3E-147B-4828-9E82-343D064CADE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203" name="Oval 699">
              <a:extLst>
                <a:ext uri="{FF2B5EF4-FFF2-40B4-BE49-F238E27FC236}">
                  <a16:creationId xmlns:a16="http://schemas.microsoft.com/office/drawing/2014/main" id="{AACE8972-A96F-4F59-93F0-CE4F8B9AB8A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204" name="Line 700">
            <a:extLst>
              <a:ext uri="{FF2B5EF4-FFF2-40B4-BE49-F238E27FC236}">
                <a16:creationId xmlns:a16="http://schemas.microsoft.com/office/drawing/2014/main" id="{2A70086F-638D-4B61-8012-08AFBC7E3B94}"/>
              </a:ext>
            </a:extLst>
          </p:cNvPr>
          <p:cNvSpPr>
            <a:spLocks noChangeShapeType="1"/>
          </p:cNvSpPr>
          <p:nvPr/>
        </p:nvSpPr>
        <p:spPr bwMode="auto">
          <a:xfrm>
            <a:off x="3644900" y="34909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05" name="Text Box 701">
            <a:extLst>
              <a:ext uri="{FF2B5EF4-FFF2-40B4-BE49-F238E27FC236}">
                <a16:creationId xmlns:a16="http://schemas.microsoft.com/office/drawing/2014/main" id="{6A28EC88-CB3B-4B92-A74D-77B5CEA7F164}"/>
              </a:ext>
            </a:extLst>
          </p:cNvPr>
          <p:cNvSpPr txBox="1">
            <a:spLocks noChangeArrowheads="1"/>
          </p:cNvSpPr>
          <p:nvPr/>
        </p:nvSpPr>
        <p:spPr bwMode="auto">
          <a:xfrm>
            <a:off x="4005263" y="3563938"/>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UH-1D/H Utility Helicopter </a:t>
            </a:r>
            <a:r>
              <a:rPr lang="en-GB" altLang="en-US" b="1"/>
              <a:t>(f)                      </a:t>
            </a:r>
            <a:r>
              <a:rPr lang="en-GB" altLang="en-US"/>
              <a:t>CWUS-59</a:t>
            </a:r>
            <a:endParaRPr lang="en-GB" altLang="en-US" b="1"/>
          </a:p>
        </p:txBody>
      </p:sp>
      <p:sp>
        <p:nvSpPr>
          <p:cNvPr id="22206" name="Text Box 702">
            <a:extLst>
              <a:ext uri="{FF2B5EF4-FFF2-40B4-BE49-F238E27FC236}">
                <a16:creationId xmlns:a16="http://schemas.microsoft.com/office/drawing/2014/main" id="{08D1BEB3-B10D-4B95-ADE4-5BBA424C61C9}"/>
              </a:ext>
            </a:extLst>
          </p:cNvPr>
          <p:cNvSpPr txBox="1">
            <a:spLocks noChangeArrowheads="1"/>
          </p:cNvSpPr>
          <p:nvPr/>
        </p:nvSpPr>
        <p:spPr bwMode="auto">
          <a:xfrm>
            <a:off x="4076700" y="16922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sp>
        <p:nvSpPr>
          <p:cNvPr id="22207" name="Line 703">
            <a:extLst>
              <a:ext uri="{FF2B5EF4-FFF2-40B4-BE49-F238E27FC236}">
                <a16:creationId xmlns:a16="http://schemas.microsoft.com/office/drawing/2014/main" id="{A1239DEF-5FF7-4052-93F9-9FBCDFBDC75E}"/>
              </a:ext>
            </a:extLst>
          </p:cNvPr>
          <p:cNvSpPr>
            <a:spLocks noChangeShapeType="1"/>
          </p:cNvSpPr>
          <p:nvPr/>
        </p:nvSpPr>
        <p:spPr bwMode="auto">
          <a:xfrm>
            <a:off x="3644900" y="1476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12" name="Line 708">
            <a:extLst>
              <a:ext uri="{FF2B5EF4-FFF2-40B4-BE49-F238E27FC236}">
                <a16:creationId xmlns:a16="http://schemas.microsoft.com/office/drawing/2014/main" id="{40CCBE9F-0A13-43B9-BA11-4998534F6CD3}"/>
              </a:ext>
            </a:extLst>
          </p:cNvPr>
          <p:cNvSpPr>
            <a:spLocks noChangeShapeType="1"/>
          </p:cNvSpPr>
          <p:nvPr/>
        </p:nvSpPr>
        <p:spPr bwMode="auto">
          <a:xfrm>
            <a:off x="3860800" y="21256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2213" name="Group 709">
            <a:extLst>
              <a:ext uri="{FF2B5EF4-FFF2-40B4-BE49-F238E27FC236}">
                <a16:creationId xmlns:a16="http://schemas.microsoft.com/office/drawing/2014/main" id="{435A2BEA-53CB-440E-8A2C-8EAE7A06659A}"/>
              </a:ext>
            </a:extLst>
          </p:cNvPr>
          <p:cNvGrpSpPr>
            <a:grpSpLocks/>
          </p:cNvGrpSpPr>
          <p:nvPr/>
        </p:nvGrpSpPr>
        <p:grpSpPr bwMode="auto">
          <a:xfrm>
            <a:off x="3789363" y="2270125"/>
            <a:ext cx="231775" cy="190500"/>
            <a:chOff x="2251" y="2290"/>
            <a:chExt cx="146" cy="120"/>
          </a:xfrm>
        </p:grpSpPr>
        <p:sp>
          <p:nvSpPr>
            <p:cNvPr id="22214" name="Rectangle 710">
              <a:extLst>
                <a:ext uri="{FF2B5EF4-FFF2-40B4-BE49-F238E27FC236}">
                  <a16:creationId xmlns:a16="http://schemas.microsoft.com/office/drawing/2014/main" id="{C98D7E1C-DD09-45B8-B92A-447BDC1AFA3C}"/>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15" name="Oval 711">
              <a:extLst>
                <a:ext uri="{FF2B5EF4-FFF2-40B4-BE49-F238E27FC236}">
                  <a16:creationId xmlns:a16="http://schemas.microsoft.com/office/drawing/2014/main" id="{26374661-0EC9-43AC-BA5F-4FDF776FE0F8}"/>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216" name="Oval 712">
              <a:extLst>
                <a:ext uri="{FF2B5EF4-FFF2-40B4-BE49-F238E27FC236}">
                  <a16:creationId xmlns:a16="http://schemas.microsoft.com/office/drawing/2014/main" id="{21BF19B6-2AD4-44A4-BF2C-C0965CCC593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2217" name="Group 713">
            <a:extLst>
              <a:ext uri="{FF2B5EF4-FFF2-40B4-BE49-F238E27FC236}">
                <a16:creationId xmlns:a16="http://schemas.microsoft.com/office/drawing/2014/main" id="{5E4D9034-C187-4E69-82B8-080A5731DD09}"/>
              </a:ext>
            </a:extLst>
          </p:cNvPr>
          <p:cNvGrpSpPr>
            <a:grpSpLocks/>
          </p:cNvGrpSpPr>
          <p:nvPr/>
        </p:nvGrpSpPr>
        <p:grpSpPr bwMode="auto">
          <a:xfrm>
            <a:off x="3867150" y="2198688"/>
            <a:ext cx="74613" cy="26987"/>
            <a:chOff x="2373" y="1404"/>
            <a:chExt cx="47" cy="17"/>
          </a:xfrm>
        </p:grpSpPr>
        <p:sp>
          <p:nvSpPr>
            <p:cNvPr id="22218" name="Oval 714">
              <a:extLst>
                <a:ext uri="{FF2B5EF4-FFF2-40B4-BE49-F238E27FC236}">
                  <a16:creationId xmlns:a16="http://schemas.microsoft.com/office/drawing/2014/main" id="{0586510D-D8F0-4154-AC1F-3649FA3938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219" name="Oval 715">
              <a:extLst>
                <a:ext uri="{FF2B5EF4-FFF2-40B4-BE49-F238E27FC236}">
                  <a16:creationId xmlns:a16="http://schemas.microsoft.com/office/drawing/2014/main" id="{B8DC4BDB-1439-4D87-AED3-7DB89AF2F6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220" name="Text Box 716">
            <a:extLst>
              <a:ext uri="{FF2B5EF4-FFF2-40B4-BE49-F238E27FC236}">
                <a16:creationId xmlns:a16="http://schemas.microsoft.com/office/drawing/2014/main" id="{844B6BF1-39C5-43FD-9790-4E3D75ABF38C}"/>
              </a:ext>
            </a:extLst>
          </p:cNvPr>
          <p:cNvSpPr txBox="1">
            <a:spLocks noChangeArrowheads="1"/>
          </p:cNvSpPr>
          <p:nvPr/>
        </p:nvSpPr>
        <p:spPr bwMode="auto">
          <a:xfrm>
            <a:off x="4005263" y="2125663"/>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M151 MUTT (no MG) </a:t>
            </a:r>
            <a:r>
              <a:rPr lang="en-GB" altLang="en-US" b="1"/>
              <a:t>(ac)                          </a:t>
            </a:r>
            <a:r>
              <a:rPr lang="en-GB" altLang="en-US"/>
              <a:t>CWUS-33</a:t>
            </a:r>
            <a:endParaRPr lang="en-GB" altLang="en-US" b="1"/>
          </a:p>
        </p:txBody>
      </p:sp>
      <p:grpSp>
        <p:nvGrpSpPr>
          <p:cNvPr id="22221" name="Group 717">
            <a:extLst>
              <a:ext uri="{FF2B5EF4-FFF2-40B4-BE49-F238E27FC236}">
                <a16:creationId xmlns:a16="http://schemas.microsoft.com/office/drawing/2014/main" id="{D17443EF-B1DE-49A1-AC92-1734D64BD42B}"/>
              </a:ext>
            </a:extLst>
          </p:cNvPr>
          <p:cNvGrpSpPr>
            <a:grpSpLocks/>
          </p:cNvGrpSpPr>
          <p:nvPr/>
        </p:nvGrpSpPr>
        <p:grpSpPr bwMode="auto">
          <a:xfrm>
            <a:off x="3789363" y="1981200"/>
            <a:ext cx="231775" cy="157163"/>
            <a:chOff x="2750" y="3061"/>
            <a:chExt cx="146" cy="99"/>
          </a:xfrm>
        </p:grpSpPr>
        <p:sp>
          <p:nvSpPr>
            <p:cNvPr id="22222" name="Rectangle 718">
              <a:extLst>
                <a:ext uri="{FF2B5EF4-FFF2-40B4-BE49-F238E27FC236}">
                  <a16:creationId xmlns:a16="http://schemas.microsoft.com/office/drawing/2014/main" id="{75801180-6902-42C5-B475-00A6F14B9DF2}"/>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23" name="Line 719">
              <a:extLst>
                <a:ext uri="{FF2B5EF4-FFF2-40B4-BE49-F238E27FC236}">
                  <a16:creationId xmlns:a16="http://schemas.microsoft.com/office/drawing/2014/main" id="{43E44BF6-A0C4-4237-A87F-0DB1BC899779}"/>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24" name="Line 720">
              <a:extLst>
                <a:ext uri="{FF2B5EF4-FFF2-40B4-BE49-F238E27FC236}">
                  <a16:creationId xmlns:a16="http://schemas.microsoft.com/office/drawing/2014/main" id="{4BA5BF85-7D38-485E-9EBD-1624125EC5D4}"/>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2225" name="Group 721">
            <a:extLst>
              <a:ext uri="{FF2B5EF4-FFF2-40B4-BE49-F238E27FC236}">
                <a16:creationId xmlns:a16="http://schemas.microsoft.com/office/drawing/2014/main" id="{5BE0B925-D0FC-42AF-8153-F1E4FFEEEFC5}"/>
              </a:ext>
            </a:extLst>
          </p:cNvPr>
          <p:cNvGrpSpPr>
            <a:grpSpLocks/>
          </p:cNvGrpSpPr>
          <p:nvPr/>
        </p:nvGrpSpPr>
        <p:grpSpPr bwMode="auto">
          <a:xfrm>
            <a:off x="3867150" y="1908175"/>
            <a:ext cx="74613" cy="26988"/>
            <a:chOff x="2373" y="1404"/>
            <a:chExt cx="47" cy="17"/>
          </a:xfrm>
        </p:grpSpPr>
        <p:sp>
          <p:nvSpPr>
            <p:cNvPr id="22226" name="Oval 722">
              <a:extLst>
                <a:ext uri="{FF2B5EF4-FFF2-40B4-BE49-F238E27FC236}">
                  <a16:creationId xmlns:a16="http://schemas.microsoft.com/office/drawing/2014/main" id="{AD5C5F54-4CC7-4C98-9E92-27B88F87EAF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2227" name="Oval 723">
              <a:extLst>
                <a:ext uri="{FF2B5EF4-FFF2-40B4-BE49-F238E27FC236}">
                  <a16:creationId xmlns:a16="http://schemas.microsoft.com/office/drawing/2014/main" id="{931636B0-220E-4110-B13C-8DF5FB94DFA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2228" name="Line 724">
            <a:extLst>
              <a:ext uri="{FF2B5EF4-FFF2-40B4-BE49-F238E27FC236}">
                <a16:creationId xmlns:a16="http://schemas.microsoft.com/office/drawing/2014/main" id="{CA7D5A0B-6972-441F-B3C2-95CB805CC920}"/>
              </a:ext>
            </a:extLst>
          </p:cNvPr>
          <p:cNvSpPr>
            <a:spLocks noChangeShapeType="1"/>
          </p:cNvSpPr>
          <p:nvPr/>
        </p:nvSpPr>
        <p:spPr bwMode="auto">
          <a:xfrm>
            <a:off x="3644900" y="2052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229" name="Text Box 725">
            <a:extLst>
              <a:ext uri="{FF2B5EF4-FFF2-40B4-BE49-F238E27FC236}">
                <a16:creationId xmlns:a16="http://schemas.microsoft.com/office/drawing/2014/main" id="{F40C2E7A-F274-4DF8-AD82-E45FCA11DB63}"/>
              </a:ext>
            </a:extLst>
          </p:cNvPr>
          <p:cNvSpPr txBox="1">
            <a:spLocks noChangeArrowheads="1"/>
          </p:cNvSpPr>
          <p:nvPr/>
        </p:nvSpPr>
        <p:spPr bwMode="auto">
          <a:xfrm>
            <a:off x="4005263" y="1908175"/>
            <a:ext cx="27273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M220 Improved TOW ATGM Team </a:t>
            </a:r>
            <a:r>
              <a:rPr lang="en-GB" altLang="en-US" b="1"/>
              <a:t>(ch)</a:t>
            </a:r>
            <a:r>
              <a:rPr lang="en-GB" altLang="en-US"/>
              <a:t>     CWUS-40</a:t>
            </a:r>
            <a:endParaRPr lang="en-GB" altLang="en-US" b="1"/>
          </a:p>
        </p:txBody>
      </p:sp>
      <p:sp>
        <p:nvSpPr>
          <p:cNvPr id="22230" name="Text Box 726">
            <a:extLst>
              <a:ext uri="{FF2B5EF4-FFF2-40B4-BE49-F238E27FC236}">
                <a16:creationId xmlns:a16="http://schemas.microsoft.com/office/drawing/2014/main" id="{1FEC66CF-4141-418A-8C7B-7F3A3F64685B}"/>
              </a:ext>
            </a:extLst>
          </p:cNvPr>
          <p:cNvSpPr txBox="1">
            <a:spLocks noChangeArrowheads="1"/>
          </p:cNvSpPr>
          <p:nvPr/>
        </p:nvSpPr>
        <p:spPr bwMode="auto">
          <a:xfrm>
            <a:off x="3500438" y="3924300"/>
            <a:ext cx="3241675"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1985: May replace M151 MUTTs with:</a:t>
            </a:r>
          </a:p>
          <a:p>
            <a:r>
              <a:rPr lang="en-GB" altLang="en-US"/>
              <a:t>     M998 HMMWV Utility Vehicle (no MG)                        CWUS-34</a:t>
            </a:r>
          </a:p>
          <a:p>
            <a:endParaRPr lang="en-GB" altLang="en-US" b="1"/>
          </a:p>
          <a:p>
            <a:r>
              <a:rPr lang="en-GB" altLang="en-US" b="1"/>
              <a:t>(b) </a:t>
            </a:r>
            <a:r>
              <a:rPr lang="en-GB" altLang="en-US"/>
              <a:t>May replace commander’s transport with:</a:t>
            </a:r>
          </a:p>
          <a:p>
            <a:r>
              <a:rPr lang="en-GB" altLang="en-US"/>
              <a:t>     UH-1 D/H Iroquois Utility Helicopter                             CWUS-59</a:t>
            </a:r>
          </a:p>
          <a:p>
            <a:r>
              <a:rPr lang="en-GB" altLang="en-US"/>
              <a:t>Or from early 1980s with:</a:t>
            </a:r>
          </a:p>
          <a:p>
            <a:r>
              <a:rPr lang="en-GB" altLang="en-US" b="1"/>
              <a:t>     </a:t>
            </a:r>
            <a:r>
              <a:rPr lang="en-GB" altLang="en-US"/>
              <a:t>UH-60 Blackhawk Utility Helicopter                              CWUS-60</a:t>
            </a:r>
          </a:p>
          <a:p>
            <a:endParaRPr lang="en-GB" altLang="en-US"/>
          </a:p>
          <a:p>
            <a:r>
              <a:rPr lang="en-GB" altLang="en-US" b="1"/>
              <a:t>(c) </a:t>
            </a:r>
            <a:r>
              <a:rPr lang="en-GB" altLang="en-US"/>
              <a:t>May fire M220 TOW ATGMs from transport when mounted.</a:t>
            </a:r>
          </a:p>
          <a:p>
            <a:endParaRPr lang="en-GB" altLang="en-US"/>
          </a:p>
          <a:p>
            <a:r>
              <a:rPr lang="en-GB" altLang="en-US" b="1"/>
              <a:t>(d) </a:t>
            </a:r>
            <a:r>
              <a:rPr lang="en-GB" altLang="en-US"/>
              <a:t>From mid-1980s: May replace AH-1S Cobra attack helicopters with:</a:t>
            </a:r>
          </a:p>
          <a:p>
            <a:r>
              <a:rPr lang="en-GB" altLang="en-US"/>
              <a:t>     AH-1S Enhanced Cobra Attack Helicopter                   CWUS-62</a:t>
            </a:r>
          </a:p>
          <a:p>
            <a:endParaRPr lang="en-GB" altLang="en-US"/>
          </a:p>
          <a:p>
            <a:r>
              <a:rPr lang="en-GB" altLang="en-US" b="1"/>
              <a:t>(e) </a:t>
            </a:r>
            <a:r>
              <a:rPr lang="en-GB" altLang="en-US"/>
              <a:t>These troops form two Air Cavalry Scout Platoons.  When dismounted from their helicopters, designate one Scout Team in each Air Cavalry Scout Platoon as the platoon commander.</a:t>
            </a:r>
          </a:p>
          <a:p>
            <a:endParaRPr lang="en-GB" altLang="en-US"/>
          </a:p>
          <a:p>
            <a:r>
              <a:rPr lang="en-GB" altLang="en-US" b="1"/>
              <a:t>(f) </a:t>
            </a:r>
            <a:r>
              <a:rPr lang="en-GB" altLang="en-US"/>
              <a:t>From 1988: May replace M72 66mm LAW with M136 84mm LAW as the squad light antitank weapon (see card).</a:t>
            </a:r>
            <a:endParaRPr lang="en-GB" altLang="en-US" b="1"/>
          </a:p>
          <a:p>
            <a:endParaRPr lang="en-GB" altLang="en-US" b="1"/>
          </a:p>
          <a:p>
            <a:r>
              <a:rPr lang="en-GB" altLang="en-US" b="1"/>
              <a:t>(g) </a:t>
            </a:r>
            <a:r>
              <a:rPr lang="en-GB" altLang="en-US"/>
              <a:t>From early 1980s: Replace UH-1D/H Iroquois with:</a:t>
            </a:r>
          </a:p>
          <a:p>
            <a:r>
              <a:rPr lang="en-GB" altLang="en-US"/>
              <a:t>     UH-60 Blackhawk Utility Helicopter                              CWUS-60</a:t>
            </a:r>
          </a:p>
          <a:p>
            <a:endParaRPr lang="en-GB" altLang="en-US"/>
          </a:p>
          <a:p>
            <a:r>
              <a:rPr lang="en-GB" altLang="en-US" b="1"/>
              <a:t>(h) </a:t>
            </a:r>
            <a:r>
              <a:rPr lang="en-GB" altLang="en-US"/>
              <a:t>Late 1980s: May replace Improved TOW ATGM with TOW 2 ATGM (see card).</a:t>
            </a:r>
            <a:endParaRPr lang="en-GB" altLang="en-US" b="1"/>
          </a:p>
        </p:txBody>
      </p:sp>
      <p:sp>
        <p:nvSpPr>
          <p:cNvPr id="22231" name="Line 727">
            <a:extLst>
              <a:ext uri="{FF2B5EF4-FFF2-40B4-BE49-F238E27FC236}">
                <a16:creationId xmlns:a16="http://schemas.microsoft.com/office/drawing/2014/main" id="{6BA9C478-A32C-4797-A8E3-7A73DEB92797}"/>
              </a:ext>
            </a:extLst>
          </p:cNvPr>
          <p:cNvSpPr>
            <a:spLocks noChangeShapeType="1"/>
          </p:cNvSpPr>
          <p:nvPr/>
        </p:nvSpPr>
        <p:spPr bwMode="auto">
          <a:xfrm flipV="1">
            <a:off x="3644900" y="468313"/>
            <a:ext cx="0" cy="30241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2233" name="Picture 729" descr="M551_Sheridan,_Joint_Readiness_Training_Center">
            <a:extLst>
              <a:ext uri="{FF2B5EF4-FFF2-40B4-BE49-F238E27FC236}">
                <a16:creationId xmlns:a16="http://schemas.microsoft.com/office/drawing/2014/main" id="{DCE84D8A-9501-47A7-BCE9-896E8C10AA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877050"/>
            <a:ext cx="3241675" cy="2093913"/>
          </a:xfrm>
          <a:prstGeom prst="rect">
            <a:avLst/>
          </a:prstGeom>
          <a:noFill/>
          <a:extLst>
            <a:ext uri="{909E8E84-426E-40DD-AFC4-6F175D3DCCD1}">
              <a14:hiddenFill xmlns:a14="http://schemas.microsoft.com/office/drawing/2010/main">
                <a:solidFill>
                  <a:srgbClr val="FFFFFF"/>
                </a:solidFill>
              </a14:hiddenFill>
            </a:ext>
          </a:extLst>
        </p:spPr>
      </p:pic>
      <p:pic>
        <p:nvPicPr>
          <p:cNvPr id="22235" name="Picture 731" descr="PANAMA_007">
            <a:extLst>
              <a:ext uri="{FF2B5EF4-FFF2-40B4-BE49-F238E27FC236}">
                <a16:creationId xmlns:a16="http://schemas.microsoft.com/office/drawing/2014/main" id="{0A8F9538-C768-476B-A58E-DDB846887A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350" y="0"/>
            <a:ext cx="2881313" cy="1881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Line 4">
            <a:extLst>
              <a:ext uri="{FF2B5EF4-FFF2-40B4-BE49-F238E27FC236}">
                <a16:creationId xmlns:a16="http://schemas.microsoft.com/office/drawing/2014/main" id="{82287F6E-8B63-42FC-9F0D-F7DF36B4614D}"/>
              </a:ext>
            </a:extLst>
          </p:cNvPr>
          <p:cNvSpPr>
            <a:spLocks noChangeShapeType="1"/>
          </p:cNvSpPr>
          <p:nvPr/>
        </p:nvSpPr>
        <p:spPr bwMode="auto">
          <a:xfrm>
            <a:off x="477838" y="31321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277" name="Group 5">
            <a:extLst>
              <a:ext uri="{FF2B5EF4-FFF2-40B4-BE49-F238E27FC236}">
                <a16:creationId xmlns:a16="http://schemas.microsoft.com/office/drawing/2014/main" id="{48024B9C-B4B2-4B5B-8528-F55EDEA4B61F}"/>
              </a:ext>
            </a:extLst>
          </p:cNvPr>
          <p:cNvGrpSpPr>
            <a:grpSpLocks/>
          </p:cNvGrpSpPr>
          <p:nvPr/>
        </p:nvGrpSpPr>
        <p:grpSpPr bwMode="auto">
          <a:xfrm>
            <a:off x="406400" y="3276600"/>
            <a:ext cx="231775" cy="190500"/>
            <a:chOff x="2251" y="2290"/>
            <a:chExt cx="146" cy="120"/>
          </a:xfrm>
        </p:grpSpPr>
        <p:sp>
          <p:nvSpPr>
            <p:cNvPr id="54278" name="Rectangle 6">
              <a:extLst>
                <a:ext uri="{FF2B5EF4-FFF2-40B4-BE49-F238E27FC236}">
                  <a16:creationId xmlns:a16="http://schemas.microsoft.com/office/drawing/2014/main" id="{05C18480-6DF3-4185-B9A4-D05AC720081A}"/>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279" name="Oval 7">
              <a:extLst>
                <a:ext uri="{FF2B5EF4-FFF2-40B4-BE49-F238E27FC236}">
                  <a16:creationId xmlns:a16="http://schemas.microsoft.com/office/drawing/2014/main" id="{97F2ED0E-2798-4C1A-8FE5-67D65B4CFF12}"/>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280" name="Oval 8">
              <a:extLst>
                <a:ext uri="{FF2B5EF4-FFF2-40B4-BE49-F238E27FC236}">
                  <a16:creationId xmlns:a16="http://schemas.microsoft.com/office/drawing/2014/main" id="{16EBF5A2-585E-4601-923B-607DAC1933A5}"/>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4281" name="Group 9">
            <a:extLst>
              <a:ext uri="{FF2B5EF4-FFF2-40B4-BE49-F238E27FC236}">
                <a16:creationId xmlns:a16="http://schemas.microsoft.com/office/drawing/2014/main" id="{B04B96B6-A75A-4212-BFC7-8DB6C9ED9BDF}"/>
              </a:ext>
            </a:extLst>
          </p:cNvPr>
          <p:cNvGrpSpPr>
            <a:grpSpLocks/>
          </p:cNvGrpSpPr>
          <p:nvPr/>
        </p:nvGrpSpPr>
        <p:grpSpPr bwMode="auto">
          <a:xfrm>
            <a:off x="484188" y="3205163"/>
            <a:ext cx="74612" cy="26987"/>
            <a:chOff x="2373" y="1404"/>
            <a:chExt cx="47" cy="17"/>
          </a:xfrm>
        </p:grpSpPr>
        <p:sp>
          <p:nvSpPr>
            <p:cNvPr id="54282" name="Oval 10">
              <a:extLst>
                <a:ext uri="{FF2B5EF4-FFF2-40B4-BE49-F238E27FC236}">
                  <a16:creationId xmlns:a16="http://schemas.microsoft.com/office/drawing/2014/main" id="{2FAAE05C-8A4F-41E4-98B5-2425993D56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283" name="Oval 11">
              <a:extLst>
                <a:ext uri="{FF2B5EF4-FFF2-40B4-BE49-F238E27FC236}">
                  <a16:creationId xmlns:a16="http://schemas.microsoft.com/office/drawing/2014/main" id="{9F449727-B920-4CCB-BFE9-22ECD0E523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284" name="Text Box 12">
            <a:extLst>
              <a:ext uri="{FF2B5EF4-FFF2-40B4-BE49-F238E27FC236}">
                <a16:creationId xmlns:a16="http://schemas.microsoft.com/office/drawing/2014/main" id="{8B226E97-E330-4DC1-A488-8FD39121EDEC}"/>
              </a:ext>
            </a:extLst>
          </p:cNvPr>
          <p:cNvSpPr txBox="1">
            <a:spLocks noChangeArrowheads="1"/>
          </p:cNvSpPr>
          <p:nvPr/>
        </p:nvSpPr>
        <p:spPr bwMode="auto">
          <a:xfrm>
            <a:off x="622300" y="3132138"/>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M998 HMMWV Utility Vehicle (no MG)  </a:t>
            </a:r>
            <a:r>
              <a:rPr lang="en-GB" altLang="en-US" b="1"/>
              <a:t>    </a:t>
            </a:r>
            <a:r>
              <a:rPr lang="en-GB" altLang="en-US"/>
              <a:t>CWUS-34</a:t>
            </a:r>
            <a:endParaRPr lang="en-GB" altLang="en-US" b="1"/>
          </a:p>
        </p:txBody>
      </p:sp>
      <p:grpSp>
        <p:nvGrpSpPr>
          <p:cNvPr id="54285" name="Group 13">
            <a:extLst>
              <a:ext uri="{FF2B5EF4-FFF2-40B4-BE49-F238E27FC236}">
                <a16:creationId xmlns:a16="http://schemas.microsoft.com/office/drawing/2014/main" id="{E8F6E659-293D-4C13-B9B1-AD3E74782AC1}"/>
              </a:ext>
            </a:extLst>
          </p:cNvPr>
          <p:cNvGrpSpPr>
            <a:grpSpLocks/>
          </p:cNvGrpSpPr>
          <p:nvPr/>
        </p:nvGrpSpPr>
        <p:grpSpPr bwMode="auto">
          <a:xfrm>
            <a:off x="117475" y="250825"/>
            <a:ext cx="287338" cy="217488"/>
            <a:chOff x="2750" y="2608"/>
            <a:chExt cx="146" cy="99"/>
          </a:xfrm>
        </p:grpSpPr>
        <p:sp>
          <p:nvSpPr>
            <p:cNvPr id="54286" name="Rectangle 14">
              <a:extLst>
                <a:ext uri="{FF2B5EF4-FFF2-40B4-BE49-F238E27FC236}">
                  <a16:creationId xmlns:a16="http://schemas.microsoft.com/office/drawing/2014/main" id="{CF51C8B9-6FF6-4844-88DA-DD8EF15BE47E}"/>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287" name="Line 15">
              <a:extLst>
                <a:ext uri="{FF2B5EF4-FFF2-40B4-BE49-F238E27FC236}">
                  <a16:creationId xmlns:a16="http://schemas.microsoft.com/office/drawing/2014/main" id="{DC9D375D-C892-4946-B70B-4309C15E4FEC}"/>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288" name="Line 16">
              <a:extLst>
                <a:ext uri="{FF2B5EF4-FFF2-40B4-BE49-F238E27FC236}">
                  <a16:creationId xmlns:a16="http://schemas.microsoft.com/office/drawing/2014/main" id="{58D13B9E-C6ED-4BE0-BD63-CE1C36C8687C}"/>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289" name="Group 17">
            <a:extLst>
              <a:ext uri="{FF2B5EF4-FFF2-40B4-BE49-F238E27FC236}">
                <a16:creationId xmlns:a16="http://schemas.microsoft.com/office/drawing/2014/main" id="{BCEAEC67-195B-49A9-9640-9CBBAA8557AE}"/>
              </a:ext>
            </a:extLst>
          </p:cNvPr>
          <p:cNvGrpSpPr>
            <a:grpSpLocks/>
          </p:cNvGrpSpPr>
          <p:nvPr/>
        </p:nvGrpSpPr>
        <p:grpSpPr bwMode="auto">
          <a:xfrm>
            <a:off x="223838" y="179388"/>
            <a:ext cx="76200" cy="63500"/>
            <a:chOff x="2443" y="447"/>
            <a:chExt cx="48" cy="40"/>
          </a:xfrm>
        </p:grpSpPr>
        <p:sp>
          <p:nvSpPr>
            <p:cNvPr id="54290" name="Line 18">
              <a:extLst>
                <a:ext uri="{FF2B5EF4-FFF2-40B4-BE49-F238E27FC236}">
                  <a16:creationId xmlns:a16="http://schemas.microsoft.com/office/drawing/2014/main" id="{566D9D94-98BC-4584-BFFC-49104FD80F7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291" name="Line 19">
              <a:extLst>
                <a:ext uri="{FF2B5EF4-FFF2-40B4-BE49-F238E27FC236}">
                  <a16:creationId xmlns:a16="http://schemas.microsoft.com/office/drawing/2014/main" id="{55FF7041-4689-45AA-89D9-FA0F19F330D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292" name="Text Box 20">
            <a:extLst>
              <a:ext uri="{FF2B5EF4-FFF2-40B4-BE49-F238E27FC236}">
                <a16:creationId xmlns:a16="http://schemas.microsoft.com/office/drawing/2014/main" id="{9CA470BE-70DB-433D-AB3E-15CCCA1CD3F4}"/>
              </a:ext>
            </a:extLst>
          </p:cNvPr>
          <p:cNvSpPr txBox="1">
            <a:spLocks noChangeArrowheads="1"/>
          </p:cNvSpPr>
          <p:nvPr/>
        </p:nvSpPr>
        <p:spPr bwMode="auto">
          <a:xfrm>
            <a:off x="404813"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CWUS-21</a:t>
            </a:r>
          </a:p>
          <a:p>
            <a:r>
              <a:rPr lang="en-GB" altLang="en-US" sz="1000" b="1"/>
              <a:t>Light Infantry Battalion</a:t>
            </a:r>
          </a:p>
        </p:txBody>
      </p:sp>
      <p:sp>
        <p:nvSpPr>
          <p:cNvPr id="54293" name="Line 21">
            <a:extLst>
              <a:ext uri="{FF2B5EF4-FFF2-40B4-BE49-F238E27FC236}">
                <a16:creationId xmlns:a16="http://schemas.microsoft.com/office/drawing/2014/main" id="{237269BC-4573-46F7-944C-6EB98DEE7861}"/>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294" name="Group 22">
            <a:extLst>
              <a:ext uri="{FF2B5EF4-FFF2-40B4-BE49-F238E27FC236}">
                <a16:creationId xmlns:a16="http://schemas.microsoft.com/office/drawing/2014/main" id="{E42FBC89-6E5A-4C40-A533-71D02F53370F}"/>
              </a:ext>
            </a:extLst>
          </p:cNvPr>
          <p:cNvGrpSpPr>
            <a:grpSpLocks/>
          </p:cNvGrpSpPr>
          <p:nvPr/>
        </p:nvGrpSpPr>
        <p:grpSpPr bwMode="auto">
          <a:xfrm>
            <a:off x="406400" y="612775"/>
            <a:ext cx="231775" cy="157163"/>
            <a:chOff x="933" y="149"/>
            <a:chExt cx="146" cy="99"/>
          </a:xfrm>
        </p:grpSpPr>
        <p:sp>
          <p:nvSpPr>
            <p:cNvPr id="54295" name="Rectangle 23">
              <a:extLst>
                <a:ext uri="{FF2B5EF4-FFF2-40B4-BE49-F238E27FC236}">
                  <a16:creationId xmlns:a16="http://schemas.microsoft.com/office/drawing/2014/main" id="{CB8870B9-62E0-4FF5-8F11-1C9DF5C01DA7}"/>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296" name="Text Box 24">
              <a:extLst>
                <a:ext uri="{FF2B5EF4-FFF2-40B4-BE49-F238E27FC236}">
                  <a16:creationId xmlns:a16="http://schemas.microsoft.com/office/drawing/2014/main" id="{72696E10-6E9F-4459-92AE-184A71AB5F3E}"/>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4297" name="Line 25">
            <a:extLst>
              <a:ext uri="{FF2B5EF4-FFF2-40B4-BE49-F238E27FC236}">
                <a16:creationId xmlns:a16="http://schemas.microsoft.com/office/drawing/2014/main" id="{514DD300-7989-48DB-A03C-CD10D17DFDFC}"/>
              </a:ext>
            </a:extLst>
          </p:cNvPr>
          <p:cNvSpPr>
            <a:spLocks noChangeShapeType="1"/>
          </p:cNvSpPr>
          <p:nvPr/>
        </p:nvSpPr>
        <p:spPr bwMode="auto">
          <a:xfrm>
            <a:off x="2619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298" name="Group 26">
            <a:extLst>
              <a:ext uri="{FF2B5EF4-FFF2-40B4-BE49-F238E27FC236}">
                <a16:creationId xmlns:a16="http://schemas.microsoft.com/office/drawing/2014/main" id="{CE6568A9-C6D5-4621-A584-DC2D004A4784}"/>
              </a:ext>
            </a:extLst>
          </p:cNvPr>
          <p:cNvGrpSpPr>
            <a:grpSpLocks/>
          </p:cNvGrpSpPr>
          <p:nvPr/>
        </p:nvGrpSpPr>
        <p:grpSpPr bwMode="auto">
          <a:xfrm>
            <a:off x="484188" y="539750"/>
            <a:ext cx="74612" cy="26988"/>
            <a:chOff x="2373" y="1404"/>
            <a:chExt cx="47" cy="17"/>
          </a:xfrm>
        </p:grpSpPr>
        <p:sp>
          <p:nvSpPr>
            <p:cNvPr id="54299" name="Oval 27">
              <a:extLst>
                <a:ext uri="{FF2B5EF4-FFF2-40B4-BE49-F238E27FC236}">
                  <a16:creationId xmlns:a16="http://schemas.microsoft.com/office/drawing/2014/main" id="{DB861DA5-6CD8-4D62-A37F-7016CEB217D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00" name="Oval 28">
              <a:extLst>
                <a:ext uri="{FF2B5EF4-FFF2-40B4-BE49-F238E27FC236}">
                  <a16:creationId xmlns:a16="http://schemas.microsoft.com/office/drawing/2014/main" id="{18DA7DCC-334C-4C56-BC94-F868C4D7D61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301" name="Text Box 29">
            <a:extLst>
              <a:ext uri="{FF2B5EF4-FFF2-40B4-BE49-F238E27FC236}">
                <a16:creationId xmlns:a16="http://schemas.microsoft.com/office/drawing/2014/main" id="{CD5D799F-2633-4374-BF32-5726BB7D2754}"/>
              </a:ext>
            </a:extLst>
          </p:cNvPr>
          <p:cNvSpPr txBox="1">
            <a:spLocks noChangeArrowheads="1"/>
          </p:cNvSpPr>
          <p:nvPr/>
        </p:nvSpPr>
        <p:spPr bwMode="auto">
          <a:xfrm>
            <a:off x="622300" y="46831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54302" name="Group 30">
            <a:extLst>
              <a:ext uri="{FF2B5EF4-FFF2-40B4-BE49-F238E27FC236}">
                <a16:creationId xmlns:a16="http://schemas.microsoft.com/office/drawing/2014/main" id="{0F6EB858-51A2-4A31-A9A6-C2A662620241}"/>
              </a:ext>
            </a:extLst>
          </p:cNvPr>
          <p:cNvGrpSpPr>
            <a:grpSpLocks/>
          </p:cNvGrpSpPr>
          <p:nvPr/>
        </p:nvGrpSpPr>
        <p:grpSpPr bwMode="auto">
          <a:xfrm>
            <a:off x="406400" y="900113"/>
            <a:ext cx="231775" cy="190500"/>
            <a:chOff x="2251" y="2290"/>
            <a:chExt cx="146" cy="120"/>
          </a:xfrm>
        </p:grpSpPr>
        <p:sp>
          <p:nvSpPr>
            <p:cNvPr id="54303" name="Rectangle 31">
              <a:extLst>
                <a:ext uri="{FF2B5EF4-FFF2-40B4-BE49-F238E27FC236}">
                  <a16:creationId xmlns:a16="http://schemas.microsoft.com/office/drawing/2014/main" id="{9CA6CB59-C4E6-41C5-9210-3187A536075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304" name="Oval 32">
              <a:extLst>
                <a:ext uri="{FF2B5EF4-FFF2-40B4-BE49-F238E27FC236}">
                  <a16:creationId xmlns:a16="http://schemas.microsoft.com/office/drawing/2014/main" id="{67D9D9A8-6B9F-4342-B83A-B240419C57F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05" name="Oval 33">
              <a:extLst>
                <a:ext uri="{FF2B5EF4-FFF2-40B4-BE49-F238E27FC236}">
                  <a16:creationId xmlns:a16="http://schemas.microsoft.com/office/drawing/2014/main" id="{1E6BFB76-199B-46BA-8B98-E153C59D38E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4306" name="Group 34">
            <a:extLst>
              <a:ext uri="{FF2B5EF4-FFF2-40B4-BE49-F238E27FC236}">
                <a16:creationId xmlns:a16="http://schemas.microsoft.com/office/drawing/2014/main" id="{390E8B64-0742-468E-B3B7-0CF504A693E9}"/>
              </a:ext>
            </a:extLst>
          </p:cNvPr>
          <p:cNvGrpSpPr>
            <a:grpSpLocks/>
          </p:cNvGrpSpPr>
          <p:nvPr/>
        </p:nvGrpSpPr>
        <p:grpSpPr bwMode="auto">
          <a:xfrm>
            <a:off x="484188" y="828675"/>
            <a:ext cx="74612" cy="26988"/>
            <a:chOff x="2373" y="1404"/>
            <a:chExt cx="47" cy="17"/>
          </a:xfrm>
        </p:grpSpPr>
        <p:sp>
          <p:nvSpPr>
            <p:cNvPr id="54307" name="Oval 35">
              <a:extLst>
                <a:ext uri="{FF2B5EF4-FFF2-40B4-BE49-F238E27FC236}">
                  <a16:creationId xmlns:a16="http://schemas.microsoft.com/office/drawing/2014/main" id="{7FE9C317-A3A8-4FF1-A375-57DED38A36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08" name="Oval 36">
              <a:extLst>
                <a:ext uri="{FF2B5EF4-FFF2-40B4-BE49-F238E27FC236}">
                  <a16:creationId xmlns:a16="http://schemas.microsoft.com/office/drawing/2014/main" id="{8AB2D00C-C09F-47A3-B7D3-547687551E2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309" name="Text Box 37">
            <a:extLst>
              <a:ext uri="{FF2B5EF4-FFF2-40B4-BE49-F238E27FC236}">
                <a16:creationId xmlns:a16="http://schemas.microsoft.com/office/drawing/2014/main" id="{55CEBF1E-22BA-41A8-AE32-1850B754D813}"/>
              </a:ext>
            </a:extLst>
          </p:cNvPr>
          <p:cNvSpPr txBox="1">
            <a:spLocks noChangeArrowheads="1"/>
          </p:cNvSpPr>
          <p:nvPr/>
        </p:nvSpPr>
        <p:spPr bwMode="auto">
          <a:xfrm>
            <a:off x="622300" y="755650"/>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a:t>
            </a:r>
            <a:r>
              <a:rPr lang="en-GB" altLang="en-US" b="1"/>
              <a:t>     </a:t>
            </a:r>
            <a:r>
              <a:rPr lang="en-GB" altLang="en-US"/>
              <a:t>CWUS-34</a:t>
            </a:r>
            <a:endParaRPr lang="en-GB" altLang="en-US" b="1"/>
          </a:p>
        </p:txBody>
      </p:sp>
      <p:sp>
        <p:nvSpPr>
          <p:cNvPr id="54310" name="Text Box 38">
            <a:extLst>
              <a:ext uri="{FF2B5EF4-FFF2-40B4-BE49-F238E27FC236}">
                <a16:creationId xmlns:a16="http://schemas.microsoft.com/office/drawing/2014/main" id="{401AE14A-BAB2-4B49-81CA-57355E33FE73}"/>
              </a:ext>
            </a:extLst>
          </p:cNvPr>
          <p:cNvSpPr txBox="1">
            <a:spLocks noChangeArrowheads="1"/>
          </p:cNvSpPr>
          <p:nvPr/>
        </p:nvSpPr>
        <p:spPr bwMode="auto">
          <a:xfrm>
            <a:off x="6937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54311" name="Group 39">
            <a:extLst>
              <a:ext uri="{FF2B5EF4-FFF2-40B4-BE49-F238E27FC236}">
                <a16:creationId xmlns:a16="http://schemas.microsoft.com/office/drawing/2014/main" id="{29CB4700-2755-4431-AF86-ABD293C338F5}"/>
              </a:ext>
            </a:extLst>
          </p:cNvPr>
          <p:cNvGrpSpPr>
            <a:grpSpLocks/>
          </p:cNvGrpSpPr>
          <p:nvPr/>
        </p:nvGrpSpPr>
        <p:grpSpPr bwMode="auto">
          <a:xfrm>
            <a:off x="406400" y="1476375"/>
            <a:ext cx="287338" cy="217488"/>
            <a:chOff x="2750" y="2608"/>
            <a:chExt cx="146" cy="99"/>
          </a:xfrm>
        </p:grpSpPr>
        <p:sp>
          <p:nvSpPr>
            <p:cNvPr id="54312" name="Rectangle 40">
              <a:extLst>
                <a:ext uri="{FF2B5EF4-FFF2-40B4-BE49-F238E27FC236}">
                  <a16:creationId xmlns:a16="http://schemas.microsoft.com/office/drawing/2014/main" id="{9047B5B1-B9E3-45DB-9E48-7BF3C5EC8842}"/>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313" name="Line 41">
              <a:extLst>
                <a:ext uri="{FF2B5EF4-FFF2-40B4-BE49-F238E27FC236}">
                  <a16:creationId xmlns:a16="http://schemas.microsoft.com/office/drawing/2014/main" id="{366EB971-15DF-40CB-87F6-1A791868C3F3}"/>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14" name="Line 42">
              <a:extLst>
                <a:ext uri="{FF2B5EF4-FFF2-40B4-BE49-F238E27FC236}">
                  <a16:creationId xmlns:a16="http://schemas.microsoft.com/office/drawing/2014/main" id="{C61C45E8-3EEF-43AC-AEFA-231E253B3548}"/>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315" name="Line 43">
            <a:extLst>
              <a:ext uri="{FF2B5EF4-FFF2-40B4-BE49-F238E27FC236}">
                <a16:creationId xmlns:a16="http://schemas.microsoft.com/office/drawing/2014/main" id="{E9535F77-F729-4BDA-B673-C6316B5413C8}"/>
              </a:ext>
            </a:extLst>
          </p:cNvPr>
          <p:cNvSpPr>
            <a:spLocks noChangeShapeType="1"/>
          </p:cNvSpPr>
          <p:nvPr/>
        </p:nvSpPr>
        <p:spPr bwMode="auto">
          <a:xfrm>
            <a:off x="550863"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16" name="Line 44">
            <a:extLst>
              <a:ext uri="{FF2B5EF4-FFF2-40B4-BE49-F238E27FC236}">
                <a16:creationId xmlns:a16="http://schemas.microsoft.com/office/drawing/2014/main" id="{B485AAA5-4D83-4BBA-A396-AAE568A65ED7}"/>
              </a:ext>
            </a:extLst>
          </p:cNvPr>
          <p:cNvSpPr>
            <a:spLocks noChangeShapeType="1"/>
          </p:cNvSpPr>
          <p:nvPr/>
        </p:nvSpPr>
        <p:spPr bwMode="auto">
          <a:xfrm>
            <a:off x="26193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17" name="Text Box 45">
            <a:extLst>
              <a:ext uri="{FF2B5EF4-FFF2-40B4-BE49-F238E27FC236}">
                <a16:creationId xmlns:a16="http://schemas.microsoft.com/office/drawing/2014/main" id="{4B941EA5-7928-4542-9DC0-D6927FED7735}"/>
              </a:ext>
            </a:extLst>
          </p:cNvPr>
          <p:cNvSpPr txBox="1">
            <a:spLocks noChangeArrowheads="1"/>
          </p:cNvSpPr>
          <p:nvPr/>
        </p:nvSpPr>
        <p:spPr bwMode="auto">
          <a:xfrm>
            <a:off x="693738" y="1403350"/>
            <a:ext cx="1468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CWUS-12</a:t>
            </a:r>
          </a:p>
          <a:p>
            <a:r>
              <a:rPr lang="en-GB" altLang="en-US" b="1"/>
              <a:t>x3 Light Infantry Company</a:t>
            </a:r>
          </a:p>
        </p:txBody>
      </p:sp>
      <p:grpSp>
        <p:nvGrpSpPr>
          <p:cNvPr id="54318" name="Group 46">
            <a:extLst>
              <a:ext uri="{FF2B5EF4-FFF2-40B4-BE49-F238E27FC236}">
                <a16:creationId xmlns:a16="http://schemas.microsoft.com/office/drawing/2014/main" id="{75FFC6F4-DDEE-4066-A2D1-9AD33EF62491}"/>
              </a:ext>
            </a:extLst>
          </p:cNvPr>
          <p:cNvGrpSpPr>
            <a:grpSpLocks/>
          </p:cNvGrpSpPr>
          <p:nvPr/>
        </p:nvGrpSpPr>
        <p:grpSpPr bwMode="auto">
          <a:xfrm>
            <a:off x="406400" y="2339975"/>
            <a:ext cx="287338" cy="258763"/>
            <a:chOff x="2478" y="2653"/>
            <a:chExt cx="146" cy="120"/>
          </a:xfrm>
        </p:grpSpPr>
        <p:sp>
          <p:nvSpPr>
            <p:cNvPr id="54319" name="Rectangle 47">
              <a:extLst>
                <a:ext uri="{FF2B5EF4-FFF2-40B4-BE49-F238E27FC236}">
                  <a16:creationId xmlns:a16="http://schemas.microsoft.com/office/drawing/2014/main" id="{F32A924F-31F9-4755-BA96-091425A524BB}"/>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320" name="Line 48">
              <a:extLst>
                <a:ext uri="{FF2B5EF4-FFF2-40B4-BE49-F238E27FC236}">
                  <a16:creationId xmlns:a16="http://schemas.microsoft.com/office/drawing/2014/main" id="{35664394-9235-44AA-909E-96F45CE41427}"/>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21" name="Oval 49">
              <a:extLst>
                <a:ext uri="{FF2B5EF4-FFF2-40B4-BE49-F238E27FC236}">
                  <a16:creationId xmlns:a16="http://schemas.microsoft.com/office/drawing/2014/main" id="{BFB187F7-85BA-4272-9761-10B5B35D64F9}"/>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22" name="Oval 50">
              <a:extLst>
                <a:ext uri="{FF2B5EF4-FFF2-40B4-BE49-F238E27FC236}">
                  <a16:creationId xmlns:a16="http://schemas.microsoft.com/office/drawing/2014/main" id="{50D176C6-AF3C-46E5-8789-203ECE9EC3EA}"/>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323" name="Line 51">
            <a:extLst>
              <a:ext uri="{FF2B5EF4-FFF2-40B4-BE49-F238E27FC236}">
                <a16:creationId xmlns:a16="http://schemas.microsoft.com/office/drawing/2014/main" id="{36A95941-5328-48AD-B4C7-A1331DBB8C50}"/>
              </a:ext>
            </a:extLst>
          </p:cNvPr>
          <p:cNvSpPr>
            <a:spLocks noChangeShapeType="1"/>
          </p:cNvSpPr>
          <p:nvPr/>
        </p:nvSpPr>
        <p:spPr bwMode="auto">
          <a:xfrm>
            <a:off x="261938" y="24130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324" name="Group 52">
            <a:extLst>
              <a:ext uri="{FF2B5EF4-FFF2-40B4-BE49-F238E27FC236}">
                <a16:creationId xmlns:a16="http://schemas.microsoft.com/office/drawing/2014/main" id="{752B1486-0EAD-4844-8B96-0E271EE335E0}"/>
              </a:ext>
            </a:extLst>
          </p:cNvPr>
          <p:cNvGrpSpPr>
            <a:grpSpLocks/>
          </p:cNvGrpSpPr>
          <p:nvPr/>
        </p:nvGrpSpPr>
        <p:grpSpPr bwMode="auto">
          <a:xfrm>
            <a:off x="484188" y="2268538"/>
            <a:ext cx="131762" cy="26987"/>
            <a:chOff x="304" y="1872"/>
            <a:chExt cx="83" cy="17"/>
          </a:xfrm>
        </p:grpSpPr>
        <p:sp>
          <p:nvSpPr>
            <p:cNvPr id="54325" name="Oval 53">
              <a:extLst>
                <a:ext uri="{FF2B5EF4-FFF2-40B4-BE49-F238E27FC236}">
                  <a16:creationId xmlns:a16="http://schemas.microsoft.com/office/drawing/2014/main" id="{7CEBF085-1B9F-41DC-8FF3-1C2039C6ECA0}"/>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26" name="Oval 54">
              <a:extLst>
                <a:ext uri="{FF2B5EF4-FFF2-40B4-BE49-F238E27FC236}">
                  <a16:creationId xmlns:a16="http://schemas.microsoft.com/office/drawing/2014/main" id="{75973B51-519F-4BA2-BBDE-F19990F0CD33}"/>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27" name="Oval 55">
              <a:extLst>
                <a:ext uri="{FF2B5EF4-FFF2-40B4-BE49-F238E27FC236}">
                  <a16:creationId xmlns:a16="http://schemas.microsoft.com/office/drawing/2014/main" id="{D6EDC65E-31FC-4212-B54C-D617A74EDDE0}"/>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328" name="Text Box 56">
            <a:extLst>
              <a:ext uri="{FF2B5EF4-FFF2-40B4-BE49-F238E27FC236}">
                <a16:creationId xmlns:a16="http://schemas.microsoft.com/office/drawing/2014/main" id="{EF5B9AD1-EAC7-402F-BA77-75F4F56C8BF1}"/>
              </a:ext>
            </a:extLst>
          </p:cNvPr>
          <p:cNvSpPr txBox="1">
            <a:spLocks noChangeArrowheads="1"/>
          </p:cNvSpPr>
          <p:nvPr/>
        </p:nvSpPr>
        <p:spPr bwMode="auto">
          <a:xfrm>
            <a:off x="693738" y="2268538"/>
            <a:ext cx="1811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grpSp>
        <p:nvGrpSpPr>
          <p:cNvPr id="54329" name="Group 57">
            <a:extLst>
              <a:ext uri="{FF2B5EF4-FFF2-40B4-BE49-F238E27FC236}">
                <a16:creationId xmlns:a16="http://schemas.microsoft.com/office/drawing/2014/main" id="{00853C36-550E-4A96-A4EF-2180708E016E}"/>
              </a:ext>
            </a:extLst>
          </p:cNvPr>
          <p:cNvGrpSpPr>
            <a:grpSpLocks/>
          </p:cNvGrpSpPr>
          <p:nvPr/>
        </p:nvGrpSpPr>
        <p:grpSpPr bwMode="auto">
          <a:xfrm>
            <a:off x="406400" y="1908175"/>
            <a:ext cx="287338" cy="215900"/>
            <a:chOff x="2750" y="3061"/>
            <a:chExt cx="146" cy="99"/>
          </a:xfrm>
        </p:grpSpPr>
        <p:sp>
          <p:nvSpPr>
            <p:cNvPr id="54330" name="Rectangle 58">
              <a:extLst>
                <a:ext uri="{FF2B5EF4-FFF2-40B4-BE49-F238E27FC236}">
                  <a16:creationId xmlns:a16="http://schemas.microsoft.com/office/drawing/2014/main" id="{8C300589-6DFD-4495-B71F-E96C1B8BFA40}"/>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331" name="Line 59">
              <a:extLst>
                <a:ext uri="{FF2B5EF4-FFF2-40B4-BE49-F238E27FC236}">
                  <a16:creationId xmlns:a16="http://schemas.microsoft.com/office/drawing/2014/main" id="{DDCA2C12-0493-40A4-8D18-1C814E3BAEEA}"/>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32" name="Line 60">
              <a:extLst>
                <a:ext uri="{FF2B5EF4-FFF2-40B4-BE49-F238E27FC236}">
                  <a16:creationId xmlns:a16="http://schemas.microsoft.com/office/drawing/2014/main" id="{D0751E65-31B4-499A-8273-BFF7723AF7E6}"/>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333" name="Line 61">
            <a:extLst>
              <a:ext uri="{FF2B5EF4-FFF2-40B4-BE49-F238E27FC236}">
                <a16:creationId xmlns:a16="http://schemas.microsoft.com/office/drawing/2014/main" id="{ACA2C46C-246E-43EC-ABCC-2DD274C1A339}"/>
              </a:ext>
            </a:extLst>
          </p:cNvPr>
          <p:cNvSpPr>
            <a:spLocks noChangeShapeType="1"/>
          </p:cNvSpPr>
          <p:nvPr/>
        </p:nvSpPr>
        <p:spPr bwMode="auto">
          <a:xfrm>
            <a:off x="550863"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34" name="Line 62">
            <a:extLst>
              <a:ext uri="{FF2B5EF4-FFF2-40B4-BE49-F238E27FC236}">
                <a16:creationId xmlns:a16="http://schemas.microsoft.com/office/drawing/2014/main" id="{02FA0980-3B31-4D5D-9E4B-2BA89965D45D}"/>
              </a:ext>
            </a:extLst>
          </p:cNvPr>
          <p:cNvSpPr>
            <a:spLocks noChangeShapeType="1"/>
          </p:cNvSpPr>
          <p:nvPr/>
        </p:nvSpPr>
        <p:spPr bwMode="auto">
          <a:xfrm>
            <a:off x="261938" y="19796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35" name="Text Box 63">
            <a:extLst>
              <a:ext uri="{FF2B5EF4-FFF2-40B4-BE49-F238E27FC236}">
                <a16:creationId xmlns:a16="http://schemas.microsoft.com/office/drawing/2014/main" id="{9E9C93D4-FE3D-4052-8CB1-1CC013420369}"/>
              </a:ext>
            </a:extLst>
          </p:cNvPr>
          <p:cNvSpPr txBox="1">
            <a:spLocks noChangeArrowheads="1"/>
          </p:cNvSpPr>
          <p:nvPr/>
        </p:nvSpPr>
        <p:spPr bwMode="auto">
          <a:xfrm>
            <a:off x="693738" y="1835150"/>
            <a:ext cx="1501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CWUS-13</a:t>
            </a:r>
          </a:p>
          <a:p>
            <a:r>
              <a:rPr lang="en-GB" altLang="en-US" b="1"/>
              <a:t>x1 Light Antitank Company</a:t>
            </a:r>
          </a:p>
        </p:txBody>
      </p:sp>
      <p:sp>
        <p:nvSpPr>
          <p:cNvPr id="54336" name="Text Box 64">
            <a:extLst>
              <a:ext uri="{FF2B5EF4-FFF2-40B4-BE49-F238E27FC236}">
                <a16:creationId xmlns:a16="http://schemas.microsoft.com/office/drawing/2014/main" id="{107C2BDB-79B8-42A0-9E01-152E496C9E59}"/>
              </a:ext>
            </a:extLst>
          </p:cNvPr>
          <p:cNvSpPr txBox="1">
            <a:spLocks noChangeArrowheads="1"/>
          </p:cNvSpPr>
          <p:nvPr/>
        </p:nvSpPr>
        <p:spPr bwMode="auto">
          <a:xfrm>
            <a:off x="693738" y="26273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54337" name="Group 65">
            <a:extLst>
              <a:ext uri="{FF2B5EF4-FFF2-40B4-BE49-F238E27FC236}">
                <a16:creationId xmlns:a16="http://schemas.microsoft.com/office/drawing/2014/main" id="{B729F82F-D579-415E-9C1F-FB3B545F0F7D}"/>
              </a:ext>
            </a:extLst>
          </p:cNvPr>
          <p:cNvGrpSpPr>
            <a:grpSpLocks/>
          </p:cNvGrpSpPr>
          <p:nvPr/>
        </p:nvGrpSpPr>
        <p:grpSpPr bwMode="auto">
          <a:xfrm>
            <a:off x="406400" y="2987675"/>
            <a:ext cx="239713" cy="157163"/>
            <a:chOff x="2750" y="2064"/>
            <a:chExt cx="151" cy="99"/>
          </a:xfrm>
        </p:grpSpPr>
        <p:sp>
          <p:nvSpPr>
            <p:cNvPr id="54338" name="Rectangle 66">
              <a:extLst>
                <a:ext uri="{FF2B5EF4-FFF2-40B4-BE49-F238E27FC236}">
                  <a16:creationId xmlns:a16="http://schemas.microsoft.com/office/drawing/2014/main" id="{F2BF47BB-9F4F-4006-85EB-A86219A18F3A}"/>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339" name="Line 67">
              <a:extLst>
                <a:ext uri="{FF2B5EF4-FFF2-40B4-BE49-F238E27FC236}">
                  <a16:creationId xmlns:a16="http://schemas.microsoft.com/office/drawing/2014/main" id="{CFA40C71-3E32-4873-AA83-1F206FEE5701}"/>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40" name="Line 68">
              <a:extLst>
                <a:ext uri="{FF2B5EF4-FFF2-40B4-BE49-F238E27FC236}">
                  <a16:creationId xmlns:a16="http://schemas.microsoft.com/office/drawing/2014/main" id="{1B99F6EA-56F9-44A4-AC60-254D9A171044}"/>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341" name="Group 69">
            <a:extLst>
              <a:ext uri="{FF2B5EF4-FFF2-40B4-BE49-F238E27FC236}">
                <a16:creationId xmlns:a16="http://schemas.microsoft.com/office/drawing/2014/main" id="{405B80AC-073B-4EAC-B4C3-FCD0A8EC7D44}"/>
              </a:ext>
            </a:extLst>
          </p:cNvPr>
          <p:cNvGrpSpPr>
            <a:grpSpLocks/>
          </p:cNvGrpSpPr>
          <p:nvPr/>
        </p:nvGrpSpPr>
        <p:grpSpPr bwMode="auto">
          <a:xfrm>
            <a:off x="488950" y="2916238"/>
            <a:ext cx="74613" cy="26987"/>
            <a:chOff x="2373" y="1404"/>
            <a:chExt cx="47" cy="17"/>
          </a:xfrm>
        </p:grpSpPr>
        <p:sp>
          <p:nvSpPr>
            <p:cNvPr id="54342" name="Oval 70">
              <a:extLst>
                <a:ext uri="{FF2B5EF4-FFF2-40B4-BE49-F238E27FC236}">
                  <a16:creationId xmlns:a16="http://schemas.microsoft.com/office/drawing/2014/main" id="{089B6A68-A9F7-4644-AC7B-ADE6D76AF5D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343" name="Oval 71">
              <a:extLst>
                <a:ext uri="{FF2B5EF4-FFF2-40B4-BE49-F238E27FC236}">
                  <a16:creationId xmlns:a16="http://schemas.microsoft.com/office/drawing/2014/main" id="{03493574-67E9-44CE-8474-3889E2C25FD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344" name="Line 72">
            <a:extLst>
              <a:ext uri="{FF2B5EF4-FFF2-40B4-BE49-F238E27FC236}">
                <a16:creationId xmlns:a16="http://schemas.microsoft.com/office/drawing/2014/main" id="{802BE2CC-01AD-40FA-8CC9-D649D37FC67C}"/>
              </a:ext>
            </a:extLst>
          </p:cNvPr>
          <p:cNvSpPr>
            <a:spLocks noChangeShapeType="1"/>
          </p:cNvSpPr>
          <p:nvPr/>
        </p:nvSpPr>
        <p:spPr bwMode="auto">
          <a:xfrm>
            <a:off x="261938" y="30591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345" name="Text Box 73">
            <a:extLst>
              <a:ext uri="{FF2B5EF4-FFF2-40B4-BE49-F238E27FC236}">
                <a16:creationId xmlns:a16="http://schemas.microsoft.com/office/drawing/2014/main" id="{6F630AA4-8C9C-4C61-B34E-3C50F44990C6}"/>
              </a:ext>
            </a:extLst>
          </p:cNvPr>
          <p:cNvSpPr txBox="1">
            <a:spLocks noChangeArrowheads="1"/>
          </p:cNvSpPr>
          <p:nvPr/>
        </p:nvSpPr>
        <p:spPr bwMode="auto">
          <a:xfrm>
            <a:off x="622300" y="2843213"/>
            <a:ext cx="2682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x2 </a:t>
            </a:r>
            <a:r>
              <a:rPr lang="en-GB" altLang="en-US"/>
              <a:t>M29 81mm Mortar </a:t>
            </a:r>
            <a:r>
              <a:rPr lang="en-GB" altLang="en-US" b="1"/>
              <a:t>(a)</a:t>
            </a:r>
            <a:r>
              <a:rPr lang="en-GB" altLang="en-US"/>
              <a:t>                                CWUS-48</a:t>
            </a:r>
            <a:endParaRPr lang="en-GB" altLang="en-US" b="1"/>
          </a:p>
        </p:txBody>
      </p:sp>
      <p:sp>
        <p:nvSpPr>
          <p:cNvPr id="54346" name="Line 74">
            <a:extLst>
              <a:ext uri="{FF2B5EF4-FFF2-40B4-BE49-F238E27FC236}">
                <a16:creationId xmlns:a16="http://schemas.microsoft.com/office/drawing/2014/main" id="{31090709-73E3-4A6D-A617-4718051C6E5E}"/>
              </a:ext>
            </a:extLst>
          </p:cNvPr>
          <p:cNvSpPr>
            <a:spLocks noChangeShapeType="1"/>
          </p:cNvSpPr>
          <p:nvPr/>
        </p:nvSpPr>
        <p:spPr bwMode="auto">
          <a:xfrm>
            <a:off x="261938" y="468313"/>
            <a:ext cx="0" cy="2590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53" name="Group 181">
            <a:extLst>
              <a:ext uri="{FF2B5EF4-FFF2-40B4-BE49-F238E27FC236}">
                <a16:creationId xmlns:a16="http://schemas.microsoft.com/office/drawing/2014/main" id="{9F43B797-EE1B-43C3-9B32-8E45CC2F1C2C}"/>
              </a:ext>
            </a:extLst>
          </p:cNvPr>
          <p:cNvGrpSpPr>
            <a:grpSpLocks/>
          </p:cNvGrpSpPr>
          <p:nvPr/>
        </p:nvGrpSpPr>
        <p:grpSpPr bwMode="auto">
          <a:xfrm>
            <a:off x="3606800" y="3414713"/>
            <a:ext cx="76200" cy="63500"/>
            <a:chOff x="2443" y="447"/>
            <a:chExt cx="48" cy="40"/>
          </a:xfrm>
        </p:grpSpPr>
        <p:sp>
          <p:nvSpPr>
            <p:cNvPr id="54454" name="Line 182">
              <a:extLst>
                <a:ext uri="{FF2B5EF4-FFF2-40B4-BE49-F238E27FC236}">
                  <a16:creationId xmlns:a16="http://schemas.microsoft.com/office/drawing/2014/main" id="{71527405-BA37-4DF9-AF63-8E5F70F6F0E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55" name="Line 183">
              <a:extLst>
                <a:ext uri="{FF2B5EF4-FFF2-40B4-BE49-F238E27FC236}">
                  <a16:creationId xmlns:a16="http://schemas.microsoft.com/office/drawing/2014/main" id="{F3EFAE72-5517-4DAB-9B18-4E764E3C600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4465" name="Text Box 193">
            <a:extLst>
              <a:ext uri="{FF2B5EF4-FFF2-40B4-BE49-F238E27FC236}">
                <a16:creationId xmlns:a16="http://schemas.microsoft.com/office/drawing/2014/main" id="{DF11CE06-CE9E-48C3-A527-756F62BAFAFE}"/>
              </a:ext>
            </a:extLst>
          </p:cNvPr>
          <p:cNvSpPr txBox="1">
            <a:spLocks noChangeArrowheads="1"/>
          </p:cNvSpPr>
          <p:nvPr/>
        </p:nvSpPr>
        <p:spPr bwMode="auto">
          <a:xfrm>
            <a:off x="3789363" y="3348038"/>
            <a:ext cx="1857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CWUS-20</a:t>
            </a:r>
          </a:p>
          <a:p>
            <a:r>
              <a:rPr lang="en-GB" altLang="en-US" sz="1000" b="1"/>
              <a:t>Cavalry Squadron (Light) </a:t>
            </a:r>
            <a:r>
              <a:rPr lang="en-GB" altLang="en-US" b="1"/>
              <a:t>(e)</a:t>
            </a:r>
            <a:endParaRPr lang="en-GB" altLang="en-US" sz="1000" b="1"/>
          </a:p>
        </p:txBody>
      </p:sp>
      <p:grpSp>
        <p:nvGrpSpPr>
          <p:cNvPr id="54466" name="Group 194">
            <a:extLst>
              <a:ext uri="{FF2B5EF4-FFF2-40B4-BE49-F238E27FC236}">
                <a16:creationId xmlns:a16="http://schemas.microsoft.com/office/drawing/2014/main" id="{86A98B8A-FFB0-4C0D-AE88-3175C1B078D4}"/>
              </a:ext>
            </a:extLst>
          </p:cNvPr>
          <p:cNvGrpSpPr>
            <a:grpSpLocks/>
          </p:cNvGrpSpPr>
          <p:nvPr/>
        </p:nvGrpSpPr>
        <p:grpSpPr bwMode="auto">
          <a:xfrm>
            <a:off x="3789363" y="4643438"/>
            <a:ext cx="287337" cy="258762"/>
            <a:chOff x="2478" y="2653"/>
            <a:chExt cx="146" cy="120"/>
          </a:xfrm>
        </p:grpSpPr>
        <p:sp>
          <p:nvSpPr>
            <p:cNvPr id="54467" name="Rectangle 195">
              <a:extLst>
                <a:ext uri="{FF2B5EF4-FFF2-40B4-BE49-F238E27FC236}">
                  <a16:creationId xmlns:a16="http://schemas.microsoft.com/office/drawing/2014/main" id="{65C7C858-0C56-40D6-9434-5E01C8D3C193}"/>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68" name="Line 196">
              <a:extLst>
                <a:ext uri="{FF2B5EF4-FFF2-40B4-BE49-F238E27FC236}">
                  <a16:creationId xmlns:a16="http://schemas.microsoft.com/office/drawing/2014/main" id="{C1372303-8ECE-4B00-8859-864CC2855854}"/>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69" name="Oval 197">
              <a:extLst>
                <a:ext uri="{FF2B5EF4-FFF2-40B4-BE49-F238E27FC236}">
                  <a16:creationId xmlns:a16="http://schemas.microsoft.com/office/drawing/2014/main" id="{2E8C1097-8CC0-4833-A26B-C2B61CF49B6D}"/>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470" name="Oval 198">
              <a:extLst>
                <a:ext uri="{FF2B5EF4-FFF2-40B4-BE49-F238E27FC236}">
                  <a16:creationId xmlns:a16="http://schemas.microsoft.com/office/drawing/2014/main" id="{5989B4CA-7C67-459B-A199-02E72DF0EF92}"/>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471" name="Line 199">
            <a:extLst>
              <a:ext uri="{FF2B5EF4-FFF2-40B4-BE49-F238E27FC236}">
                <a16:creationId xmlns:a16="http://schemas.microsoft.com/office/drawing/2014/main" id="{DD369724-C3A2-42C1-BE96-F49B74378075}"/>
              </a:ext>
            </a:extLst>
          </p:cNvPr>
          <p:cNvSpPr>
            <a:spLocks noChangeShapeType="1"/>
          </p:cNvSpPr>
          <p:nvPr/>
        </p:nvSpPr>
        <p:spPr bwMode="auto">
          <a:xfrm>
            <a:off x="3933825" y="45720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72" name="Line 200">
            <a:extLst>
              <a:ext uri="{FF2B5EF4-FFF2-40B4-BE49-F238E27FC236}">
                <a16:creationId xmlns:a16="http://schemas.microsoft.com/office/drawing/2014/main" id="{2FC0CE83-781F-4B4C-A9B6-C3B87A40E289}"/>
              </a:ext>
            </a:extLst>
          </p:cNvPr>
          <p:cNvSpPr>
            <a:spLocks noChangeShapeType="1"/>
          </p:cNvSpPr>
          <p:nvPr/>
        </p:nvSpPr>
        <p:spPr bwMode="auto">
          <a:xfrm>
            <a:off x="3860800" y="39957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73" name="Group 201">
            <a:extLst>
              <a:ext uri="{FF2B5EF4-FFF2-40B4-BE49-F238E27FC236}">
                <a16:creationId xmlns:a16="http://schemas.microsoft.com/office/drawing/2014/main" id="{03C31D63-12A7-44FD-A884-24209C88A4F6}"/>
              </a:ext>
            </a:extLst>
          </p:cNvPr>
          <p:cNvGrpSpPr>
            <a:grpSpLocks/>
          </p:cNvGrpSpPr>
          <p:nvPr/>
        </p:nvGrpSpPr>
        <p:grpSpPr bwMode="auto">
          <a:xfrm>
            <a:off x="3789363" y="3852863"/>
            <a:ext cx="231775" cy="157162"/>
            <a:chOff x="933" y="149"/>
            <a:chExt cx="146" cy="99"/>
          </a:xfrm>
        </p:grpSpPr>
        <p:sp>
          <p:nvSpPr>
            <p:cNvPr id="54474" name="Rectangle 202">
              <a:extLst>
                <a:ext uri="{FF2B5EF4-FFF2-40B4-BE49-F238E27FC236}">
                  <a16:creationId xmlns:a16="http://schemas.microsoft.com/office/drawing/2014/main" id="{BDE92D95-124C-47D4-A895-B5753500A106}"/>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75" name="Text Box 203">
              <a:extLst>
                <a:ext uri="{FF2B5EF4-FFF2-40B4-BE49-F238E27FC236}">
                  <a16:creationId xmlns:a16="http://schemas.microsoft.com/office/drawing/2014/main" id="{B278550E-2042-4CEB-B052-3CD1B06DDA79}"/>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4476" name="Line 204">
            <a:extLst>
              <a:ext uri="{FF2B5EF4-FFF2-40B4-BE49-F238E27FC236}">
                <a16:creationId xmlns:a16="http://schemas.microsoft.com/office/drawing/2014/main" id="{6AA5B05F-86C4-43FA-9444-E54E9A576720}"/>
              </a:ext>
            </a:extLst>
          </p:cNvPr>
          <p:cNvSpPr>
            <a:spLocks noChangeShapeType="1"/>
          </p:cNvSpPr>
          <p:nvPr/>
        </p:nvSpPr>
        <p:spPr bwMode="auto">
          <a:xfrm>
            <a:off x="3644900" y="39243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477" name="Group 205">
            <a:extLst>
              <a:ext uri="{FF2B5EF4-FFF2-40B4-BE49-F238E27FC236}">
                <a16:creationId xmlns:a16="http://schemas.microsoft.com/office/drawing/2014/main" id="{EC330ADA-EB91-44CF-93BE-A78CBCDAFAA4}"/>
              </a:ext>
            </a:extLst>
          </p:cNvPr>
          <p:cNvGrpSpPr>
            <a:grpSpLocks/>
          </p:cNvGrpSpPr>
          <p:nvPr/>
        </p:nvGrpSpPr>
        <p:grpSpPr bwMode="auto">
          <a:xfrm>
            <a:off x="3867150" y="3779838"/>
            <a:ext cx="74613" cy="26987"/>
            <a:chOff x="2373" y="1404"/>
            <a:chExt cx="47" cy="17"/>
          </a:xfrm>
        </p:grpSpPr>
        <p:sp>
          <p:nvSpPr>
            <p:cNvPr id="54478" name="Oval 206">
              <a:extLst>
                <a:ext uri="{FF2B5EF4-FFF2-40B4-BE49-F238E27FC236}">
                  <a16:creationId xmlns:a16="http://schemas.microsoft.com/office/drawing/2014/main" id="{187C6981-D5EB-4C16-8D23-7C139914CD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479" name="Oval 207">
              <a:extLst>
                <a:ext uri="{FF2B5EF4-FFF2-40B4-BE49-F238E27FC236}">
                  <a16:creationId xmlns:a16="http://schemas.microsoft.com/office/drawing/2014/main" id="{04D5C43C-4E91-4750-9685-186408422A5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480" name="Text Box 208">
            <a:extLst>
              <a:ext uri="{FF2B5EF4-FFF2-40B4-BE49-F238E27FC236}">
                <a16:creationId xmlns:a16="http://schemas.microsoft.com/office/drawing/2014/main" id="{3E96788E-C6BA-4327-8C7A-6AC1DBE5FED1}"/>
              </a:ext>
            </a:extLst>
          </p:cNvPr>
          <p:cNvSpPr txBox="1">
            <a:spLocks noChangeArrowheads="1"/>
          </p:cNvSpPr>
          <p:nvPr/>
        </p:nvSpPr>
        <p:spPr bwMode="auto">
          <a:xfrm>
            <a:off x="4005263" y="3708400"/>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54481" name="Group 209">
            <a:extLst>
              <a:ext uri="{FF2B5EF4-FFF2-40B4-BE49-F238E27FC236}">
                <a16:creationId xmlns:a16="http://schemas.microsoft.com/office/drawing/2014/main" id="{3EF5D6EC-B11F-4497-BAED-71224E19726F}"/>
              </a:ext>
            </a:extLst>
          </p:cNvPr>
          <p:cNvGrpSpPr>
            <a:grpSpLocks/>
          </p:cNvGrpSpPr>
          <p:nvPr/>
        </p:nvGrpSpPr>
        <p:grpSpPr bwMode="auto">
          <a:xfrm>
            <a:off x="3789363" y="4140200"/>
            <a:ext cx="231775" cy="190500"/>
            <a:chOff x="2251" y="2290"/>
            <a:chExt cx="146" cy="120"/>
          </a:xfrm>
        </p:grpSpPr>
        <p:sp>
          <p:nvSpPr>
            <p:cNvPr id="54482" name="Rectangle 210">
              <a:extLst>
                <a:ext uri="{FF2B5EF4-FFF2-40B4-BE49-F238E27FC236}">
                  <a16:creationId xmlns:a16="http://schemas.microsoft.com/office/drawing/2014/main" id="{BA7CD4C3-09F9-4BF2-BD8E-5F245835D603}"/>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483" name="Oval 211">
              <a:extLst>
                <a:ext uri="{FF2B5EF4-FFF2-40B4-BE49-F238E27FC236}">
                  <a16:creationId xmlns:a16="http://schemas.microsoft.com/office/drawing/2014/main" id="{DCBD3F7A-0BCC-4BCC-8CC5-C6964BC850CD}"/>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484" name="Oval 212">
              <a:extLst>
                <a:ext uri="{FF2B5EF4-FFF2-40B4-BE49-F238E27FC236}">
                  <a16:creationId xmlns:a16="http://schemas.microsoft.com/office/drawing/2014/main" id="{77F04DC1-94DE-4957-97D6-9A854300CED9}"/>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4485" name="Group 213">
            <a:extLst>
              <a:ext uri="{FF2B5EF4-FFF2-40B4-BE49-F238E27FC236}">
                <a16:creationId xmlns:a16="http://schemas.microsoft.com/office/drawing/2014/main" id="{A152080F-E691-44AA-9BFF-34A61847AC69}"/>
              </a:ext>
            </a:extLst>
          </p:cNvPr>
          <p:cNvGrpSpPr>
            <a:grpSpLocks/>
          </p:cNvGrpSpPr>
          <p:nvPr/>
        </p:nvGrpSpPr>
        <p:grpSpPr bwMode="auto">
          <a:xfrm>
            <a:off x="3867150" y="4068763"/>
            <a:ext cx="74613" cy="26987"/>
            <a:chOff x="2373" y="1404"/>
            <a:chExt cx="47" cy="17"/>
          </a:xfrm>
        </p:grpSpPr>
        <p:sp>
          <p:nvSpPr>
            <p:cNvPr id="54486" name="Oval 214">
              <a:extLst>
                <a:ext uri="{FF2B5EF4-FFF2-40B4-BE49-F238E27FC236}">
                  <a16:creationId xmlns:a16="http://schemas.microsoft.com/office/drawing/2014/main" id="{DB9D38E4-807E-45A7-BE64-18BFAD3C68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487" name="Oval 215">
              <a:extLst>
                <a:ext uri="{FF2B5EF4-FFF2-40B4-BE49-F238E27FC236}">
                  <a16:creationId xmlns:a16="http://schemas.microsoft.com/office/drawing/2014/main" id="{FCAC0C6D-E4A8-472C-9AC9-25399226936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488" name="Text Box 216">
            <a:extLst>
              <a:ext uri="{FF2B5EF4-FFF2-40B4-BE49-F238E27FC236}">
                <a16:creationId xmlns:a16="http://schemas.microsoft.com/office/drawing/2014/main" id="{9C28201B-6E6E-4F1C-95AE-D14E18386C2F}"/>
              </a:ext>
            </a:extLst>
          </p:cNvPr>
          <p:cNvSpPr txBox="1">
            <a:spLocks noChangeArrowheads="1"/>
          </p:cNvSpPr>
          <p:nvPr/>
        </p:nvSpPr>
        <p:spPr bwMode="auto">
          <a:xfrm>
            <a:off x="4005263" y="3995738"/>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                            </a:t>
            </a:r>
            <a:r>
              <a:rPr lang="en-GB" altLang="en-US"/>
              <a:t>CWUS-33</a:t>
            </a:r>
            <a:endParaRPr lang="en-GB" altLang="en-US" b="1"/>
          </a:p>
        </p:txBody>
      </p:sp>
      <p:sp>
        <p:nvSpPr>
          <p:cNvPr id="54489" name="Text Box 217">
            <a:extLst>
              <a:ext uri="{FF2B5EF4-FFF2-40B4-BE49-F238E27FC236}">
                <a16:creationId xmlns:a16="http://schemas.microsoft.com/office/drawing/2014/main" id="{12111FBB-F5E3-474E-A240-B5BDD356ECDC}"/>
              </a:ext>
            </a:extLst>
          </p:cNvPr>
          <p:cNvSpPr txBox="1">
            <a:spLocks noChangeArrowheads="1"/>
          </p:cNvSpPr>
          <p:nvPr/>
        </p:nvSpPr>
        <p:spPr bwMode="auto">
          <a:xfrm>
            <a:off x="4076700" y="435610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54490" name="Text Box 218">
            <a:extLst>
              <a:ext uri="{FF2B5EF4-FFF2-40B4-BE49-F238E27FC236}">
                <a16:creationId xmlns:a16="http://schemas.microsoft.com/office/drawing/2014/main" id="{BB760FF9-D330-4F5A-B421-96FA9B1D982F}"/>
              </a:ext>
            </a:extLst>
          </p:cNvPr>
          <p:cNvSpPr txBox="1">
            <a:spLocks noChangeArrowheads="1"/>
          </p:cNvSpPr>
          <p:nvPr/>
        </p:nvSpPr>
        <p:spPr bwMode="auto">
          <a:xfrm>
            <a:off x="4076700" y="4572000"/>
            <a:ext cx="1355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CWUS-15</a:t>
            </a:r>
          </a:p>
          <a:p>
            <a:r>
              <a:rPr lang="en-GB" altLang="en-US" b="1"/>
              <a:t>x2 Cavalry Troop (Light)</a:t>
            </a:r>
          </a:p>
        </p:txBody>
      </p:sp>
      <p:grpSp>
        <p:nvGrpSpPr>
          <p:cNvPr id="54492" name="Group 220">
            <a:extLst>
              <a:ext uri="{FF2B5EF4-FFF2-40B4-BE49-F238E27FC236}">
                <a16:creationId xmlns:a16="http://schemas.microsoft.com/office/drawing/2014/main" id="{B86D8BB4-1E1B-4482-A47B-56D1C6639E1F}"/>
              </a:ext>
            </a:extLst>
          </p:cNvPr>
          <p:cNvGrpSpPr>
            <a:grpSpLocks/>
          </p:cNvGrpSpPr>
          <p:nvPr/>
        </p:nvGrpSpPr>
        <p:grpSpPr bwMode="auto">
          <a:xfrm>
            <a:off x="3787775" y="6083300"/>
            <a:ext cx="244475" cy="158750"/>
            <a:chOff x="2341" y="3016"/>
            <a:chExt cx="154" cy="100"/>
          </a:xfrm>
        </p:grpSpPr>
        <p:sp>
          <p:nvSpPr>
            <p:cNvPr id="54493" name="Rectangle 221">
              <a:extLst>
                <a:ext uri="{FF2B5EF4-FFF2-40B4-BE49-F238E27FC236}">
                  <a16:creationId xmlns:a16="http://schemas.microsoft.com/office/drawing/2014/main" id="{E92819FA-2BA5-4F98-8327-52ED4D47D850}"/>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4494" name="Group 222">
              <a:extLst>
                <a:ext uri="{FF2B5EF4-FFF2-40B4-BE49-F238E27FC236}">
                  <a16:creationId xmlns:a16="http://schemas.microsoft.com/office/drawing/2014/main" id="{88AC5E77-22B2-4968-A830-4548A98EA106}"/>
                </a:ext>
              </a:extLst>
            </p:cNvPr>
            <p:cNvGrpSpPr>
              <a:grpSpLocks/>
            </p:cNvGrpSpPr>
            <p:nvPr/>
          </p:nvGrpSpPr>
          <p:grpSpPr bwMode="auto">
            <a:xfrm>
              <a:off x="2363" y="3033"/>
              <a:ext cx="110" cy="63"/>
              <a:chOff x="691" y="3359"/>
              <a:chExt cx="136" cy="90"/>
            </a:xfrm>
          </p:grpSpPr>
          <p:sp>
            <p:nvSpPr>
              <p:cNvPr id="54495" name="Line 223">
                <a:extLst>
                  <a:ext uri="{FF2B5EF4-FFF2-40B4-BE49-F238E27FC236}">
                    <a16:creationId xmlns:a16="http://schemas.microsoft.com/office/drawing/2014/main" id="{260F35CD-6C8B-495B-8F70-3264EC57B42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96" name="Line 224">
                <a:extLst>
                  <a:ext uri="{FF2B5EF4-FFF2-40B4-BE49-F238E27FC236}">
                    <a16:creationId xmlns:a16="http://schemas.microsoft.com/office/drawing/2014/main" id="{8EF34323-A42F-4AE6-97EB-8FD9C894CF4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97" name="Line 225">
                <a:extLst>
                  <a:ext uri="{FF2B5EF4-FFF2-40B4-BE49-F238E27FC236}">
                    <a16:creationId xmlns:a16="http://schemas.microsoft.com/office/drawing/2014/main" id="{9B156DA0-EACB-4615-A590-120474C58C1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498" name="Line 226">
                <a:extLst>
                  <a:ext uri="{FF2B5EF4-FFF2-40B4-BE49-F238E27FC236}">
                    <a16:creationId xmlns:a16="http://schemas.microsoft.com/office/drawing/2014/main" id="{7866BA7C-C791-4D7A-91C6-1132A443C127}"/>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4499" name="Group 227">
            <a:extLst>
              <a:ext uri="{FF2B5EF4-FFF2-40B4-BE49-F238E27FC236}">
                <a16:creationId xmlns:a16="http://schemas.microsoft.com/office/drawing/2014/main" id="{995F5069-5B49-488F-8CE5-5B22A72E7A9C}"/>
              </a:ext>
            </a:extLst>
          </p:cNvPr>
          <p:cNvGrpSpPr>
            <a:grpSpLocks/>
          </p:cNvGrpSpPr>
          <p:nvPr/>
        </p:nvGrpSpPr>
        <p:grpSpPr bwMode="auto">
          <a:xfrm>
            <a:off x="3871913" y="6011863"/>
            <a:ext cx="74612" cy="26987"/>
            <a:chOff x="2373" y="1404"/>
            <a:chExt cx="47" cy="17"/>
          </a:xfrm>
        </p:grpSpPr>
        <p:sp>
          <p:nvSpPr>
            <p:cNvPr id="54500" name="Oval 228">
              <a:extLst>
                <a:ext uri="{FF2B5EF4-FFF2-40B4-BE49-F238E27FC236}">
                  <a16:creationId xmlns:a16="http://schemas.microsoft.com/office/drawing/2014/main" id="{944E53D0-C530-4B36-B0E9-FB5F7F5375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01" name="Oval 229">
              <a:extLst>
                <a:ext uri="{FF2B5EF4-FFF2-40B4-BE49-F238E27FC236}">
                  <a16:creationId xmlns:a16="http://schemas.microsoft.com/office/drawing/2014/main" id="{85B2DA84-CDA6-4437-A0BC-2B5C1680E4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502" name="Line 230">
            <a:extLst>
              <a:ext uri="{FF2B5EF4-FFF2-40B4-BE49-F238E27FC236}">
                <a16:creationId xmlns:a16="http://schemas.microsoft.com/office/drawing/2014/main" id="{735D00FA-AFAB-4871-BBB9-B791952ED155}"/>
              </a:ext>
            </a:extLst>
          </p:cNvPr>
          <p:cNvSpPr>
            <a:spLocks noChangeShapeType="1"/>
          </p:cNvSpPr>
          <p:nvPr/>
        </p:nvSpPr>
        <p:spPr bwMode="auto">
          <a:xfrm>
            <a:off x="3643313" y="61563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03" name="Group 231">
            <a:extLst>
              <a:ext uri="{FF2B5EF4-FFF2-40B4-BE49-F238E27FC236}">
                <a16:creationId xmlns:a16="http://schemas.microsoft.com/office/drawing/2014/main" id="{F41573E2-AEA4-4C0B-A4B6-567E45975955}"/>
              </a:ext>
            </a:extLst>
          </p:cNvPr>
          <p:cNvGrpSpPr>
            <a:grpSpLocks/>
          </p:cNvGrpSpPr>
          <p:nvPr/>
        </p:nvGrpSpPr>
        <p:grpSpPr bwMode="auto">
          <a:xfrm>
            <a:off x="3787775" y="6372225"/>
            <a:ext cx="244475" cy="158750"/>
            <a:chOff x="2341" y="3016"/>
            <a:chExt cx="154" cy="100"/>
          </a:xfrm>
        </p:grpSpPr>
        <p:sp>
          <p:nvSpPr>
            <p:cNvPr id="54504" name="Rectangle 232">
              <a:extLst>
                <a:ext uri="{FF2B5EF4-FFF2-40B4-BE49-F238E27FC236}">
                  <a16:creationId xmlns:a16="http://schemas.microsoft.com/office/drawing/2014/main" id="{D367A233-CA7B-4FAC-82AE-1D2A2F2E21A4}"/>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4505" name="Group 233">
              <a:extLst>
                <a:ext uri="{FF2B5EF4-FFF2-40B4-BE49-F238E27FC236}">
                  <a16:creationId xmlns:a16="http://schemas.microsoft.com/office/drawing/2014/main" id="{BDF9216D-2DBE-4424-99DD-51A2BED31036}"/>
                </a:ext>
              </a:extLst>
            </p:cNvPr>
            <p:cNvGrpSpPr>
              <a:grpSpLocks/>
            </p:cNvGrpSpPr>
            <p:nvPr/>
          </p:nvGrpSpPr>
          <p:grpSpPr bwMode="auto">
            <a:xfrm>
              <a:off x="2363" y="3033"/>
              <a:ext cx="110" cy="63"/>
              <a:chOff x="691" y="3359"/>
              <a:chExt cx="136" cy="90"/>
            </a:xfrm>
          </p:grpSpPr>
          <p:sp>
            <p:nvSpPr>
              <p:cNvPr id="54506" name="Line 234">
                <a:extLst>
                  <a:ext uri="{FF2B5EF4-FFF2-40B4-BE49-F238E27FC236}">
                    <a16:creationId xmlns:a16="http://schemas.microsoft.com/office/drawing/2014/main" id="{449AF30C-FD76-448E-91E9-EBE568701AC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07" name="Line 235">
                <a:extLst>
                  <a:ext uri="{FF2B5EF4-FFF2-40B4-BE49-F238E27FC236}">
                    <a16:creationId xmlns:a16="http://schemas.microsoft.com/office/drawing/2014/main" id="{93DF55D0-494F-4740-9B3D-91E4D599D1F6}"/>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08" name="Line 236">
                <a:extLst>
                  <a:ext uri="{FF2B5EF4-FFF2-40B4-BE49-F238E27FC236}">
                    <a16:creationId xmlns:a16="http://schemas.microsoft.com/office/drawing/2014/main" id="{FA472C86-4A1A-48B1-9FA5-CA79AD0C55A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09" name="Line 237">
                <a:extLst>
                  <a:ext uri="{FF2B5EF4-FFF2-40B4-BE49-F238E27FC236}">
                    <a16:creationId xmlns:a16="http://schemas.microsoft.com/office/drawing/2014/main" id="{D4478165-6646-4AED-B8F2-A96D38AA7EBD}"/>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4510" name="Group 238">
            <a:extLst>
              <a:ext uri="{FF2B5EF4-FFF2-40B4-BE49-F238E27FC236}">
                <a16:creationId xmlns:a16="http://schemas.microsoft.com/office/drawing/2014/main" id="{FB1FED5E-5AD0-4923-BE42-0AA05C073269}"/>
              </a:ext>
            </a:extLst>
          </p:cNvPr>
          <p:cNvGrpSpPr>
            <a:grpSpLocks/>
          </p:cNvGrpSpPr>
          <p:nvPr/>
        </p:nvGrpSpPr>
        <p:grpSpPr bwMode="auto">
          <a:xfrm>
            <a:off x="3871913" y="6300788"/>
            <a:ext cx="74612" cy="26987"/>
            <a:chOff x="2373" y="1404"/>
            <a:chExt cx="47" cy="17"/>
          </a:xfrm>
        </p:grpSpPr>
        <p:sp>
          <p:nvSpPr>
            <p:cNvPr id="54511" name="Oval 239">
              <a:extLst>
                <a:ext uri="{FF2B5EF4-FFF2-40B4-BE49-F238E27FC236}">
                  <a16:creationId xmlns:a16="http://schemas.microsoft.com/office/drawing/2014/main" id="{0438FE0D-F037-4B44-A680-45A5E78747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12" name="Oval 240">
              <a:extLst>
                <a:ext uri="{FF2B5EF4-FFF2-40B4-BE49-F238E27FC236}">
                  <a16:creationId xmlns:a16="http://schemas.microsoft.com/office/drawing/2014/main" id="{ADE84FAD-AD67-4843-8F23-4E73BC3057C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513" name="Line 241">
            <a:extLst>
              <a:ext uri="{FF2B5EF4-FFF2-40B4-BE49-F238E27FC236}">
                <a16:creationId xmlns:a16="http://schemas.microsoft.com/office/drawing/2014/main" id="{F2701247-766C-4944-961F-9C43E07BEE73}"/>
              </a:ext>
            </a:extLst>
          </p:cNvPr>
          <p:cNvSpPr>
            <a:spLocks noChangeShapeType="1"/>
          </p:cNvSpPr>
          <p:nvPr/>
        </p:nvSpPr>
        <p:spPr bwMode="auto">
          <a:xfrm>
            <a:off x="3643313" y="64452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14" name="Text Box 242">
            <a:extLst>
              <a:ext uri="{FF2B5EF4-FFF2-40B4-BE49-F238E27FC236}">
                <a16:creationId xmlns:a16="http://schemas.microsoft.com/office/drawing/2014/main" id="{484A2D90-DE9A-4D05-B993-2DF4B3978C10}"/>
              </a:ext>
            </a:extLst>
          </p:cNvPr>
          <p:cNvSpPr txBox="1">
            <a:spLocks noChangeArrowheads="1"/>
          </p:cNvSpPr>
          <p:nvPr/>
        </p:nvSpPr>
        <p:spPr bwMode="auto">
          <a:xfrm>
            <a:off x="4003675" y="6011863"/>
            <a:ext cx="27193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x4 </a:t>
            </a:r>
            <a:r>
              <a:rPr lang="en-GB" altLang="en-US"/>
              <a:t>AH-1S Cobra Attack Helicopter </a:t>
            </a:r>
            <a:r>
              <a:rPr lang="en-GB" altLang="en-US" b="1"/>
              <a:t>(d)             </a:t>
            </a:r>
            <a:r>
              <a:rPr lang="en-GB" altLang="en-US"/>
              <a:t>CWUS-61</a:t>
            </a:r>
            <a:endParaRPr lang="en-GB" altLang="en-US" b="1"/>
          </a:p>
        </p:txBody>
      </p:sp>
      <p:sp>
        <p:nvSpPr>
          <p:cNvPr id="54515" name="Text Box 243">
            <a:extLst>
              <a:ext uri="{FF2B5EF4-FFF2-40B4-BE49-F238E27FC236}">
                <a16:creationId xmlns:a16="http://schemas.microsoft.com/office/drawing/2014/main" id="{236D4FDE-9344-4DBB-A206-ADF4973E9CAF}"/>
              </a:ext>
            </a:extLst>
          </p:cNvPr>
          <p:cNvSpPr txBox="1">
            <a:spLocks noChangeArrowheads="1"/>
          </p:cNvSpPr>
          <p:nvPr/>
        </p:nvSpPr>
        <p:spPr bwMode="auto">
          <a:xfrm>
            <a:off x="4003675" y="6299200"/>
            <a:ext cx="2714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OH-58 Kiowa Observation Helicopter </a:t>
            </a:r>
            <a:r>
              <a:rPr lang="en-GB" altLang="en-US" b="1"/>
              <a:t>        </a:t>
            </a:r>
            <a:r>
              <a:rPr lang="en-GB" altLang="en-US"/>
              <a:t>CWUS-57</a:t>
            </a:r>
            <a:endParaRPr lang="en-GB" altLang="en-US" b="1"/>
          </a:p>
        </p:txBody>
      </p:sp>
      <p:sp>
        <p:nvSpPr>
          <p:cNvPr id="54516" name="Text Box 244">
            <a:extLst>
              <a:ext uri="{FF2B5EF4-FFF2-40B4-BE49-F238E27FC236}">
                <a16:creationId xmlns:a16="http://schemas.microsoft.com/office/drawing/2014/main" id="{C41D0D2F-8E25-4AE7-8985-154DAF6CACEE}"/>
              </a:ext>
            </a:extLst>
          </p:cNvPr>
          <p:cNvSpPr txBox="1">
            <a:spLocks noChangeArrowheads="1"/>
          </p:cNvSpPr>
          <p:nvPr/>
        </p:nvSpPr>
        <p:spPr bwMode="auto">
          <a:xfrm>
            <a:off x="4075113" y="5722938"/>
            <a:ext cx="21812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ORGANIC AIR CAVALRY ASSETS</a:t>
            </a:r>
          </a:p>
        </p:txBody>
      </p:sp>
      <p:sp>
        <p:nvSpPr>
          <p:cNvPr id="54537" name="Text Box 265">
            <a:extLst>
              <a:ext uri="{FF2B5EF4-FFF2-40B4-BE49-F238E27FC236}">
                <a16:creationId xmlns:a16="http://schemas.microsoft.com/office/drawing/2014/main" id="{742BC79D-A213-471F-8F50-7D513A9EFBD9}"/>
              </a:ext>
            </a:extLst>
          </p:cNvPr>
          <p:cNvSpPr txBox="1">
            <a:spLocks noChangeArrowheads="1"/>
          </p:cNvSpPr>
          <p:nvPr/>
        </p:nvSpPr>
        <p:spPr bwMode="auto">
          <a:xfrm>
            <a:off x="4076700" y="49323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sp>
        <p:nvSpPr>
          <p:cNvPr id="54538" name="Line 266">
            <a:extLst>
              <a:ext uri="{FF2B5EF4-FFF2-40B4-BE49-F238E27FC236}">
                <a16:creationId xmlns:a16="http://schemas.microsoft.com/office/drawing/2014/main" id="{8C89CB1A-C2AC-4364-A87D-0B4DC3688A1C}"/>
              </a:ext>
            </a:extLst>
          </p:cNvPr>
          <p:cNvSpPr>
            <a:spLocks noChangeShapeType="1"/>
          </p:cNvSpPr>
          <p:nvPr/>
        </p:nvSpPr>
        <p:spPr bwMode="auto">
          <a:xfrm>
            <a:off x="3644900" y="4716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39" name="Line 267">
            <a:extLst>
              <a:ext uri="{FF2B5EF4-FFF2-40B4-BE49-F238E27FC236}">
                <a16:creationId xmlns:a16="http://schemas.microsoft.com/office/drawing/2014/main" id="{4287DE23-B6EB-42F4-948F-30375FCD07B2}"/>
              </a:ext>
            </a:extLst>
          </p:cNvPr>
          <p:cNvSpPr>
            <a:spLocks noChangeShapeType="1"/>
          </p:cNvSpPr>
          <p:nvPr/>
        </p:nvSpPr>
        <p:spPr bwMode="auto">
          <a:xfrm>
            <a:off x="3860800" y="53657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40" name="Group 268">
            <a:extLst>
              <a:ext uri="{FF2B5EF4-FFF2-40B4-BE49-F238E27FC236}">
                <a16:creationId xmlns:a16="http://schemas.microsoft.com/office/drawing/2014/main" id="{81F7C7BA-8FDA-4E17-B4A8-4BF0902400A8}"/>
              </a:ext>
            </a:extLst>
          </p:cNvPr>
          <p:cNvGrpSpPr>
            <a:grpSpLocks/>
          </p:cNvGrpSpPr>
          <p:nvPr/>
        </p:nvGrpSpPr>
        <p:grpSpPr bwMode="auto">
          <a:xfrm>
            <a:off x="3789363" y="5510213"/>
            <a:ext cx="231775" cy="190500"/>
            <a:chOff x="2251" y="2290"/>
            <a:chExt cx="146" cy="120"/>
          </a:xfrm>
        </p:grpSpPr>
        <p:sp>
          <p:nvSpPr>
            <p:cNvPr id="54541" name="Rectangle 269">
              <a:extLst>
                <a:ext uri="{FF2B5EF4-FFF2-40B4-BE49-F238E27FC236}">
                  <a16:creationId xmlns:a16="http://schemas.microsoft.com/office/drawing/2014/main" id="{4312FFA6-02DF-481C-8C62-CFCB867824CF}"/>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42" name="Oval 270">
              <a:extLst>
                <a:ext uri="{FF2B5EF4-FFF2-40B4-BE49-F238E27FC236}">
                  <a16:creationId xmlns:a16="http://schemas.microsoft.com/office/drawing/2014/main" id="{F3320A82-685B-464A-83DB-E1EE6527547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43" name="Oval 271">
              <a:extLst>
                <a:ext uri="{FF2B5EF4-FFF2-40B4-BE49-F238E27FC236}">
                  <a16:creationId xmlns:a16="http://schemas.microsoft.com/office/drawing/2014/main" id="{20667DF6-7186-43CF-80F9-1BB15DA5BEB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4544" name="Group 272">
            <a:extLst>
              <a:ext uri="{FF2B5EF4-FFF2-40B4-BE49-F238E27FC236}">
                <a16:creationId xmlns:a16="http://schemas.microsoft.com/office/drawing/2014/main" id="{956DE3F6-F7DA-4278-86DB-60BF0DD06069}"/>
              </a:ext>
            </a:extLst>
          </p:cNvPr>
          <p:cNvGrpSpPr>
            <a:grpSpLocks/>
          </p:cNvGrpSpPr>
          <p:nvPr/>
        </p:nvGrpSpPr>
        <p:grpSpPr bwMode="auto">
          <a:xfrm>
            <a:off x="3867150" y="5438775"/>
            <a:ext cx="74613" cy="26988"/>
            <a:chOff x="2373" y="1404"/>
            <a:chExt cx="47" cy="17"/>
          </a:xfrm>
        </p:grpSpPr>
        <p:sp>
          <p:nvSpPr>
            <p:cNvPr id="54545" name="Oval 273">
              <a:extLst>
                <a:ext uri="{FF2B5EF4-FFF2-40B4-BE49-F238E27FC236}">
                  <a16:creationId xmlns:a16="http://schemas.microsoft.com/office/drawing/2014/main" id="{E9AC1F21-A9D2-44D7-A54A-EB91F1D377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46" name="Oval 274">
              <a:extLst>
                <a:ext uri="{FF2B5EF4-FFF2-40B4-BE49-F238E27FC236}">
                  <a16:creationId xmlns:a16="http://schemas.microsoft.com/office/drawing/2014/main" id="{7DA0346E-17E2-4744-982D-C3ADF76C12A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547" name="Text Box 275">
            <a:extLst>
              <a:ext uri="{FF2B5EF4-FFF2-40B4-BE49-F238E27FC236}">
                <a16:creationId xmlns:a16="http://schemas.microsoft.com/office/drawing/2014/main" id="{03078ACF-E67C-4029-9A3B-AF7D1872AB79}"/>
              </a:ext>
            </a:extLst>
          </p:cNvPr>
          <p:cNvSpPr txBox="1">
            <a:spLocks noChangeArrowheads="1"/>
          </p:cNvSpPr>
          <p:nvPr/>
        </p:nvSpPr>
        <p:spPr bwMode="auto">
          <a:xfrm>
            <a:off x="4005263" y="536575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M151 MUTT (no MG) </a:t>
            </a:r>
            <a:r>
              <a:rPr lang="en-GB" altLang="en-US" b="1"/>
              <a:t>(ab)                          </a:t>
            </a:r>
            <a:r>
              <a:rPr lang="en-GB" altLang="en-US"/>
              <a:t>CWUS-33</a:t>
            </a:r>
            <a:endParaRPr lang="en-GB" altLang="en-US" b="1"/>
          </a:p>
        </p:txBody>
      </p:sp>
      <p:grpSp>
        <p:nvGrpSpPr>
          <p:cNvPr id="54548" name="Group 276">
            <a:extLst>
              <a:ext uri="{FF2B5EF4-FFF2-40B4-BE49-F238E27FC236}">
                <a16:creationId xmlns:a16="http://schemas.microsoft.com/office/drawing/2014/main" id="{1C83D6CA-CC2D-45DE-8CE0-7B008D255045}"/>
              </a:ext>
            </a:extLst>
          </p:cNvPr>
          <p:cNvGrpSpPr>
            <a:grpSpLocks/>
          </p:cNvGrpSpPr>
          <p:nvPr/>
        </p:nvGrpSpPr>
        <p:grpSpPr bwMode="auto">
          <a:xfrm>
            <a:off x="3789363" y="5221288"/>
            <a:ext cx="231775" cy="157162"/>
            <a:chOff x="2750" y="3061"/>
            <a:chExt cx="146" cy="99"/>
          </a:xfrm>
        </p:grpSpPr>
        <p:sp>
          <p:nvSpPr>
            <p:cNvPr id="54549" name="Rectangle 277">
              <a:extLst>
                <a:ext uri="{FF2B5EF4-FFF2-40B4-BE49-F238E27FC236}">
                  <a16:creationId xmlns:a16="http://schemas.microsoft.com/office/drawing/2014/main" id="{681638AA-84F4-4421-B239-4C4B3DDF541F}"/>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50" name="Line 278">
              <a:extLst>
                <a:ext uri="{FF2B5EF4-FFF2-40B4-BE49-F238E27FC236}">
                  <a16:creationId xmlns:a16="http://schemas.microsoft.com/office/drawing/2014/main" id="{64B238BE-48AD-42D7-BD8C-B4D30B568AB0}"/>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51" name="Line 279">
              <a:extLst>
                <a:ext uri="{FF2B5EF4-FFF2-40B4-BE49-F238E27FC236}">
                  <a16:creationId xmlns:a16="http://schemas.microsoft.com/office/drawing/2014/main" id="{25C6E888-7AAA-454F-9DD5-7609002DFE58}"/>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4552" name="Group 280">
            <a:extLst>
              <a:ext uri="{FF2B5EF4-FFF2-40B4-BE49-F238E27FC236}">
                <a16:creationId xmlns:a16="http://schemas.microsoft.com/office/drawing/2014/main" id="{8AE027D3-1B5F-4C08-924A-5636F4277055}"/>
              </a:ext>
            </a:extLst>
          </p:cNvPr>
          <p:cNvGrpSpPr>
            <a:grpSpLocks/>
          </p:cNvGrpSpPr>
          <p:nvPr/>
        </p:nvGrpSpPr>
        <p:grpSpPr bwMode="auto">
          <a:xfrm>
            <a:off x="3867150" y="5148263"/>
            <a:ext cx="74613" cy="26987"/>
            <a:chOff x="2373" y="1404"/>
            <a:chExt cx="47" cy="17"/>
          </a:xfrm>
        </p:grpSpPr>
        <p:sp>
          <p:nvSpPr>
            <p:cNvPr id="54553" name="Oval 281">
              <a:extLst>
                <a:ext uri="{FF2B5EF4-FFF2-40B4-BE49-F238E27FC236}">
                  <a16:creationId xmlns:a16="http://schemas.microsoft.com/office/drawing/2014/main" id="{2EF76B9E-D3C1-422E-8A30-4207D5DCA9C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54" name="Oval 282">
              <a:extLst>
                <a:ext uri="{FF2B5EF4-FFF2-40B4-BE49-F238E27FC236}">
                  <a16:creationId xmlns:a16="http://schemas.microsoft.com/office/drawing/2014/main" id="{F658122F-F259-40F1-A8F7-46CEFFBB42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555" name="Line 283">
            <a:extLst>
              <a:ext uri="{FF2B5EF4-FFF2-40B4-BE49-F238E27FC236}">
                <a16:creationId xmlns:a16="http://schemas.microsoft.com/office/drawing/2014/main" id="{A6A0F4AC-1508-4DDD-AECF-67C6CBA48BF5}"/>
              </a:ext>
            </a:extLst>
          </p:cNvPr>
          <p:cNvSpPr>
            <a:spLocks noChangeShapeType="1"/>
          </p:cNvSpPr>
          <p:nvPr/>
        </p:nvSpPr>
        <p:spPr bwMode="auto">
          <a:xfrm>
            <a:off x="3644900" y="52927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56" name="Text Box 284">
            <a:extLst>
              <a:ext uri="{FF2B5EF4-FFF2-40B4-BE49-F238E27FC236}">
                <a16:creationId xmlns:a16="http://schemas.microsoft.com/office/drawing/2014/main" id="{6F695FAD-DD9E-4A7C-BC11-99F3CC759959}"/>
              </a:ext>
            </a:extLst>
          </p:cNvPr>
          <p:cNvSpPr txBox="1">
            <a:spLocks noChangeArrowheads="1"/>
          </p:cNvSpPr>
          <p:nvPr/>
        </p:nvSpPr>
        <p:spPr bwMode="auto">
          <a:xfrm>
            <a:off x="4005263" y="5148263"/>
            <a:ext cx="27019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M220 TOW ATGM Team </a:t>
            </a:r>
            <a:r>
              <a:rPr lang="en-GB" altLang="en-US" b="1"/>
              <a:t>(bc)</a:t>
            </a:r>
            <a:r>
              <a:rPr lang="en-GB" altLang="en-US"/>
              <a:t>                    CWUS-40</a:t>
            </a:r>
            <a:endParaRPr lang="en-GB" altLang="en-US" b="1"/>
          </a:p>
        </p:txBody>
      </p:sp>
      <p:sp>
        <p:nvSpPr>
          <p:cNvPr id="54557" name="Text Box 285">
            <a:extLst>
              <a:ext uri="{FF2B5EF4-FFF2-40B4-BE49-F238E27FC236}">
                <a16:creationId xmlns:a16="http://schemas.microsoft.com/office/drawing/2014/main" id="{01CFC57B-6E02-43F5-BFA1-B04DDFB72183}"/>
              </a:ext>
            </a:extLst>
          </p:cNvPr>
          <p:cNvSpPr txBox="1">
            <a:spLocks noChangeArrowheads="1"/>
          </p:cNvSpPr>
          <p:nvPr/>
        </p:nvSpPr>
        <p:spPr bwMode="auto">
          <a:xfrm>
            <a:off x="3500438" y="6588125"/>
            <a:ext cx="32416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1985: May replace M151 MUTTs with:</a:t>
            </a:r>
          </a:p>
          <a:p>
            <a:r>
              <a:rPr lang="en-GB" altLang="en-US"/>
              <a:t>     M998 HMMWV Utility Vehicle (no MG)                        CWUS-34</a:t>
            </a:r>
          </a:p>
          <a:p>
            <a:endParaRPr lang="en-GB" altLang="en-US" b="1"/>
          </a:p>
          <a:p>
            <a:r>
              <a:rPr lang="en-GB" altLang="en-US" b="1"/>
              <a:t>(b) </a:t>
            </a:r>
            <a:r>
              <a:rPr lang="en-GB" altLang="en-US"/>
              <a:t>May fire M220 TOW ATGMs from transport when mounted.</a:t>
            </a:r>
          </a:p>
          <a:p>
            <a:endParaRPr lang="en-GB" altLang="en-US"/>
          </a:p>
          <a:p>
            <a:r>
              <a:rPr lang="en-GB" altLang="en-US" b="1"/>
              <a:t>(c) </a:t>
            </a:r>
            <a:r>
              <a:rPr lang="en-GB" altLang="en-US"/>
              <a:t>May replace M220 TOW ATGM with Improved TOW or in Late 1980s with TOW 2 (see card).</a:t>
            </a:r>
          </a:p>
          <a:p>
            <a:endParaRPr lang="en-GB" altLang="en-US"/>
          </a:p>
          <a:p>
            <a:r>
              <a:rPr lang="en-GB" altLang="en-US" b="1"/>
              <a:t>(d) </a:t>
            </a:r>
            <a:r>
              <a:rPr lang="en-GB" altLang="en-US"/>
              <a:t>From mid-1980s: May replace AH-1S Cobra attack helicopters with:</a:t>
            </a:r>
          </a:p>
          <a:p>
            <a:r>
              <a:rPr lang="en-GB" altLang="en-US"/>
              <a:t>     AH-1S Enhanced Cobra Attack Helicopter                   CWUS-62</a:t>
            </a:r>
          </a:p>
          <a:p>
            <a:endParaRPr lang="en-GB" altLang="en-US"/>
          </a:p>
          <a:p>
            <a:r>
              <a:rPr lang="en-GB" altLang="en-US" b="1"/>
              <a:t>(e) </a:t>
            </a:r>
            <a:r>
              <a:rPr lang="en-GB" altLang="en-US"/>
              <a:t>In 9th Infantry Division, add the following to the HQ:</a:t>
            </a:r>
          </a:p>
          <a:p>
            <a:r>
              <a:rPr lang="en-GB" altLang="en-US"/>
              <a:t>     </a:t>
            </a:r>
            <a:r>
              <a:rPr lang="en-GB" altLang="en-US" b="1"/>
              <a:t>x3 </a:t>
            </a:r>
            <a:r>
              <a:rPr lang="en-GB" altLang="en-US"/>
              <a:t>Scout Team (no Dragon or AT-4)                            CWUS-52</a:t>
            </a:r>
          </a:p>
          <a:p>
            <a:r>
              <a:rPr lang="en-GB" altLang="en-US"/>
              <a:t>     </a:t>
            </a:r>
            <a:r>
              <a:rPr lang="en-GB" altLang="en-US" b="1"/>
              <a:t>x3 </a:t>
            </a:r>
            <a:r>
              <a:rPr lang="en-GB" altLang="en-US"/>
              <a:t>All-Terrain Motorcycle                                              CWUS-81</a:t>
            </a:r>
          </a:p>
          <a:p>
            <a:r>
              <a:rPr lang="en-GB" altLang="en-US"/>
              <a:t>     </a:t>
            </a:r>
            <a:r>
              <a:rPr lang="en-GB" altLang="en-US" b="1"/>
              <a:t>x1 </a:t>
            </a:r>
            <a:r>
              <a:rPr lang="en-GB" altLang="en-US"/>
              <a:t>M998 HMMWV (no MG but with GSR fitted)           CWUS-34</a:t>
            </a:r>
          </a:p>
        </p:txBody>
      </p:sp>
      <p:sp>
        <p:nvSpPr>
          <p:cNvPr id="54558" name="Line 286">
            <a:extLst>
              <a:ext uri="{FF2B5EF4-FFF2-40B4-BE49-F238E27FC236}">
                <a16:creationId xmlns:a16="http://schemas.microsoft.com/office/drawing/2014/main" id="{4855B42B-53A4-4AFC-8692-9595EB231885}"/>
              </a:ext>
            </a:extLst>
          </p:cNvPr>
          <p:cNvSpPr>
            <a:spLocks noChangeShapeType="1"/>
          </p:cNvSpPr>
          <p:nvPr/>
        </p:nvSpPr>
        <p:spPr bwMode="auto">
          <a:xfrm flipV="1">
            <a:off x="3644900" y="3708400"/>
            <a:ext cx="0" cy="2735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4559" name="Group 287">
            <a:extLst>
              <a:ext uri="{FF2B5EF4-FFF2-40B4-BE49-F238E27FC236}">
                <a16:creationId xmlns:a16="http://schemas.microsoft.com/office/drawing/2014/main" id="{253BF87D-6F14-4170-8734-F3EDD84A06BD}"/>
              </a:ext>
            </a:extLst>
          </p:cNvPr>
          <p:cNvGrpSpPr>
            <a:grpSpLocks/>
          </p:cNvGrpSpPr>
          <p:nvPr/>
        </p:nvGrpSpPr>
        <p:grpSpPr bwMode="auto">
          <a:xfrm>
            <a:off x="3500438" y="3490913"/>
            <a:ext cx="287337" cy="258762"/>
            <a:chOff x="2478" y="2653"/>
            <a:chExt cx="146" cy="120"/>
          </a:xfrm>
        </p:grpSpPr>
        <p:sp>
          <p:nvSpPr>
            <p:cNvPr id="54560" name="Rectangle 288">
              <a:extLst>
                <a:ext uri="{FF2B5EF4-FFF2-40B4-BE49-F238E27FC236}">
                  <a16:creationId xmlns:a16="http://schemas.microsoft.com/office/drawing/2014/main" id="{4EABDB66-3DF6-4A77-AF5E-2C31BDCA9A1F}"/>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561" name="Line 289">
              <a:extLst>
                <a:ext uri="{FF2B5EF4-FFF2-40B4-BE49-F238E27FC236}">
                  <a16:creationId xmlns:a16="http://schemas.microsoft.com/office/drawing/2014/main" id="{440D085D-27FB-4FA8-AAEA-0245287F6551}"/>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4562" name="Oval 290">
              <a:extLst>
                <a:ext uri="{FF2B5EF4-FFF2-40B4-BE49-F238E27FC236}">
                  <a16:creationId xmlns:a16="http://schemas.microsoft.com/office/drawing/2014/main" id="{E7437FCA-A5B7-43DC-B06B-D66DD961D6B9}"/>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4563" name="Oval 291">
              <a:extLst>
                <a:ext uri="{FF2B5EF4-FFF2-40B4-BE49-F238E27FC236}">
                  <a16:creationId xmlns:a16="http://schemas.microsoft.com/office/drawing/2014/main" id="{C098745B-CE4A-4252-BCA8-BA3318FF447E}"/>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4927" name="Text Box 655">
            <a:extLst>
              <a:ext uri="{FF2B5EF4-FFF2-40B4-BE49-F238E27FC236}">
                <a16:creationId xmlns:a16="http://schemas.microsoft.com/office/drawing/2014/main" id="{86030D4C-C910-4362-BB30-35698477D7C3}"/>
              </a:ext>
            </a:extLst>
          </p:cNvPr>
          <p:cNvSpPr txBox="1">
            <a:spLocks noChangeArrowheads="1"/>
          </p:cNvSpPr>
          <p:nvPr/>
        </p:nvSpPr>
        <p:spPr bwMode="auto">
          <a:xfrm>
            <a:off x="115888" y="3563938"/>
            <a:ext cx="3168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1987: May replace M29 81mm Mortar with M252 81mm Mortar (see card).</a:t>
            </a:r>
            <a:endParaRPr lang="en-GB" altLang="en-US" b="1"/>
          </a:p>
        </p:txBody>
      </p:sp>
      <p:pic>
        <p:nvPicPr>
          <p:cNvPr id="55092" name="Picture 820" descr="CWUS-12 M113A1">
            <a:extLst>
              <a:ext uri="{FF2B5EF4-FFF2-40B4-BE49-F238E27FC236}">
                <a16:creationId xmlns:a16="http://schemas.microsoft.com/office/drawing/2014/main" id="{243C8D38-6828-4C92-A981-C5BA26DD39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4427538"/>
            <a:ext cx="3241675" cy="2679700"/>
          </a:xfrm>
          <a:prstGeom prst="rect">
            <a:avLst/>
          </a:prstGeom>
          <a:noFill/>
          <a:extLst>
            <a:ext uri="{909E8E84-426E-40DD-AFC4-6F175D3DCCD1}">
              <a14:hiddenFill xmlns:a14="http://schemas.microsoft.com/office/drawing/2010/main">
                <a:solidFill>
                  <a:srgbClr val="FFFFFF"/>
                </a:solidFill>
              </a14:hiddenFill>
            </a:ext>
          </a:extLst>
        </p:spPr>
      </p:pic>
      <p:pic>
        <p:nvPicPr>
          <p:cNvPr id="55093" name="Picture 821" descr="CWUS-36 Commander a">
            <a:extLst>
              <a:ext uri="{FF2B5EF4-FFF2-40B4-BE49-F238E27FC236}">
                <a16:creationId xmlns:a16="http://schemas.microsoft.com/office/drawing/2014/main" id="{11DC3184-778D-4C4C-B001-8F6FBBCB2C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395288"/>
            <a:ext cx="2489200" cy="2519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86" name="Line 378">
            <a:extLst>
              <a:ext uri="{FF2B5EF4-FFF2-40B4-BE49-F238E27FC236}">
                <a16:creationId xmlns:a16="http://schemas.microsoft.com/office/drawing/2014/main" id="{D3319565-6E7D-4F53-9647-F9AC18CC31A5}"/>
              </a:ext>
            </a:extLst>
          </p:cNvPr>
          <p:cNvSpPr>
            <a:spLocks noChangeShapeType="1"/>
          </p:cNvSpPr>
          <p:nvPr/>
        </p:nvSpPr>
        <p:spPr bwMode="auto">
          <a:xfrm>
            <a:off x="3573463" y="2124075"/>
            <a:ext cx="142875"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87" name="Line 279">
            <a:extLst>
              <a:ext uri="{FF2B5EF4-FFF2-40B4-BE49-F238E27FC236}">
                <a16:creationId xmlns:a16="http://schemas.microsoft.com/office/drawing/2014/main" id="{C9F9A7A5-D899-4673-9EC2-F4353937E449}"/>
              </a:ext>
            </a:extLst>
          </p:cNvPr>
          <p:cNvSpPr>
            <a:spLocks noChangeShapeType="1"/>
          </p:cNvSpPr>
          <p:nvPr/>
        </p:nvSpPr>
        <p:spPr bwMode="auto">
          <a:xfrm>
            <a:off x="404813" y="611188"/>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12" name="Rectangle 4">
            <a:extLst>
              <a:ext uri="{FF2B5EF4-FFF2-40B4-BE49-F238E27FC236}">
                <a16:creationId xmlns:a16="http://schemas.microsoft.com/office/drawing/2014/main" id="{6EF0A8BC-9455-4AD9-B995-F9E532C08D92}"/>
              </a:ext>
            </a:extLst>
          </p:cNvPr>
          <p:cNvSpPr>
            <a:spLocks noChangeAspect="1" noChangeArrowheads="1"/>
          </p:cNvSpPr>
          <p:nvPr/>
        </p:nvSpPr>
        <p:spPr bwMode="auto">
          <a:xfrm>
            <a:off x="547688" y="1044575"/>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13" name="Text Box 5">
            <a:extLst>
              <a:ext uri="{FF2B5EF4-FFF2-40B4-BE49-F238E27FC236}">
                <a16:creationId xmlns:a16="http://schemas.microsoft.com/office/drawing/2014/main" id="{24211B6E-C733-41D4-AE9F-9BB996FEE23D}"/>
              </a:ext>
            </a:extLst>
          </p:cNvPr>
          <p:cNvSpPr txBox="1">
            <a:spLocks noChangeArrowheads="1"/>
          </p:cNvSpPr>
          <p:nvPr/>
        </p:nvSpPr>
        <p:spPr bwMode="auto">
          <a:xfrm>
            <a:off x="908050" y="1042988"/>
            <a:ext cx="18843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7th Army (CENTAG)</a:t>
            </a:r>
          </a:p>
        </p:txBody>
      </p:sp>
      <p:grpSp>
        <p:nvGrpSpPr>
          <p:cNvPr id="68614" name="Group 6">
            <a:extLst>
              <a:ext uri="{FF2B5EF4-FFF2-40B4-BE49-F238E27FC236}">
                <a16:creationId xmlns:a16="http://schemas.microsoft.com/office/drawing/2014/main" id="{C2818C58-8A98-4656-BA06-93DB736FE5ED}"/>
              </a:ext>
            </a:extLst>
          </p:cNvPr>
          <p:cNvGrpSpPr>
            <a:grpSpLocks/>
          </p:cNvGrpSpPr>
          <p:nvPr/>
        </p:nvGrpSpPr>
        <p:grpSpPr bwMode="auto">
          <a:xfrm>
            <a:off x="584200" y="973138"/>
            <a:ext cx="292100" cy="63500"/>
            <a:chOff x="1344" y="3923"/>
            <a:chExt cx="184" cy="40"/>
          </a:xfrm>
        </p:grpSpPr>
        <p:grpSp>
          <p:nvGrpSpPr>
            <p:cNvPr id="68615" name="Group 7">
              <a:extLst>
                <a:ext uri="{FF2B5EF4-FFF2-40B4-BE49-F238E27FC236}">
                  <a16:creationId xmlns:a16="http://schemas.microsoft.com/office/drawing/2014/main" id="{A9FDD385-039D-4EAD-A55F-6632A1969BB0}"/>
                </a:ext>
              </a:extLst>
            </p:cNvPr>
            <p:cNvGrpSpPr>
              <a:grpSpLocks/>
            </p:cNvGrpSpPr>
            <p:nvPr/>
          </p:nvGrpSpPr>
          <p:grpSpPr bwMode="auto">
            <a:xfrm>
              <a:off x="1344" y="3923"/>
              <a:ext cx="139" cy="40"/>
              <a:chOff x="164" y="249"/>
              <a:chExt cx="139" cy="40"/>
            </a:xfrm>
          </p:grpSpPr>
          <p:grpSp>
            <p:nvGrpSpPr>
              <p:cNvPr id="68616" name="Group 8">
                <a:extLst>
                  <a:ext uri="{FF2B5EF4-FFF2-40B4-BE49-F238E27FC236}">
                    <a16:creationId xmlns:a16="http://schemas.microsoft.com/office/drawing/2014/main" id="{6836945B-3568-4927-850A-95741F41203F}"/>
                  </a:ext>
                </a:extLst>
              </p:cNvPr>
              <p:cNvGrpSpPr>
                <a:grpSpLocks/>
              </p:cNvGrpSpPr>
              <p:nvPr/>
            </p:nvGrpSpPr>
            <p:grpSpPr bwMode="auto">
              <a:xfrm>
                <a:off x="255" y="249"/>
                <a:ext cx="48" cy="40"/>
                <a:chOff x="2539" y="543"/>
                <a:chExt cx="48" cy="40"/>
              </a:xfrm>
            </p:grpSpPr>
            <p:sp>
              <p:nvSpPr>
                <p:cNvPr id="68617" name="Line 9">
                  <a:extLst>
                    <a:ext uri="{FF2B5EF4-FFF2-40B4-BE49-F238E27FC236}">
                      <a16:creationId xmlns:a16="http://schemas.microsoft.com/office/drawing/2014/main" id="{307071A4-E3C0-46EF-BD32-86520A5623A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18" name="Line 10">
                  <a:extLst>
                    <a:ext uri="{FF2B5EF4-FFF2-40B4-BE49-F238E27FC236}">
                      <a16:creationId xmlns:a16="http://schemas.microsoft.com/office/drawing/2014/main" id="{282C322B-881A-41A7-AD00-38B1B4AA7E9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19" name="Group 11">
                <a:extLst>
                  <a:ext uri="{FF2B5EF4-FFF2-40B4-BE49-F238E27FC236}">
                    <a16:creationId xmlns:a16="http://schemas.microsoft.com/office/drawing/2014/main" id="{56B4672D-B108-4B7F-B4D2-D15FC3BDE3F7}"/>
                  </a:ext>
                </a:extLst>
              </p:cNvPr>
              <p:cNvGrpSpPr>
                <a:grpSpLocks/>
              </p:cNvGrpSpPr>
              <p:nvPr/>
            </p:nvGrpSpPr>
            <p:grpSpPr bwMode="auto">
              <a:xfrm>
                <a:off x="164" y="249"/>
                <a:ext cx="93" cy="40"/>
                <a:chOff x="3884" y="748"/>
                <a:chExt cx="93" cy="40"/>
              </a:xfrm>
            </p:grpSpPr>
            <p:grpSp>
              <p:nvGrpSpPr>
                <p:cNvPr id="68620" name="Group 12">
                  <a:extLst>
                    <a:ext uri="{FF2B5EF4-FFF2-40B4-BE49-F238E27FC236}">
                      <a16:creationId xmlns:a16="http://schemas.microsoft.com/office/drawing/2014/main" id="{DE704AF0-DD67-4587-B807-3CDC6D76A79D}"/>
                    </a:ext>
                  </a:extLst>
                </p:cNvPr>
                <p:cNvGrpSpPr>
                  <a:grpSpLocks/>
                </p:cNvGrpSpPr>
                <p:nvPr/>
              </p:nvGrpSpPr>
              <p:grpSpPr bwMode="auto">
                <a:xfrm>
                  <a:off x="3884" y="748"/>
                  <a:ext cx="48" cy="40"/>
                  <a:chOff x="2539" y="543"/>
                  <a:chExt cx="48" cy="40"/>
                </a:xfrm>
              </p:grpSpPr>
              <p:sp>
                <p:nvSpPr>
                  <p:cNvPr id="68621" name="Line 13">
                    <a:extLst>
                      <a:ext uri="{FF2B5EF4-FFF2-40B4-BE49-F238E27FC236}">
                        <a16:creationId xmlns:a16="http://schemas.microsoft.com/office/drawing/2014/main" id="{12AF3800-566C-4851-AE3A-96108BE093E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22" name="Line 14">
                    <a:extLst>
                      <a:ext uri="{FF2B5EF4-FFF2-40B4-BE49-F238E27FC236}">
                        <a16:creationId xmlns:a16="http://schemas.microsoft.com/office/drawing/2014/main" id="{B903407F-33DF-4128-B67A-FB66B6E8B4B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23" name="Group 15">
                  <a:extLst>
                    <a:ext uri="{FF2B5EF4-FFF2-40B4-BE49-F238E27FC236}">
                      <a16:creationId xmlns:a16="http://schemas.microsoft.com/office/drawing/2014/main" id="{E7FFE11D-7F9A-4D65-947B-ACCDFB15295C}"/>
                    </a:ext>
                  </a:extLst>
                </p:cNvPr>
                <p:cNvGrpSpPr>
                  <a:grpSpLocks/>
                </p:cNvGrpSpPr>
                <p:nvPr/>
              </p:nvGrpSpPr>
              <p:grpSpPr bwMode="auto">
                <a:xfrm>
                  <a:off x="3929" y="748"/>
                  <a:ext cx="48" cy="40"/>
                  <a:chOff x="2539" y="543"/>
                  <a:chExt cx="48" cy="40"/>
                </a:xfrm>
              </p:grpSpPr>
              <p:sp>
                <p:nvSpPr>
                  <p:cNvPr id="68624" name="Line 16">
                    <a:extLst>
                      <a:ext uri="{FF2B5EF4-FFF2-40B4-BE49-F238E27FC236}">
                        <a16:creationId xmlns:a16="http://schemas.microsoft.com/office/drawing/2014/main" id="{98EBEBDF-4E88-4496-8B4B-3AEF1EB6CB0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25" name="Line 17">
                    <a:extLst>
                      <a:ext uri="{FF2B5EF4-FFF2-40B4-BE49-F238E27FC236}">
                        <a16:creationId xmlns:a16="http://schemas.microsoft.com/office/drawing/2014/main" id="{3BC01F9C-F41A-4BE6-BFB8-BDD5ED435CD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68626" name="Group 18">
              <a:extLst>
                <a:ext uri="{FF2B5EF4-FFF2-40B4-BE49-F238E27FC236}">
                  <a16:creationId xmlns:a16="http://schemas.microsoft.com/office/drawing/2014/main" id="{FB42E9FF-E38D-4154-8CC9-33D47347F5C4}"/>
                </a:ext>
              </a:extLst>
            </p:cNvPr>
            <p:cNvGrpSpPr>
              <a:grpSpLocks/>
            </p:cNvGrpSpPr>
            <p:nvPr/>
          </p:nvGrpSpPr>
          <p:grpSpPr bwMode="auto">
            <a:xfrm>
              <a:off x="1480" y="3923"/>
              <a:ext cx="48" cy="40"/>
              <a:chOff x="2539" y="543"/>
              <a:chExt cx="48" cy="40"/>
            </a:xfrm>
          </p:grpSpPr>
          <p:sp>
            <p:nvSpPr>
              <p:cNvPr id="68627" name="Line 19">
                <a:extLst>
                  <a:ext uri="{FF2B5EF4-FFF2-40B4-BE49-F238E27FC236}">
                    <a16:creationId xmlns:a16="http://schemas.microsoft.com/office/drawing/2014/main" id="{6B003C5E-9613-4B79-83CB-3856067F721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28" name="Line 20">
                <a:extLst>
                  <a:ext uri="{FF2B5EF4-FFF2-40B4-BE49-F238E27FC236}">
                    <a16:creationId xmlns:a16="http://schemas.microsoft.com/office/drawing/2014/main" id="{0850D13B-7FF8-4639-91A6-BA3DA20BD69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629" name="Rectangle 21">
            <a:extLst>
              <a:ext uri="{FF2B5EF4-FFF2-40B4-BE49-F238E27FC236}">
                <a16:creationId xmlns:a16="http://schemas.microsoft.com/office/drawing/2014/main" id="{D57767CD-93F5-4264-A65E-4932230F1650}"/>
              </a:ext>
            </a:extLst>
          </p:cNvPr>
          <p:cNvSpPr>
            <a:spLocks noChangeAspect="1" noChangeArrowheads="1"/>
          </p:cNvSpPr>
          <p:nvPr/>
        </p:nvSpPr>
        <p:spPr bwMode="auto">
          <a:xfrm>
            <a:off x="836613" y="1547813"/>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30" name="Rectangle 22">
            <a:extLst>
              <a:ext uri="{FF2B5EF4-FFF2-40B4-BE49-F238E27FC236}">
                <a16:creationId xmlns:a16="http://schemas.microsoft.com/office/drawing/2014/main" id="{FAB4EE0F-00C6-4E6A-A523-5D1AE4A13396}"/>
              </a:ext>
            </a:extLst>
          </p:cNvPr>
          <p:cNvSpPr>
            <a:spLocks noChangeAspect="1" noChangeArrowheads="1"/>
          </p:cNvSpPr>
          <p:nvPr/>
        </p:nvSpPr>
        <p:spPr bwMode="auto">
          <a:xfrm>
            <a:off x="836613" y="2052638"/>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31" name="Rectangle 23">
            <a:extLst>
              <a:ext uri="{FF2B5EF4-FFF2-40B4-BE49-F238E27FC236}">
                <a16:creationId xmlns:a16="http://schemas.microsoft.com/office/drawing/2014/main" id="{1594EF76-D871-401C-93C9-9EC5EB8BB39C}"/>
              </a:ext>
            </a:extLst>
          </p:cNvPr>
          <p:cNvSpPr>
            <a:spLocks noChangeAspect="1" noChangeArrowheads="1"/>
          </p:cNvSpPr>
          <p:nvPr/>
        </p:nvSpPr>
        <p:spPr bwMode="auto">
          <a:xfrm>
            <a:off x="3716338" y="971550"/>
            <a:ext cx="358775" cy="288925"/>
          </a:xfrm>
          <a:prstGeom prst="rect">
            <a:avLst/>
          </a:prstGeom>
          <a:solidFill>
            <a:srgbClr val="66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32" name="Rectangle 24">
            <a:extLst>
              <a:ext uri="{FF2B5EF4-FFF2-40B4-BE49-F238E27FC236}">
                <a16:creationId xmlns:a16="http://schemas.microsoft.com/office/drawing/2014/main" id="{BEE18A9B-FED4-400D-B9AC-582146ABA550}"/>
              </a:ext>
            </a:extLst>
          </p:cNvPr>
          <p:cNvSpPr>
            <a:spLocks noChangeAspect="1" noChangeArrowheads="1"/>
          </p:cNvSpPr>
          <p:nvPr/>
        </p:nvSpPr>
        <p:spPr bwMode="auto">
          <a:xfrm>
            <a:off x="3716338" y="1476375"/>
            <a:ext cx="358775" cy="288925"/>
          </a:xfrm>
          <a:prstGeom prst="rect">
            <a:avLst/>
          </a:prstGeom>
          <a:solidFill>
            <a:srgbClr val="66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633" name="Group 25">
            <a:extLst>
              <a:ext uri="{FF2B5EF4-FFF2-40B4-BE49-F238E27FC236}">
                <a16:creationId xmlns:a16="http://schemas.microsoft.com/office/drawing/2014/main" id="{D6121B73-69A0-4AAD-9184-FEC4613ED8BC}"/>
              </a:ext>
            </a:extLst>
          </p:cNvPr>
          <p:cNvGrpSpPr>
            <a:grpSpLocks/>
          </p:cNvGrpSpPr>
          <p:nvPr/>
        </p:nvGrpSpPr>
        <p:grpSpPr bwMode="auto">
          <a:xfrm>
            <a:off x="906463" y="1476375"/>
            <a:ext cx="220662" cy="63500"/>
            <a:chOff x="164" y="249"/>
            <a:chExt cx="139" cy="40"/>
          </a:xfrm>
        </p:grpSpPr>
        <p:grpSp>
          <p:nvGrpSpPr>
            <p:cNvPr id="68634" name="Group 26">
              <a:extLst>
                <a:ext uri="{FF2B5EF4-FFF2-40B4-BE49-F238E27FC236}">
                  <a16:creationId xmlns:a16="http://schemas.microsoft.com/office/drawing/2014/main" id="{DD12CFD5-7E6E-482B-B447-EAD0CE7C9890}"/>
                </a:ext>
              </a:extLst>
            </p:cNvPr>
            <p:cNvGrpSpPr>
              <a:grpSpLocks/>
            </p:cNvGrpSpPr>
            <p:nvPr/>
          </p:nvGrpSpPr>
          <p:grpSpPr bwMode="auto">
            <a:xfrm>
              <a:off x="255" y="249"/>
              <a:ext cx="48" cy="40"/>
              <a:chOff x="2539" y="543"/>
              <a:chExt cx="48" cy="40"/>
            </a:xfrm>
          </p:grpSpPr>
          <p:sp>
            <p:nvSpPr>
              <p:cNvPr id="68635" name="Line 27">
                <a:extLst>
                  <a:ext uri="{FF2B5EF4-FFF2-40B4-BE49-F238E27FC236}">
                    <a16:creationId xmlns:a16="http://schemas.microsoft.com/office/drawing/2014/main" id="{16E34594-44CA-40B4-B6F6-099BEC2EC1E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36" name="Line 28">
                <a:extLst>
                  <a:ext uri="{FF2B5EF4-FFF2-40B4-BE49-F238E27FC236}">
                    <a16:creationId xmlns:a16="http://schemas.microsoft.com/office/drawing/2014/main" id="{7211B8D4-3FFB-4949-8CEC-BB4A606BB81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37" name="Group 29">
              <a:extLst>
                <a:ext uri="{FF2B5EF4-FFF2-40B4-BE49-F238E27FC236}">
                  <a16:creationId xmlns:a16="http://schemas.microsoft.com/office/drawing/2014/main" id="{F54FF35E-4AFD-4E5E-B79D-E0C07ADAC692}"/>
                </a:ext>
              </a:extLst>
            </p:cNvPr>
            <p:cNvGrpSpPr>
              <a:grpSpLocks/>
            </p:cNvGrpSpPr>
            <p:nvPr/>
          </p:nvGrpSpPr>
          <p:grpSpPr bwMode="auto">
            <a:xfrm>
              <a:off x="164" y="249"/>
              <a:ext cx="93" cy="40"/>
              <a:chOff x="3884" y="748"/>
              <a:chExt cx="93" cy="40"/>
            </a:xfrm>
          </p:grpSpPr>
          <p:grpSp>
            <p:nvGrpSpPr>
              <p:cNvPr id="68638" name="Group 30">
                <a:extLst>
                  <a:ext uri="{FF2B5EF4-FFF2-40B4-BE49-F238E27FC236}">
                    <a16:creationId xmlns:a16="http://schemas.microsoft.com/office/drawing/2014/main" id="{0E1D97B6-79C2-4DE7-9784-7F3651920DA0}"/>
                  </a:ext>
                </a:extLst>
              </p:cNvPr>
              <p:cNvGrpSpPr>
                <a:grpSpLocks/>
              </p:cNvGrpSpPr>
              <p:nvPr/>
            </p:nvGrpSpPr>
            <p:grpSpPr bwMode="auto">
              <a:xfrm>
                <a:off x="3884" y="748"/>
                <a:ext cx="48" cy="40"/>
                <a:chOff x="2539" y="543"/>
                <a:chExt cx="48" cy="40"/>
              </a:xfrm>
            </p:grpSpPr>
            <p:sp>
              <p:nvSpPr>
                <p:cNvPr id="68639" name="Line 31">
                  <a:extLst>
                    <a:ext uri="{FF2B5EF4-FFF2-40B4-BE49-F238E27FC236}">
                      <a16:creationId xmlns:a16="http://schemas.microsoft.com/office/drawing/2014/main" id="{18399FDA-0314-4A49-9AA4-FB68C1EAACF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40" name="Line 32">
                  <a:extLst>
                    <a:ext uri="{FF2B5EF4-FFF2-40B4-BE49-F238E27FC236}">
                      <a16:creationId xmlns:a16="http://schemas.microsoft.com/office/drawing/2014/main" id="{89BF9D4A-93E3-4765-9E47-1A08D58B743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41" name="Group 33">
                <a:extLst>
                  <a:ext uri="{FF2B5EF4-FFF2-40B4-BE49-F238E27FC236}">
                    <a16:creationId xmlns:a16="http://schemas.microsoft.com/office/drawing/2014/main" id="{E238D1FA-4FDC-4443-98B3-ADB3DB2C3ED2}"/>
                  </a:ext>
                </a:extLst>
              </p:cNvPr>
              <p:cNvGrpSpPr>
                <a:grpSpLocks/>
              </p:cNvGrpSpPr>
              <p:nvPr/>
            </p:nvGrpSpPr>
            <p:grpSpPr bwMode="auto">
              <a:xfrm>
                <a:off x="3929" y="748"/>
                <a:ext cx="48" cy="40"/>
                <a:chOff x="2539" y="543"/>
                <a:chExt cx="48" cy="40"/>
              </a:xfrm>
            </p:grpSpPr>
            <p:sp>
              <p:nvSpPr>
                <p:cNvPr id="68642" name="Line 34">
                  <a:extLst>
                    <a:ext uri="{FF2B5EF4-FFF2-40B4-BE49-F238E27FC236}">
                      <a16:creationId xmlns:a16="http://schemas.microsoft.com/office/drawing/2014/main" id="{F0095964-8A90-4169-AA79-3045C84F66E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43" name="Line 35">
                  <a:extLst>
                    <a:ext uri="{FF2B5EF4-FFF2-40B4-BE49-F238E27FC236}">
                      <a16:creationId xmlns:a16="http://schemas.microsoft.com/office/drawing/2014/main" id="{D075B667-C2F9-4FBC-9E6A-FE3D4A78AFC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68644" name="Group 36">
            <a:extLst>
              <a:ext uri="{FF2B5EF4-FFF2-40B4-BE49-F238E27FC236}">
                <a16:creationId xmlns:a16="http://schemas.microsoft.com/office/drawing/2014/main" id="{D63EED08-E24E-47FA-B882-45DE757282B9}"/>
              </a:ext>
            </a:extLst>
          </p:cNvPr>
          <p:cNvGrpSpPr>
            <a:grpSpLocks/>
          </p:cNvGrpSpPr>
          <p:nvPr/>
        </p:nvGrpSpPr>
        <p:grpSpPr bwMode="auto">
          <a:xfrm>
            <a:off x="906463" y="1979613"/>
            <a:ext cx="220662" cy="63500"/>
            <a:chOff x="164" y="249"/>
            <a:chExt cx="139" cy="40"/>
          </a:xfrm>
        </p:grpSpPr>
        <p:grpSp>
          <p:nvGrpSpPr>
            <p:cNvPr id="68645" name="Group 37">
              <a:extLst>
                <a:ext uri="{FF2B5EF4-FFF2-40B4-BE49-F238E27FC236}">
                  <a16:creationId xmlns:a16="http://schemas.microsoft.com/office/drawing/2014/main" id="{15B091B2-E418-4669-A099-25BA18A22744}"/>
                </a:ext>
              </a:extLst>
            </p:cNvPr>
            <p:cNvGrpSpPr>
              <a:grpSpLocks/>
            </p:cNvGrpSpPr>
            <p:nvPr/>
          </p:nvGrpSpPr>
          <p:grpSpPr bwMode="auto">
            <a:xfrm>
              <a:off x="255" y="249"/>
              <a:ext cx="48" cy="40"/>
              <a:chOff x="2539" y="543"/>
              <a:chExt cx="48" cy="40"/>
            </a:xfrm>
          </p:grpSpPr>
          <p:sp>
            <p:nvSpPr>
              <p:cNvPr id="68646" name="Line 38">
                <a:extLst>
                  <a:ext uri="{FF2B5EF4-FFF2-40B4-BE49-F238E27FC236}">
                    <a16:creationId xmlns:a16="http://schemas.microsoft.com/office/drawing/2014/main" id="{C52C8639-16E7-4199-849B-B34D8B958A7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47" name="Line 39">
                <a:extLst>
                  <a:ext uri="{FF2B5EF4-FFF2-40B4-BE49-F238E27FC236}">
                    <a16:creationId xmlns:a16="http://schemas.microsoft.com/office/drawing/2014/main" id="{53532CAD-33B9-4E1F-9127-CABA4C652D1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48" name="Group 40">
              <a:extLst>
                <a:ext uri="{FF2B5EF4-FFF2-40B4-BE49-F238E27FC236}">
                  <a16:creationId xmlns:a16="http://schemas.microsoft.com/office/drawing/2014/main" id="{08E23BEF-072F-448A-B4BA-B94CBE8373F4}"/>
                </a:ext>
              </a:extLst>
            </p:cNvPr>
            <p:cNvGrpSpPr>
              <a:grpSpLocks/>
            </p:cNvGrpSpPr>
            <p:nvPr/>
          </p:nvGrpSpPr>
          <p:grpSpPr bwMode="auto">
            <a:xfrm>
              <a:off x="164" y="249"/>
              <a:ext cx="93" cy="40"/>
              <a:chOff x="3884" y="748"/>
              <a:chExt cx="93" cy="40"/>
            </a:xfrm>
          </p:grpSpPr>
          <p:grpSp>
            <p:nvGrpSpPr>
              <p:cNvPr id="68649" name="Group 41">
                <a:extLst>
                  <a:ext uri="{FF2B5EF4-FFF2-40B4-BE49-F238E27FC236}">
                    <a16:creationId xmlns:a16="http://schemas.microsoft.com/office/drawing/2014/main" id="{5718E810-625F-4695-8D77-5E99D4612D92}"/>
                  </a:ext>
                </a:extLst>
              </p:cNvPr>
              <p:cNvGrpSpPr>
                <a:grpSpLocks/>
              </p:cNvGrpSpPr>
              <p:nvPr/>
            </p:nvGrpSpPr>
            <p:grpSpPr bwMode="auto">
              <a:xfrm>
                <a:off x="3884" y="748"/>
                <a:ext cx="48" cy="40"/>
                <a:chOff x="2539" y="543"/>
                <a:chExt cx="48" cy="40"/>
              </a:xfrm>
            </p:grpSpPr>
            <p:sp>
              <p:nvSpPr>
                <p:cNvPr id="68650" name="Line 42">
                  <a:extLst>
                    <a:ext uri="{FF2B5EF4-FFF2-40B4-BE49-F238E27FC236}">
                      <a16:creationId xmlns:a16="http://schemas.microsoft.com/office/drawing/2014/main" id="{A6F663EA-5DB9-4A4E-973C-3E2C9575FBF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51" name="Line 43">
                  <a:extLst>
                    <a:ext uri="{FF2B5EF4-FFF2-40B4-BE49-F238E27FC236}">
                      <a16:creationId xmlns:a16="http://schemas.microsoft.com/office/drawing/2014/main" id="{0EE5FB1B-0B46-402A-99EF-209750A4991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52" name="Group 44">
                <a:extLst>
                  <a:ext uri="{FF2B5EF4-FFF2-40B4-BE49-F238E27FC236}">
                    <a16:creationId xmlns:a16="http://schemas.microsoft.com/office/drawing/2014/main" id="{04ABFC25-A20B-4C55-A9FE-D46B3CBEB371}"/>
                  </a:ext>
                </a:extLst>
              </p:cNvPr>
              <p:cNvGrpSpPr>
                <a:grpSpLocks/>
              </p:cNvGrpSpPr>
              <p:nvPr/>
            </p:nvGrpSpPr>
            <p:grpSpPr bwMode="auto">
              <a:xfrm>
                <a:off x="3929" y="748"/>
                <a:ext cx="48" cy="40"/>
                <a:chOff x="2539" y="543"/>
                <a:chExt cx="48" cy="40"/>
              </a:xfrm>
            </p:grpSpPr>
            <p:sp>
              <p:nvSpPr>
                <p:cNvPr id="68653" name="Line 45">
                  <a:extLst>
                    <a:ext uri="{FF2B5EF4-FFF2-40B4-BE49-F238E27FC236}">
                      <a16:creationId xmlns:a16="http://schemas.microsoft.com/office/drawing/2014/main" id="{CCB92C32-9140-4A21-94CD-586495C8F10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54" name="Line 46">
                  <a:extLst>
                    <a:ext uri="{FF2B5EF4-FFF2-40B4-BE49-F238E27FC236}">
                      <a16:creationId xmlns:a16="http://schemas.microsoft.com/office/drawing/2014/main" id="{FE32DB17-59D3-4D8F-B268-F4744929B75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68655" name="Group 47">
            <a:extLst>
              <a:ext uri="{FF2B5EF4-FFF2-40B4-BE49-F238E27FC236}">
                <a16:creationId xmlns:a16="http://schemas.microsoft.com/office/drawing/2014/main" id="{43629AAA-6C70-497E-80BF-41A951C6B11C}"/>
              </a:ext>
            </a:extLst>
          </p:cNvPr>
          <p:cNvGrpSpPr>
            <a:grpSpLocks/>
          </p:cNvGrpSpPr>
          <p:nvPr/>
        </p:nvGrpSpPr>
        <p:grpSpPr bwMode="auto">
          <a:xfrm>
            <a:off x="3786188" y="900113"/>
            <a:ext cx="220662" cy="63500"/>
            <a:chOff x="164" y="249"/>
            <a:chExt cx="139" cy="40"/>
          </a:xfrm>
        </p:grpSpPr>
        <p:grpSp>
          <p:nvGrpSpPr>
            <p:cNvPr id="68656" name="Group 48">
              <a:extLst>
                <a:ext uri="{FF2B5EF4-FFF2-40B4-BE49-F238E27FC236}">
                  <a16:creationId xmlns:a16="http://schemas.microsoft.com/office/drawing/2014/main" id="{DEDD838C-E536-4088-BD05-3F95ABA39B83}"/>
                </a:ext>
              </a:extLst>
            </p:cNvPr>
            <p:cNvGrpSpPr>
              <a:grpSpLocks/>
            </p:cNvGrpSpPr>
            <p:nvPr/>
          </p:nvGrpSpPr>
          <p:grpSpPr bwMode="auto">
            <a:xfrm>
              <a:off x="255" y="249"/>
              <a:ext cx="48" cy="40"/>
              <a:chOff x="2539" y="543"/>
              <a:chExt cx="48" cy="40"/>
            </a:xfrm>
          </p:grpSpPr>
          <p:sp>
            <p:nvSpPr>
              <p:cNvPr id="68657" name="Line 49">
                <a:extLst>
                  <a:ext uri="{FF2B5EF4-FFF2-40B4-BE49-F238E27FC236}">
                    <a16:creationId xmlns:a16="http://schemas.microsoft.com/office/drawing/2014/main" id="{40D8413A-806A-41DC-BF42-C29C7080821C}"/>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58" name="Line 50">
                <a:extLst>
                  <a:ext uri="{FF2B5EF4-FFF2-40B4-BE49-F238E27FC236}">
                    <a16:creationId xmlns:a16="http://schemas.microsoft.com/office/drawing/2014/main" id="{C2DEBA7B-4124-4288-B20D-AAE20004210C}"/>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59" name="Group 51">
              <a:extLst>
                <a:ext uri="{FF2B5EF4-FFF2-40B4-BE49-F238E27FC236}">
                  <a16:creationId xmlns:a16="http://schemas.microsoft.com/office/drawing/2014/main" id="{CD0F1694-0409-4E96-8D4F-8D59A5D72B46}"/>
                </a:ext>
              </a:extLst>
            </p:cNvPr>
            <p:cNvGrpSpPr>
              <a:grpSpLocks/>
            </p:cNvGrpSpPr>
            <p:nvPr/>
          </p:nvGrpSpPr>
          <p:grpSpPr bwMode="auto">
            <a:xfrm>
              <a:off x="164" y="249"/>
              <a:ext cx="93" cy="40"/>
              <a:chOff x="3884" y="748"/>
              <a:chExt cx="93" cy="40"/>
            </a:xfrm>
          </p:grpSpPr>
          <p:grpSp>
            <p:nvGrpSpPr>
              <p:cNvPr id="68660" name="Group 52">
                <a:extLst>
                  <a:ext uri="{FF2B5EF4-FFF2-40B4-BE49-F238E27FC236}">
                    <a16:creationId xmlns:a16="http://schemas.microsoft.com/office/drawing/2014/main" id="{484EFAD4-B730-4205-BC69-DC4CE2C3D1BE}"/>
                  </a:ext>
                </a:extLst>
              </p:cNvPr>
              <p:cNvGrpSpPr>
                <a:grpSpLocks/>
              </p:cNvGrpSpPr>
              <p:nvPr/>
            </p:nvGrpSpPr>
            <p:grpSpPr bwMode="auto">
              <a:xfrm>
                <a:off x="3884" y="748"/>
                <a:ext cx="48" cy="40"/>
                <a:chOff x="2539" y="543"/>
                <a:chExt cx="48" cy="40"/>
              </a:xfrm>
            </p:grpSpPr>
            <p:sp>
              <p:nvSpPr>
                <p:cNvPr id="68661" name="Line 53">
                  <a:extLst>
                    <a:ext uri="{FF2B5EF4-FFF2-40B4-BE49-F238E27FC236}">
                      <a16:creationId xmlns:a16="http://schemas.microsoft.com/office/drawing/2014/main" id="{62DC96AD-A723-42F6-B1A9-63EB80DE9DDB}"/>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62" name="Line 54">
                  <a:extLst>
                    <a:ext uri="{FF2B5EF4-FFF2-40B4-BE49-F238E27FC236}">
                      <a16:creationId xmlns:a16="http://schemas.microsoft.com/office/drawing/2014/main" id="{24BAED0E-8116-4D79-8AC7-9C7F097EBC50}"/>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63" name="Group 55">
                <a:extLst>
                  <a:ext uri="{FF2B5EF4-FFF2-40B4-BE49-F238E27FC236}">
                    <a16:creationId xmlns:a16="http://schemas.microsoft.com/office/drawing/2014/main" id="{251C3A0A-D1F4-4AFC-ADD1-EC60FF8EC454}"/>
                  </a:ext>
                </a:extLst>
              </p:cNvPr>
              <p:cNvGrpSpPr>
                <a:grpSpLocks/>
              </p:cNvGrpSpPr>
              <p:nvPr/>
            </p:nvGrpSpPr>
            <p:grpSpPr bwMode="auto">
              <a:xfrm>
                <a:off x="3929" y="748"/>
                <a:ext cx="48" cy="40"/>
                <a:chOff x="2539" y="543"/>
                <a:chExt cx="48" cy="40"/>
              </a:xfrm>
            </p:grpSpPr>
            <p:sp>
              <p:nvSpPr>
                <p:cNvPr id="68664" name="Line 56">
                  <a:extLst>
                    <a:ext uri="{FF2B5EF4-FFF2-40B4-BE49-F238E27FC236}">
                      <a16:creationId xmlns:a16="http://schemas.microsoft.com/office/drawing/2014/main" id="{318641A6-E6A0-476C-90D8-CBA1F8950DEB}"/>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65" name="Line 57">
                  <a:extLst>
                    <a:ext uri="{FF2B5EF4-FFF2-40B4-BE49-F238E27FC236}">
                      <a16:creationId xmlns:a16="http://schemas.microsoft.com/office/drawing/2014/main" id="{44F39542-734F-4136-9962-6F8280D8211C}"/>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68666" name="Group 58">
            <a:extLst>
              <a:ext uri="{FF2B5EF4-FFF2-40B4-BE49-F238E27FC236}">
                <a16:creationId xmlns:a16="http://schemas.microsoft.com/office/drawing/2014/main" id="{C04E2D47-5201-48E1-92F7-C5EF294BA80E}"/>
              </a:ext>
            </a:extLst>
          </p:cNvPr>
          <p:cNvGrpSpPr>
            <a:grpSpLocks/>
          </p:cNvGrpSpPr>
          <p:nvPr/>
        </p:nvGrpSpPr>
        <p:grpSpPr bwMode="auto">
          <a:xfrm>
            <a:off x="3786188" y="1403350"/>
            <a:ext cx="220662" cy="63500"/>
            <a:chOff x="164" y="249"/>
            <a:chExt cx="139" cy="40"/>
          </a:xfrm>
        </p:grpSpPr>
        <p:grpSp>
          <p:nvGrpSpPr>
            <p:cNvPr id="68667" name="Group 59">
              <a:extLst>
                <a:ext uri="{FF2B5EF4-FFF2-40B4-BE49-F238E27FC236}">
                  <a16:creationId xmlns:a16="http://schemas.microsoft.com/office/drawing/2014/main" id="{4F210864-20A9-45E1-A721-58FE96C1C02F}"/>
                </a:ext>
              </a:extLst>
            </p:cNvPr>
            <p:cNvGrpSpPr>
              <a:grpSpLocks/>
            </p:cNvGrpSpPr>
            <p:nvPr/>
          </p:nvGrpSpPr>
          <p:grpSpPr bwMode="auto">
            <a:xfrm>
              <a:off x="255" y="249"/>
              <a:ext cx="48" cy="40"/>
              <a:chOff x="2539" y="543"/>
              <a:chExt cx="48" cy="40"/>
            </a:xfrm>
          </p:grpSpPr>
          <p:sp>
            <p:nvSpPr>
              <p:cNvPr id="68668" name="Line 60">
                <a:extLst>
                  <a:ext uri="{FF2B5EF4-FFF2-40B4-BE49-F238E27FC236}">
                    <a16:creationId xmlns:a16="http://schemas.microsoft.com/office/drawing/2014/main" id="{EAD738B5-C9AE-48B1-9A00-896EFEB8A25F}"/>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69" name="Line 61">
                <a:extLst>
                  <a:ext uri="{FF2B5EF4-FFF2-40B4-BE49-F238E27FC236}">
                    <a16:creationId xmlns:a16="http://schemas.microsoft.com/office/drawing/2014/main" id="{A5A23DEA-7F7A-47C9-9A7E-071C15F103D3}"/>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70" name="Group 62">
              <a:extLst>
                <a:ext uri="{FF2B5EF4-FFF2-40B4-BE49-F238E27FC236}">
                  <a16:creationId xmlns:a16="http://schemas.microsoft.com/office/drawing/2014/main" id="{F765E323-972A-4A75-B433-A409F79EA989}"/>
                </a:ext>
              </a:extLst>
            </p:cNvPr>
            <p:cNvGrpSpPr>
              <a:grpSpLocks/>
            </p:cNvGrpSpPr>
            <p:nvPr/>
          </p:nvGrpSpPr>
          <p:grpSpPr bwMode="auto">
            <a:xfrm>
              <a:off x="164" y="249"/>
              <a:ext cx="93" cy="40"/>
              <a:chOff x="3884" y="748"/>
              <a:chExt cx="93" cy="40"/>
            </a:xfrm>
          </p:grpSpPr>
          <p:grpSp>
            <p:nvGrpSpPr>
              <p:cNvPr id="68671" name="Group 63">
                <a:extLst>
                  <a:ext uri="{FF2B5EF4-FFF2-40B4-BE49-F238E27FC236}">
                    <a16:creationId xmlns:a16="http://schemas.microsoft.com/office/drawing/2014/main" id="{7CFB00FB-F6F5-4DF9-B924-A3A827E3FC30}"/>
                  </a:ext>
                </a:extLst>
              </p:cNvPr>
              <p:cNvGrpSpPr>
                <a:grpSpLocks/>
              </p:cNvGrpSpPr>
              <p:nvPr/>
            </p:nvGrpSpPr>
            <p:grpSpPr bwMode="auto">
              <a:xfrm>
                <a:off x="3884" y="748"/>
                <a:ext cx="48" cy="40"/>
                <a:chOff x="2539" y="543"/>
                <a:chExt cx="48" cy="40"/>
              </a:xfrm>
            </p:grpSpPr>
            <p:sp>
              <p:nvSpPr>
                <p:cNvPr id="68672" name="Line 64">
                  <a:extLst>
                    <a:ext uri="{FF2B5EF4-FFF2-40B4-BE49-F238E27FC236}">
                      <a16:creationId xmlns:a16="http://schemas.microsoft.com/office/drawing/2014/main" id="{EA56E6E5-E98D-4F3F-8FB3-E5F0CEF55C35}"/>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73" name="Line 65">
                  <a:extLst>
                    <a:ext uri="{FF2B5EF4-FFF2-40B4-BE49-F238E27FC236}">
                      <a16:creationId xmlns:a16="http://schemas.microsoft.com/office/drawing/2014/main" id="{73743B4D-1390-4928-B64F-62601B52DFF5}"/>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674" name="Group 66">
                <a:extLst>
                  <a:ext uri="{FF2B5EF4-FFF2-40B4-BE49-F238E27FC236}">
                    <a16:creationId xmlns:a16="http://schemas.microsoft.com/office/drawing/2014/main" id="{B86CC198-4FE0-4EFB-9CBE-C80906C34854}"/>
                  </a:ext>
                </a:extLst>
              </p:cNvPr>
              <p:cNvGrpSpPr>
                <a:grpSpLocks/>
              </p:cNvGrpSpPr>
              <p:nvPr/>
            </p:nvGrpSpPr>
            <p:grpSpPr bwMode="auto">
              <a:xfrm>
                <a:off x="3929" y="748"/>
                <a:ext cx="48" cy="40"/>
                <a:chOff x="2539" y="543"/>
                <a:chExt cx="48" cy="40"/>
              </a:xfrm>
            </p:grpSpPr>
            <p:sp>
              <p:nvSpPr>
                <p:cNvPr id="68675" name="Line 67">
                  <a:extLst>
                    <a:ext uri="{FF2B5EF4-FFF2-40B4-BE49-F238E27FC236}">
                      <a16:creationId xmlns:a16="http://schemas.microsoft.com/office/drawing/2014/main" id="{478A4D52-421D-4657-AAB4-FCD472D9BBCF}"/>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676" name="Line 68">
                  <a:extLst>
                    <a:ext uri="{FF2B5EF4-FFF2-40B4-BE49-F238E27FC236}">
                      <a16:creationId xmlns:a16="http://schemas.microsoft.com/office/drawing/2014/main" id="{C39BFDEC-E721-4580-8B76-7E1EA97605C0}"/>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8677" name="Line 69">
            <a:extLst>
              <a:ext uri="{FF2B5EF4-FFF2-40B4-BE49-F238E27FC236}">
                <a16:creationId xmlns:a16="http://schemas.microsoft.com/office/drawing/2014/main" id="{A2DE3919-D170-4766-B4E4-D24C86538C46}"/>
              </a:ext>
            </a:extLst>
          </p:cNvPr>
          <p:cNvSpPr>
            <a:spLocks noChangeShapeType="1"/>
          </p:cNvSpPr>
          <p:nvPr/>
        </p:nvSpPr>
        <p:spPr bwMode="auto">
          <a:xfrm>
            <a:off x="692150" y="1331913"/>
            <a:ext cx="0" cy="51117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78" name="Line 70">
            <a:extLst>
              <a:ext uri="{FF2B5EF4-FFF2-40B4-BE49-F238E27FC236}">
                <a16:creationId xmlns:a16="http://schemas.microsoft.com/office/drawing/2014/main" id="{CCB31B4F-6946-46A0-A107-0FE1C9B4FF01}"/>
              </a:ext>
            </a:extLst>
          </p:cNvPr>
          <p:cNvSpPr>
            <a:spLocks noChangeShapeType="1"/>
          </p:cNvSpPr>
          <p:nvPr/>
        </p:nvSpPr>
        <p:spPr bwMode="auto">
          <a:xfrm>
            <a:off x="692150" y="1692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79" name="Line 71">
            <a:extLst>
              <a:ext uri="{FF2B5EF4-FFF2-40B4-BE49-F238E27FC236}">
                <a16:creationId xmlns:a16="http://schemas.microsoft.com/office/drawing/2014/main" id="{497D5F93-5B16-4BC3-8BFD-21AFB391E69D}"/>
              </a:ext>
            </a:extLst>
          </p:cNvPr>
          <p:cNvSpPr>
            <a:spLocks noChangeShapeType="1"/>
          </p:cNvSpPr>
          <p:nvPr/>
        </p:nvSpPr>
        <p:spPr bwMode="auto">
          <a:xfrm>
            <a:off x="692150" y="2197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80" name="Line 72">
            <a:extLst>
              <a:ext uri="{FF2B5EF4-FFF2-40B4-BE49-F238E27FC236}">
                <a16:creationId xmlns:a16="http://schemas.microsoft.com/office/drawing/2014/main" id="{AFA7A2F0-F7D1-4CED-A6A5-2B6F57EC4E55}"/>
              </a:ext>
            </a:extLst>
          </p:cNvPr>
          <p:cNvSpPr>
            <a:spLocks noChangeShapeType="1"/>
          </p:cNvSpPr>
          <p:nvPr/>
        </p:nvSpPr>
        <p:spPr bwMode="auto">
          <a:xfrm>
            <a:off x="3571875" y="1044575"/>
            <a:ext cx="144463"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81" name="Line 73">
            <a:extLst>
              <a:ext uri="{FF2B5EF4-FFF2-40B4-BE49-F238E27FC236}">
                <a16:creationId xmlns:a16="http://schemas.microsoft.com/office/drawing/2014/main" id="{425B5058-17D2-4BD0-9A6D-A3BF967B8939}"/>
              </a:ext>
            </a:extLst>
          </p:cNvPr>
          <p:cNvSpPr>
            <a:spLocks noChangeShapeType="1"/>
          </p:cNvSpPr>
          <p:nvPr/>
        </p:nvSpPr>
        <p:spPr bwMode="auto">
          <a:xfrm>
            <a:off x="3571875" y="1620838"/>
            <a:ext cx="144463"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683" name="Text Box 75">
            <a:extLst>
              <a:ext uri="{FF2B5EF4-FFF2-40B4-BE49-F238E27FC236}">
                <a16:creationId xmlns:a16="http://schemas.microsoft.com/office/drawing/2014/main" id="{5BB2BD5A-FFB7-4BBD-85D3-B5B36A7B8366}"/>
              </a:ext>
            </a:extLst>
          </p:cNvPr>
          <p:cNvSpPr txBox="1">
            <a:spLocks noChangeArrowheads="1"/>
          </p:cNvSpPr>
          <p:nvPr/>
        </p:nvSpPr>
        <p:spPr bwMode="auto">
          <a:xfrm>
            <a:off x="1196975" y="1547813"/>
            <a:ext cx="1022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V Corps</a:t>
            </a:r>
          </a:p>
        </p:txBody>
      </p:sp>
      <p:sp>
        <p:nvSpPr>
          <p:cNvPr id="68684" name="Text Box 76">
            <a:extLst>
              <a:ext uri="{FF2B5EF4-FFF2-40B4-BE49-F238E27FC236}">
                <a16:creationId xmlns:a16="http://schemas.microsoft.com/office/drawing/2014/main" id="{ACAE0393-18B5-4C71-9DF4-414ECD185947}"/>
              </a:ext>
            </a:extLst>
          </p:cNvPr>
          <p:cNvSpPr txBox="1">
            <a:spLocks noChangeArrowheads="1"/>
          </p:cNvSpPr>
          <p:nvPr/>
        </p:nvSpPr>
        <p:spPr bwMode="auto">
          <a:xfrm>
            <a:off x="1196975" y="2052638"/>
            <a:ext cx="11080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VII Corps</a:t>
            </a:r>
          </a:p>
        </p:txBody>
      </p:sp>
      <p:sp>
        <p:nvSpPr>
          <p:cNvPr id="68685" name="Text Box 77">
            <a:extLst>
              <a:ext uri="{FF2B5EF4-FFF2-40B4-BE49-F238E27FC236}">
                <a16:creationId xmlns:a16="http://schemas.microsoft.com/office/drawing/2014/main" id="{75B7887F-09EC-4FB4-A397-D933529A4D14}"/>
              </a:ext>
            </a:extLst>
          </p:cNvPr>
          <p:cNvSpPr txBox="1">
            <a:spLocks noChangeArrowheads="1"/>
          </p:cNvSpPr>
          <p:nvPr/>
        </p:nvSpPr>
        <p:spPr bwMode="auto">
          <a:xfrm>
            <a:off x="4076700" y="973138"/>
            <a:ext cx="12160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solidFill>
                  <a:schemeClr val="bg2"/>
                </a:solidFill>
              </a:rPr>
              <a:t>US III Corps </a:t>
            </a:r>
            <a:r>
              <a:rPr lang="en-GB" altLang="en-US" b="1"/>
              <a:t>(a)</a:t>
            </a:r>
            <a:endParaRPr lang="en-GB" altLang="en-US" sz="1200" b="1"/>
          </a:p>
        </p:txBody>
      </p:sp>
      <p:sp>
        <p:nvSpPr>
          <p:cNvPr id="68686" name="Text Box 78">
            <a:extLst>
              <a:ext uri="{FF2B5EF4-FFF2-40B4-BE49-F238E27FC236}">
                <a16:creationId xmlns:a16="http://schemas.microsoft.com/office/drawing/2014/main" id="{D64A8997-806D-4369-B385-C59E506501A3}"/>
              </a:ext>
            </a:extLst>
          </p:cNvPr>
          <p:cNvSpPr txBox="1">
            <a:spLocks noChangeArrowheads="1"/>
          </p:cNvSpPr>
          <p:nvPr/>
        </p:nvSpPr>
        <p:spPr bwMode="auto">
          <a:xfrm>
            <a:off x="4076700" y="1476375"/>
            <a:ext cx="21986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solidFill>
                  <a:schemeClr val="bg2"/>
                </a:solidFill>
              </a:rPr>
              <a:t>US XVIII (Airborne) Corps </a:t>
            </a:r>
            <a:r>
              <a:rPr lang="en-GB" altLang="en-US" b="1"/>
              <a:t>(a)</a:t>
            </a:r>
            <a:endParaRPr lang="en-GB" altLang="en-US" sz="1200" b="1"/>
          </a:p>
        </p:txBody>
      </p:sp>
      <p:sp>
        <p:nvSpPr>
          <p:cNvPr id="68741" name="Line 133">
            <a:extLst>
              <a:ext uri="{FF2B5EF4-FFF2-40B4-BE49-F238E27FC236}">
                <a16:creationId xmlns:a16="http://schemas.microsoft.com/office/drawing/2014/main" id="{8B4F3F42-2322-4D3B-AFF6-A049942688DD}"/>
              </a:ext>
            </a:extLst>
          </p:cNvPr>
          <p:cNvSpPr>
            <a:spLocks noChangeShapeType="1"/>
          </p:cNvSpPr>
          <p:nvPr/>
        </p:nvSpPr>
        <p:spPr bwMode="auto">
          <a:xfrm>
            <a:off x="404813" y="827088"/>
            <a:ext cx="316865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780" name="Rectangle 172">
            <a:extLst>
              <a:ext uri="{FF2B5EF4-FFF2-40B4-BE49-F238E27FC236}">
                <a16:creationId xmlns:a16="http://schemas.microsoft.com/office/drawing/2014/main" id="{7C92C0B0-91A0-460B-8868-9374F2496E20}"/>
              </a:ext>
            </a:extLst>
          </p:cNvPr>
          <p:cNvSpPr>
            <a:spLocks noChangeAspect="1" noChangeArrowheads="1"/>
          </p:cNvSpPr>
          <p:nvPr/>
        </p:nvSpPr>
        <p:spPr bwMode="auto">
          <a:xfrm>
            <a:off x="836613" y="2555875"/>
            <a:ext cx="360362" cy="2889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781" name="Group 173">
            <a:extLst>
              <a:ext uri="{FF2B5EF4-FFF2-40B4-BE49-F238E27FC236}">
                <a16:creationId xmlns:a16="http://schemas.microsoft.com/office/drawing/2014/main" id="{BD69915E-00B8-42EA-8AD2-CC6BA0AEFD80}"/>
              </a:ext>
            </a:extLst>
          </p:cNvPr>
          <p:cNvGrpSpPr>
            <a:grpSpLocks/>
          </p:cNvGrpSpPr>
          <p:nvPr/>
        </p:nvGrpSpPr>
        <p:grpSpPr bwMode="auto">
          <a:xfrm>
            <a:off x="908050" y="2482850"/>
            <a:ext cx="220663" cy="63500"/>
            <a:chOff x="3294" y="2925"/>
            <a:chExt cx="139" cy="40"/>
          </a:xfrm>
        </p:grpSpPr>
        <p:grpSp>
          <p:nvGrpSpPr>
            <p:cNvPr id="68782" name="Group 174">
              <a:extLst>
                <a:ext uri="{FF2B5EF4-FFF2-40B4-BE49-F238E27FC236}">
                  <a16:creationId xmlns:a16="http://schemas.microsoft.com/office/drawing/2014/main" id="{5F9A2CC2-0B35-4C37-B98D-F933F8924872}"/>
                </a:ext>
              </a:extLst>
            </p:cNvPr>
            <p:cNvGrpSpPr>
              <a:grpSpLocks/>
            </p:cNvGrpSpPr>
            <p:nvPr/>
          </p:nvGrpSpPr>
          <p:grpSpPr bwMode="auto">
            <a:xfrm>
              <a:off x="3294" y="2925"/>
              <a:ext cx="93" cy="40"/>
              <a:chOff x="119" y="295"/>
              <a:chExt cx="93" cy="40"/>
            </a:xfrm>
          </p:grpSpPr>
          <p:grpSp>
            <p:nvGrpSpPr>
              <p:cNvPr id="68783" name="Group 175">
                <a:extLst>
                  <a:ext uri="{FF2B5EF4-FFF2-40B4-BE49-F238E27FC236}">
                    <a16:creationId xmlns:a16="http://schemas.microsoft.com/office/drawing/2014/main" id="{735EE224-0C4B-4344-BBD5-845A4E92B3F9}"/>
                  </a:ext>
                </a:extLst>
              </p:cNvPr>
              <p:cNvGrpSpPr>
                <a:grpSpLocks/>
              </p:cNvGrpSpPr>
              <p:nvPr/>
            </p:nvGrpSpPr>
            <p:grpSpPr bwMode="auto">
              <a:xfrm>
                <a:off x="119" y="295"/>
                <a:ext cx="48" cy="40"/>
                <a:chOff x="2539" y="543"/>
                <a:chExt cx="48" cy="40"/>
              </a:xfrm>
            </p:grpSpPr>
            <p:sp>
              <p:nvSpPr>
                <p:cNvPr id="68784" name="Line 176">
                  <a:extLst>
                    <a:ext uri="{FF2B5EF4-FFF2-40B4-BE49-F238E27FC236}">
                      <a16:creationId xmlns:a16="http://schemas.microsoft.com/office/drawing/2014/main" id="{96735DAF-09A6-4060-B0A3-165A7CAB7B1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785" name="Line 177">
                  <a:extLst>
                    <a:ext uri="{FF2B5EF4-FFF2-40B4-BE49-F238E27FC236}">
                      <a16:creationId xmlns:a16="http://schemas.microsoft.com/office/drawing/2014/main" id="{208B1C81-E975-47E5-9D1F-97737FB5448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786" name="Group 178">
                <a:extLst>
                  <a:ext uri="{FF2B5EF4-FFF2-40B4-BE49-F238E27FC236}">
                    <a16:creationId xmlns:a16="http://schemas.microsoft.com/office/drawing/2014/main" id="{C5BC5FD2-07C3-480B-B718-86357CB1DD8B}"/>
                  </a:ext>
                </a:extLst>
              </p:cNvPr>
              <p:cNvGrpSpPr>
                <a:grpSpLocks/>
              </p:cNvGrpSpPr>
              <p:nvPr/>
            </p:nvGrpSpPr>
            <p:grpSpPr bwMode="auto">
              <a:xfrm>
                <a:off x="164" y="295"/>
                <a:ext cx="48" cy="40"/>
                <a:chOff x="2539" y="543"/>
                <a:chExt cx="48" cy="40"/>
              </a:xfrm>
            </p:grpSpPr>
            <p:sp>
              <p:nvSpPr>
                <p:cNvPr id="68787" name="Line 179">
                  <a:extLst>
                    <a:ext uri="{FF2B5EF4-FFF2-40B4-BE49-F238E27FC236}">
                      <a16:creationId xmlns:a16="http://schemas.microsoft.com/office/drawing/2014/main" id="{F5C9CA44-E56A-4388-A915-CEB385235B9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788" name="Line 180">
                  <a:extLst>
                    <a:ext uri="{FF2B5EF4-FFF2-40B4-BE49-F238E27FC236}">
                      <a16:creationId xmlns:a16="http://schemas.microsoft.com/office/drawing/2014/main" id="{2E3C6791-40CE-48C5-B8C8-DCAC6571B58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789" name="Group 181">
              <a:extLst>
                <a:ext uri="{FF2B5EF4-FFF2-40B4-BE49-F238E27FC236}">
                  <a16:creationId xmlns:a16="http://schemas.microsoft.com/office/drawing/2014/main" id="{9D36E8EC-9F86-43EB-9697-940D60FA6300}"/>
                </a:ext>
              </a:extLst>
            </p:cNvPr>
            <p:cNvGrpSpPr>
              <a:grpSpLocks/>
            </p:cNvGrpSpPr>
            <p:nvPr/>
          </p:nvGrpSpPr>
          <p:grpSpPr bwMode="auto">
            <a:xfrm>
              <a:off x="3385" y="2925"/>
              <a:ext cx="48" cy="40"/>
              <a:chOff x="2539" y="543"/>
              <a:chExt cx="48" cy="40"/>
            </a:xfrm>
          </p:grpSpPr>
          <p:sp>
            <p:nvSpPr>
              <p:cNvPr id="68790" name="Line 182">
                <a:extLst>
                  <a:ext uri="{FF2B5EF4-FFF2-40B4-BE49-F238E27FC236}">
                    <a16:creationId xmlns:a16="http://schemas.microsoft.com/office/drawing/2014/main" id="{FAD5A839-13CA-4509-B9DC-4678DC5893A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791" name="Line 183">
                <a:extLst>
                  <a:ext uri="{FF2B5EF4-FFF2-40B4-BE49-F238E27FC236}">
                    <a16:creationId xmlns:a16="http://schemas.microsoft.com/office/drawing/2014/main" id="{9A1DFC92-B391-4647-96F3-EC346D3B7D4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792" name="Line 184">
            <a:extLst>
              <a:ext uri="{FF2B5EF4-FFF2-40B4-BE49-F238E27FC236}">
                <a16:creationId xmlns:a16="http://schemas.microsoft.com/office/drawing/2014/main" id="{8B3B283B-0EE8-41F9-AAED-50C7C25DE5AB}"/>
              </a:ext>
            </a:extLst>
          </p:cNvPr>
          <p:cNvSpPr>
            <a:spLocks noChangeShapeType="1"/>
          </p:cNvSpPr>
          <p:nvPr/>
        </p:nvSpPr>
        <p:spPr bwMode="auto">
          <a:xfrm>
            <a:off x="692150"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793" name="Text Box 185">
            <a:extLst>
              <a:ext uri="{FF2B5EF4-FFF2-40B4-BE49-F238E27FC236}">
                <a16:creationId xmlns:a16="http://schemas.microsoft.com/office/drawing/2014/main" id="{42E1B7AE-D2D0-4E88-BA91-494A1BA3F30B}"/>
              </a:ext>
            </a:extLst>
          </p:cNvPr>
          <p:cNvSpPr txBox="1">
            <a:spLocks noChangeArrowheads="1"/>
          </p:cNvSpPr>
          <p:nvPr/>
        </p:nvSpPr>
        <p:spPr bwMode="auto">
          <a:xfrm>
            <a:off x="1196975" y="2555875"/>
            <a:ext cx="1263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II (Ge) Corps</a:t>
            </a:r>
            <a:r>
              <a:rPr lang="en-GB" altLang="en-US" sz="1000" b="1"/>
              <a:t> </a:t>
            </a:r>
            <a:r>
              <a:rPr lang="en-GB" altLang="en-US" b="1"/>
              <a:t>(b)</a:t>
            </a:r>
            <a:endParaRPr lang="en-US" altLang="en-US" b="1"/>
          </a:p>
        </p:txBody>
      </p:sp>
      <p:sp>
        <p:nvSpPr>
          <p:cNvPr id="68794" name="Rectangle 186">
            <a:extLst>
              <a:ext uri="{FF2B5EF4-FFF2-40B4-BE49-F238E27FC236}">
                <a16:creationId xmlns:a16="http://schemas.microsoft.com/office/drawing/2014/main" id="{001C4B7F-F27B-41BC-8F42-FAC8FB9745E8}"/>
              </a:ext>
            </a:extLst>
          </p:cNvPr>
          <p:cNvSpPr>
            <a:spLocks noChangeAspect="1" noChangeArrowheads="1"/>
          </p:cNvSpPr>
          <p:nvPr/>
        </p:nvSpPr>
        <p:spPr bwMode="auto">
          <a:xfrm>
            <a:off x="836613" y="3060700"/>
            <a:ext cx="360362" cy="2873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795" name="Group 187">
            <a:extLst>
              <a:ext uri="{FF2B5EF4-FFF2-40B4-BE49-F238E27FC236}">
                <a16:creationId xmlns:a16="http://schemas.microsoft.com/office/drawing/2014/main" id="{7AEC5493-85FF-46BA-816E-0C8B2F840B4A}"/>
              </a:ext>
            </a:extLst>
          </p:cNvPr>
          <p:cNvGrpSpPr>
            <a:grpSpLocks/>
          </p:cNvGrpSpPr>
          <p:nvPr/>
        </p:nvGrpSpPr>
        <p:grpSpPr bwMode="auto">
          <a:xfrm>
            <a:off x="909638" y="2987675"/>
            <a:ext cx="220662" cy="63500"/>
            <a:chOff x="3294" y="2925"/>
            <a:chExt cx="139" cy="40"/>
          </a:xfrm>
        </p:grpSpPr>
        <p:grpSp>
          <p:nvGrpSpPr>
            <p:cNvPr id="68796" name="Group 188">
              <a:extLst>
                <a:ext uri="{FF2B5EF4-FFF2-40B4-BE49-F238E27FC236}">
                  <a16:creationId xmlns:a16="http://schemas.microsoft.com/office/drawing/2014/main" id="{1B89AA4A-5C75-42B2-92FE-5AA446F65DC6}"/>
                </a:ext>
              </a:extLst>
            </p:cNvPr>
            <p:cNvGrpSpPr>
              <a:grpSpLocks/>
            </p:cNvGrpSpPr>
            <p:nvPr/>
          </p:nvGrpSpPr>
          <p:grpSpPr bwMode="auto">
            <a:xfrm>
              <a:off x="3294" y="2925"/>
              <a:ext cx="93" cy="40"/>
              <a:chOff x="119" y="295"/>
              <a:chExt cx="93" cy="40"/>
            </a:xfrm>
          </p:grpSpPr>
          <p:grpSp>
            <p:nvGrpSpPr>
              <p:cNvPr id="68797" name="Group 189">
                <a:extLst>
                  <a:ext uri="{FF2B5EF4-FFF2-40B4-BE49-F238E27FC236}">
                    <a16:creationId xmlns:a16="http://schemas.microsoft.com/office/drawing/2014/main" id="{4EF58F3F-F430-495A-B79F-4D8BCFB77D90}"/>
                  </a:ext>
                </a:extLst>
              </p:cNvPr>
              <p:cNvGrpSpPr>
                <a:grpSpLocks/>
              </p:cNvGrpSpPr>
              <p:nvPr/>
            </p:nvGrpSpPr>
            <p:grpSpPr bwMode="auto">
              <a:xfrm>
                <a:off x="119" y="295"/>
                <a:ext cx="48" cy="40"/>
                <a:chOff x="2539" y="543"/>
                <a:chExt cx="48" cy="40"/>
              </a:xfrm>
            </p:grpSpPr>
            <p:sp>
              <p:nvSpPr>
                <p:cNvPr id="68798" name="Line 190">
                  <a:extLst>
                    <a:ext uri="{FF2B5EF4-FFF2-40B4-BE49-F238E27FC236}">
                      <a16:creationId xmlns:a16="http://schemas.microsoft.com/office/drawing/2014/main" id="{0FE44DB5-5A26-43A6-9A7C-81857BEB2BE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799" name="Line 191">
                  <a:extLst>
                    <a:ext uri="{FF2B5EF4-FFF2-40B4-BE49-F238E27FC236}">
                      <a16:creationId xmlns:a16="http://schemas.microsoft.com/office/drawing/2014/main" id="{9876D89A-6F84-47B4-9B67-A4651653E08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00" name="Group 192">
                <a:extLst>
                  <a:ext uri="{FF2B5EF4-FFF2-40B4-BE49-F238E27FC236}">
                    <a16:creationId xmlns:a16="http://schemas.microsoft.com/office/drawing/2014/main" id="{652F3488-E5B6-40C9-AC5A-6CE13D39616C}"/>
                  </a:ext>
                </a:extLst>
              </p:cNvPr>
              <p:cNvGrpSpPr>
                <a:grpSpLocks/>
              </p:cNvGrpSpPr>
              <p:nvPr/>
            </p:nvGrpSpPr>
            <p:grpSpPr bwMode="auto">
              <a:xfrm>
                <a:off x="164" y="295"/>
                <a:ext cx="48" cy="40"/>
                <a:chOff x="2539" y="543"/>
                <a:chExt cx="48" cy="40"/>
              </a:xfrm>
            </p:grpSpPr>
            <p:sp>
              <p:nvSpPr>
                <p:cNvPr id="68801" name="Line 193">
                  <a:extLst>
                    <a:ext uri="{FF2B5EF4-FFF2-40B4-BE49-F238E27FC236}">
                      <a16:creationId xmlns:a16="http://schemas.microsoft.com/office/drawing/2014/main" id="{895A117F-05FC-40E5-8C27-A72394E0029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02" name="Line 194">
                  <a:extLst>
                    <a:ext uri="{FF2B5EF4-FFF2-40B4-BE49-F238E27FC236}">
                      <a16:creationId xmlns:a16="http://schemas.microsoft.com/office/drawing/2014/main" id="{34A4335C-9189-4B72-BA73-E61873D7F46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803" name="Group 195">
              <a:extLst>
                <a:ext uri="{FF2B5EF4-FFF2-40B4-BE49-F238E27FC236}">
                  <a16:creationId xmlns:a16="http://schemas.microsoft.com/office/drawing/2014/main" id="{FD45103E-0BA1-46EB-9FCE-5091A4D345EB}"/>
                </a:ext>
              </a:extLst>
            </p:cNvPr>
            <p:cNvGrpSpPr>
              <a:grpSpLocks/>
            </p:cNvGrpSpPr>
            <p:nvPr/>
          </p:nvGrpSpPr>
          <p:grpSpPr bwMode="auto">
            <a:xfrm>
              <a:off x="3385" y="2925"/>
              <a:ext cx="48" cy="40"/>
              <a:chOff x="2539" y="543"/>
              <a:chExt cx="48" cy="40"/>
            </a:xfrm>
          </p:grpSpPr>
          <p:sp>
            <p:nvSpPr>
              <p:cNvPr id="68804" name="Line 196">
                <a:extLst>
                  <a:ext uri="{FF2B5EF4-FFF2-40B4-BE49-F238E27FC236}">
                    <a16:creationId xmlns:a16="http://schemas.microsoft.com/office/drawing/2014/main" id="{68B66AD8-AA60-43C6-BAB2-FF6FF3DD2FF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05" name="Line 197">
                <a:extLst>
                  <a:ext uri="{FF2B5EF4-FFF2-40B4-BE49-F238E27FC236}">
                    <a16:creationId xmlns:a16="http://schemas.microsoft.com/office/drawing/2014/main" id="{64BB8FCA-8B29-426C-8CD4-7E4E0686E34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806" name="Line 198">
            <a:extLst>
              <a:ext uri="{FF2B5EF4-FFF2-40B4-BE49-F238E27FC236}">
                <a16:creationId xmlns:a16="http://schemas.microsoft.com/office/drawing/2014/main" id="{073718C7-7E39-4540-8AD6-3FA4932EE68E}"/>
              </a:ext>
            </a:extLst>
          </p:cNvPr>
          <p:cNvSpPr>
            <a:spLocks noChangeShapeType="1"/>
          </p:cNvSpPr>
          <p:nvPr/>
        </p:nvSpPr>
        <p:spPr bwMode="auto">
          <a:xfrm>
            <a:off x="692150" y="32051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21" name="Rectangle 213">
            <a:extLst>
              <a:ext uri="{FF2B5EF4-FFF2-40B4-BE49-F238E27FC236}">
                <a16:creationId xmlns:a16="http://schemas.microsoft.com/office/drawing/2014/main" id="{F9851E34-7A2A-4D85-A761-2F8CE19282E9}"/>
              </a:ext>
            </a:extLst>
          </p:cNvPr>
          <p:cNvSpPr>
            <a:spLocks noChangeAspect="1" noChangeArrowheads="1"/>
          </p:cNvSpPr>
          <p:nvPr/>
        </p:nvSpPr>
        <p:spPr bwMode="auto">
          <a:xfrm>
            <a:off x="836613" y="6734175"/>
            <a:ext cx="360362" cy="288925"/>
          </a:xfrm>
          <a:prstGeom prst="rect">
            <a:avLst/>
          </a:prstGeom>
          <a:solidFill>
            <a:srgbClr val="CCE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822" name="Group 214">
            <a:extLst>
              <a:ext uri="{FF2B5EF4-FFF2-40B4-BE49-F238E27FC236}">
                <a16:creationId xmlns:a16="http://schemas.microsoft.com/office/drawing/2014/main" id="{066DFA98-6B90-4099-A034-DAFEE479E8A0}"/>
              </a:ext>
            </a:extLst>
          </p:cNvPr>
          <p:cNvGrpSpPr>
            <a:grpSpLocks/>
          </p:cNvGrpSpPr>
          <p:nvPr/>
        </p:nvGrpSpPr>
        <p:grpSpPr bwMode="auto">
          <a:xfrm>
            <a:off x="908050" y="6661150"/>
            <a:ext cx="220663" cy="63500"/>
            <a:chOff x="3294" y="2925"/>
            <a:chExt cx="139" cy="40"/>
          </a:xfrm>
        </p:grpSpPr>
        <p:grpSp>
          <p:nvGrpSpPr>
            <p:cNvPr id="68823" name="Group 215">
              <a:extLst>
                <a:ext uri="{FF2B5EF4-FFF2-40B4-BE49-F238E27FC236}">
                  <a16:creationId xmlns:a16="http://schemas.microsoft.com/office/drawing/2014/main" id="{78EE92C4-9651-4CC7-9FEB-3D956DB38A70}"/>
                </a:ext>
              </a:extLst>
            </p:cNvPr>
            <p:cNvGrpSpPr>
              <a:grpSpLocks/>
            </p:cNvGrpSpPr>
            <p:nvPr/>
          </p:nvGrpSpPr>
          <p:grpSpPr bwMode="auto">
            <a:xfrm>
              <a:off x="3294" y="2925"/>
              <a:ext cx="93" cy="40"/>
              <a:chOff x="119" y="295"/>
              <a:chExt cx="93" cy="40"/>
            </a:xfrm>
          </p:grpSpPr>
          <p:grpSp>
            <p:nvGrpSpPr>
              <p:cNvPr id="68824" name="Group 216">
                <a:extLst>
                  <a:ext uri="{FF2B5EF4-FFF2-40B4-BE49-F238E27FC236}">
                    <a16:creationId xmlns:a16="http://schemas.microsoft.com/office/drawing/2014/main" id="{377DC60C-B8C1-4A25-93A7-69D237DC10C7}"/>
                  </a:ext>
                </a:extLst>
              </p:cNvPr>
              <p:cNvGrpSpPr>
                <a:grpSpLocks/>
              </p:cNvGrpSpPr>
              <p:nvPr/>
            </p:nvGrpSpPr>
            <p:grpSpPr bwMode="auto">
              <a:xfrm>
                <a:off x="119" y="295"/>
                <a:ext cx="48" cy="40"/>
                <a:chOff x="2539" y="543"/>
                <a:chExt cx="48" cy="40"/>
              </a:xfrm>
            </p:grpSpPr>
            <p:sp>
              <p:nvSpPr>
                <p:cNvPr id="68825" name="Line 217">
                  <a:extLst>
                    <a:ext uri="{FF2B5EF4-FFF2-40B4-BE49-F238E27FC236}">
                      <a16:creationId xmlns:a16="http://schemas.microsoft.com/office/drawing/2014/main" id="{2DE372A0-7462-4DFB-9CDC-C677ED902CF6}"/>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26" name="Line 218">
                  <a:extLst>
                    <a:ext uri="{FF2B5EF4-FFF2-40B4-BE49-F238E27FC236}">
                      <a16:creationId xmlns:a16="http://schemas.microsoft.com/office/drawing/2014/main" id="{08DAD9FB-AFA8-46D0-99F8-37D21633C1FE}"/>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27" name="Group 219">
                <a:extLst>
                  <a:ext uri="{FF2B5EF4-FFF2-40B4-BE49-F238E27FC236}">
                    <a16:creationId xmlns:a16="http://schemas.microsoft.com/office/drawing/2014/main" id="{71B65FC3-97E2-473F-A6D0-2C0201DB48D1}"/>
                  </a:ext>
                </a:extLst>
              </p:cNvPr>
              <p:cNvGrpSpPr>
                <a:grpSpLocks/>
              </p:cNvGrpSpPr>
              <p:nvPr/>
            </p:nvGrpSpPr>
            <p:grpSpPr bwMode="auto">
              <a:xfrm>
                <a:off x="164" y="295"/>
                <a:ext cx="48" cy="40"/>
                <a:chOff x="2539" y="543"/>
                <a:chExt cx="48" cy="40"/>
              </a:xfrm>
            </p:grpSpPr>
            <p:sp>
              <p:nvSpPr>
                <p:cNvPr id="68828" name="Line 220">
                  <a:extLst>
                    <a:ext uri="{FF2B5EF4-FFF2-40B4-BE49-F238E27FC236}">
                      <a16:creationId xmlns:a16="http://schemas.microsoft.com/office/drawing/2014/main" id="{6A6A9034-357A-4FFF-BF14-22DB824B79A1}"/>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29" name="Line 221">
                  <a:extLst>
                    <a:ext uri="{FF2B5EF4-FFF2-40B4-BE49-F238E27FC236}">
                      <a16:creationId xmlns:a16="http://schemas.microsoft.com/office/drawing/2014/main" id="{90396CB4-5D35-4E2E-AC6D-4C156AF755EB}"/>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830" name="Group 222">
              <a:extLst>
                <a:ext uri="{FF2B5EF4-FFF2-40B4-BE49-F238E27FC236}">
                  <a16:creationId xmlns:a16="http://schemas.microsoft.com/office/drawing/2014/main" id="{A42C0294-852C-42B7-9E40-F81A64325E09}"/>
                </a:ext>
              </a:extLst>
            </p:cNvPr>
            <p:cNvGrpSpPr>
              <a:grpSpLocks/>
            </p:cNvGrpSpPr>
            <p:nvPr/>
          </p:nvGrpSpPr>
          <p:grpSpPr bwMode="auto">
            <a:xfrm>
              <a:off x="3385" y="2925"/>
              <a:ext cx="48" cy="40"/>
              <a:chOff x="2539" y="543"/>
              <a:chExt cx="48" cy="40"/>
            </a:xfrm>
          </p:grpSpPr>
          <p:sp>
            <p:nvSpPr>
              <p:cNvPr id="68831" name="Line 223">
                <a:extLst>
                  <a:ext uri="{FF2B5EF4-FFF2-40B4-BE49-F238E27FC236}">
                    <a16:creationId xmlns:a16="http://schemas.microsoft.com/office/drawing/2014/main" id="{33F2B84F-73A6-42AC-94B0-5D77F29C9BAB}"/>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32" name="Line 224">
                <a:extLst>
                  <a:ext uri="{FF2B5EF4-FFF2-40B4-BE49-F238E27FC236}">
                    <a16:creationId xmlns:a16="http://schemas.microsoft.com/office/drawing/2014/main" id="{09C90601-8317-42DB-B03B-B9B98C2C3669}"/>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833" name="Rectangle 225">
            <a:extLst>
              <a:ext uri="{FF2B5EF4-FFF2-40B4-BE49-F238E27FC236}">
                <a16:creationId xmlns:a16="http://schemas.microsoft.com/office/drawing/2014/main" id="{5D15D8D7-2334-4277-A236-A56126CD672B}"/>
              </a:ext>
            </a:extLst>
          </p:cNvPr>
          <p:cNvSpPr>
            <a:spLocks noChangeAspect="1" noChangeArrowheads="1"/>
          </p:cNvSpPr>
          <p:nvPr/>
        </p:nvSpPr>
        <p:spPr bwMode="auto">
          <a:xfrm>
            <a:off x="836613" y="7237413"/>
            <a:ext cx="360362" cy="287337"/>
          </a:xfrm>
          <a:prstGeom prst="rect">
            <a:avLst/>
          </a:prstGeom>
          <a:solidFill>
            <a:srgbClr val="CCECFF"/>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834" name="Group 226">
            <a:extLst>
              <a:ext uri="{FF2B5EF4-FFF2-40B4-BE49-F238E27FC236}">
                <a16:creationId xmlns:a16="http://schemas.microsoft.com/office/drawing/2014/main" id="{A4019A4B-8156-413F-B8C5-0F80FC8B0959}"/>
              </a:ext>
            </a:extLst>
          </p:cNvPr>
          <p:cNvGrpSpPr>
            <a:grpSpLocks/>
          </p:cNvGrpSpPr>
          <p:nvPr/>
        </p:nvGrpSpPr>
        <p:grpSpPr bwMode="auto">
          <a:xfrm>
            <a:off x="906463" y="7165975"/>
            <a:ext cx="220662" cy="63500"/>
            <a:chOff x="3294" y="2925"/>
            <a:chExt cx="139" cy="40"/>
          </a:xfrm>
        </p:grpSpPr>
        <p:grpSp>
          <p:nvGrpSpPr>
            <p:cNvPr id="68835" name="Group 227">
              <a:extLst>
                <a:ext uri="{FF2B5EF4-FFF2-40B4-BE49-F238E27FC236}">
                  <a16:creationId xmlns:a16="http://schemas.microsoft.com/office/drawing/2014/main" id="{0EF10D50-988B-4659-B166-A8DEBE5E12A9}"/>
                </a:ext>
              </a:extLst>
            </p:cNvPr>
            <p:cNvGrpSpPr>
              <a:grpSpLocks/>
            </p:cNvGrpSpPr>
            <p:nvPr/>
          </p:nvGrpSpPr>
          <p:grpSpPr bwMode="auto">
            <a:xfrm>
              <a:off x="3294" y="2925"/>
              <a:ext cx="93" cy="40"/>
              <a:chOff x="119" y="295"/>
              <a:chExt cx="93" cy="40"/>
            </a:xfrm>
          </p:grpSpPr>
          <p:grpSp>
            <p:nvGrpSpPr>
              <p:cNvPr id="68836" name="Group 228">
                <a:extLst>
                  <a:ext uri="{FF2B5EF4-FFF2-40B4-BE49-F238E27FC236}">
                    <a16:creationId xmlns:a16="http://schemas.microsoft.com/office/drawing/2014/main" id="{5422676C-0564-459A-9BFD-E0DFFE3740FC}"/>
                  </a:ext>
                </a:extLst>
              </p:cNvPr>
              <p:cNvGrpSpPr>
                <a:grpSpLocks/>
              </p:cNvGrpSpPr>
              <p:nvPr/>
            </p:nvGrpSpPr>
            <p:grpSpPr bwMode="auto">
              <a:xfrm>
                <a:off x="119" y="295"/>
                <a:ext cx="48" cy="40"/>
                <a:chOff x="2539" y="543"/>
                <a:chExt cx="48" cy="40"/>
              </a:xfrm>
            </p:grpSpPr>
            <p:sp>
              <p:nvSpPr>
                <p:cNvPr id="68837" name="Line 229">
                  <a:extLst>
                    <a:ext uri="{FF2B5EF4-FFF2-40B4-BE49-F238E27FC236}">
                      <a16:creationId xmlns:a16="http://schemas.microsoft.com/office/drawing/2014/main" id="{13618331-A707-4D48-9E6C-3A6D3306E34C}"/>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38" name="Line 230">
                  <a:extLst>
                    <a:ext uri="{FF2B5EF4-FFF2-40B4-BE49-F238E27FC236}">
                      <a16:creationId xmlns:a16="http://schemas.microsoft.com/office/drawing/2014/main" id="{68676FFB-0BA9-4FA1-AFA0-5CA49D5E0F2A}"/>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39" name="Group 231">
                <a:extLst>
                  <a:ext uri="{FF2B5EF4-FFF2-40B4-BE49-F238E27FC236}">
                    <a16:creationId xmlns:a16="http://schemas.microsoft.com/office/drawing/2014/main" id="{0CD4FC94-8D0B-4035-A8C9-BAD0A9D6B4FF}"/>
                  </a:ext>
                </a:extLst>
              </p:cNvPr>
              <p:cNvGrpSpPr>
                <a:grpSpLocks/>
              </p:cNvGrpSpPr>
              <p:nvPr/>
            </p:nvGrpSpPr>
            <p:grpSpPr bwMode="auto">
              <a:xfrm>
                <a:off x="164" y="295"/>
                <a:ext cx="48" cy="40"/>
                <a:chOff x="2539" y="543"/>
                <a:chExt cx="48" cy="40"/>
              </a:xfrm>
            </p:grpSpPr>
            <p:sp>
              <p:nvSpPr>
                <p:cNvPr id="68840" name="Line 232">
                  <a:extLst>
                    <a:ext uri="{FF2B5EF4-FFF2-40B4-BE49-F238E27FC236}">
                      <a16:creationId xmlns:a16="http://schemas.microsoft.com/office/drawing/2014/main" id="{39B89EF2-3AAD-4C19-8DF8-8EA4B4A4CF7E}"/>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41" name="Line 233">
                  <a:extLst>
                    <a:ext uri="{FF2B5EF4-FFF2-40B4-BE49-F238E27FC236}">
                      <a16:creationId xmlns:a16="http://schemas.microsoft.com/office/drawing/2014/main" id="{DEF17C81-8089-45CF-B8AC-BB28A0EE5D74}"/>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842" name="Group 234">
              <a:extLst>
                <a:ext uri="{FF2B5EF4-FFF2-40B4-BE49-F238E27FC236}">
                  <a16:creationId xmlns:a16="http://schemas.microsoft.com/office/drawing/2014/main" id="{E642E48D-F357-4CD5-AEC8-80A8F40EECC0}"/>
                </a:ext>
              </a:extLst>
            </p:cNvPr>
            <p:cNvGrpSpPr>
              <a:grpSpLocks/>
            </p:cNvGrpSpPr>
            <p:nvPr/>
          </p:nvGrpSpPr>
          <p:grpSpPr bwMode="auto">
            <a:xfrm>
              <a:off x="3385" y="2925"/>
              <a:ext cx="48" cy="40"/>
              <a:chOff x="2539" y="543"/>
              <a:chExt cx="48" cy="40"/>
            </a:xfrm>
          </p:grpSpPr>
          <p:sp>
            <p:nvSpPr>
              <p:cNvPr id="68843" name="Line 235">
                <a:extLst>
                  <a:ext uri="{FF2B5EF4-FFF2-40B4-BE49-F238E27FC236}">
                    <a16:creationId xmlns:a16="http://schemas.microsoft.com/office/drawing/2014/main" id="{88BD71EF-AE88-4C91-8A40-2584EACEE23E}"/>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44" name="Line 236">
                <a:extLst>
                  <a:ext uri="{FF2B5EF4-FFF2-40B4-BE49-F238E27FC236}">
                    <a16:creationId xmlns:a16="http://schemas.microsoft.com/office/drawing/2014/main" id="{0A951F7E-AB6E-4D43-B49D-813E5F7D1127}"/>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845" name="Line 237">
            <a:extLst>
              <a:ext uri="{FF2B5EF4-FFF2-40B4-BE49-F238E27FC236}">
                <a16:creationId xmlns:a16="http://schemas.microsoft.com/office/drawing/2014/main" id="{6CEBB74A-F89F-4D99-AC96-1297643DFEFE}"/>
              </a:ext>
            </a:extLst>
          </p:cNvPr>
          <p:cNvSpPr>
            <a:spLocks noChangeShapeType="1"/>
          </p:cNvSpPr>
          <p:nvPr/>
        </p:nvSpPr>
        <p:spPr bwMode="auto">
          <a:xfrm>
            <a:off x="692150" y="6877050"/>
            <a:ext cx="144463" cy="0"/>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46" name="Line 238">
            <a:extLst>
              <a:ext uri="{FF2B5EF4-FFF2-40B4-BE49-F238E27FC236}">
                <a16:creationId xmlns:a16="http://schemas.microsoft.com/office/drawing/2014/main" id="{C92D034A-8ED7-40BD-92FB-741F09DB8E95}"/>
              </a:ext>
            </a:extLst>
          </p:cNvPr>
          <p:cNvSpPr>
            <a:spLocks noChangeShapeType="1"/>
          </p:cNvSpPr>
          <p:nvPr/>
        </p:nvSpPr>
        <p:spPr bwMode="auto">
          <a:xfrm>
            <a:off x="692150" y="7380288"/>
            <a:ext cx="144463" cy="0"/>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47" name="Text Box 239">
            <a:extLst>
              <a:ext uri="{FF2B5EF4-FFF2-40B4-BE49-F238E27FC236}">
                <a16:creationId xmlns:a16="http://schemas.microsoft.com/office/drawing/2014/main" id="{B6BC75C3-B76D-4B4F-A886-534700A4BCF0}"/>
              </a:ext>
            </a:extLst>
          </p:cNvPr>
          <p:cNvSpPr txBox="1">
            <a:spLocks noChangeArrowheads="1"/>
          </p:cNvSpPr>
          <p:nvPr/>
        </p:nvSpPr>
        <p:spPr bwMode="auto">
          <a:xfrm>
            <a:off x="1196975" y="6732588"/>
            <a:ext cx="1027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solidFill>
                  <a:schemeClr val="bg2"/>
                </a:solidFill>
              </a:rPr>
              <a:t>I (Fr) Corps</a:t>
            </a:r>
            <a:r>
              <a:rPr lang="en-GB" altLang="en-US" sz="1000" b="1"/>
              <a:t> </a:t>
            </a:r>
            <a:r>
              <a:rPr lang="en-GB" altLang="en-US" b="1"/>
              <a:t>(c)</a:t>
            </a:r>
            <a:endParaRPr lang="en-US" altLang="en-US" sz="1000" b="1"/>
          </a:p>
        </p:txBody>
      </p:sp>
      <p:sp>
        <p:nvSpPr>
          <p:cNvPr id="68848" name="Text Box 240">
            <a:extLst>
              <a:ext uri="{FF2B5EF4-FFF2-40B4-BE49-F238E27FC236}">
                <a16:creationId xmlns:a16="http://schemas.microsoft.com/office/drawing/2014/main" id="{C32E604C-33C8-428E-B72B-51C9912D522A}"/>
              </a:ext>
            </a:extLst>
          </p:cNvPr>
          <p:cNvSpPr txBox="1">
            <a:spLocks noChangeArrowheads="1"/>
          </p:cNvSpPr>
          <p:nvPr/>
        </p:nvSpPr>
        <p:spPr bwMode="auto">
          <a:xfrm>
            <a:off x="1196975" y="7237413"/>
            <a:ext cx="10620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solidFill>
                  <a:schemeClr val="bg2"/>
                </a:solidFill>
              </a:rPr>
              <a:t>II (Fr) Corps</a:t>
            </a:r>
            <a:r>
              <a:rPr lang="en-GB" altLang="en-US" sz="1000" b="1"/>
              <a:t> </a:t>
            </a:r>
            <a:r>
              <a:rPr lang="en-GB" altLang="en-US" b="1"/>
              <a:t>(c)</a:t>
            </a:r>
            <a:endParaRPr lang="en-US" altLang="en-US" b="1"/>
          </a:p>
        </p:txBody>
      </p:sp>
      <p:sp>
        <p:nvSpPr>
          <p:cNvPr id="68849" name="Text Box 241">
            <a:extLst>
              <a:ext uri="{FF2B5EF4-FFF2-40B4-BE49-F238E27FC236}">
                <a16:creationId xmlns:a16="http://schemas.microsoft.com/office/drawing/2014/main" id="{EEBC7C5D-B7EB-47A7-8F41-186117DD75A5}"/>
              </a:ext>
            </a:extLst>
          </p:cNvPr>
          <p:cNvSpPr txBox="1">
            <a:spLocks noChangeArrowheads="1"/>
          </p:cNvSpPr>
          <p:nvPr/>
        </p:nvSpPr>
        <p:spPr bwMode="auto">
          <a:xfrm>
            <a:off x="1196975" y="3060700"/>
            <a:ext cx="13065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III (Ge) Corps</a:t>
            </a:r>
            <a:r>
              <a:rPr lang="en-GB" altLang="en-US" sz="1000" b="1"/>
              <a:t> </a:t>
            </a:r>
            <a:r>
              <a:rPr lang="en-GB" altLang="en-US" b="1"/>
              <a:t>(b)</a:t>
            </a:r>
            <a:endParaRPr lang="en-US" altLang="en-US" b="1"/>
          </a:p>
        </p:txBody>
      </p:sp>
      <p:sp>
        <p:nvSpPr>
          <p:cNvPr id="68850" name="Rectangle 242">
            <a:extLst>
              <a:ext uri="{FF2B5EF4-FFF2-40B4-BE49-F238E27FC236}">
                <a16:creationId xmlns:a16="http://schemas.microsoft.com/office/drawing/2014/main" id="{07EE1855-079B-4724-9A9E-1FF43F11F38B}"/>
              </a:ext>
            </a:extLst>
          </p:cNvPr>
          <p:cNvSpPr>
            <a:spLocks noChangeAspect="1" noChangeArrowheads="1"/>
          </p:cNvSpPr>
          <p:nvPr/>
        </p:nvSpPr>
        <p:spPr bwMode="auto">
          <a:xfrm>
            <a:off x="836613" y="3563938"/>
            <a:ext cx="360362" cy="2873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851" name="Group 243">
            <a:extLst>
              <a:ext uri="{FF2B5EF4-FFF2-40B4-BE49-F238E27FC236}">
                <a16:creationId xmlns:a16="http://schemas.microsoft.com/office/drawing/2014/main" id="{1A2E3E43-F776-4ECC-A0BE-3C3605DB04D7}"/>
              </a:ext>
            </a:extLst>
          </p:cNvPr>
          <p:cNvGrpSpPr>
            <a:grpSpLocks/>
          </p:cNvGrpSpPr>
          <p:nvPr/>
        </p:nvGrpSpPr>
        <p:grpSpPr bwMode="auto">
          <a:xfrm>
            <a:off x="909638" y="3490913"/>
            <a:ext cx="220662" cy="63500"/>
            <a:chOff x="3294" y="2925"/>
            <a:chExt cx="139" cy="40"/>
          </a:xfrm>
        </p:grpSpPr>
        <p:grpSp>
          <p:nvGrpSpPr>
            <p:cNvPr id="68852" name="Group 244">
              <a:extLst>
                <a:ext uri="{FF2B5EF4-FFF2-40B4-BE49-F238E27FC236}">
                  <a16:creationId xmlns:a16="http://schemas.microsoft.com/office/drawing/2014/main" id="{5AF1A005-013B-46EC-B839-5D9A2DB8D9A9}"/>
                </a:ext>
              </a:extLst>
            </p:cNvPr>
            <p:cNvGrpSpPr>
              <a:grpSpLocks/>
            </p:cNvGrpSpPr>
            <p:nvPr/>
          </p:nvGrpSpPr>
          <p:grpSpPr bwMode="auto">
            <a:xfrm>
              <a:off x="3294" y="2925"/>
              <a:ext cx="93" cy="40"/>
              <a:chOff x="119" y="295"/>
              <a:chExt cx="93" cy="40"/>
            </a:xfrm>
          </p:grpSpPr>
          <p:grpSp>
            <p:nvGrpSpPr>
              <p:cNvPr id="68853" name="Group 245">
                <a:extLst>
                  <a:ext uri="{FF2B5EF4-FFF2-40B4-BE49-F238E27FC236}">
                    <a16:creationId xmlns:a16="http://schemas.microsoft.com/office/drawing/2014/main" id="{5D6E28E3-4803-4924-9CE8-0A240F9CC62A}"/>
                  </a:ext>
                </a:extLst>
              </p:cNvPr>
              <p:cNvGrpSpPr>
                <a:grpSpLocks/>
              </p:cNvGrpSpPr>
              <p:nvPr/>
            </p:nvGrpSpPr>
            <p:grpSpPr bwMode="auto">
              <a:xfrm>
                <a:off x="119" y="295"/>
                <a:ext cx="48" cy="40"/>
                <a:chOff x="2539" y="543"/>
                <a:chExt cx="48" cy="40"/>
              </a:xfrm>
            </p:grpSpPr>
            <p:sp>
              <p:nvSpPr>
                <p:cNvPr id="68854" name="Line 246">
                  <a:extLst>
                    <a:ext uri="{FF2B5EF4-FFF2-40B4-BE49-F238E27FC236}">
                      <a16:creationId xmlns:a16="http://schemas.microsoft.com/office/drawing/2014/main" id="{666085FE-BF9C-414E-A735-47714B322FB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55" name="Line 247">
                  <a:extLst>
                    <a:ext uri="{FF2B5EF4-FFF2-40B4-BE49-F238E27FC236}">
                      <a16:creationId xmlns:a16="http://schemas.microsoft.com/office/drawing/2014/main" id="{4F3B1941-C84F-4F3E-BCAA-857165C06D8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56" name="Group 248">
                <a:extLst>
                  <a:ext uri="{FF2B5EF4-FFF2-40B4-BE49-F238E27FC236}">
                    <a16:creationId xmlns:a16="http://schemas.microsoft.com/office/drawing/2014/main" id="{17B0B71A-367E-4869-9319-3B5DD27F9A38}"/>
                  </a:ext>
                </a:extLst>
              </p:cNvPr>
              <p:cNvGrpSpPr>
                <a:grpSpLocks/>
              </p:cNvGrpSpPr>
              <p:nvPr/>
            </p:nvGrpSpPr>
            <p:grpSpPr bwMode="auto">
              <a:xfrm>
                <a:off x="164" y="295"/>
                <a:ext cx="48" cy="40"/>
                <a:chOff x="2539" y="543"/>
                <a:chExt cx="48" cy="40"/>
              </a:xfrm>
            </p:grpSpPr>
            <p:sp>
              <p:nvSpPr>
                <p:cNvPr id="68857" name="Line 249">
                  <a:extLst>
                    <a:ext uri="{FF2B5EF4-FFF2-40B4-BE49-F238E27FC236}">
                      <a16:creationId xmlns:a16="http://schemas.microsoft.com/office/drawing/2014/main" id="{39A3D576-0F5F-4D87-8A28-1DFCF480CE4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58" name="Line 250">
                  <a:extLst>
                    <a:ext uri="{FF2B5EF4-FFF2-40B4-BE49-F238E27FC236}">
                      <a16:creationId xmlns:a16="http://schemas.microsoft.com/office/drawing/2014/main" id="{A080ADB3-61EF-4AD8-BBCA-D0FA66ACFDE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859" name="Group 251">
              <a:extLst>
                <a:ext uri="{FF2B5EF4-FFF2-40B4-BE49-F238E27FC236}">
                  <a16:creationId xmlns:a16="http://schemas.microsoft.com/office/drawing/2014/main" id="{AD7FC447-EF02-4A93-9AAC-46D57F76F459}"/>
                </a:ext>
              </a:extLst>
            </p:cNvPr>
            <p:cNvGrpSpPr>
              <a:grpSpLocks/>
            </p:cNvGrpSpPr>
            <p:nvPr/>
          </p:nvGrpSpPr>
          <p:grpSpPr bwMode="auto">
            <a:xfrm>
              <a:off x="3385" y="2925"/>
              <a:ext cx="48" cy="40"/>
              <a:chOff x="2539" y="543"/>
              <a:chExt cx="48" cy="40"/>
            </a:xfrm>
          </p:grpSpPr>
          <p:sp>
            <p:nvSpPr>
              <p:cNvPr id="68860" name="Line 252">
                <a:extLst>
                  <a:ext uri="{FF2B5EF4-FFF2-40B4-BE49-F238E27FC236}">
                    <a16:creationId xmlns:a16="http://schemas.microsoft.com/office/drawing/2014/main" id="{C8F1076A-8440-4493-AE50-75BF5603007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61" name="Line 253">
                <a:extLst>
                  <a:ext uri="{FF2B5EF4-FFF2-40B4-BE49-F238E27FC236}">
                    <a16:creationId xmlns:a16="http://schemas.microsoft.com/office/drawing/2014/main" id="{9960EEA9-E9FE-406F-BF96-D64E4CF09EF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862" name="Line 254">
            <a:extLst>
              <a:ext uri="{FF2B5EF4-FFF2-40B4-BE49-F238E27FC236}">
                <a16:creationId xmlns:a16="http://schemas.microsoft.com/office/drawing/2014/main" id="{490CEA72-FD88-4C57-A1BD-E80A7F6569DC}"/>
              </a:ext>
            </a:extLst>
          </p:cNvPr>
          <p:cNvSpPr>
            <a:spLocks noChangeShapeType="1"/>
          </p:cNvSpPr>
          <p:nvPr/>
        </p:nvSpPr>
        <p:spPr bwMode="auto">
          <a:xfrm>
            <a:off x="6921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63" name="Text Box 255">
            <a:extLst>
              <a:ext uri="{FF2B5EF4-FFF2-40B4-BE49-F238E27FC236}">
                <a16:creationId xmlns:a16="http://schemas.microsoft.com/office/drawing/2014/main" id="{0BDE75EA-139E-498E-A41B-E16C0C31E18A}"/>
              </a:ext>
            </a:extLst>
          </p:cNvPr>
          <p:cNvSpPr txBox="1">
            <a:spLocks noChangeArrowheads="1"/>
          </p:cNvSpPr>
          <p:nvPr/>
        </p:nvSpPr>
        <p:spPr bwMode="auto">
          <a:xfrm>
            <a:off x="1196975" y="3563938"/>
            <a:ext cx="2616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Southern Territorial Command</a:t>
            </a:r>
            <a:r>
              <a:rPr lang="en-GB" altLang="en-US" sz="1000" b="1"/>
              <a:t> </a:t>
            </a:r>
            <a:r>
              <a:rPr lang="en-GB" altLang="en-US" b="1"/>
              <a:t>(bc)</a:t>
            </a:r>
            <a:endParaRPr lang="en-US" altLang="en-US" b="1"/>
          </a:p>
        </p:txBody>
      </p:sp>
      <p:sp>
        <p:nvSpPr>
          <p:cNvPr id="68866" name="Rectangle 258">
            <a:extLst>
              <a:ext uri="{FF2B5EF4-FFF2-40B4-BE49-F238E27FC236}">
                <a16:creationId xmlns:a16="http://schemas.microsoft.com/office/drawing/2014/main" id="{1ECE8BA8-2C3B-465A-9C7D-560155BA17B8}"/>
              </a:ext>
            </a:extLst>
          </p:cNvPr>
          <p:cNvSpPr>
            <a:spLocks noChangeAspect="1" noChangeArrowheads="1"/>
          </p:cNvSpPr>
          <p:nvPr/>
        </p:nvSpPr>
        <p:spPr bwMode="auto">
          <a:xfrm>
            <a:off x="188913" y="323850"/>
            <a:ext cx="431800" cy="34766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8885" name="Group 277">
            <a:extLst>
              <a:ext uri="{FF2B5EF4-FFF2-40B4-BE49-F238E27FC236}">
                <a16:creationId xmlns:a16="http://schemas.microsoft.com/office/drawing/2014/main" id="{69ABA0C7-FDF5-4218-8205-DA9E6720BA16}"/>
              </a:ext>
            </a:extLst>
          </p:cNvPr>
          <p:cNvGrpSpPr>
            <a:grpSpLocks/>
          </p:cNvGrpSpPr>
          <p:nvPr/>
        </p:nvGrpSpPr>
        <p:grpSpPr bwMode="auto">
          <a:xfrm>
            <a:off x="222250" y="250825"/>
            <a:ext cx="363538" cy="63500"/>
            <a:chOff x="119" y="158"/>
            <a:chExt cx="229" cy="40"/>
          </a:xfrm>
        </p:grpSpPr>
        <p:grpSp>
          <p:nvGrpSpPr>
            <p:cNvPr id="68867" name="Group 259">
              <a:extLst>
                <a:ext uri="{FF2B5EF4-FFF2-40B4-BE49-F238E27FC236}">
                  <a16:creationId xmlns:a16="http://schemas.microsoft.com/office/drawing/2014/main" id="{FC10749F-6372-4F30-8368-0F518AA1D837}"/>
                </a:ext>
              </a:extLst>
            </p:cNvPr>
            <p:cNvGrpSpPr>
              <a:grpSpLocks/>
            </p:cNvGrpSpPr>
            <p:nvPr/>
          </p:nvGrpSpPr>
          <p:grpSpPr bwMode="auto">
            <a:xfrm>
              <a:off x="119" y="158"/>
              <a:ext cx="184" cy="40"/>
              <a:chOff x="1344" y="3923"/>
              <a:chExt cx="184" cy="40"/>
            </a:xfrm>
          </p:grpSpPr>
          <p:grpSp>
            <p:nvGrpSpPr>
              <p:cNvPr id="68868" name="Group 260">
                <a:extLst>
                  <a:ext uri="{FF2B5EF4-FFF2-40B4-BE49-F238E27FC236}">
                    <a16:creationId xmlns:a16="http://schemas.microsoft.com/office/drawing/2014/main" id="{B2DC67C2-D128-42C7-9FA6-ABE933113D24}"/>
                  </a:ext>
                </a:extLst>
              </p:cNvPr>
              <p:cNvGrpSpPr>
                <a:grpSpLocks/>
              </p:cNvGrpSpPr>
              <p:nvPr/>
            </p:nvGrpSpPr>
            <p:grpSpPr bwMode="auto">
              <a:xfrm>
                <a:off x="1344" y="3923"/>
                <a:ext cx="139" cy="40"/>
                <a:chOff x="164" y="249"/>
                <a:chExt cx="139" cy="40"/>
              </a:xfrm>
            </p:grpSpPr>
            <p:grpSp>
              <p:nvGrpSpPr>
                <p:cNvPr id="68869" name="Group 261">
                  <a:extLst>
                    <a:ext uri="{FF2B5EF4-FFF2-40B4-BE49-F238E27FC236}">
                      <a16:creationId xmlns:a16="http://schemas.microsoft.com/office/drawing/2014/main" id="{F8F55849-DF94-4ABC-9EF4-F95F054AB5CF}"/>
                    </a:ext>
                  </a:extLst>
                </p:cNvPr>
                <p:cNvGrpSpPr>
                  <a:grpSpLocks/>
                </p:cNvGrpSpPr>
                <p:nvPr/>
              </p:nvGrpSpPr>
              <p:grpSpPr bwMode="auto">
                <a:xfrm>
                  <a:off x="255" y="249"/>
                  <a:ext cx="48" cy="40"/>
                  <a:chOff x="2539" y="543"/>
                  <a:chExt cx="48" cy="40"/>
                </a:xfrm>
              </p:grpSpPr>
              <p:sp>
                <p:nvSpPr>
                  <p:cNvPr id="68870" name="Line 262">
                    <a:extLst>
                      <a:ext uri="{FF2B5EF4-FFF2-40B4-BE49-F238E27FC236}">
                        <a16:creationId xmlns:a16="http://schemas.microsoft.com/office/drawing/2014/main" id="{C3DB67DE-9E7D-4F18-B420-A9877ACE7A6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71" name="Line 263">
                    <a:extLst>
                      <a:ext uri="{FF2B5EF4-FFF2-40B4-BE49-F238E27FC236}">
                        <a16:creationId xmlns:a16="http://schemas.microsoft.com/office/drawing/2014/main" id="{09023291-F1CF-4319-885B-B92C2ECB173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72" name="Group 264">
                  <a:extLst>
                    <a:ext uri="{FF2B5EF4-FFF2-40B4-BE49-F238E27FC236}">
                      <a16:creationId xmlns:a16="http://schemas.microsoft.com/office/drawing/2014/main" id="{7BEDDE54-43A2-482D-9067-47EEE429DC97}"/>
                    </a:ext>
                  </a:extLst>
                </p:cNvPr>
                <p:cNvGrpSpPr>
                  <a:grpSpLocks/>
                </p:cNvGrpSpPr>
                <p:nvPr/>
              </p:nvGrpSpPr>
              <p:grpSpPr bwMode="auto">
                <a:xfrm>
                  <a:off x="164" y="249"/>
                  <a:ext cx="93" cy="40"/>
                  <a:chOff x="3884" y="748"/>
                  <a:chExt cx="93" cy="40"/>
                </a:xfrm>
              </p:grpSpPr>
              <p:grpSp>
                <p:nvGrpSpPr>
                  <p:cNvPr id="68873" name="Group 265">
                    <a:extLst>
                      <a:ext uri="{FF2B5EF4-FFF2-40B4-BE49-F238E27FC236}">
                        <a16:creationId xmlns:a16="http://schemas.microsoft.com/office/drawing/2014/main" id="{660B977A-B425-4F03-A5B0-C79C0E46D9D1}"/>
                      </a:ext>
                    </a:extLst>
                  </p:cNvPr>
                  <p:cNvGrpSpPr>
                    <a:grpSpLocks/>
                  </p:cNvGrpSpPr>
                  <p:nvPr/>
                </p:nvGrpSpPr>
                <p:grpSpPr bwMode="auto">
                  <a:xfrm>
                    <a:off x="3884" y="748"/>
                    <a:ext cx="48" cy="40"/>
                    <a:chOff x="2539" y="543"/>
                    <a:chExt cx="48" cy="40"/>
                  </a:xfrm>
                </p:grpSpPr>
                <p:sp>
                  <p:nvSpPr>
                    <p:cNvPr id="68874" name="Line 266">
                      <a:extLst>
                        <a:ext uri="{FF2B5EF4-FFF2-40B4-BE49-F238E27FC236}">
                          <a16:creationId xmlns:a16="http://schemas.microsoft.com/office/drawing/2014/main" id="{D2515143-D2DD-4B70-B51F-BAD24B98256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75" name="Line 267">
                      <a:extLst>
                        <a:ext uri="{FF2B5EF4-FFF2-40B4-BE49-F238E27FC236}">
                          <a16:creationId xmlns:a16="http://schemas.microsoft.com/office/drawing/2014/main" id="{3B1547B6-DECD-4B5E-B6E7-6148BF34F02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76" name="Group 268">
                    <a:extLst>
                      <a:ext uri="{FF2B5EF4-FFF2-40B4-BE49-F238E27FC236}">
                        <a16:creationId xmlns:a16="http://schemas.microsoft.com/office/drawing/2014/main" id="{4915F510-96F4-43EF-B1E1-43C624EA70F2}"/>
                      </a:ext>
                    </a:extLst>
                  </p:cNvPr>
                  <p:cNvGrpSpPr>
                    <a:grpSpLocks/>
                  </p:cNvGrpSpPr>
                  <p:nvPr/>
                </p:nvGrpSpPr>
                <p:grpSpPr bwMode="auto">
                  <a:xfrm>
                    <a:off x="3929" y="748"/>
                    <a:ext cx="48" cy="40"/>
                    <a:chOff x="2539" y="543"/>
                    <a:chExt cx="48" cy="40"/>
                  </a:xfrm>
                </p:grpSpPr>
                <p:sp>
                  <p:nvSpPr>
                    <p:cNvPr id="68877" name="Line 269">
                      <a:extLst>
                        <a:ext uri="{FF2B5EF4-FFF2-40B4-BE49-F238E27FC236}">
                          <a16:creationId xmlns:a16="http://schemas.microsoft.com/office/drawing/2014/main" id="{604A177F-EA7B-4B89-AE4A-939BDCDE6EF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78" name="Line 270">
                      <a:extLst>
                        <a:ext uri="{FF2B5EF4-FFF2-40B4-BE49-F238E27FC236}">
                          <a16:creationId xmlns:a16="http://schemas.microsoft.com/office/drawing/2014/main" id="{78F5E08E-15F6-4722-A2FB-CE673D17F38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grpSp>
            <p:nvGrpSpPr>
              <p:cNvPr id="68879" name="Group 271">
                <a:extLst>
                  <a:ext uri="{FF2B5EF4-FFF2-40B4-BE49-F238E27FC236}">
                    <a16:creationId xmlns:a16="http://schemas.microsoft.com/office/drawing/2014/main" id="{860E587B-7B79-4D4A-852C-026826C3AF44}"/>
                  </a:ext>
                </a:extLst>
              </p:cNvPr>
              <p:cNvGrpSpPr>
                <a:grpSpLocks/>
              </p:cNvGrpSpPr>
              <p:nvPr/>
            </p:nvGrpSpPr>
            <p:grpSpPr bwMode="auto">
              <a:xfrm>
                <a:off x="1480" y="3923"/>
                <a:ext cx="48" cy="40"/>
                <a:chOff x="2539" y="543"/>
                <a:chExt cx="48" cy="40"/>
              </a:xfrm>
            </p:grpSpPr>
            <p:sp>
              <p:nvSpPr>
                <p:cNvPr id="68880" name="Line 272">
                  <a:extLst>
                    <a:ext uri="{FF2B5EF4-FFF2-40B4-BE49-F238E27FC236}">
                      <a16:creationId xmlns:a16="http://schemas.microsoft.com/office/drawing/2014/main" id="{AAF9FDD1-0B0C-4917-BEA1-4B4DC9C353D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81" name="Line 273">
                  <a:extLst>
                    <a:ext uri="{FF2B5EF4-FFF2-40B4-BE49-F238E27FC236}">
                      <a16:creationId xmlns:a16="http://schemas.microsoft.com/office/drawing/2014/main" id="{2EF7EA22-219D-4085-8A5C-49F8A550F4F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882" name="Group 274">
              <a:extLst>
                <a:ext uri="{FF2B5EF4-FFF2-40B4-BE49-F238E27FC236}">
                  <a16:creationId xmlns:a16="http://schemas.microsoft.com/office/drawing/2014/main" id="{443C1D24-606A-4AC7-90A3-FA178D210B92}"/>
                </a:ext>
              </a:extLst>
            </p:cNvPr>
            <p:cNvGrpSpPr>
              <a:grpSpLocks/>
            </p:cNvGrpSpPr>
            <p:nvPr/>
          </p:nvGrpSpPr>
          <p:grpSpPr bwMode="auto">
            <a:xfrm>
              <a:off x="300" y="158"/>
              <a:ext cx="48" cy="40"/>
              <a:chOff x="2539" y="543"/>
              <a:chExt cx="48" cy="40"/>
            </a:xfrm>
          </p:grpSpPr>
          <p:sp>
            <p:nvSpPr>
              <p:cNvPr id="68883" name="Line 275">
                <a:extLst>
                  <a:ext uri="{FF2B5EF4-FFF2-40B4-BE49-F238E27FC236}">
                    <a16:creationId xmlns:a16="http://schemas.microsoft.com/office/drawing/2014/main" id="{61896E86-C67D-4F13-85B8-158836B4A0E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84" name="Line 276">
                <a:extLst>
                  <a:ext uri="{FF2B5EF4-FFF2-40B4-BE49-F238E27FC236}">
                    <a16:creationId xmlns:a16="http://schemas.microsoft.com/office/drawing/2014/main" id="{2BE5CDCF-5E44-4CA7-A227-5E6916FBC2B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886" name="Line 278">
            <a:extLst>
              <a:ext uri="{FF2B5EF4-FFF2-40B4-BE49-F238E27FC236}">
                <a16:creationId xmlns:a16="http://schemas.microsoft.com/office/drawing/2014/main" id="{89A9B26C-4AFB-4204-B156-5AB19A2B9792}"/>
              </a:ext>
            </a:extLst>
          </p:cNvPr>
          <p:cNvSpPr>
            <a:spLocks noChangeShapeType="1"/>
          </p:cNvSpPr>
          <p:nvPr/>
        </p:nvSpPr>
        <p:spPr bwMode="auto">
          <a:xfrm>
            <a:off x="404813" y="11160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88" name="Text Box 280">
            <a:extLst>
              <a:ext uri="{FF2B5EF4-FFF2-40B4-BE49-F238E27FC236}">
                <a16:creationId xmlns:a16="http://schemas.microsoft.com/office/drawing/2014/main" id="{E75F5BE3-1024-4EF1-8DF8-9DED5F063BDB}"/>
              </a:ext>
            </a:extLst>
          </p:cNvPr>
          <p:cNvSpPr txBox="1">
            <a:spLocks noChangeArrowheads="1"/>
          </p:cNvSpPr>
          <p:nvPr/>
        </p:nvSpPr>
        <p:spPr bwMode="auto">
          <a:xfrm>
            <a:off x="620713" y="323850"/>
            <a:ext cx="24685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Army in Europe (USAREUR)</a:t>
            </a:r>
          </a:p>
        </p:txBody>
      </p:sp>
      <p:grpSp>
        <p:nvGrpSpPr>
          <p:cNvPr id="68889" name="Group 281">
            <a:extLst>
              <a:ext uri="{FF2B5EF4-FFF2-40B4-BE49-F238E27FC236}">
                <a16:creationId xmlns:a16="http://schemas.microsoft.com/office/drawing/2014/main" id="{D8A4611C-8ECD-4F67-821B-CBF9802B490D}"/>
              </a:ext>
            </a:extLst>
          </p:cNvPr>
          <p:cNvGrpSpPr>
            <a:grpSpLocks/>
          </p:cNvGrpSpPr>
          <p:nvPr/>
        </p:nvGrpSpPr>
        <p:grpSpPr bwMode="auto">
          <a:xfrm>
            <a:off x="3716338" y="2481263"/>
            <a:ext cx="287337" cy="217487"/>
            <a:chOff x="2750" y="2608"/>
            <a:chExt cx="146" cy="99"/>
          </a:xfrm>
        </p:grpSpPr>
        <p:sp>
          <p:nvSpPr>
            <p:cNvPr id="68890" name="Rectangle 282">
              <a:extLst>
                <a:ext uri="{FF2B5EF4-FFF2-40B4-BE49-F238E27FC236}">
                  <a16:creationId xmlns:a16="http://schemas.microsoft.com/office/drawing/2014/main" id="{90BEB8AF-48EA-4757-8499-AE0C7BB177D2}"/>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91" name="Line 283">
              <a:extLst>
                <a:ext uri="{FF2B5EF4-FFF2-40B4-BE49-F238E27FC236}">
                  <a16:creationId xmlns:a16="http://schemas.microsoft.com/office/drawing/2014/main" id="{138E3691-706B-4A6C-80A3-1C5F066F9E18}"/>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92" name="Line 284">
              <a:extLst>
                <a:ext uri="{FF2B5EF4-FFF2-40B4-BE49-F238E27FC236}">
                  <a16:creationId xmlns:a16="http://schemas.microsoft.com/office/drawing/2014/main" id="{1CFEF6CF-1DFC-400B-9B7C-2A82B7233DF2}"/>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893" name="Group 285">
            <a:extLst>
              <a:ext uri="{FF2B5EF4-FFF2-40B4-BE49-F238E27FC236}">
                <a16:creationId xmlns:a16="http://schemas.microsoft.com/office/drawing/2014/main" id="{B542CDDF-8FC2-4E5B-A425-24545EC67BB1}"/>
              </a:ext>
            </a:extLst>
          </p:cNvPr>
          <p:cNvGrpSpPr>
            <a:grpSpLocks/>
          </p:cNvGrpSpPr>
          <p:nvPr/>
        </p:nvGrpSpPr>
        <p:grpSpPr bwMode="auto">
          <a:xfrm>
            <a:off x="3821113" y="2409825"/>
            <a:ext cx="76200" cy="63500"/>
            <a:chOff x="2539" y="543"/>
            <a:chExt cx="48" cy="40"/>
          </a:xfrm>
        </p:grpSpPr>
        <p:sp>
          <p:nvSpPr>
            <p:cNvPr id="68894" name="Line 286">
              <a:extLst>
                <a:ext uri="{FF2B5EF4-FFF2-40B4-BE49-F238E27FC236}">
                  <a16:creationId xmlns:a16="http://schemas.microsoft.com/office/drawing/2014/main" id="{540C6F8B-2E83-4491-860B-47BD821C2D0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95" name="Line 287">
              <a:extLst>
                <a:ext uri="{FF2B5EF4-FFF2-40B4-BE49-F238E27FC236}">
                  <a16:creationId xmlns:a16="http://schemas.microsoft.com/office/drawing/2014/main" id="{B9C2C6EB-6236-49C9-AC27-479F2DA972D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896" name="Group 288">
            <a:extLst>
              <a:ext uri="{FF2B5EF4-FFF2-40B4-BE49-F238E27FC236}">
                <a16:creationId xmlns:a16="http://schemas.microsoft.com/office/drawing/2014/main" id="{E668A610-3F67-4B75-B7F0-FD86C60799F2}"/>
              </a:ext>
            </a:extLst>
          </p:cNvPr>
          <p:cNvGrpSpPr>
            <a:grpSpLocks/>
          </p:cNvGrpSpPr>
          <p:nvPr/>
        </p:nvGrpSpPr>
        <p:grpSpPr bwMode="auto">
          <a:xfrm>
            <a:off x="838200" y="4210050"/>
            <a:ext cx="287338" cy="215900"/>
            <a:chOff x="2795" y="2789"/>
            <a:chExt cx="152" cy="99"/>
          </a:xfrm>
        </p:grpSpPr>
        <p:sp>
          <p:nvSpPr>
            <p:cNvPr id="68897" name="Rectangle 289">
              <a:extLst>
                <a:ext uri="{FF2B5EF4-FFF2-40B4-BE49-F238E27FC236}">
                  <a16:creationId xmlns:a16="http://schemas.microsoft.com/office/drawing/2014/main" id="{62627098-67AB-4B7B-A139-10A0164CE2DD}"/>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898" name="Line 290">
              <a:extLst>
                <a:ext uri="{FF2B5EF4-FFF2-40B4-BE49-F238E27FC236}">
                  <a16:creationId xmlns:a16="http://schemas.microsoft.com/office/drawing/2014/main" id="{FE247DE4-4BEF-4138-9674-D6BC941513F8}"/>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899" name="Line 291">
              <a:extLst>
                <a:ext uri="{FF2B5EF4-FFF2-40B4-BE49-F238E27FC236}">
                  <a16:creationId xmlns:a16="http://schemas.microsoft.com/office/drawing/2014/main" id="{3D8C7529-13CE-4A3C-881F-C3C9A40D9137}"/>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00" name="Line 292">
              <a:extLst>
                <a:ext uri="{FF2B5EF4-FFF2-40B4-BE49-F238E27FC236}">
                  <a16:creationId xmlns:a16="http://schemas.microsoft.com/office/drawing/2014/main" id="{9967525C-8C6D-4C3B-993D-F74A2700D8AF}"/>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01" name="Group 293">
            <a:extLst>
              <a:ext uri="{FF2B5EF4-FFF2-40B4-BE49-F238E27FC236}">
                <a16:creationId xmlns:a16="http://schemas.microsoft.com/office/drawing/2014/main" id="{763ACF5B-F115-40D0-93FC-0B49AF7BC90D}"/>
              </a:ext>
            </a:extLst>
          </p:cNvPr>
          <p:cNvGrpSpPr>
            <a:grpSpLocks/>
          </p:cNvGrpSpPr>
          <p:nvPr/>
        </p:nvGrpSpPr>
        <p:grpSpPr bwMode="auto">
          <a:xfrm>
            <a:off x="942975" y="4138613"/>
            <a:ext cx="76200" cy="63500"/>
            <a:chOff x="2539" y="543"/>
            <a:chExt cx="48" cy="40"/>
          </a:xfrm>
        </p:grpSpPr>
        <p:sp>
          <p:nvSpPr>
            <p:cNvPr id="68902" name="Line 294">
              <a:extLst>
                <a:ext uri="{FF2B5EF4-FFF2-40B4-BE49-F238E27FC236}">
                  <a16:creationId xmlns:a16="http://schemas.microsoft.com/office/drawing/2014/main" id="{393B11F3-D679-4EC2-95DB-58ADA7DA09D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03" name="Line 295">
              <a:extLst>
                <a:ext uri="{FF2B5EF4-FFF2-40B4-BE49-F238E27FC236}">
                  <a16:creationId xmlns:a16="http://schemas.microsoft.com/office/drawing/2014/main" id="{AB9C29F5-91EF-4E18-B8EF-D7D7EE1B8F9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04" name="Group 296">
            <a:extLst>
              <a:ext uri="{FF2B5EF4-FFF2-40B4-BE49-F238E27FC236}">
                <a16:creationId xmlns:a16="http://schemas.microsoft.com/office/drawing/2014/main" id="{6E17E0E3-C053-47CE-8644-C5DFB7557843}"/>
              </a:ext>
            </a:extLst>
          </p:cNvPr>
          <p:cNvGrpSpPr>
            <a:grpSpLocks/>
          </p:cNvGrpSpPr>
          <p:nvPr/>
        </p:nvGrpSpPr>
        <p:grpSpPr bwMode="auto">
          <a:xfrm>
            <a:off x="838200" y="4570413"/>
            <a:ext cx="287338" cy="215900"/>
            <a:chOff x="2795" y="2789"/>
            <a:chExt cx="152" cy="99"/>
          </a:xfrm>
        </p:grpSpPr>
        <p:sp>
          <p:nvSpPr>
            <p:cNvPr id="68905" name="Rectangle 297">
              <a:extLst>
                <a:ext uri="{FF2B5EF4-FFF2-40B4-BE49-F238E27FC236}">
                  <a16:creationId xmlns:a16="http://schemas.microsoft.com/office/drawing/2014/main" id="{7AF5DB3E-5E36-41B6-A686-D70922DDE2C5}"/>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06" name="Line 298">
              <a:extLst>
                <a:ext uri="{FF2B5EF4-FFF2-40B4-BE49-F238E27FC236}">
                  <a16:creationId xmlns:a16="http://schemas.microsoft.com/office/drawing/2014/main" id="{386F8148-736A-4BB1-9C8D-CCE69DDAF51C}"/>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07" name="Line 299">
              <a:extLst>
                <a:ext uri="{FF2B5EF4-FFF2-40B4-BE49-F238E27FC236}">
                  <a16:creationId xmlns:a16="http://schemas.microsoft.com/office/drawing/2014/main" id="{5731A839-7498-436B-96CD-6C493020A295}"/>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08" name="Line 300">
              <a:extLst>
                <a:ext uri="{FF2B5EF4-FFF2-40B4-BE49-F238E27FC236}">
                  <a16:creationId xmlns:a16="http://schemas.microsoft.com/office/drawing/2014/main" id="{C435C6FE-2597-4813-8F23-E8386D38929F}"/>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09" name="Group 301">
            <a:extLst>
              <a:ext uri="{FF2B5EF4-FFF2-40B4-BE49-F238E27FC236}">
                <a16:creationId xmlns:a16="http://schemas.microsoft.com/office/drawing/2014/main" id="{3064EC73-C5DE-4874-9105-A4DFC28AE7E0}"/>
              </a:ext>
            </a:extLst>
          </p:cNvPr>
          <p:cNvGrpSpPr>
            <a:grpSpLocks/>
          </p:cNvGrpSpPr>
          <p:nvPr/>
        </p:nvGrpSpPr>
        <p:grpSpPr bwMode="auto">
          <a:xfrm>
            <a:off x="942975" y="4498975"/>
            <a:ext cx="76200" cy="63500"/>
            <a:chOff x="2539" y="543"/>
            <a:chExt cx="48" cy="40"/>
          </a:xfrm>
        </p:grpSpPr>
        <p:sp>
          <p:nvSpPr>
            <p:cNvPr id="68910" name="Line 302">
              <a:extLst>
                <a:ext uri="{FF2B5EF4-FFF2-40B4-BE49-F238E27FC236}">
                  <a16:creationId xmlns:a16="http://schemas.microsoft.com/office/drawing/2014/main" id="{914A946B-E864-4AD5-B93F-70EE45D7372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11" name="Line 303">
              <a:extLst>
                <a:ext uri="{FF2B5EF4-FFF2-40B4-BE49-F238E27FC236}">
                  <a16:creationId xmlns:a16="http://schemas.microsoft.com/office/drawing/2014/main" id="{BCDF72C2-3B80-44C3-9629-FF1A350B4E7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12" name="Group 304">
            <a:extLst>
              <a:ext uri="{FF2B5EF4-FFF2-40B4-BE49-F238E27FC236}">
                <a16:creationId xmlns:a16="http://schemas.microsoft.com/office/drawing/2014/main" id="{D4D59CE1-F516-4783-A2DC-83AF91987BA7}"/>
              </a:ext>
            </a:extLst>
          </p:cNvPr>
          <p:cNvGrpSpPr>
            <a:grpSpLocks/>
          </p:cNvGrpSpPr>
          <p:nvPr/>
        </p:nvGrpSpPr>
        <p:grpSpPr bwMode="auto">
          <a:xfrm>
            <a:off x="838200" y="4930775"/>
            <a:ext cx="287338" cy="215900"/>
            <a:chOff x="2795" y="2789"/>
            <a:chExt cx="152" cy="99"/>
          </a:xfrm>
        </p:grpSpPr>
        <p:sp>
          <p:nvSpPr>
            <p:cNvPr id="68913" name="Rectangle 305">
              <a:extLst>
                <a:ext uri="{FF2B5EF4-FFF2-40B4-BE49-F238E27FC236}">
                  <a16:creationId xmlns:a16="http://schemas.microsoft.com/office/drawing/2014/main" id="{6F27FD17-5ED2-49C5-B60B-896098C44B1C}"/>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14" name="Line 306">
              <a:extLst>
                <a:ext uri="{FF2B5EF4-FFF2-40B4-BE49-F238E27FC236}">
                  <a16:creationId xmlns:a16="http://schemas.microsoft.com/office/drawing/2014/main" id="{6AA7BD53-60ED-44FC-A35D-B6E7CE334F9A}"/>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15" name="Line 307">
              <a:extLst>
                <a:ext uri="{FF2B5EF4-FFF2-40B4-BE49-F238E27FC236}">
                  <a16:creationId xmlns:a16="http://schemas.microsoft.com/office/drawing/2014/main" id="{0AFEB5E0-7791-46DC-B88F-795C4AAA5492}"/>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16" name="Line 308">
              <a:extLst>
                <a:ext uri="{FF2B5EF4-FFF2-40B4-BE49-F238E27FC236}">
                  <a16:creationId xmlns:a16="http://schemas.microsoft.com/office/drawing/2014/main" id="{E4F6D496-1B59-4CE6-A45F-D8F032B2CA69}"/>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17" name="Group 309">
            <a:extLst>
              <a:ext uri="{FF2B5EF4-FFF2-40B4-BE49-F238E27FC236}">
                <a16:creationId xmlns:a16="http://schemas.microsoft.com/office/drawing/2014/main" id="{00156EA4-0D45-4973-961A-5C82AB1E5056}"/>
              </a:ext>
            </a:extLst>
          </p:cNvPr>
          <p:cNvGrpSpPr>
            <a:grpSpLocks/>
          </p:cNvGrpSpPr>
          <p:nvPr/>
        </p:nvGrpSpPr>
        <p:grpSpPr bwMode="auto">
          <a:xfrm>
            <a:off x="942975" y="4859338"/>
            <a:ext cx="76200" cy="63500"/>
            <a:chOff x="2539" y="543"/>
            <a:chExt cx="48" cy="40"/>
          </a:xfrm>
        </p:grpSpPr>
        <p:sp>
          <p:nvSpPr>
            <p:cNvPr id="68918" name="Line 310">
              <a:extLst>
                <a:ext uri="{FF2B5EF4-FFF2-40B4-BE49-F238E27FC236}">
                  <a16:creationId xmlns:a16="http://schemas.microsoft.com/office/drawing/2014/main" id="{F624553B-3589-454D-80EC-8FB66D83139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19" name="Line 311">
              <a:extLst>
                <a:ext uri="{FF2B5EF4-FFF2-40B4-BE49-F238E27FC236}">
                  <a16:creationId xmlns:a16="http://schemas.microsoft.com/office/drawing/2014/main" id="{CD9E9152-ED34-42D5-8E13-90C70310ECF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20" name="Group 312">
            <a:extLst>
              <a:ext uri="{FF2B5EF4-FFF2-40B4-BE49-F238E27FC236}">
                <a16:creationId xmlns:a16="http://schemas.microsoft.com/office/drawing/2014/main" id="{36200105-8C7D-4A88-9414-3F7DFBEAE0AE}"/>
              </a:ext>
            </a:extLst>
          </p:cNvPr>
          <p:cNvGrpSpPr>
            <a:grpSpLocks/>
          </p:cNvGrpSpPr>
          <p:nvPr/>
        </p:nvGrpSpPr>
        <p:grpSpPr bwMode="auto">
          <a:xfrm>
            <a:off x="838200" y="5291138"/>
            <a:ext cx="287338" cy="215900"/>
            <a:chOff x="2795" y="2789"/>
            <a:chExt cx="152" cy="99"/>
          </a:xfrm>
        </p:grpSpPr>
        <p:sp>
          <p:nvSpPr>
            <p:cNvPr id="68921" name="Rectangle 313">
              <a:extLst>
                <a:ext uri="{FF2B5EF4-FFF2-40B4-BE49-F238E27FC236}">
                  <a16:creationId xmlns:a16="http://schemas.microsoft.com/office/drawing/2014/main" id="{ECAE8CC8-3A38-4F3E-B1B1-EFCAF7C653F1}"/>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22" name="Line 314">
              <a:extLst>
                <a:ext uri="{FF2B5EF4-FFF2-40B4-BE49-F238E27FC236}">
                  <a16:creationId xmlns:a16="http://schemas.microsoft.com/office/drawing/2014/main" id="{F0BEA87A-8F95-48C3-9B01-F8D58E8C9DD8}"/>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23" name="Line 315">
              <a:extLst>
                <a:ext uri="{FF2B5EF4-FFF2-40B4-BE49-F238E27FC236}">
                  <a16:creationId xmlns:a16="http://schemas.microsoft.com/office/drawing/2014/main" id="{561E234F-828E-4EAE-9CF5-B46BAFEB9052}"/>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24" name="Line 316">
              <a:extLst>
                <a:ext uri="{FF2B5EF4-FFF2-40B4-BE49-F238E27FC236}">
                  <a16:creationId xmlns:a16="http://schemas.microsoft.com/office/drawing/2014/main" id="{91A8B5E2-CE60-4A11-A4D0-89899F223A01}"/>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25" name="Group 317">
            <a:extLst>
              <a:ext uri="{FF2B5EF4-FFF2-40B4-BE49-F238E27FC236}">
                <a16:creationId xmlns:a16="http://schemas.microsoft.com/office/drawing/2014/main" id="{4CE81C2F-A473-4B57-AAD9-6B31B295DFC6}"/>
              </a:ext>
            </a:extLst>
          </p:cNvPr>
          <p:cNvGrpSpPr>
            <a:grpSpLocks/>
          </p:cNvGrpSpPr>
          <p:nvPr/>
        </p:nvGrpSpPr>
        <p:grpSpPr bwMode="auto">
          <a:xfrm>
            <a:off x="942975" y="5219700"/>
            <a:ext cx="76200" cy="63500"/>
            <a:chOff x="2539" y="543"/>
            <a:chExt cx="48" cy="40"/>
          </a:xfrm>
        </p:grpSpPr>
        <p:sp>
          <p:nvSpPr>
            <p:cNvPr id="68926" name="Line 318">
              <a:extLst>
                <a:ext uri="{FF2B5EF4-FFF2-40B4-BE49-F238E27FC236}">
                  <a16:creationId xmlns:a16="http://schemas.microsoft.com/office/drawing/2014/main" id="{C2C9F25F-2206-4362-9771-7A7D7FEDA02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27" name="Line 319">
              <a:extLst>
                <a:ext uri="{FF2B5EF4-FFF2-40B4-BE49-F238E27FC236}">
                  <a16:creationId xmlns:a16="http://schemas.microsoft.com/office/drawing/2014/main" id="{BDBFFCCA-5F2F-4C9A-A886-5CC5F6DF8A5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28" name="Group 320">
            <a:extLst>
              <a:ext uri="{FF2B5EF4-FFF2-40B4-BE49-F238E27FC236}">
                <a16:creationId xmlns:a16="http://schemas.microsoft.com/office/drawing/2014/main" id="{4BB7D42B-3034-4FB0-8B95-B36F3A88DF7B}"/>
              </a:ext>
            </a:extLst>
          </p:cNvPr>
          <p:cNvGrpSpPr>
            <a:grpSpLocks/>
          </p:cNvGrpSpPr>
          <p:nvPr/>
        </p:nvGrpSpPr>
        <p:grpSpPr bwMode="auto">
          <a:xfrm>
            <a:off x="942975" y="5578475"/>
            <a:ext cx="76200" cy="63500"/>
            <a:chOff x="2539" y="543"/>
            <a:chExt cx="48" cy="40"/>
          </a:xfrm>
        </p:grpSpPr>
        <p:sp>
          <p:nvSpPr>
            <p:cNvPr id="68929" name="Line 321">
              <a:extLst>
                <a:ext uri="{FF2B5EF4-FFF2-40B4-BE49-F238E27FC236}">
                  <a16:creationId xmlns:a16="http://schemas.microsoft.com/office/drawing/2014/main" id="{E964E5EB-DD1B-42BE-A7AE-2C3AE640346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30" name="Line 322">
              <a:extLst>
                <a:ext uri="{FF2B5EF4-FFF2-40B4-BE49-F238E27FC236}">
                  <a16:creationId xmlns:a16="http://schemas.microsoft.com/office/drawing/2014/main" id="{EA1BB1B0-490E-4E4A-A1C3-87E16FF31F7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31" name="Group 323">
            <a:extLst>
              <a:ext uri="{FF2B5EF4-FFF2-40B4-BE49-F238E27FC236}">
                <a16:creationId xmlns:a16="http://schemas.microsoft.com/office/drawing/2014/main" id="{9244B3C5-E378-46BD-9B2B-49B09C3A17BD}"/>
              </a:ext>
            </a:extLst>
          </p:cNvPr>
          <p:cNvGrpSpPr>
            <a:grpSpLocks/>
          </p:cNvGrpSpPr>
          <p:nvPr/>
        </p:nvGrpSpPr>
        <p:grpSpPr bwMode="auto">
          <a:xfrm>
            <a:off x="838200" y="5649913"/>
            <a:ext cx="287338" cy="217487"/>
            <a:chOff x="2296" y="3061"/>
            <a:chExt cx="151" cy="99"/>
          </a:xfrm>
        </p:grpSpPr>
        <p:sp>
          <p:nvSpPr>
            <p:cNvPr id="68932" name="Rectangle 324">
              <a:extLst>
                <a:ext uri="{FF2B5EF4-FFF2-40B4-BE49-F238E27FC236}">
                  <a16:creationId xmlns:a16="http://schemas.microsoft.com/office/drawing/2014/main" id="{C5921F9B-253A-4EFD-B01E-1596EDF3E299}"/>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33" name="Oval 325">
              <a:extLst>
                <a:ext uri="{FF2B5EF4-FFF2-40B4-BE49-F238E27FC236}">
                  <a16:creationId xmlns:a16="http://schemas.microsoft.com/office/drawing/2014/main" id="{6CC28E11-C6E0-4091-A078-8B270A633D33}"/>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34" name="Group 326">
            <a:extLst>
              <a:ext uri="{FF2B5EF4-FFF2-40B4-BE49-F238E27FC236}">
                <a16:creationId xmlns:a16="http://schemas.microsoft.com/office/drawing/2014/main" id="{E9B568A9-B8D3-42FF-8C40-2CDE0EA6F9B2}"/>
              </a:ext>
            </a:extLst>
          </p:cNvPr>
          <p:cNvGrpSpPr>
            <a:grpSpLocks/>
          </p:cNvGrpSpPr>
          <p:nvPr/>
        </p:nvGrpSpPr>
        <p:grpSpPr bwMode="auto">
          <a:xfrm>
            <a:off x="838200" y="6010275"/>
            <a:ext cx="287338" cy="215900"/>
            <a:chOff x="2750" y="2336"/>
            <a:chExt cx="146" cy="99"/>
          </a:xfrm>
        </p:grpSpPr>
        <p:sp>
          <p:nvSpPr>
            <p:cNvPr id="68935" name="Rectangle 327">
              <a:extLst>
                <a:ext uri="{FF2B5EF4-FFF2-40B4-BE49-F238E27FC236}">
                  <a16:creationId xmlns:a16="http://schemas.microsoft.com/office/drawing/2014/main" id="{9892DAF9-01A5-4D94-BA9A-D7160DE61CFD}"/>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36" name="Line 328">
              <a:extLst>
                <a:ext uri="{FF2B5EF4-FFF2-40B4-BE49-F238E27FC236}">
                  <a16:creationId xmlns:a16="http://schemas.microsoft.com/office/drawing/2014/main" id="{183FE97B-A2F3-4170-8F81-9ADFCD07C506}"/>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37" name="Line 329">
              <a:extLst>
                <a:ext uri="{FF2B5EF4-FFF2-40B4-BE49-F238E27FC236}">
                  <a16:creationId xmlns:a16="http://schemas.microsoft.com/office/drawing/2014/main" id="{82B49C72-A3D0-415E-9ABD-BB2537B4AFAF}"/>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38" name="Line 330">
              <a:extLst>
                <a:ext uri="{FF2B5EF4-FFF2-40B4-BE49-F238E27FC236}">
                  <a16:creationId xmlns:a16="http://schemas.microsoft.com/office/drawing/2014/main" id="{D602C000-F6AE-4D0C-9322-02B82F00A782}"/>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39" name="Line 331">
              <a:extLst>
                <a:ext uri="{FF2B5EF4-FFF2-40B4-BE49-F238E27FC236}">
                  <a16:creationId xmlns:a16="http://schemas.microsoft.com/office/drawing/2014/main" id="{EA7683DD-5975-4B97-9A9B-67CCAACD516A}"/>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40" name="Group 332">
            <a:extLst>
              <a:ext uri="{FF2B5EF4-FFF2-40B4-BE49-F238E27FC236}">
                <a16:creationId xmlns:a16="http://schemas.microsoft.com/office/drawing/2014/main" id="{061256E4-647F-4F48-8679-DAA9CA46536A}"/>
              </a:ext>
            </a:extLst>
          </p:cNvPr>
          <p:cNvGrpSpPr>
            <a:grpSpLocks/>
          </p:cNvGrpSpPr>
          <p:nvPr/>
        </p:nvGrpSpPr>
        <p:grpSpPr bwMode="auto">
          <a:xfrm>
            <a:off x="944563" y="5938838"/>
            <a:ext cx="76200" cy="63500"/>
            <a:chOff x="2539" y="543"/>
            <a:chExt cx="48" cy="40"/>
          </a:xfrm>
        </p:grpSpPr>
        <p:sp>
          <p:nvSpPr>
            <p:cNvPr id="68941" name="Line 333">
              <a:extLst>
                <a:ext uri="{FF2B5EF4-FFF2-40B4-BE49-F238E27FC236}">
                  <a16:creationId xmlns:a16="http://schemas.microsoft.com/office/drawing/2014/main" id="{D0AE4C9D-3CF4-4A79-B25E-B9DFF908146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42" name="Line 334">
              <a:extLst>
                <a:ext uri="{FF2B5EF4-FFF2-40B4-BE49-F238E27FC236}">
                  <a16:creationId xmlns:a16="http://schemas.microsoft.com/office/drawing/2014/main" id="{98DB0806-3B9D-4054-B097-63905B6EF5F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8944" name="Line 336">
            <a:extLst>
              <a:ext uri="{FF2B5EF4-FFF2-40B4-BE49-F238E27FC236}">
                <a16:creationId xmlns:a16="http://schemas.microsoft.com/office/drawing/2014/main" id="{DAA59496-264C-482A-AFC3-9AE52E30EC82}"/>
              </a:ext>
            </a:extLst>
          </p:cNvPr>
          <p:cNvSpPr>
            <a:spLocks noChangeShapeType="1"/>
          </p:cNvSpPr>
          <p:nvPr/>
        </p:nvSpPr>
        <p:spPr bwMode="auto">
          <a:xfrm>
            <a:off x="693738" y="60833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45" name="Line 337">
            <a:extLst>
              <a:ext uri="{FF2B5EF4-FFF2-40B4-BE49-F238E27FC236}">
                <a16:creationId xmlns:a16="http://schemas.microsoft.com/office/drawing/2014/main" id="{9C6E3A6D-2A87-4E30-9315-D7C2E19F97FE}"/>
              </a:ext>
            </a:extLst>
          </p:cNvPr>
          <p:cNvSpPr>
            <a:spLocks noChangeShapeType="1"/>
          </p:cNvSpPr>
          <p:nvPr/>
        </p:nvSpPr>
        <p:spPr bwMode="auto">
          <a:xfrm>
            <a:off x="693738" y="57229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46" name="Line 338">
            <a:extLst>
              <a:ext uri="{FF2B5EF4-FFF2-40B4-BE49-F238E27FC236}">
                <a16:creationId xmlns:a16="http://schemas.microsoft.com/office/drawing/2014/main" id="{BA8A188C-3ECE-4CAF-8E78-1D8FA31D0061}"/>
              </a:ext>
            </a:extLst>
          </p:cNvPr>
          <p:cNvSpPr>
            <a:spLocks noChangeShapeType="1"/>
          </p:cNvSpPr>
          <p:nvPr/>
        </p:nvSpPr>
        <p:spPr bwMode="auto">
          <a:xfrm>
            <a:off x="693738" y="53625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47" name="Line 339">
            <a:extLst>
              <a:ext uri="{FF2B5EF4-FFF2-40B4-BE49-F238E27FC236}">
                <a16:creationId xmlns:a16="http://schemas.microsoft.com/office/drawing/2014/main" id="{C41D721D-DD32-4E44-A8CF-8C3B033503ED}"/>
              </a:ext>
            </a:extLst>
          </p:cNvPr>
          <p:cNvSpPr>
            <a:spLocks noChangeShapeType="1"/>
          </p:cNvSpPr>
          <p:nvPr/>
        </p:nvSpPr>
        <p:spPr bwMode="auto">
          <a:xfrm>
            <a:off x="693738" y="5002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48" name="Line 340">
            <a:extLst>
              <a:ext uri="{FF2B5EF4-FFF2-40B4-BE49-F238E27FC236}">
                <a16:creationId xmlns:a16="http://schemas.microsoft.com/office/drawing/2014/main" id="{414D467B-2BED-4FE5-9141-08A2F3CB3C65}"/>
              </a:ext>
            </a:extLst>
          </p:cNvPr>
          <p:cNvSpPr>
            <a:spLocks noChangeShapeType="1"/>
          </p:cNvSpPr>
          <p:nvPr/>
        </p:nvSpPr>
        <p:spPr bwMode="auto">
          <a:xfrm>
            <a:off x="693738" y="46418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49" name="Line 341">
            <a:extLst>
              <a:ext uri="{FF2B5EF4-FFF2-40B4-BE49-F238E27FC236}">
                <a16:creationId xmlns:a16="http://schemas.microsoft.com/office/drawing/2014/main" id="{0C60271E-8044-441B-AEF5-EADCE10BD7A6}"/>
              </a:ext>
            </a:extLst>
          </p:cNvPr>
          <p:cNvSpPr>
            <a:spLocks noChangeShapeType="1"/>
          </p:cNvSpPr>
          <p:nvPr/>
        </p:nvSpPr>
        <p:spPr bwMode="auto">
          <a:xfrm>
            <a:off x="693738" y="42830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50" name="Line 342">
            <a:extLst>
              <a:ext uri="{FF2B5EF4-FFF2-40B4-BE49-F238E27FC236}">
                <a16:creationId xmlns:a16="http://schemas.microsoft.com/office/drawing/2014/main" id="{2034BE19-73CF-4D32-AF61-BE0AD486BFED}"/>
              </a:ext>
            </a:extLst>
          </p:cNvPr>
          <p:cNvSpPr>
            <a:spLocks noChangeShapeType="1"/>
          </p:cNvSpPr>
          <p:nvPr/>
        </p:nvSpPr>
        <p:spPr bwMode="auto">
          <a:xfrm>
            <a:off x="3573463" y="25558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951" name="Group 343">
            <a:extLst>
              <a:ext uri="{FF2B5EF4-FFF2-40B4-BE49-F238E27FC236}">
                <a16:creationId xmlns:a16="http://schemas.microsoft.com/office/drawing/2014/main" id="{C876FD94-01FF-4B07-B33B-A6741CFEBEF4}"/>
              </a:ext>
            </a:extLst>
          </p:cNvPr>
          <p:cNvGrpSpPr>
            <a:grpSpLocks/>
          </p:cNvGrpSpPr>
          <p:nvPr/>
        </p:nvGrpSpPr>
        <p:grpSpPr bwMode="auto">
          <a:xfrm>
            <a:off x="3716338" y="2843213"/>
            <a:ext cx="287337" cy="215900"/>
            <a:chOff x="2976" y="2472"/>
            <a:chExt cx="136" cy="91"/>
          </a:xfrm>
        </p:grpSpPr>
        <p:sp>
          <p:nvSpPr>
            <p:cNvPr id="68952" name="Rectangle 344">
              <a:extLst>
                <a:ext uri="{FF2B5EF4-FFF2-40B4-BE49-F238E27FC236}">
                  <a16:creationId xmlns:a16="http://schemas.microsoft.com/office/drawing/2014/main" id="{532280D7-8FD2-46C3-AC56-8139E51BDA2E}"/>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53" name="Line 345">
              <a:extLst>
                <a:ext uri="{FF2B5EF4-FFF2-40B4-BE49-F238E27FC236}">
                  <a16:creationId xmlns:a16="http://schemas.microsoft.com/office/drawing/2014/main" id="{02E9D7D2-459F-45F8-9C67-00099745A4C4}"/>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54" name="Line 346">
              <a:extLst>
                <a:ext uri="{FF2B5EF4-FFF2-40B4-BE49-F238E27FC236}">
                  <a16:creationId xmlns:a16="http://schemas.microsoft.com/office/drawing/2014/main" id="{B3DB4F9A-ED0D-4598-9E92-4592FE585FC8}"/>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955" name="Group 347">
              <a:extLst>
                <a:ext uri="{FF2B5EF4-FFF2-40B4-BE49-F238E27FC236}">
                  <a16:creationId xmlns:a16="http://schemas.microsoft.com/office/drawing/2014/main" id="{6C655454-00FB-4926-B2B8-2EA34E70C3C0}"/>
                </a:ext>
              </a:extLst>
            </p:cNvPr>
            <p:cNvGrpSpPr>
              <a:grpSpLocks/>
            </p:cNvGrpSpPr>
            <p:nvPr/>
          </p:nvGrpSpPr>
          <p:grpSpPr bwMode="auto">
            <a:xfrm>
              <a:off x="3022" y="2540"/>
              <a:ext cx="44" cy="22"/>
              <a:chOff x="1632" y="1249"/>
              <a:chExt cx="48" cy="24"/>
            </a:xfrm>
          </p:grpSpPr>
          <p:sp>
            <p:nvSpPr>
              <p:cNvPr id="68956" name="AutoShape 348">
                <a:extLst>
                  <a:ext uri="{FF2B5EF4-FFF2-40B4-BE49-F238E27FC236}">
                    <a16:creationId xmlns:a16="http://schemas.microsoft.com/office/drawing/2014/main" id="{29FAB39B-BAC4-436E-830D-120B49D2BB00}"/>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57" name="AutoShape 349">
                <a:extLst>
                  <a:ext uri="{FF2B5EF4-FFF2-40B4-BE49-F238E27FC236}">
                    <a16:creationId xmlns:a16="http://schemas.microsoft.com/office/drawing/2014/main" id="{9BA324FF-827A-41E6-9B14-E3277381FBF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8958" name="Group 350">
            <a:extLst>
              <a:ext uri="{FF2B5EF4-FFF2-40B4-BE49-F238E27FC236}">
                <a16:creationId xmlns:a16="http://schemas.microsoft.com/office/drawing/2014/main" id="{3306DA00-48BF-4E62-B4A4-081C49FE482F}"/>
              </a:ext>
            </a:extLst>
          </p:cNvPr>
          <p:cNvGrpSpPr>
            <a:grpSpLocks/>
          </p:cNvGrpSpPr>
          <p:nvPr/>
        </p:nvGrpSpPr>
        <p:grpSpPr bwMode="auto">
          <a:xfrm>
            <a:off x="3821113" y="2771775"/>
            <a:ext cx="76200" cy="63500"/>
            <a:chOff x="2443" y="447"/>
            <a:chExt cx="48" cy="40"/>
          </a:xfrm>
        </p:grpSpPr>
        <p:sp>
          <p:nvSpPr>
            <p:cNvPr id="68959" name="Line 351">
              <a:extLst>
                <a:ext uri="{FF2B5EF4-FFF2-40B4-BE49-F238E27FC236}">
                  <a16:creationId xmlns:a16="http://schemas.microsoft.com/office/drawing/2014/main" id="{FE707DC7-36E3-4D9F-A543-1D20858DF58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60" name="Line 352">
              <a:extLst>
                <a:ext uri="{FF2B5EF4-FFF2-40B4-BE49-F238E27FC236}">
                  <a16:creationId xmlns:a16="http://schemas.microsoft.com/office/drawing/2014/main" id="{B0BE7261-5B57-4ADD-840A-E98A2518E1C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8961" name="Group 353">
            <a:extLst>
              <a:ext uri="{FF2B5EF4-FFF2-40B4-BE49-F238E27FC236}">
                <a16:creationId xmlns:a16="http://schemas.microsoft.com/office/drawing/2014/main" id="{4BD4C09B-DB4C-47B6-9CDC-D0FD35683F11}"/>
              </a:ext>
            </a:extLst>
          </p:cNvPr>
          <p:cNvGrpSpPr>
            <a:grpSpLocks/>
          </p:cNvGrpSpPr>
          <p:nvPr/>
        </p:nvGrpSpPr>
        <p:grpSpPr bwMode="auto">
          <a:xfrm>
            <a:off x="838200" y="6372225"/>
            <a:ext cx="288925" cy="215900"/>
            <a:chOff x="2251" y="5511"/>
            <a:chExt cx="182" cy="136"/>
          </a:xfrm>
        </p:grpSpPr>
        <p:sp>
          <p:nvSpPr>
            <p:cNvPr id="68962" name="Rectangle 354">
              <a:extLst>
                <a:ext uri="{FF2B5EF4-FFF2-40B4-BE49-F238E27FC236}">
                  <a16:creationId xmlns:a16="http://schemas.microsoft.com/office/drawing/2014/main" id="{73B4A6E7-C58A-46DD-A64D-A9D6D0BE23C9}"/>
                </a:ext>
              </a:extLst>
            </p:cNvPr>
            <p:cNvSpPr>
              <a:spLocks noChangeAspect="1" noChangeArrowheads="1"/>
            </p:cNvSpPr>
            <p:nvPr/>
          </p:nvSpPr>
          <p:spPr bwMode="auto">
            <a:xfrm>
              <a:off x="2251" y="5511"/>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63" name="Line 355">
              <a:extLst>
                <a:ext uri="{FF2B5EF4-FFF2-40B4-BE49-F238E27FC236}">
                  <a16:creationId xmlns:a16="http://schemas.microsoft.com/office/drawing/2014/main" id="{12AAA300-642B-4489-A0E7-0D608F19F3B1}"/>
                </a:ext>
              </a:extLst>
            </p:cNvPr>
            <p:cNvSpPr>
              <a:spLocks noChangeShapeType="1"/>
            </p:cNvSpPr>
            <p:nvPr/>
          </p:nvSpPr>
          <p:spPr bwMode="auto">
            <a:xfrm flipV="1">
              <a:off x="2251" y="5511"/>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64" name="Line 356">
              <a:extLst>
                <a:ext uri="{FF2B5EF4-FFF2-40B4-BE49-F238E27FC236}">
                  <a16:creationId xmlns:a16="http://schemas.microsoft.com/office/drawing/2014/main" id="{9C24038A-8B0B-4EE6-9999-5AF444BE5D4A}"/>
                </a:ext>
              </a:extLst>
            </p:cNvPr>
            <p:cNvSpPr>
              <a:spLocks noChangeShapeType="1"/>
            </p:cNvSpPr>
            <p:nvPr/>
          </p:nvSpPr>
          <p:spPr bwMode="auto">
            <a:xfrm flipH="1" flipV="1">
              <a:off x="2251" y="5511"/>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8965" name="Line 357">
            <a:extLst>
              <a:ext uri="{FF2B5EF4-FFF2-40B4-BE49-F238E27FC236}">
                <a16:creationId xmlns:a16="http://schemas.microsoft.com/office/drawing/2014/main" id="{50EA2496-6D05-49BF-ACCC-9AF9FE485080}"/>
              </a:ext>
            </a:extLst>
          </p:cNvPr>
          <p:cNvSpPr>
            <a:spLocks noChangeShapeType="1"/>
          </p:cNvSpPr>
          <p:nvPr/>
        </p:nvSpPr>
        <p:spPr bwMode="auto">
          <a:xfrm>
            <a:off x="693738" y="64436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66" name="Line 358">
            <a:extLst>
              <a:ext uri="{FF2B5EF4-FFF2-40B4-BE49-F238E27FC236}">
                <a16:creationId xmlns:a16="http://schemas.microsoft.com/office/drawing/2014/main" id="{28708C44-F131-42B2-A83E-EBFF870A9BD7}"/>
              </a:ext>
            </a:extLst>
          </p:cNvPr>
          <p:cNvSpPr>
            <a:spLocks noChangeShapeType="1"/>
          </p:cNvSpPr>
          <p:nvPr/>
        </p:nvSpPr>
        <p:spPr bwMode="auto">
          <a:xfrm>
            <a:off x="3573463" y="29162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8967" name="Group 359">
            <a:extLst>
              <a:ext uri="{FF2B5EF4-FFF2-40B4-BE49-F238E27FC236}">
                <a16:creationId xmlns:a16="http://schemas.microsoft.com/office/drawing/2014/main" id="{7CFA11EA-1118-40A8-A5FF-8F88C25A3BEF}"/>
              </a:ext>
            </a:extLst>
          </p:cNvPr>
          <p:cNvGrpSpPr>
            <a:grpSpLocks/>
          </p:cNvGrpSpPr>
          <p:nvPr/>
        </p:nvGrpSpPr>
        <p:grpSpPr bwMode="auto">
          <a:xfrm>
            <a:off x="944563" y="6299200"/>
            <a:ext cx="76200" cy="63500"/>
            <a:chOff x="2443" y="447"/>
            <a:chExt cx="48" cy="40"/>
          </a:xfrm>
        </p:grpSpPr>
        <p:sp>
          <p:nvSpPr>
            <p:cNvPr id="68968" name="Line 360">
              <a:extLst>
                <a:ext uri="{FF2B5EF4-FFF2-40B4-BE49-F238E27FC236}">
                  <a16:creationId xmlns:a16="http://schemas.microsoft.com/office/drawing/2014/main" id="{C532A0AF-B8F3-4069-9BAB-842BE2E9FD3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69" name="Line 361">
              <a:extLst>
                <a:ext uri="{FF2B5EF4-FFF2-40B4-BE49-F238E27FC236}">
                  <a16:creationId xmlns:a16="http://schemas.microsoft.com/office/drawing/2014/main" id="{41681977-6076-42C2-B468-A9861937199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8970" name="Text Box 362">
            <a:extLst>
              <a:ext uri="{FF2B5EF4-FFF2-40B4-BE49-F238E27FC236}">
                <a16:creationId xmlns:a16="http://schemas.microsoft.com/office/drawing/2014/main" id="{E3B34A2D-E179-4DCC-BD4F-330813A588EF}"/>
              </a:ext>
            </a:extLst>
          </p:cNvPr>
          <p:cNvSpPr txBox="1">
            <a:spLocks noChangeArrowheads="1"/>
          </p:cNvSpPr>
          <p:nvPr/>
        </p:nvSpPr>
        <p:spPr bwMode="auto">
          <a:xfrm>
            <a:off x="1125538" y="3851275"/>
            <a:ext cx="11207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ARMY TROOPS</a:t>
            </a:r>
          </a:p>
        </p:txBody>
      </p:sp>
      <p:sp>
        <p:nvSpPr>
          <p:cNvPr id="68971" name="Text Box 363">
            <a:extLst>
              <a:ext uri="{FF2B5EF4-FFF2-40B4-BE49-F238E27FC236}">
                <a16:creationId xmlns:a16="http://schemas.microsoft.com/office/drawing/2014/main" id="{A53AE47A-D52F-4DCA-A11C-A66F11BB9AD4}"/>
              </a:ext>
            </a:extLst>
          </p:cNvPr>
          <p:cNvSpPr txBox="1">
            <a:spLocks noChangeArrowheads="1"/>
          </p:cNvSpPr>
          <p:nvPr/>
        </p:nvSpPr>
        <p:spPr bwMode="auto">
          <a:xfrm>
            <a:off x="4005263" y="2339975"/>
            <a:ext cx="273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a:t>BATTLEGROUP CWUS-11</a:t>
            </a:r>
          </a:p>
          <a:p>
            <a:r>
              <a:rPr lang="en-GB" altLang="en-US" sz="1000" b="1"/>
              <a:t>199th Infantry Brigade (Berlin Brigade) </a:t>
            </a:r>
            <a:r>
              <a:rPr lang="en-GB" altLang="en-US" b="1"/>
              <a:t>(e)</a:t>
            </a:r>
            <a:endParaRPr lang="en-GB" altLang="en-US" sz="1000" b="1"/>
          </a:p>
        </p:txBody>
      </p:sp>
      <p:sp>
        <p:nvSpPr>
          <p:cNvPr id="68972" name="Text Box 364">
            <a:extLst>
              <a:ext uri="{FF2B5EF4-FFF2-40B4-BE49-F238E27FC236}">
                <a16:creationId xmlns:a16="http://schemas.microsoft.com/office/drawing/2014/main" id="{D45391B4-823C-4B47-B7AE-5CA91D1AA8ED}"/>
              </a:ext>
            </a:extLst>
          </p:cNvPr>
          <p:cNvSpPr txBox="1">
            <a:spLocks noChangeArrowheads="1"/>
          </p:cNvSpPr>
          <p:nvPr/>
        </p:nvSpPr>
        <p:spPr bwMode="auto">
          <a:xfrm>
            <a:off x="1125538" y="4138613"/>
            <a:ext cx="14335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10th ADA Brigade</a:t>
            </a:r>
            <a:r>
              <a:rPr lang="en-GB" altLang="en-US" sz="1200" b="1"/>
              <a:t> </a:t>
            </a:r>
            <a:r>
              <a:rPr lang="en-GB" altLang="en-US" b="1"/>
              <a:t>(d)</a:t>
            </a:r>
            <a:endParaRPr lang="en-GB" altLang="en-US" sz="1200" b="1"/>
          </a:p>
        </p:txBody>
      </p:sp>
      <p:sp>
        <p:nvSpPr>
          <p:cNvPr id="68973" name="Text Box 365">
            <a:extLst>
              <a:ext uri="{FF2B5EF4-FFF2-40B4-BE49-F238E27FC236}">
                <a16:creationId xmlns:a16="http://schemas.microsoft.com/office/drawing/2014/main" id="{1DD4B003-C268-4E13-884A-17834CAEF9B9}"/>
              </a:ext>
            </a:extLst>
          </p:cNvPr>
          <p:cNvSpPr txBox="1">
            <a:spLocks noChangeArrowheads="1"/>
          </p:cNvSpPr>
          <p:nvPr/>
        </p:nvSpPr>
        <p:spPr bwMode="auto">
          <a:xfrm>
            <a:off x="1125538" y="4498975"/>
            <a:ext cx="14335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69th ADA Brigade</a:t>
            </a:r>
            <a:r>
              <a:rPr lang="en-GB" altLang="en-US" sz="1200" b="1"/>
              <a:t> </a:t>
            </a:r>
            <a:r>
              <a:rPr lang="en-GB" altLang="en-US" b="1"/>
              <a:t>(d)</a:t>
            </a:r>
            <a:endParaRPr lang="en-GB" altLang="en-US" sz="1200" b="1"/>
          </a:p>
        </p:txBody>
      </p:sp>
      <p:sp>
        <p:nvSpPr>
          <p:cNvPr id="68974" name="Text Box 366">
            <a:extLst>
              <a:ext uri="{FF2B5EF4-FFF2-40B4-BE49-F238E27FC236}">
                <a16:creationId xmlns:a16="http://schemas.microsoft.com/office/drawing/2014/main" id="{975CE20E-8B0C-4693-B9C5-B345A534F0B5}"/>
              </a:ext>
            </a:extLst>
          </p:cNvPr>
          <p:cNvSpPr txBox="1">
            <a:spLocks noChangeArrowheads="1"/>
          </p:cNvSpPr>
          <p:nvPr/>
        </p:nvSpPr>
        <p:spPr bwMode="auto">
          <a:xfrm>
            <a:off x="1125538" y="4859338"/>
            <a:ext cx="14335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94th ADA Brigade</a:t>
            </a:r>
            <a:r>
              <a:rPr lang="en-GB" altLang="en-US" sz="1200" b="1"/>
              <a:t> </a:t>
            </a:r>
            <a:r>
              <a:rPr lang="en-GB" altLang="en-US" b="1"/>
              <a:t>(d)</a:t>
            </a:r>
            <a:endParaRPr lang="en-GB" altLang="en-US" sz="1200" b="1"/>
          </a:p>
        </p:txBody>
      </p:sp>
      <p:sp>
        <p:nvSpPr>
          <p:cNvPr id="68975" name="Text Box 367">
            <a:extLst>
              <a:ext uri="{FF2B5EF4-FFF2-40B4-BE49-F238E27FC236}">
                <a16:creationId xmlns:a16="http://schemas.microsoft.com/office/drawing/2014/main" id="{D68DE864-8C26-4B05-B4C5-88B0B98687AE}"/>
              </a:ext>
            </a:extLst>
          </p:cNvPr>
          <p:cNvSpPr txBox="1">
            <a:spLocks noChangeArrowheads="1"/>
          </p:cNvSpPr>
          <p:nvPr/>
        </p:nvSpPr>
        <p:spPr bwMode="auto">
          <a:xfrm>
            <a:off x="1125538" y="5218113"/>
            <a:ext cx="15033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108th ADA Brigade</a:t>
            </a:r>
            <a:r>
              <a:rPr lang="en-GB" altLang="en-US" sz="1200" b="1"/>
              <a:t> </a:t>
            </a:r>
            <a:r>
              <a:rPr lang="en-GB" altLang="en-US" b="1"/>
              <a:t>(d)</a:t>
            </a:r>
            <a:endParaRPr lang="en-GB" altLang="en-US" sz="1200" b="1"/>
          </a:p>
        </p:txBody>
      </p:sp>
      <p:sp>
        <p:nvSpPr>
          <p:cNvPr id="68976" name="Text Box 368">
            <a:extLst>
              <a:ext uri="{FF2B5EF4-FFF2-40B4-BE49-F238E27FC236}">
                <a16:creationId xmlns:a16="http://schemas.microsoft.com/office/drawing/2014/main" id="{D4DE69E4-0622-4E4B-B1CC-2972DDA2FEF8}"/>
              </a:ext>
            </a:extLst>
          </p:cNvPr>
          <p:cNvSpPr txBox="1">
            <a:spLocks noChangeArrowheads="1"/>
          </p:cNvSpPr>
          <p:nvPr/>
        </p:nvSpPr>
        <p:spPr bwMode="auto">
          <a:xfrm>
            <a:off x="1125538" y="5578475"/>
            <a:ext cx="1527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56th Pershing Brigade</a:t>
            </a:r>
          </a:p>
        </p:txBody>
      </p:sp>
      <p:sp>
        <p:nvSpPr>
          <p:cNvPr id="68977" name="Text Box 369">
            <a:extLst>
              <a:ext uri="{FF2B5EF4-FFF2-40B4-BE49-F238E27FC236}">
                <a16:creationId xmlns:a16="http://schemas.microsoft.com/office/drawing/2014/main" id="{ACE29E86-B7AA-4FCB-8C97-9E171538095C}"/>
              </a:ext>
            </a:extLst>
          </p:cNvPr>
          <p:cNvSpPr txBox="1">
            <a:spLocks noChangeArrowheads="1"/>
          </p:cNvSpPr>
          <p:nvPr/>
        </p:nvSpPr>
        <p:spPr bwMode="auto">
          <a:xfrm>
            <a:off x="1125538" y="5938838"/>
            <a:ext cx="1527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18th Engineer Brigade</a:t>
            </a:r>
          </a:p>
        </p:txBody>
      </p:sp>
      <p:sp>
        <p:nvSpPr>
          <p:cNvPr id="68978" name="Text Box 370">
            <a:extLst>
              <a:ext uri="{FF2B5EF4-FFF2-40B4-BE49-F238E27FC236}">
                <a16:creationId xmlns:a16="http://schemas.microsoft.com/office/drawing/2014/main" id="{3AAF4A62-D8DE-436D-83AC-55D0E7FBDF9A}"/>
              </a:ext>
            </a:extLst>
          </p:cNvPr>
          <p:cNvSpPr txBox="1">
            <a:spLocks noChangeArrowheads="1"/>
          </p:cNvSpPr>
          <p:nvPr/>
        </p:nvSpPr>
        <p:spPr bwMode="auto">
          <a:xfrm>
            <a:off x="4005263" y="2700338"/>
            <a:ext cx="2543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CWUS-17</a:t>
            </a:r>
          </a:p>
          <a:p>
            <a:r>
              <a:rPr lang="en-GB" altLang="en-US" sz="1000" b="1"/>
              <a:t>3-325th Parachute Infantry Battalion </a:t>
            </a:r>
            <a:r>
              <a:rPr lang="en-GB" altLang="en-US" b="1"/>
              <a:t>(ef)</a:t>
            </a:r>
          </a:p>
        </p:txBody>
      </p:sp>
      <p:sp>
        <p:nvSpPr>
          <p:cNvPr id="68979" name="Text Box 371">
            <a:extLst>
              <a:ext uri="{FF2B5EF4-FFF2-40B4-BE49-F238E27FC236}">
                <a16:creationId xmlns:a16="http://schemas.microsoft.com/office/drawing/2014/main" id="{384047A2-8419-4651-83D9-9FCBF562E779}"/>
              </a:ext>
            </a:extLst>
          </p:cNvPr>
          <p:cNvSpPr txBox="1">
            <a:spLocks noChangeArrowheads="1"/>
          </p:cNvSpPr>
          <p:nvPr/>
        </p:nvSpPr>
        <p:spPr bwMode="auto">
          <a:xfrm>
            <a:off x="1125538" y="6299200"/>
            <a:ext cx="20605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1-10th Special Forces Battalion</a:t>
            </a:r>
          </a:p>
        </p:txBody>
      </p:sp>
      <p:sp>
        <p:nvSpPr>
          <p:cNvPr id="68980" name="Line 372">
            <a:extLst>
              <a:ext uri="{FF2B5EF4-FFF2-40B4-BE49-F238E27FC236}">
                <a16:creationId xmlns:a16="http://schemas.microsoft.com/office/drawing/2014/main" id="{356E44A0-A006-43EF-BB46-AC964AA8F4FC}"/>
              </a:ext>
            </a:extLst>
          </p:cNvPr>
          <p:cNvSpPr>
            <a:spLocks noChangeShapeType="1"/>
          </p:cNvSpPr>
          <p:nvPr/>
        </p:nvSpPr>
        <p:spPr bwMode="auto">
          <a:xfrm>
            <a:off x="3573463" y="827088"/>
            <a:ext cx="0" cy="2089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981" name="Text Box 373">
            <a:extLst>
              <a:ext uri="{FF2B5EF4-FFF2-40B4-BE49-F238E27FC236}">
                <a16:creationId xmlns:a16="http://schemas.microsoft.com/office/drawing/2014/main" id="{6DD8B7FC-EC85-4127-BE91-5813DB6596F2}"/>
              </a:ext>
            </a:extLst>
          </p:cNvPr>
          <p:cNvSpPr txBox="1">
            <a:spLocks noChangeArrowheads="1"/>
          </p:cNvSpPr>
          <p:nvPr/>
        </p:nvSpPr>
        <p:spPr bwMode="auto">
          <a:xfrm>
            <a:off x="3573463" y="5003800"/>
            <a:ext cx="3168650" cy="412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These formations were stationed in the USA, but were ready to reinforce USAREUR.  However, their most likely destination would have been the British-led NORTHAG sector rather than CENTAG.</a:t>
            </a:r>
          </a:p>
          <a:p>
            <a:endParaRPr lang="en-GB" altLang="en-US"/>
          </a:p>
          <a:p>
            <a:r>
              <a:rPr lang="en-GB" altLang="en-US" b="1"/>
              <a:t>(b) </a:t>
            </a:r>
            <a:r>
              <a:rPr lang="en-GB" altLang="en-US"/>
              <a:t>Two regular German Corps and the Corps-sized Southern Territorial Command came under command of CENTAG.</a:t>
            </a:r>
          </a:p>
          <a:p>
            <a:endParaRPr lang="en-GB" altLang="en-US"/>
          </a:p>
          <a:p>
            <a:r>
              <a:rPr lang="en-GB" altLang="en-US" b="1"/>
              <a:t>(c)</a:t>
            </a:r>
            <a:r>
              <a:rPr lang="en-GB" altLang="en-US"/>
              <a:t> Although not part of the CENTAG command structure for various political reasons, the French II Corps was partially located within CENTAG’s area of responsibility, with I Corps in reserve, just over the border.  It is likely that one or both of these formations might have come under command of CENTAG in the event of war.  Another option was for the creation of a new SOUTHAG, led by the French 1st Army Headquarters.  This would comprise both French Corps and III (Ge) Corps, plus one division from the German Southern Territorial Command.</a:t>
            </a:r>
            <a:endParaRPr lang="en-GB" altLang="en-US" b="1"/>
          </a:p>
          <a:p>
            <a:endParaRPr lang="en-GB" altLang="en-US" b="1"/>
          </a:p>
          <a:p>
            <a:r>
              <a:rPr lang="en-GB" altLang="en-US" b="1"/>
              <a:t>(d) </a:t>
            </a:r>
            <a:r>
              <a:rPr lang="en-GB" altLang="en-US"/>
              <a:t>These units formed the 32nd Air Defence Command and were armed with I-Hawk SAMs (progressively replaced with Patriot SAMs in the late 1980s).</a:t>
            </a:r>
          </a:p>
          <a:p>
            <a:endParaRPr lang="en-GB" altLang="en-US" b="1"/>
          </a:p>
          <a:p>
            <a:r>
              <a:rPr lang="en-GB" altLang="en-US" b="1"/>
              <a:t>(e) </a:t>
            </a:r>
            <a:r>
              <a:rPr lang="en-GB" altLang="en-US"/>
              <a:t>These units, while part of USAREUR, did not come under the CENTAG command structure.</a:t>
            </a:r>
            <a:endParaRPr lang="en-GB" altLang="en-US" b="1"/>
          </a:p>
          <a:p>
            <a:endParaRPr lang="en-GB" altLang="en-US" b="1"/>
          </a:p>
          <a:p>
            <a:r>
              <a:rPr lang="en-GB" altLang="en-US" b="1"/>
              <a:t>(f) </a:t>
            </a:r>
            <a:r>
              <a:rPr lang="en-GB" altLang="en-US"/>
              <a:t>This unit was stationed in Italy as a rapid-response unit for NATO’s LANDSOUTH Command (see the Italian TO&amp;Es).  Additionally and long with British, Belgian and German units, it would have formed part of the ACE Mobile Force (Land) Southern Option.</a:t>
            </a:r>
          </a:p>
          <a:p>
            <a:endParaRPr lang="en-GB" altLang="en-US"/>
          </a:p>
          <a:p>
            <a:r>
              <a:rPr lang="en-GB" altLang="en-US" b="1"/>
              <a:t>(g) </a:t>
            </a:r>
            <a:r>
              <a:rPr lang="en-GB" altLang="en-US"/>
              <a:t>This formation was assigned in the late 1980s to reinforce the Danish-German LandJut Corps.</a:t>
            </a:r>
            <a:endParaRPr lang="en-GB" altLang="en-US" b="1"/>
          </a:p>
        </p:txBody>
      </p:sp>
      <p:grpSp>
        <p:nvGrpSpPr>
          <p:cNvPr id="68991" name="Group 383">
            <a:extLst>
              <a:ext uri="{FF2B5EF4-FFF2-40B4-BE49-F238E27FC236}">
                <a16:creationId xmlns:a16="http://schemas.microsoft.com/office/drawing/2014/main" id="{AAAFAE05-BADE-4FEB-984D-2E277916F238}"/>
              </a:ext>
            </a:extLst>
          </p:cNvPr>
          <p:cNvGrpSpPr>
            <a:grpSpLocks/>
          </p:cNvGrpSpPr>
          <p:nvPr/>
        </p:nvGrpSpPr>
        <p:grpSpPr bwMode="auto">
          <a:xfrm>
            <a:off x="3822700" y="1908175"/>
            <a:ext cx="147638" cy="63500"/>
            <a:chOff x="3884" y="748"/>
            <a:chExt cx="93" cy="40"/>
          </a:xfrm>
        </p:grpSpPr>
        <p:grpSp>
          <p:nvGrpSpPr>
            <p:cNvPr id="68992" name="Group 384">
              <a:extLst>
                <a:ext uri="{FF2B5EF4-FFF2-40B4-BE49-F238E27FC236}">
                  <a16:creationId xmlns:a16="http://schemas.microsoft.com/office/drawing/2014/main" id="{8269F8D2-98BB-4C0B-99B1-A8A115108223}"/>
                </a:ext>
              </a:extLst>
            </p:cNvPr>
            <p:cNvGrpSpPr>
              <a:grpSpLocks/>
            </p:cNvGrpSpPr>
            <p:nvPr/>
          </p:nvGrpSpPr>
          <p:grpSpPr bwMode="auto">
            <a:xfrm>
              <a:off x="3884" y="748"/>
              <a:ext cx="48" cy="40"/>
              <a:chOff x="2539" y="543"/>
              <a:chExt cx="48" cy="40"/>
            </a:xfrm>
          </p:grpSpPr>
          <p:sp>
            <p:nvSpPr>
              <p:cNvPr id="68993" name="Line 385">
                <a:extLst>
                  <a:ext uri="{FF2B5EF4-FFF2-40B4-BE49-F238E27FC236}">
                    <a16:creationId xmlns:a16="http://schemas.microsoft.com/office/drawing/2014/main" id="{0C244EC2-03A5-446B-8C98-CEF43C903EBE}"/>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94" name="Line 386">
                <a:extLst>
                  <a:ext uri="{FF2B5EF4-FFF2-40B4-BE49-F238E27FC236}">
                    <a16:creationId xmlns:a16="http://schemas.microsoft.com/office/drawing/2014/main" id="{47E3335F-585A-4F94-9FBA-00CF53E56C70}"/>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8995" name="Group 387">
              <a:extLst>
                <a:ext uri="{FF2B5EF4-FFF2-40B4-BE49-F238E27FC236}">
                  <a16:creationId xmlns:a16="http://schemas.microsoft.com/office/drawing/2014/main" id="{5936AA94-FEE1-47D2-B86D-5D37311EB787}"/>
                </a:ext>
              </a:extLst>
            </p:cNvPr>
            <p:cNvGrpSpPr>
              <a:grpSpLocks/>
            </p:cNvGrpSpPr>
            <p:nvPr/>
          </p:nvGrpSpPr>
          <p:grpSpPr bwMode="auto">
            <a:xfrm>
              <a:off x="3929" y="748"/>
              <a:ext cx="48" cy="40"/>
              <a:chOff x="2539" y="543"/>
              <a:chExt cx="48" cy="40"/>
            </a:xfrm>
          </p:grpSpPr>
          <p:sp>
            <p:nvSpPr>
              <p:cNvPr id="68996" name="Line 388">
                <a:extLst>
                  <a:ext uri="{FF2B5EF4-FFF2-40B4-BE49-F238E27FC236}">
                    <a16:creationId xmlns:a16="http://schemas.microsoft.com/office/drawing/2014/main" id="{E2847955-2622-4353-8308-5A6CAEC7424F}"/>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997" name="Line 389">
                <a:extLst>
                  <a:ext uri="{FF2B5EF4-FFF2-40B4-BE49-F238E27FC236}">
                    <a16:creationId xmlns:a16="http://schemas.microsoft.com/office/drawing/2014/main" id="{41AA7B96-AC34-4E8A-A3C2-B4C4B8D38922}"/>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8998" name="Text Box 390">
            <a:extLst>
              <a:ext uri="{FF2B5EF4-FFF2-40B4-BE49-F238E27FC236}">
                <a16:creationId xmlns:a16="http://schemas.microsoft.com/office/drawing/2014/main" id="{43BAB66B-0EE2-4D01-A63A-985BC7F96F0F}"/>
              </a:ext>
            </a:extLst>
          </p:cNvPr>
          <p:cNvSpPr txBox="1">
            <a:spLocks noChangeArrowheads="1"/>
          </p:cNvSpPr>
          <p:nvPr/>
        </p:nvSpPr>
        <p:spPr bwMode="auto">
          <a:xfrm>
            <a:off x="4076700" y="1835150"/>
            <a:ext cx="228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solidFill>
                  <a:schemeClr val="bg2"/>
                </a:solidFill>
              </a:rPr>
              <a:t>BATTLEGROUP CWUS-28</a:t>
            </a:r>
          </a:p>
          <a:p>
            <a:r>
              <a:rPr lang="en-GB" altLang="en-US" sz="1000" b="1">
                <a:solidFill>
                  <a:schemeClr val="bg2"/>
                </a:solidFill>
              </a:rPr>
              <a:t>9th Infantry Division (Motorized) </a:t>
            </a:r>
            <a:r>
              <a:rPr lang="en-GB" altLang="en-US" b="1"/>
              <a:t>(g)</a:t>
            </a:r>
          </a:p>
        </p:txBody>
      </p:sp>
      <p:grpSp>
        <p:nvGrpSpPr>
          <p:cNvPr id="68999" name="Group 391">
            <a:extLst>
              <a:ext uri="{FF2B5EF4-FFF2-40B4-BE49-F238E27FC236}">
                <a16:creationId xmlns:a16="http://schemas.microsoft.com/office/drawing/2014/main" id="{FB346F66-B22D-4121-A5D6-88F97AD99FF1}"/>
              </a:ext>
            </a:extLst>
          </p:cNvPr>
          <p:cNvGrpSpPr>
            <a:grpSpLocks/>
          </p:cNvGrpSpPr>
          <p:nvPr/>
        </p:nvGrpSpPr>
        <p:grpSpPr bwMode="auto">
          <a:xfrm>
            <a:off x="3716338" y="1979613"/>
            <a:ext cx="360362" cy="338137"/>
            <a:chOff x="73" y="113"/>
            <a:chExt cx="227" cy="213"/>
          </a:xfrm>
        </p:grpSpPr>
        <p:grpSp>
          <p:nvGrpSpPr>
            <p:cNvPr id="69000" name="Group 392">
              <a:extLst>
                <a:ext uri="{FF2B5EF4-FFF2-40B4-BE49-F238E27FC236}">
                  <a16:creationId xmlns:a16="http://schemas.microsoft.com/office/drawing/2014/main" id="{BA357C2A-BD03-401E-B744-54C3C823594A}"/>
                </a:ext>
              </a:extLst>
            </p:cNvPr>
            <p:cNvGrpSpPr>
              <a:grpSpLocks/>
            </p:cNvGrpSpPr>
            <p:nvPr/>
          </p:nvGrpSpPr>
          <p:grpSpPr bwMode="auto">
            <a:xfrm>
              <a:off x="73" y="113"/>
              <a:ext cx="227" cy="181"/>
              <a:chOff x="73" y="113"/>
              <a:chExt cx="227" cy="181"/>
            </a:xfrm>
          </p:grpSpPr>
          <p:sp>
            <p:nvSpPr>
              <p:cNvPr id="69001" name="Rectangle 393">
                <a:extLst>
                  <a:ext uri="{FF2B5EF4-FFF2-40B4-BE49-F238E27FC236}">
                    <a16:creationId xmlns:a16="http://schemas.microsoft.com/office/drawing/2014/main" id="{2535E39E-E5BB-47DA-A54D-927157A4077D}"/>
                  </a:ext>
                </a:extLst>
              </p:cNvPr>
              <p:cNvSpPr>
                <a:spLocks noChangeAspect="1" noChangeArrowheads="1"/>
              </p:cNvSpPr>
              <p:nvPr/>
            </p:nvSpPr>
            <p:spPr bwMode="auto">
              <a:xfrm>
                <a:off x="74" y="113"/>
                <a:ext cx="226" cy="181"/>
              </a:xfrm>
              <a:prstGeom prst="rect">
                <a:avLst/>
              </a:prstGeom>
              <a:solidFill>
                <a:srgbClr val="66990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02" name="Line 394">
                <a:extLst>
                  <a:ext uri="{FF2B5EF4-FFF2-40B4-BE49-F238E27FC236}">
                    <a16:creationId xmlns:a16="http://schemas.microsoft.com/office/drawing/2014/main" id="{A5E34DA3-5570-4488-84A6-60343AD9F5CC}"/>
                  </a:ext>
                </a:extLst>
              </p:cNvPr>
              <p:cNvSpPr>
                <a:spLocks noChangeAspect="1" noChangeShapeType="1"/>
              </p:cNvSpPr>
              <p:nvPr/>
            </p:nvSpPr>
            <p:spPr bwMode="auto">
              <a:xfrm flipV="1">
                <a:off x="73" y="113"/>
                <a:ext cx="223" cy="17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9003" name="Line 395">
                <a:extLst>
                  <a:ext uri="{FF2B5EF4-FFF2-40B4-BE49-F238E27FC236}">
                    <a16:creationId xmlns:a16="http://schemas.microsoft.com/office/drawing/2014/main" id="{39478C52-AD9D-4FB9-BE5B-37C8D92DBCEF}"/>
                  </a:ext>
                </a:extLst>
              </p:cNvPr>
              <p:cNvSpPr>
                <a:spLocks noChangeAspect="1" noChangeShapeType="1"/>
              </p:cNvSpPr>
              <p:nvPr/>
            </p:nvSpPr>
            <p:spPr bwMode="auto">
              <a:xfrm>
                <a:off x="73" y="113"/>
                <a:ext cx="227" cy="17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9004" name="Oval 396">
              <a:extLst>
                <a:ext uri="{FF2B5EF4-FFF2-40B4-BE49-F238E27FC236}">
                  <a16:creationId xmlns:a16="http://schemas.microsoft.com/office/drawing/2014/main" id="{802A361A-6F9F-4929-BD5B-56B565255555}"/>
                </a:ext>
              </a:extLst>
            </p:cNvPr>
            <p:cNvSpPr>
              <a:spLocks noChangeArrowheads="1"/>
            </p:cNvSpPr>
            <p:nvPr/>
          </p:nvSpPr>
          <p:spPr bwMode="auto">
            <a:xfrm>
              <a:off x="90" y="299"/>
              <a:ext cx="27" cy="27"/>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05" name="Oval 397">
              <a:extLst>
                <a:ext uri="{FF2B5EF4-FFF2-40B4-BE49-F238E27FC236}">
                  <a16:creationId xmlns:a16="http://schemas.microsoft.com/office/drawing/2014/main" id="{3F9E5030-3EBB-4F84-98CA-B1BB77DCA561}"/>
                </a:ext>
              </a:extLst>
            </p:cNvPr>
            <p:cNvSpPr>
              <a:spLocks noChangeArrowheads="1"/>
            </p:cNvSpPr>
            <p:nvPr/>
          </p:nvSpPr>
          <p:spPr bwMode="auto">
            <a:xfrm>
              <a:off x="261" y="299"/>
              <a:ext cx="27" cy="27"/>
            </a:xfrm>
            <a:prstGeom prst="ellipse">
              <a:avLst/>
            </a:prstGeom>
            <a:solidFill>
              <a:schemeClr val="bg2"/>
            </a:solidFill>
            <a:ln w="9525">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pic>
        <p:nvPicPr>
          <p:cNvPr id="69009" name="Picture 401" descr="M60A3_Panzer">
            <a:extLst>
              <a:ext uri="{FF2B5EF4-FFF2-40B4-BE49-F238E27FC236}">
                <a16:creationId xmlns:a16="http://schemas.microsoft.com/office/drawing/2014/main" id="{2AC88CD8-1BE1-44EA-AF36-1C50C85670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9363" y="3155950"/>
            <a:ext cx="2735262" cy="1809750"/>
          </a:xfrm>
          <a:prstGeom prst="rect">
            <a:avLst/>
          </a:prstGeom>
          <a:noFill/>
          <a:extLst>
            <a:ext uri="{909E8E84-426E-40DD-AFC4-6F175D3DCCD1}">
              <a14:hiddenFill xmlns:a14="http://schemas.microsoft.com/office/drawing/2010/main">
                <a:solidFill>
                  <a:srgbClr val="FFFFFF"/>
                </a:solidFill>
              </a14:hiddenFill>
            </a:ext>
          </a:extLst>
        </p:spPr>
      </p:pic>
      <p:pic>
        <p:nvPicPr>
          <p:cNvPr id="69011" name="Picture 403" descr="250px-7th_US_Army">
            <a:extLst>
              <a:ext uri="{FF2B5EF4-FFF2-40B4-BE49-F238E27FC236}">
                <a16:creationId xmlns:a16="http://schemas.microsoft.com/office/drawing/2014/main" id="{0BC6A5DF-3273-4A6F-A5E3-9CDF1EEDF4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50" y="8101013"/>
            <a:ext cx="1804988" cy="903287"/>
          </a:xfrm>
          <a:prstGeom prst="rect">
            <a:avLst/>
          </a:prstGeom>
          <a:noFill/>
          <a:extLst>
            <a:ext uri="{909E8E84-426E-40DD-AFC4-6F175D3DCCD1}">
              <a14:hiddenFill xmlns:a14="http://schemas.microsoft.com/office/drawing/2010/main">
                <a:solidFill>
                  <a:srgbClr val="FFFFFF"/>
                </a:solidFill>
              </a14:hiddenFill>
            </a:ext>
          </a:extLst>
        </p:spPr>
      </p:pic>
      <p:grpSp>
        <p:nvGrpSpPr>
          <p:cNvPr id="69012" name="Group 404">
            <a:extLst>
              <a:ext uri="{FF2B5EF4-FFF2-40B4-BE49-F238E27FC236}">
                <a16:creationId xmlns:a16="http://schemas.microsoft.com/office/drawing/2014/main" id="{3558DECB-4A24-4575-B1E6-1F312A3AEE82}"/>
              </a:ext>
            </a:extLst>
          </p:cNvPr>
          <p:cNvGrpSpPr>
            <a:grpSpLocks/>
          </p:cNvGrpSpPr>
          <p:nvPr/>
        </p:nvGrpSpPr>
        <p:grpSpPr bwMode="auto">
          <a:xfrm>
            <a:off x="836613" y="7740650"/>
            <a:ext cx="360362" cy="288925"/>
            <a:chOff x="2296" y="2245"/>
            <a:chExt cx="146" cy="99"/>
          </a:xfrm>
        </p:grpSpPr>
        <p:sp>
          <p:nvSpPr>
            <p:cNvPr id="69013" name="Rectangle 405">
              <a:extLst>
                <a:ext uri="{FF2B5EF4-FFF2-40B4-BE49-F238E27FC236}">
                  <a16:creationId xmlns:a16="http://schemas.microsoft.com/office/drawing/2014/main" id="{C2A13827-9EBF-4382-B552-CF8E3A9FAF1C}"/>
                </a:ext>
              </a:extLst>
            </p:cNvPr>
            <p:cNvSpPr>
              <a:spLocks noChangeAspect="1" noChangeArrowheads="1"/>
            </p:cNvSpPr>
            <p:nvPr/>
          </p:nvSpPr>
          <p:spPr bwMode="auto">
            <a:xfrm>
              <a:off x="2296" y="2245"/>
              <a:ext cx="146" cy="99"/>
            </a:xfrm>
            <a:prstGeom prst="rect">
              <a:avLst/>
            </a:prstGeom>
            <a:solidFill>
              <a:srgbClr val="FFFF66"/>
            </a:solidFill>
            <a:ln w="9525">
              <a:solidFill>
                <a:srgbClr val="FF505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14" name="Oval 406">
              <a:extLst>
                <a:ext uri="{FF2B5EF4-FFF2-40B4-BE49-F238E27FC236}">
                  <a16:creationId xmlns:a16="http://schemas.microsoft.com/office/drawing/2014/main" id="{92BDD402-D5B4-4B1B-BFC2-1670079BEF7F}"/>
                </a:ext>
              </a:extLst>
            </p:cNvPr>
            <p:cNvSpPr>
              <a:spLocks noChangeAspect="1" noChangeArrowheads="1"/>
            </p:cNvSpPr>
            <p:nvPr/>
          </p:nvSpPr>
          <p:spPr bwMode="auto">
            <a:xfrm>
              <a:off x="2323" y="2270"/>
              <a:ext cx="94" cy="47"/>
            </a:xfrm>
            <a:prstGeom prst="ellipse">
              <a:avLst/>
            </a:prstGeom>
            <a:solidFill>
              <a:srgbClr val="FFFF66"/>
            </a:solidFill>
            <a:ln w="9525">
              <a:solidFill>
                <a:srgbClr val="FF5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9015" name="Group 407">
            <a:extLst>
              <a:ext uri="{FF2B5EF4-FFF2-40B4-BE49-F238E27FC236}">
                <a16:creationId xmlns:a16="http://schemas.microsoft.com/office/drawing/2014/main" id="{EEE06696-E25A-48C2-A63C-C712E4F0A0AD}"/>
              </a:ext>
            </a:extLst>
          </p:cNvPr>
          <p:cNvGrpSpPr>
            <a:grpSpLocks/>
          </p:cNvGrpSpPr>
          <p:nvPr/>
        </p:nvGrpSpPr>
        <p:grpSpPr bwMode="auto">
          <a:xfrm>
            <a:off x="942975" y="7670800"/>
            <a:ext cx="149225" cy="63500"/>
            <a:chOff x="164" y="476"/>
            <a:chExt cx="94" cy="40"/>
          </a:xfrm>
        </p:grpSpPr>
        <p:grpSp>
          <p:nvGrpSpPr>
            <p:cNvPr id="69016" name="Group 408">
              <a:extLst>
                <a:ext uri="{FF2B5EF4-FFF2-40B4-BE49-F238E27FC236}">
                  <a16:creationId xmlns:a16="http://schemas.microsoft.com/office/drawing/2014/main" id="{601104C7-C703-45D1-AF53-57D7E27E0D89}"/>
                </a:ext>
              </a:extLst>
            </p:cNvPr>
            <p:cNvGrpSpPr>
              <a:grpSpLocks/>
            </p:cNvGrpSpPr>
            <p:nvPr/>
          </p:nvGrpSpPr>
          <p:grpSpPr bwMode="auto">
            <a:xfrm>
              <a:off x="164" y="476"/>
              <a:ext cx="48" cy="40"/>
              <a:chOff x="2539" y="543"/>
              <a:chExt cx="48" cy="40"/>
            </a:xfrm>
          </p:grpSpPr>
          <p:sp>
            <p:nvSpPr>
              <p:cNvPr id="69017" name="Line 409">
                <a:extLst>
                  <a:ext uri="{FF2B5EF4-FFF2-40B4-BE49-F238E27FC236}">
                    <a16:creationId xmlns:a16="http://schemas.microsoft.com/office/drawing/2014/main" id="{4ACBD577-8AA5-4374-BA30-4B392A2BF800}"/>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18" name="Line 410">
                <a:extLst>
                  <a:ext uri="{FF2B5EF4-FFF2-40B4-BE49-F238E27FC236}">
                    <a16:creationId xmlns:a16="http://schemas.microsoft.com/office/drawing/2014/main" id="{55CFBD8B-036D-4556-9158-66C60BD15D9C}"/>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9019" name="Group 411">
              <a:extLst>
                <a:ext uri="{FF2B5EF4-FFF2-40B4-BE49-F238E27FC236}">
                  <a16:creationId xmlns:a16="http://schemas.microsoft.com/office/drawing/2014/main" id="{25CB3A48-D3A9-409E-9626-970678BEA129}"/>
                </a:ext>
              </a:extLst>
            </p:cNvPr>
            <p:cNvGrpSpPr>
              <a:grpSpLocks/>
            </p:cNvGrpSpPr>
            <p:nvPr/>
          </p:nvGrpSpPr>
          <p:grpSpPr bwMode="auto">
            <a:xfrm>
              <a:off x="210" y="476"/>
              <a:ext cx="48" cy="40"/>
              <a:chOff x="2539" y="543"/>
              <a:chExt cx="48" cy="40"/>
            </a:xfrm>
          </p:grpSpPr>
          <p:sp>
            <p:nvSpPr>
              <p:cNvPr id="69020" name="Line 412">
                <a:extLst>
                  <a:ext uri="{FF2B5EF4-FFF2-40B4-BE49-F238E27FC236}">
                    <a16:creationId xmlns:a16="http://schemas.microsoft.com/office/drawing/2014/main" id="{726F2A46-14B9-4DB8-86BE-5C54D5B66908}"/>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21" name="Line 413">
                <a:extLst>
                  <a:ext uri="{FF2B5EF4-FFF2-40B4-BE49-F238E27FC236}">
                    <a16:creationId xmlns:a16="http://schemas.microsoft.com/office/drawing/2014/main" id="{6463C446-2838-4D67-AF27-8B8BBB2F15BD}"/>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9022" name="Text Box 414">
            <a:extLst>
              <a:ext uri="{FF2B5EF4-FFF2-40B4-BE49-F238E27FC236}">
                <a16:creationId xmlns:a16="http://schemas.microsoft.com/office/drawing/2014/main" id="{8F5128A2-9A3C-4814-938E-A92D77657878}"/>
              </a:ext>
            </a:extLst>
          </p:cNvPr>
          <p:cNvSpPr txBox="1">
            <a:spLocks noChangeArrowheads="1"/>
          </p:cNvSpPr>
          <p:nvPr/>
        </p:nvSpPr>
        <p:spPr bwMode="auto">
          <a:xfrm>
            <a:off x="1196975" y="7597775"/>
            <a:ext cx="15128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solidFill>
                  <a:schemeClr val="bg2"/>
                </a:solidFill>
              </a:rPr>
              <a:t>BATTLEGROUP CWSP-01</a:t>
            </a:r>
          </a:p>
          <a:p>
            <a:r>
              <a:rPr lang="en-GB" altLang="en-US" sz="1000" b="1">
                <a:solidFill>
                  <a:schemeClr val="bg2"/>
                </a:solidFill>
              </a:rPr>
              <a:t>Spanish 1st </a:t>
            </a:r>
            <a:r>
              <a:rPr lang="en-GB" altLang="en-US" sz="1000" b="1" i="1">
                <a:solidFill>
                  <a:schemeClr val="bg2"/>
                </a:solidFill>
              </a:rPr>
              <a:t>‘Brunete’</a:t>
            </a:r>
            <a:r>
              <a:rPr lang="en-GB" altLang="en-US" sz="1000" b="1">
                <a:solidFill>
                  <a:schemeClr val="bg2"/>
                </a:solidFill>
              </a:rPr>
              <a:t> </a:t>
            </a:r>
          </a:p>
          <a:p>
            <a:r>
              <a:rPr lang="en-GB" altLang="en-US" sz="1000" b="1">
                <a:solidFill>
                  <a:schemeClr val="bg2"/>
                </a:solidFill>
              </a:rPr>
              <a:t>Armoured Division</a:t>
            </a:r>
            <a:endParaRPr lang="en-US" altLang="en-US" sz="1000">
              <a:solidFill>
                <a:schemeClr val="bg2"/>
              </a:solidFill>
            </a:endParaRPr>
          </a:p>
        </p:txBody>
      </p:sp>
      <p:sp>
        <p:nvSpPr>
          <p:cNvPr id="69023" name="Line 415">
            <a:extLst>
              <a:ext uri="{FF2B5EF4-FFF2-40B4-BE49-F238E27FC236}">
                <a16:creationId xmlns:a16="http://schemas.microsoft.com/office/drawing/2014/main" id="{75B3C3F7-86CA-493B-8F1A-7AB64C8F2B90}"/>
              </a:ext>
            </a:extLst>
          </p:cNvPr>
          <p:cNvSpPr>
            <a:spLocks noChangeShapeType="1"/>
          </p:cNvSpPr>
          <p:nvPr/>
        </p:nvSpPr>
        <p:spPr bwMode="auto">
          <a:xfrm>
            <a:off x="692150" y="7885113"/>
            <a:ext cx="142875" cy="0"/>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9024" name="Line 416">
            <a:extLst>
              <a:ext uri="{FF2B5EF4-FFF2-40B4-BE49-F238E27FC236}">
                <a16:creationId xmlns:a16="http://schemas.microsoft.com/office/drawing/2014/main" id="{1635AB66-D31F-4C84-B590-0A913F263EE3}"/>
              </a:ext>
            </a:extLst>
          </p:cNvPr>
          <p:cNvSpPr>
            <a:spLocks noChangeShapeType="1"/>
          </p:cNvSpPr>
          <p:nvPr/>
        </p:nvSpPr>
        <p:spPr bwMode="auto">
          <a:xfrm flipV="1">
            <a:off x="692150" y="6443663"/>
            <a:ext cx="0" cy="1441450"/>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Line 4">
            <a:extLst>
              <a:ext uri="{FF2B5EF4-FFF2-40B4-BE49-F238E27FC236}">
                <a16:creationId xmlns:a16="http://schemas.microsoft.com/office/drawing/2014/main" id="{A86B5369-5BDC-43EA-9901-A6F1C8EBA90D}"/>
              </a:ext>
            </a:extLst>
          </p:cNvPr>
          <p:cNvSpPr>
            <a:spLocks noChangeShapeType="1"/>
          </p:cNvSpPr>
          <p:nvPr/>
        </p:nvSpPr>
        <p:spPr bwMode="auto">
          <a:xfrm>
            <a:off x="260350" y="468313"/>
            <a:ext cx="0" cy="28797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45" name="Line 5">
            <a:extLst>
              <a:ext uri="{FF2B5EF4-FFF2-40B4-BE49-F238E27FC236}">
                <a16:creationId xmlns:a16="http://schemas.microsoft.com/office/drawing/2014/main" id="{0CE759DF-04D7-4FE0-88B7-6BD4B390B4C4}"/>
              </a:ext>
            </a:extLst>
          </p:cNvPr>
          <p:cNvSpPr>
            <a:spLocks noChangeShapeType="1"/>
          </p:cNvSpPr>
          <p:nvPr/>
        </p:nvSpPr>
        <p:spPr bwMode="auto">
          <a:xfrm>
            <a:off x="476250" y="34210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46" name="Line 6">
            <a:extLst>
              <a:ext uri="{FF2B5EF4-FFF2-40B4-BE49-F238E27FC236}">
                <a16:creationId xmlns:a16="http://schemas.microsoft.com/office/drawing/2014/main" id="{2B0DA0D7-CBFA-4176-8FF1-48EB61020EFE}"/>
              </a:ext>
            </a:extLst>
          </p:cNvPr>
          <p:cNvSpPr>
            <a:spLocks noChangeShapeType="1"/>
          </p:cNvSpPr>
          <p:nvPr/>
        </p:nvSpPr>
        <p:spPr bwMode="auto">
          <a:xfrm>
            <a:off x="476250" y="28432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47" name="Group 7">
            <a:extLst>
              <a:ext uri="{FF2B5EF4-FFF2-40B4-BE49-F238E27FC236}">
                <a16:creationId xmlns:a16="http://schemas.microsoft.com/office/drawing/2014/main" id="{BB172E4E-6592-424D-BE99-5C2EDD4F7718}"/>
              </a:ext>
            </a:extLst>
          </p:cNvPr>
          <p:cNvGrpSpPr>
            <a:grpSpLocks/>
          </p:cNvGrpSpPr>
          <p:nvPr/>
        </p:nvGrpSpPr>
        <p:grpSpPr bwMode="auto">
          <a:xfrm>
            <a:off x="115888" y="250825"/>
            <a:ext cx="288925" cy="215900"/>
            <a:chOff x="2704" y="3016"/>
            <a:chExt cx="148" cy="101"/>
          </a:xfrm>
        </p:grpSpPr>
        <p:sp>
          <p:nvSpPr>
            <p:cNvPr id="87048" name="Rectangle 8">
              <a:extLst>
                <a:ext uri="{FF2B5EF4-FFF2-40B4-BE49-F238E27FC236}">
                  <a16:creationId xmlns:a16="http://schemas.microsoft.com/office/drawing/2014/main" id="{7536C683-A78E-4C95-B9AC-B563E0DD2642}"/>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49" name="Line 9">
              <a:extLst>
                <a:ext uri="{FF2B5EF4-FFF2-40B4-BE49-F238E27FC236}">
                  <a16:creationId xmlns:a16="http://schemas.microsoft.com/office/drawing/2014/main" id="{C0623602-63CB-4542-87DD-1796AB37D7AE}"/>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0" name="Line 10">
              <a:extLst>
                <a:ext uri="{FF2B5EF4-FFF2-40B4-BE49-F238E27FC236}">
                  <a16:creationId xmlns:a16="http://schemas.microsoft.com/office/drawing/2014/main" id="{85CFD84C-A81C-43BF-95D1-8958E68C17A4}"/>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51" name="Group 11">
              <a:extLst>
                <a:ext uri="{FF2B5EF4-FFF2-40B4-BE49-F238E27FC236}">
                  <a16:creationId xmlns:a16="http://schemas.microsoft.com/office/drawing/2014/main" id="{E4FEE9D4-5AC4-4AFD-9A2E-7EF05C45EC2C}"/>
                </a:ext>
              </a:extLst>
            </p:cNvPr>
            <p:cNvGrpSpPr>
              <a:grpSpLocks noChangeAspect="1"/>
            </p:cNvGrpSpPr>
            <p:nvPr/>
          </p:nvGrpSpPr>
          <p:grpSpPr bwMode="auto">
            <a:xfrm>
              <a:off x="2759" y="3032"/>
              <a:ext cx="36" cy="73"/>
              <a:chOff x="862" y="2628"/>
              <a:chExt cx="36" cy="71"/>
            </a:xfrm>
          </p:grpSpPr>
          <p:sp>
            <p:nvSpPr>
              <p:cNvPr id="87052" name="AutoShape 12">
                <a:extLst>
                  <a:ext uri="{FF2B5EF4-FFF2-40B4-BE49-F238E27FC236}">
                    <a16:creationId xmlns:a16="http://schemas.microsoft.com/office/drawing/2014/main" id="{D5DE971A-DF2F-4DEE-AD71-1BE772856B7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53" name="Line 13">
                <a:extLst>
                  <a:ext uri="{FF2B5EF4-FFF2-40B4-BE49-F238E27FC236}">
                    <a16:creationId xmlns:a16="http://schemas.microsoft.com/office/drawing/2014/main" id="{D3A92CBD-6C4D-47D5-8E9A-E0D2293A25CF}"/>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4" name="Line 14">
                <a:extLst>
                  <a:ext uri="{FF2B5EF4-FFF2-40B4-BE49-F238E27FC236}">
                    <a16:creationId xmlns:a16="http://schemas.microsoft.com/office/drawing/2014/main" id="{98704ECF-0DC6-44A4-B0B2-D4BF6E1F88DC}"/>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5" name="Oval 15">
                <a:extLst>
                  <a:ext uri="{FF2B5EF4-FFF2-40B4-BE49-F238E27FC236}">
                    <a16:creationId xmlns:a16="http://schemas.microsoft.com/office/drawing/2014/main" id="{B6EB12A3-627F-4886-BB33-3A52103A23FA}"/>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7056" name="Group 16">
            <a:extLst>
              <a:ext uri="{FF2B5EF4-FFF2-40B4-BE49-F238E27FC236}">
                <a16:creationId xmlns:a16="http://schemas.microsoft.com/office/drawing/2014/main" id="{464C6553-6DEA-4E03-9B4A-4C9DD19EDC82}"/>
              </a:ext>
            </a:extLst>
          </p:cNvPr>
          <p:cNvGrpSpPr>
            <a:grpSpLocks/>
          </p:cNvGrpSpPr>
          <p:nvPr/>
        </p:nvGrpSpPr>
        <p:grpSpPr bwMode="auto">
          <a:xfrm>
            <a:off x="222250" y="179388"/>
            <a:ext cx="76200" cy="63500"/>
            <a:chOff x="2443" y="447"/>
            <a:chExt cx="48" cy="40"/>
          </a:xfrm>
        </p:grpSpPr>
        <p:sp>
          <p:nvSpPr>
            <p:cNvPr id="87057" name="Line 17">
              <a:extLst>
                <a:ext uri="{FF2B5EF4-FFF2-40B4-BE49-F238E27FC236}">
                  <a16:creationId xmlns:a16="http://schemas.microsoft.com/office/drawing/2014/main" id="{EA390BC1-F12C-47AE-BB6F-EA57ED433FB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58" name="Line 18">
              <a:extLst>
                <a:ext uri="{FF2B5EF4-FFF2-40B4-BE49-F238E27FC236}">
                  <a16:creationId xmlns:a16="http://schemas.microsoft.com/office/drawing/2014/main" id="{3690F758-C4AA-40C7-81F7-BAC40D3B244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059" name="Line 19">
            <a:extLst>
              <a:ext uri="{FF2B5EF4-FFF2-40B4-BE49-F238E27FC236}">
                <a16:creationId xmlns:a16="http://schemas.microsoft.com/office/drawing/2014/main" id="{0FE6BF10-810E-41CB-B7B6-AEE1567DB489}"/>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60" name="Group 20">
            <a:extLst>
              <a:ext uri="{FF2B5EF4-FFF2-40B4-BE49-F238E27FC236}">
                <a16:creationId xmlns:a16="http://schemas.microsoft.com/office/drawing/2014/main" id="{680BBF80-B33F-4029-BCEB-46AEBC6D2B40}"/>
              </a:ext>
            </a:extLst>
          </p:cNvPr>
          <p:cNvGrpSpPr>
            <a:grpSpLocks/>
          </p:cNvGrpSpPr>
          <p:nvPr/>
        </p:nvGrpSpPr>
        <p:grpSpPr bwMode="auto">
          <a:xfrm>
            <a:off x="404813" y="612775"/>
            <a:ext cx="231775" cy="157163"/>
            <a:chOff x="933" y="149"/>
            <a:chExt cx="146" cy="99"/>
          </a:xfrm>
        </p:grpSpPr>
        <p:sp>
          <p:nvSpPr>
            <p:cNvPr id="87061" name="Rectangle 21">
              <a:extLst>
                <a:ext uri="{FF2B5EF4-FFF2-40B4-BE49-F238E27FC236}">
                  <a16:creationId xmlns:a16="http://schemas.microsoft.com/office/drawing/2014/main" id="{3E38DBEF-159B-48D9-892D-E14A93BC840F}"/>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62" name="Text Box 22">
              <a:extLst>
                <a:ext uri="{FF2B5EF4-FFF2-40B4-BE49-F238E27FC236}">
                  <a16:creationId xmlns:a16="http://schemas.microsoft.com/office/drawing/2014/main" id="{3F0293B1-2479-4F34-9544-45588B1E759E}"/>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87063" name="Line 23">
            <a:extLst>
              <a:ext uri="{FF2B5EF4-FFF2-40B4-BE49-F238E27FC236}">
                <a16:creationId xmlns:a16="http://schemas.microsoft.com/office/drawing/2014/main" id="{E48B14D1-27AE-4AB9-AB41-9F7A9097EAEC}"/>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64" name="Group 24">
            <a:extLst>
              <a:ext uri="{FF2B5EF4-FFF2-40B4-BE49-F238E27FC236}">
                <a16:creationId xmlns:a16="http://schemas.microsoft.com/office/drawing/2014/main" id="{B841FA84-8D6E-4B0C-8A4B-6BB58A9EC25C}"/>
              </a:ext>
            </a:extLst>
          </p:cNvPr>
          <p:cNvGrpSpPr>
            <a:grpSpLocks/>
          </p:cNvGrpSpPr>
          <p:nvPr/>
        </p:nvGrpSpPr>
        <p:grpSpPr bwMode="auto">
          <a:xfrm>
            <a:off x="482600" y="539750"/>
            <a:ext cx="74613" cy="26988"/>
            <a:chOff x="2373" y="1404"/>
            <a:chExt cx="47" cy="17"/>
          </a:xfrm>
        </p:grpSpPr>
        <p:sp>
          <p:nvSpPr>
            <p:cNvPr id="87065" name="Oval 25">
              <a:extLst>
                <a:ext uri="{FF2B5EF4-FFF2-40B4-BE49-F238E27FC236}">
                  <a16:creationId xmlns:a16="http://schemas.microsoft.com/office/drawing/2014/main" id="{B74C8C19-5527-4777-89FB-F4B26DF0EAF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066" name="Oval 26">
              <a:extLst>
                <a:ext uri="{FF2B5EF4-FFF2-40B4-BE49-F238E27FC236}">
                  <a16:creationId xmlns:a16="http://schemas.microsoft.com/office/drawing/2014/main" id="{3E8FB88F-8780-4974-8737-C65B85142F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067" name="Text Box 27">
            <a:extLst>
              <a:ext uri="{FF2B5EF4-FFF2-40B4-BE49-F238E27FC236}">
                <a16:creationId xmlns:a16="http://schemas.microsoft.com/office/drawing/2014/main" id="{72409B80-808B-488B-B760-CE6BC71F0C0F}"/>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87068" name="Group 28">
            <a:extLst>
              <a:ext uri="{FF2B5EF4-FFF2-40B4-BE49-F238E27FC236}">
                <a16:creationId xmlns:a16="http://schemas.microsoft.com/office/drawing/2014/main" id="{E4088366-1708-4BF1-B79A-11F721FB1E62}"/>
              </a:ext>
            </a:extLst>
          </p:cNvPr>
          <p:cNvGrpSpPr>
            <a:grpSpLocks/>
          </p:cNvGrpSpPr>
          <p:nvPr/>
        </p:nvGrpSpPr>
        <p:grpSpPr bwMode="auto">
          <a:xfrm>
            <a:off x="404813" y="900113"/>
            <a:ext cx="231775" cy="190500"/>
            <a:chOff x="2251" y="2290"/>
            <a:chExt cx="146" cy="120"/>
          </a:xfrm>
        </p:grpSpPr>
        <p:sp>
          <p:nvSpPr>
            <p:cNvPr id="87069" name="Rectangle 29">
              <a:extLst>
                <a:ext uri="{FF2B5EF4-FFF2-40B4-BE49-F238E27FC236}">
                  <a16:creationId xmlns:a16="http://schemas.microsoft.com/office/drawing/2014/main" id="{C0EC47EA-0214-4AF9-B931-A2C92BA4724E}"/>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70" name="Oval 30">
              <a:extLst>
                <a:ext uri="{FF2B5EF4-FFF2-40B4-BE49-F238E27FC236}">
                  <a16:creationId xmlns:a16="http://schemas.microsoft.com/office/drawing/2014/main" id="{104D5C34-A060-44E6-B696-8F1D1B8E5A7C}"/>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071" name="Oval 31">
              <a:extLst>
                <a:ext uri="{FF2B5EF4-FFF2-40B4-BE49-F238E27FC236}">
                  <a16:creationId xmlns:a16="http://schemas.microsoft.com/office/drawing/2014/main" id="{9B5AD9FA-ADFF-4927-9F23-C464F0493C08}"/>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7072" name="Group 32">
            <a:extLst>
              <a:ext uri="{FF2B5EF4-FFF2-40B4-BE49-F238E27FC236}">
                <a16:creationId xmlns:a16="http://schemas.microsoft.com/office/drawing/2014/main" id="{4C40EC1F-77FA-406A-82CA-D1248E81BFD1}"/>
              </a:ext>
            </a:extLst>
          </p:cNvPr>
          <p:cNvGrpSpPr>
            <a:grpSpLocks/>
          </p:cNvGrpSpPr>
          <p:nvPr/>
        </p:nvGrpSpPr>
        <p:grpSpPr bwMode="auto">
          <a:xfrm>
            <a:off x="482600" y="828675"/>
            <a:ext cx="74613" cy="26988"/>
            <a:chOff x="2373" y="1404"/>
            <a:chExt cx="47" cy="17"/>
          </a:xfrm>
        </p:grpSpPr>
        <p:sp>
          <p:nvSpPr>
            <p:cNvPr id="87073" name="Oval 33">
              <a:extLst>
                <a:ext uri="{FF2B5EF4-FFF2-40B4-BE49-F238E27FC236}">
                  <a16:creationId xmlns:a16="http://schemas.microsoft.com/office/drawing/2014/main" id="{DF172742-45EF-4F94-A9D0-82F4D3CA080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074" name="Oval 34">
              <a:extLst>
                <a:ext uri="{FF2B5EF4-FFF2-40B4-BE49-F238E27FC236}">
                  <a16:creationId xmlns:a16="http://schemas.microsoft.com/office/drawing/2014/main" id="{076DDB67-7D01-429D-B350-21D02CD5A4A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075" name="Text Box 35">
            <a:extLst>
              <a:ext uri="{FF2B5EF4-FFF2-40B4-BE49-F238E27FC236}">
                <a16:creationId xmlns:a16="http://schemas.microsoft.com/office/drawing/2014/main" id="{10513BA9-4B51-482D-BA85-5774BAB6A368}"/>
              </a:ext>
            </a:extLst>
          </p:cNvPr>
          <p:cNvSpPr txBox="1">
            <a:spLocks noChangeArrowheads="1"/>
          </p:cNvSpPr>
          <p:nvPr/>
        </p:nvSpPr>
        <p:spPr bwMode="auto">
          <a:xfrm>
            <a:off x="620713" y="755650"/>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Light Utility (no MG) </a:t>
            </a:r>
            <a:r>
              <a:rPr lang="en-GB" altLang="en-US" b="1"/>
              <a:t>(a)         </a:t>
            </a:r>
            <a:r>
              <a:rPr lang="en-GB" altLang="en-US"/>
              <a:t>CWUS-33</a:t>
            </a:r>
            <a:endParaRPr lang="en-GB" altLang="en-US" b="1"/>
          </a:p>
        </p:txBody>
      </p:sp>
      <p:sp>
        <p:nvSpPr>
          <p:cNvPr id="87076" name="Text Box 36">
            <a:extLst>
              <a:ext uri="{FF2B5EF4-FFF2-40B4-BE49-F238E27FC236}">
                <a16:creationId xmlns:a16="http://schemas.microsoft.com/office/drawing/2014/main" id="{307EBC91-00A5-42B0-9335-7E331C815416}"/>
              </a:ext>
            </a:extLst>
          </p:cNvPr>
          <p:cNvSpPr txBox="1">
            <a:spLocks noChangeArrowheads="1"/>
          </p:cNvSpPr>
          <p:nvPr/>
        </p:nvSpPr>
        <p:spPr bwMode="auto">
          <a:xfrm>
            <a:off x="404813"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CWUS-23</a:t>
            </a:r>
          </a:p>
          <a:p>
            <a:r>
              <a:rPr lang="en-GB" altLang="en-US" sz="1000" b="1"/>
              <a:t>Marine Infantry Battalion</a:t>
            </a:r>
          </a:p>
        </p:txBody>
      </p:sp>
      <p:sp>
        <p:nvSpPr>
          <p:cNvPr id="87077" name="Text Box 37">
            <a:extLst>
              <a:ext uri="{FF2B5EF4-FFF2-40B4-BE49-F238E27FC236}">
                <a16:creationId xmlns:a16="http://schemas.microsoft.com/office/drawing/2014/main" id="{5DF80D43-339D-4B30-B71B-42C6F1FE2680}"/>
              </a:ext>
            </a:extLst>
          </p:cNvPr>
          <p:cNvSpPr txBox="1">
            <a:spLocks noChangeArrowheads="1"/>
          </p:cNvSpPr>
          <p:nvPr/>
        </p:nvSpPr>
        <p:spPr bwMode="auto">
          <a:xfrm>
            <a:off x="69215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87078" name="Group 38">
            <a:extLst>
              <a:ext uri="{FF2B5EF4-FFF2-40B4-BE49-F238E27FC236}">
                <a16:creationId xmlns:a16="http://schemas.microsoft.com/office/drawing/2014/main" id="{F65B1FCE-CB1F-4226-8F59-7E5B476BE5B5}"/>
              </a:ext>
            </a:extLst>
          </p:cNvPr>
          <p:cNvGrpSpPr>
            <a:grpSpLocks/>
          </p:cNvGrpSpPr>
          <p:nvPr/>
        </p:nvGrpSpPr>
        <p:grpSpPr bwMode="auto">
          <a:xfrm>
            <a:off x="404813" y="1476375"/>
            <a:ext cx="288925" cy="215900"/>
            <a:chOff x="2704" y="3016"/>
            <a:chExt cx="148" cy="101"/>
          </a:xfrm>
        </p:grpSpPr>
        <p:sp>
          <p:nvSpPr>
            <p:cNvPr id="87079" name="Rectangle 39">
              <a:extLst>
                <a:ext uri="{FF2B5EF4-FFF2-40B4-BE49-F238E27FC236}">
                  <a16:creationId xmlns:a16="http://schemas.microsoft.com/office/drawing/2014/main" id="{97C26A3A-5AC1-4F38-8804-92ED1C9523F2}"/>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80" name="Line 40">
              <a:extLst>
                <a:ext uri="{FF2B5EF4-FFF2-40B4-BE49-F238E27FC236}">
                  <a16:creationId xmlns:a16="http://schemas.microsoft.com/office/drawing/2014/main" id="{054CB1CB-8BCB-49AE-AD70-FB81DAB5132B}"/>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81" name="Line 41">
              <a:extLst>
                <a:ext uri="{FF2B5EF4-FFF2-40B4-BE49-F238E27FC236}">
                  <a16:creationId xmlns:a16="http://schemas.microsoft.com/office/drawing/2014/main" id="{B7B24171-E637-47EC-BAB4-AE2EF15DDBA5}"/>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82" name="Group 42">
              <a:extLst>
                <a:ext uri="{FF2B5EF4-FFF2-40B4-BE49-F238E27FC236}">
                  <a16:creationId xmlns:a16="http://schemas.microsoft.com/office/drawing/2014/main" id="{A7D643E3-F09D-450D-A780-709408E476A7}"/>
                </a:ext>
              </a:extLst>
            </p:cNvPr>
            <p:cNvGrpSpPr>
              <a:grpSpLocks noChangeAspect="1"/>
            </p:cNvGrpSpPr>
            <p:nvPr/>
          </p:nvGrpSpPr>
          <p:grpSpPr bwMode="auto">
            <a:xfrm>
              <a:off x="2759" y="3032"/>
              <a:ext cx="36" cy="73"/>
              <a:chOff x="862" y="2628"/>
              <a:chExt cx="36" cy="71"/>
            </a:xfrm>
          </p:grpSpPr>
          <p:sp>
            <p:nvSpPr>
              <p:cNvPr id="87083" name="AutoShape 43">
                <a:extLst>
                  <a:ext uri="{FF2B5EF4-FFF2-40B4-BE49-F238E27FC236}">
                    <a16:creationId xmlns:a16="http://schemas.microsoft.com/office/drawing/2014/main" id="{B588B31F-696E-4727-A1FB-2DBE93A8C370}"/>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84" name="Line 44">
                <a:extLst>
                  <a:ext uri="{FF2B5EF4-FFF2-40B4-BE49-F238E27FC236}">
                    <a16:creationId xmlns:a16="http://schemas.microsoft.com/office/drawing/2014/main" id="{D717CC9E-4E63-45D3-986C-5D8DCBCD1219}"/>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85" name="Line 45">
                <a:extLst>
                  <a:ext uri="{FF2B5EF4-FFF2-40B4-BE49-F238E27FC236}">
                    <a16:creationId xmlns:a16="http://schemas.microsoft.com/office/drawing/2014/main" id="{EEA5D44B-391C-46D4-9455-11C367092569}"/>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86" name="Oval 46">
                <a:extLst>
                  <a:ext uri="{FF2B5EF4-FFF2-40B4-BE49-F238E27FC236}">
                    <a16:creationId xmlns:a16="http://schemas.microsoft.com/office/drawing/2014/main" id="{43D0F0FC-7B58-46F1-A6A3-CD8A625826E0}"/>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7087" name="Line 47">
            <a:extLst>
              <a:ext uri="{FF2B5EF4-FFF2-40B4-BE49-F238E27FC236}">
                <a16:creationId xmlns:a16="http://schemas.microsoft.com/office/drawing/2014/main" id="{933134AF-1E8F-4C50-8178-470D06A6350B}"/>
              </a:ext>
            </a:extLst>
          </p:cNvPr>
          <p:cNvSpPr>
            <a:spLocks noChangeShapeType="1"/>
          </p:cNvSpPr>
          <p:nvPr/>
        </p:nvSpPr>
        <p:spPr bwMode="auto">
          <a:xfrm>
            <a:off x="549275" y="14049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88" name="Text Box 48">
            <a:extLst>
              <a:ext uri="{FF2B5EF4-FFF2-40B4-BE49-F238E27FC236}">
                <a16:creationId xmlns:a16="http://schemas.microsoft.com/office/drawing/2014/main" id="{7B52E0F5-FC95-40C7-A338-05DF932C118C}"/>
              </a:ext>
            </a:extLst>
          </p:cNvPr>
          <p:cNvSpPr txBox="1">
            <a:spLocks noChangeArrowheads="1"/>
          </p:cNvSpPr>
          <p:nvPr/>
        </p:nvSpPr>
        <p:spPr bwMode="auto">
          <a:xfrm>
            <a:off x="692150" y="1403350"/>
            <a:ext cx="1979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CWUS-21</a:t>
            </a:r>
          </a:p>
          <a:p>
            <a:r>
              <a:rPr lang="en-GB" altLang="en-US" b="1"/>
              <a:t>x3 or x4 Marine Infantry Company (b)</a:t>
            </a:r>
          </a:p>
        </p:txBody>
      </p:sp>
      <p:sp>
        <p:nvSpPr>
          <p:cNvPr id="87089" name="Line 49">
            <a:extLst>
              <a:ext uri="{FF2B5EF4-FFF2-40B4-BE49-F238E27FC236}">
                <a16:creationId xmlns:a16="http://schemas.microsoft.com/office/drawing/2014/main" id="{502DCEE3-1E6A-4ACA-A601-1A957BCDAC07}"/>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90" name="Text Box 50">
            <a:extLst>
              <a:ext uri="{FF2B5EF4-FFF2-40B4-BE49-F238E27FC236}">
                <a16:creationId xmlns:a16="http://schemas.microsoft.com/office/drawing/2014/main" id="{E18C1760-9CDD-42DE-904B-860B3A154391}"/>
              </a:ext>
            </a:extLst>
          </p:cNvPr>
          <p:cNvSpPr txBox="1">
            <a:spLocks noChangeArrowheads="1"/>
          </p:cNvSpPr>
          <p:nvPr/>
        </p:nvSpPr>
        <p:spPr bwMode="auto">
          <a:xfrm>
            <a:off x="692150" y="176371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sp>
        <p:nvSpPr>
          <p:cNvPr id="87091" name="Line 51">
            <a:extLst>
              <a:ext uri="{FF2B5EF4-FFF2-40B4-BE49-F238E27FC236}">
                <a16:creationId xmlns:a16="http://schemas.microsoft.com/office/drawing/2014/main" id="{34889649-874C-43CB-B5E1-C7C217A6FACE}"/>
              </a:ext>
            </a:extLst>
          </p:cNvPr>
          <p:cNvSpPr>
            <a:spLocks noChangeShapeType="1"/>
          </p:cNvSpPr>
          <p:nvPr/>
        </p:nvSpPr>
        <p:spPr bwMode="auto">
          <a:xfrm>
            <a:off x="260350" y="21955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092" name="Group 52">
            <a:extLst>
              <a:ext uri="{FF2B5EF4-FFF2-40B4-BE49-F238E27FC236}">
                <a16:creationId xmlns:a16="http://schemas.microsoft.com/office/drawing/2014/main" id="{E28076B4-392D-4467-BF4D-8616F37285D9}"/>
              </a:ext>
            </a:extLst>
          </p:cNvPr>
          <p:cNvGrpSpPr>
            <a:grpSpLocks/>
          </p:cNvGrpSpPr>
          <p:nvPr/>
        </p:nvGrpSpPr>
        <p:grpSpPr bwMode="auto">
          <a:xfrm>
            <a:off x="482600" y="2051050"/>
            <a:ext cx="74613" cy="26988"/>
            <a:chOff x="2373" y="1404"/>
            <a:chExt cx="47" cy="17"/>
          </a:xfrm>
        </p:grpSpPr>
        <p:sp>
          <p:nvSpPr>
            <p:cNvPr id="87093" name="Oval 53">
              <a:extLst>
                <a:ext uri="{FF2B5EF4-FFF2-40B4-BE49-F238E27FC236}">
                  <a16:creationId xmlns:a16="http://schemas.microsoft.com/office/drawing/2014/main" id="{52BAC5C3-55AC-4F7B-9528-3DC78AE1116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094" name="Oval 54">
              <a:extLst>
                <a:ext uri="{FF2B5EF4-FFF2-40B4-BE49-F238E27FC236}">
                  <a16:creationId xmlns:a16="http://schemas.microsoft.com/office/drawing/2014/main" id="{1B22CB26-986E-494E-B82C-3800C9C93AC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095" name="Text Box 55">
            <a:extLst>
              <a:ext uri="{FF2B5EF4-FFF2-40B4-BE49-F238E27FC236}">
                <a16:creationId xmlns:a16="http://schemas.microsoft.com/office/drawing/2014/main" id="{9137EA58-69B9-44BA-8ECD-C7692CB0221B}"/>
              </a:ext>
            </a:extLst>
          </p:cNvPr>
          <p:cNvSpPr txBox="1">
            <a:spLocks noChangeArrowheads="1"/>
          </p:cNvSpPr>
          <p:nvPr/>
        </p:nvSpPr>
        <p:spPr bwMode="auto">
          <a:xfrm>
            <a:off x="620713" y="1979613"/>
            <a:ext cx="2679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Marine Recon Team                                  CWUS-53</a:t>
            </a:r>
            <a:endParaRPr lang="en-GB" altLang="en-US" b="1"/>
          </a:p>
        </p:txBody>
      </p:sp>
      <p:grpSp>
        <p:nvGrpSpPr>
          <p:cNvPr id="87096" name="Group 56">
            <a:extLst>
              <a:ext uri="{FF2B5EF4-FFF2-40B4-BE49-F238E27FC236}">
                <a16:creationId xmlns:a16="http://schemas.microsoft.com/office/drawing/2014/main" id="{59676601-ECDC-4216-AEF9-1487925EBDE3}"/>
              </a:ext>
            </a:extLst>
          </p:cNvPr>
          <p:cNvGrpSpPr>
            <a:grpSpLocks/>
          </p:cNvGrpSpPr>
          <p:nvPr/>
        </p:nvGrpSpPr>
        <p:grpSpPr bwMode="auto">
          <a:xfrm>
            <a:off x="404813" y="2698750"/>
            <a:ext cx="239712" cy="157163"/>
            <a:chOff x="2750" y="2064"/>
            <a:chExt cx="151" cy="99"/>
          </a:xfrm>
        </p:grpSpPr>
        <p:sp>
          <p:nvSpPr>
            <p:cNvPr id="87097" name="Rectangle 57">
              <a:extLst>
                <a:ext uri="{FF2B5EF4-FFF2-40B4-BE49-F238E27FC236}">
                  <a16:creationId xmlns:a16="http://schemas.microsoft.com/office/drawing/2014/main" id="{A57AF5B4-6F86-463E-BF9B-591BA74AEFAA}"/>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098" name="Line 58">
              <a:extLst>
                <a:ext uri="{FF2B5EF4-FFF2-40B4-BE49-F238E27FC236}">
                  <a16:creationId xmlns:a16="http://schemas.microsoft.com/office/drawing/2014/main" id="{444F0B13-63EE-4FA5-9774-8D271E4E490A}"/>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099" name="Line 59">
              <a:extLst>
                <a:ext uri="{FF2B5EF4-FFF2-40B4-BE49-F238E27FC236}">
                  <a16:creationId xmlns:a16="http://schemas.microsoft.com/office/drawing/2014/main" id="{E06AA99F-09B3-4519-89B1-B504BB8CFA6D}"/>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00" name="Group 60">
            <a:extLst>
              <a:ext uri="{FF2B5EF4-FFF2-40B4-BE49-F238E27FC236}">
                <a16:creationId xmlns:a16="http://schemas.microsoft.com/office/drawing/2014/main" id="{7516FE55-7F06-4B5C-A59B-6FB1889C0F42}"/>
              </a:ext>
            </a:extLst>
          </p:cNvPr>
          <p:cNvGrpSpPr>
            <a:grpSpLocks/>
          </p:cNvGrpSpPr>
          <p:nvPr/>
        </p:nvGrpSpPr>
        <p:grpSpPr bwMode="auto">
          <a:xfrm>
            <a:off x="487363" y="2627313"/>
            <a:ext cx="74612" cy="26987"/>
            <a:chOff x="2373" y="1404"/>
            <a:chExt cx="47" cy="17"/>
          </a:xfrm>
        </p:grpSpPr>
        <p:sp>
          <p:nvSpPr>
            <p:cNvPr id="87101" name="Oval 61">
              <a:extLst>
                <a:ext uri="{FF2B5EF4-FFF2-40B4-BE49-F238E27FC236}">
                  <a16:creationId xmlns:a16="http://schemas.microsoft.com/office/drawing/2014/main" id="{7714ED7E-D27E-40AC-8621-CE1FE335201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02" name="Oval 62">
              <a:extLst>
                <a:ext uri="{FF2B5EF4-FFF2-40B4-BE49-F238E27FC236}">
                  <a16:creationId xmlns:a16="http://schemas.microsoft.com/office/drawing/2014/main" id="{417E7B1D-9393-4248-9226-7D2CA837E04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03" name="Line 63">
            <a:extLst>
              <a:ext uri="{FF2B5EF4-FFF2-40B4-BE49-F238E27FC236}">
                <a16:creationId xmlns:a16="http://schemas.microsoft.com/office/drawing/2014/main" id="{28E51037-9E6A-461E-9C80-622C30321EC0}"/>
              </a:ext>
            </a:extLst>
          </p:cNvPr>
          <p:cNvSpPr>
            <a:spLocks noChangeShapeType="1"/>
          </p:cNvSpPr>
          <p:nvPr/>
        </p:nvSpPr>
        <p:spPr bwMode="auto">
          <a:xfrm>
            <a:off x="260350" y="27717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04" name="Text Box 64">
            <a:extLst>
              <a:ext uri="{FF2B5EF4-FFF2-40B4-BE49-F238E27FC236}">
                <a16:creationId xmlns:a16="http://schemas.microsoft.com/office/drawing/2014/main" id="{2412F116-09DE-4F57-BC25-BECE3BB89825}"/>
              </a:ext>
            </a:extLst>
          </p:cNvPr>
          <p:cNvSpPr txBox="1">
            <a:spLocks noChangeArrowheads="1"/>
          </p:cNvSpPr>
          <p:nvPr/>
        </p:nvSpPr>
        <p:spPr bwMode="auto">
          <a:xfrm>
            <a:off x="620713" y="2555875"/>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x4 </a:t>
            </a:r>
            <a:r>
              <a:rPr lang="en-GB" altLang="en-US"/>
              <a:t>M29 81mm Mortar </a:t>
            </a:r>
            <a:r>
              <a:rPr lang="en-GB" altLang="en-US" b="1"/>
              <a:t>(f)</a:t>
            </a:r>
            <a:r>
              <a:rPr lang="en-GB" altLang="en-US"/>
              <a:t>                                 CWUS-48</a:t>
            </a:r>
            <a:endParaRPr lang="en-GB" altLang="en-US" b="1"/>
          </a:p>
        </p:txBody>
      </p:sp>
      <p:grpSp>
        <p:nvGrpSpPr>
          <p:cNvPr id="87105" name="Group 65">
            <a:extLst>
              <a:ext uri="{FF2B5EF4-FFF2-40B4-BE49-F238E27FC236}">
                <a16:creationId xmlns:a16="http://schemas.microsoft.com/office/drawing/2014/main" id="{50F754DD-26B9-4E17-A912-78A18D439BF8}"/>
              </a:ext>
            </a:extLst>
          </p:cNvPr>
          <p:cNvGrpSpPr>
            <a:grpSpLocks/>
          </p:cNvGrpSpPr>
          <p:nvPr/>
        </p:nvGrpSpPr>
        <p:grpSpPr bwMode="auto">
          <a:xfrm>
            <a:off x="404813" y="2987675"/>
            <a:ext cx="231775" cy="190500"/>
            <a:chOff x="2251" y="2290"/>
            <a:chExt cx="146" cy="120"/>
          </a:xfrm>
        </p:grpSpPr>
        <p:sp>
          <p:nvSpPr>
            <p:cNvPr id="87106" name="Rectangle 66">
              <a:extLst>
                <a:ext uri="{FF2B5EF4-FFF2-40B4-BE49-F238E27FC236}">
                  <a16:creationId xmlns:a16="http://schemas.microsoft.com/office/drawing/2014/main" id="{10AF50A1-1C96-424B-9040-D1B5B44483EE}"/>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07" name="Oval 67">
              <a:extLst>
                <a:ext uri="{FF2B5EF4-FFF2-40B4-BE49-F238E27FC236}">
                  <a16:creationId xmlns:a16="http://schemas.microsoft.com/office/drawing/2014/main" id="{C05546A4-0D4E-4B41-B810-ED693301ED7C}"/>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08" name="Oval 68">
              <a:extLst>
                <a:ext uri="{FF2B5EF4-FFF2-40B4-BE49-F238E27FC236}">
                  <a16:creationId xmlns:a16="http://schemas.microsoft.com/office/drawing/2014/main" id="{34EBB51B-5265-4BB4-961B-6BFA434C678F}"/>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7109" name="Group 69">
            <a:extLst>
              <a:ext uri="{FF2B5EF4-FFF2-40B4-BE49-F238E27FC236}">
                <a16:creationId xmlns:a16="http://schemas.microsoft.com/office/drawing/2014/main" id="{6F3220B6-1BCB-4381-A1CE-55967440D2B0}"/>
              </a:ext>
            </a:extLst>
          </p:cNvPr>
          <p:cNvGrpSpPr>
            <a:grpSpLocks/>
          </p:cNvGrpSpPr>
          <p:nvPr/>
        </p:nvGrpSpPr>
        <p:grpSpPr bwMode="auto">
          <a:xfrm>
            <a:off x="482600" y="2914650"/>
            <a:ext cx="74613" cy="26988"/>
            <a:chOff x="2373" y="1404"/>
            <a:chExt cx="47" cy="17"/>
          </a:xfrm>
        </p:grpSpPr>
        <p:sp>
          <p:nvSpPr>
            <p:cNvPr id="87110" name="Oval 70">
              <a:extLst>
                <a:ext uri="{FF2B5EF4-FFF2-40B4-BE49-F238E27FC236}">
                  <a16:creationId xmlns:a16="http://schemas.microsoft.com/office/drawing/2014/main" id="{C92A2653-1A26-4673-BA39-0B000B07C97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11" name="Oval 71">
              <a:extLst>
                <a:ext uri="{FF2B5EF4-FFF2-40B4-BE49-F238E27FC236}">
                  <a16:creationId xmlns:a16="http://schemas.microsoft.com/office/drawing/2014/main" id="{DB08B665-1D5E-4EE7-A73F-DB02E33AB7C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12" name="Text Box 72">
            <a:extLst>
              <a:ext uri="{FF2B5EF4-FFF2-40B4-BE49-F238E27FC236}">
                <a16:creationId xmlns:a16="http://schemas.microsoft.com/office/drawing/2014/main" id="{3105B1A3-24E6-4EED-8DCF-974F9C23F3C1}"/>
              </a:ext>
            </a:extLst>
          </p:cNvPr>
          <p:cNvSpPr txBox="1">
            <a:spLocks noChangeArrowheads="1"/>
          </p:cNvSpPr>
          <p:nvPr/>
        </p:nvSpPr>
        <p:spPr bwMode="auto">
          <a:xfrm>
            <a:off x="620713" y="28432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M151 MUTT Light Utility (no MG) </a:t>
            </a:r>
            <a:r>
              <a:rPr lang="en-GB" altLang="en-US" b="1"/>
              <a:t>(a)         </a:t>
            </a:r>
            <a:r>
              <a:rPr lang="en-GB" altLang="en-US"/>
              <a:t>CWUS-33</a:t>
            </a:r>
          </a:p>
        </p:txBody>
      </p:sp>
      <p:grpSp>
        <p:nvGrpSpPr>
          <p:cNvPr id="87113" name="Group 73">
            <a:extLst>
              <a:ext uri="{FF2B5EF4-FFF2-40B4-BE49-F238E27FC236}">
                <a16:creationId xmlns:a16="http://schemas.microsoft.com/office/drawing/2014/main" id="{B3BBA8A8-0EF4-40B5-9D5C-4FB7BC767F6A}"/>
              </a:ext>
            </a:extLst>
          </p:cNvPr>
          <p:cNvGrpSpPr>
            <a:grpSpLocks/>
          </p:cNvGrpSpPr>
          <p:nvPr/>
        </p:nvGrpSpPr>
        <p:grpSpPr bwMode="auto">
          <a:xfrm>
            <a:off x="404813" y="3276600"/>
            <a:ext cx="231775" cy="157163"/>
            <a:chOff x="3113" y="2653"/>
            <a:chExt cx="146" cy="99"/>
          </a:xfrm>
        </p:grpSpPr>
        <p:sp>
          <p:nvSpPr>
            <p:cNvPr id="87114" name="Rectangle 74">
              <a:extLst>
                <a:ext uri="{FF2B5EF4-FFF2-40B4-BE49-F238E27FC236}">
                  <a16:creationId xmlns:a16="http://schemas.microsoft.com/office/drawing/2014/main" id="{E8D28385-C2EB-405A-B2F4-3CD7B23BF93D}"/>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15" name="Rectangle 75">
              <a:extLst>
                <a:ext uri="{FF2B5EF4-FFF2-40B4-BE49-F238E27FC236}">
                  <a16:creationId xmlns:a16="http://schemas.microsoft.com/office/drawing/2014/main" id="{6227849E-52C8-4F53-9776-D48C12D8571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16" name="Line 76">
              <a:extLst>
                <a:ext uri="{FF2B5EF4-FFF2-40B4-BE49-F238E27FC236}">
                  <a16:creationId xmlns:a16="http://schemas.microsoft.com/office/drawing/2014/main" id="{5FD7A3BB-8E6D-4FC7-8316-50991A5883DF}"/>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17" name="Line 77">
              <a:extLst>
                <a:ext uri="{FF2B5EF4-FFF2-40B4-BE49-F238E27FC236}">
                  <a16:creationId xmlns:a16="http://schemas.microsoft.com/office/drawing/2014/main" id="{71A1B9B1-E21C-47C4-86DC-7894DF08A255}"/>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18" name="Group 78">
            <a:extLst>
              <a:ext uri="{FF2B5EF4-FFF2-40B4-BE49-F238E27FC236}">
                <a16:creationId xmlns:a16="http://schemas.microsoft.com/office/drawing/2014/main" id="{5B818E46-6C38-4338-811C-97B5EB1DE7D9}"/>
              </a:ext>
            </a:extLst>
          </p:cNvPr>
          <p:cNvGrpSpPr>
            <a:grpSpLocks/>
          </p:cNvGrpSpPr>
          <p:nvPr/>
        </p:nvGrpSpPr>
        <p:grpSpPr bwMode="auto">
          <a:xfrm>
            <a:off x="482600" y="3203575"/>
            <a:ext cx="74613" cy="26988"/>
            <a:chOff x="2373" y="1404"/>
            <a:chExt cx="47" cy="17"/>
          </a:xfrm>
        </p:grpSpPr>
        <p:sp>
          <p:nvSpPr>
            <p:cNvPr id="87119" name="Oval 79">
              <a:extLst>
                <a:ext uri="{FF2B5EF4-FFF2-40B4-BE49-F238E27FC236}">
                  <a16:creationId xmlns:a16="http://schemas.microsoft.com/office/drawing/2014/main" id="{366D3FC3-081A-401B-AFDF-87E0DA59F8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20" name="Oval 80">
              <a:extLst>
                <a:ext uri="{FF2B5EF4-FFF2-40B4-BE49-F238E27FC236}">
                  <a16:creationId xmlns:a16="http://schemas.microsoft.com/office/drawing/2014/main" id="{B5F77184-6B7E-4DB0-A82D-45452590DE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21" name="Line 81">
            <a:extLst>
              <a:ext uri="{FF2B5EF4-FFF2-40B4-BE49-F238E27FC236}">
                <a16:creationId xmlns:a16="http://schemas.microsoft.com/office/drawing/2014/main" id="{47B51A14-3606-425E-9F23-AF6913841C5A}"/>
              </a:ext>
            </a:extLst>
          </p:cNvPr>
          <p:cNvSpPr>
            <a:spLocks noChangeShapeType="1"/>
          </p:cNvSpPr>
          <p:nvPr/>
        </p:nvSpPr>
        <p:spPr bwMode="auto">
          <a:xfrm>
            <a:off x="260350" y="3348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22" name="Group 82">
            <a:extLst>
              <a:ext uri="{FF2B5EF4-FFF2-40B4-BE49-F238E27FC236}">
                <a16:creationId xmlns:a16="http://schemas.microsoft.com/office/drawing/2014/main" id="{BAB38AF2-23F7-4532-8519-310CC0504DE1}"/>
              </a:ext>
            </a:extLst>
          </p:cNvPr>
          <p:cNvGrpSpPr>
            <a:grpSpLocks/>
          </p:cNvGrpSpPr>
          <p:nvPr/>
        </p:nvGrpSpPr>
        <p:grpSpPr bwMode="auto">
          <a:xfrm>
            <a:off x="404813" y="3563938"/>
            <a:ext cx="231775" cy="190500"/>
            <a:chOff x="2251" y="2290"/>
            <a:chExt cx="146" cy="120"/>
          </a:xfrm>
        </p:grpSpPr>
        <p:sp>
          <p:nvSpPr>
            <p:cNvPr id="87123" name="Rectangle 83">
              <a:extLst>
                <a:ext uri="{FF2B5EF4-FFF2-40B4-BE49-F238E27FC236}">
                  <a16:creationId xmlns:a16="http://schemas.microsoft.com/office/drawing/2014/main" id="{E543B6EC-6216-402F-9140-848D9DD36BD6}"/>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24" name="Oval 84">
              <a:extLst>
                <a:ext uri="{FF2B5EF4-FFF2-40B4-BE49-F238E27FC236}">
                  <a16:creationId xmlns:a16="http://schemas.microsoft.com/office/drawing/2014/main" id="{A8F86D1F-D038-4B7A-80DA-00286ED4B800}"/>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25" name="Oval 85">
              <a:extLst>
                <a:ext uri="{FF2B5EF4-FFF2-40B4-BE49-F238E27FC236}">
                  <a16:creationId xmlns:a16="http://schemas.microsoft.com/office/drawing/2014/main" id="{423D9DC4-6632-479B-B9A2-2FF83C954728}"/>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7126" name="Group 86">
            <a:extLst>
              <a:ext uri="{FF2B5EF4-FFF2-40B4-BE49-F238E27FC236}">
                <a16:creationId xmlns:a16="http://schemas.microsoft.com/office/drawing/2014/main" id="{3E92A017-E4CE-4EAB-9335-6A261EA7D26A}"/>
              </a:ext>
            </a:extLst>
          </p:cNvPr>
          <p:cNvGrpSpPr>
            <a:grpSpLocks/>
          </p:cNvGrpSpPr>
          <p:nvPr/>
        </p:nvGrpSpPr>
        <p:grpSpPr bwMode="auto">
          <a:xfrm>
            <a:off x="482600" y="3490913"/>
            <a:ext cx="74613" cy="26987"/>
            <a:chOff x="2373" y="1404"/>
            <a:chExt cx="47" cy="17"/>
          </a:xfrm>
        </p:grpSpPr>
        <p:sp>
          <p:nvSpPr>
            <p:cNvPr id="87127" name="Oval 87">
              <a:extLst>
                <a:ext uri="{FF2B5EF4-FFF2-40B4-BE49-F238E27FC236}">
                  <a16:creationId xmlns:a16="http://schemas.microsoft.com/office/drawing/2014/main" id="{E63346A1-925F-4C47-8D8D-314F0BBCCC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28" name="Oval 88">
              <a:extLst>
                <a:ext uri="{FF2B5EF4-FFF2-40B4-BE49-F238E27FC236}">
                  <a16:creationId xmlns:a16="http://schemas.microsoft.com/office/drawing/2014/main" id="{3A20653B-F0BE-4E35-AB14-8200B1760D6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29" name="Text Box 89">
            <a:extLst>
              <a:ext uri="{FF2B5EF4-FFF2-40B4-BE49-F238E27FC236}">
                <a16:creationId xmlns:a16="http://schemas.microsoft.com/office/drawing/2014/main" id="{5A74E030-E867-4049-9C7F-BC0B500FA689}"/>
              </a:ext>
            </a:extLst>
          </p:cNvPr>
          <p:cNvSpPr txBox="1">
            <a:spLocks noChangeArrowheads="1"/>
          </p:cNvSpPr>
          <p:nvPr/>
        </p:nvSpPr>
        <p:spPr bwMode="auto">
          <a:xfrm>
            <a:off x="620713" y="3419475"/>
            <a:ext cx="2692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x8 </a:t>
            </a:r>
            <a:r>
              <a:rPr lang="en-GB" altLang="en-US"/>
              <a:t>M151 MUTT Light Utility (no MG) </a:t>
            </a:r>
            <a:r>
              <a:rPr lang="en-GB" altLang="en-US" b="1"/>
              <a:t>(ad)       </a:t>
            </a:r>
            <a:r>
              <a:rPr lang="en-GB" altLang="en-US"/>
              <a:t>CWUS-33</a:t>
            </a:r>
          </a:p>
        </p:txBody>
      </p:sp>
      <p:sp>
        <p:nvSpPr>
          <p:cNvPr id="87130" name="Text Box 90">
            <a:extLst>
              <a:ext uri="{FF2B5EF4-FFF2-40B4-BE49-F238E27FC236}">
                <a16:creationId xmlns:a16="http://schemas.microsoft.com/office/drawing/2014/main" id="{E56701B2-6DFE-43E4-88AF-E06564CD067E}"/>
              </a:ext>
            </a:extLst>
          </p:cNvPr>
          <p:cNvSpPr txBox="1">
            <a:spLocks noChangeArrowheads="1"/>
          </p:cNvSpPr>
          <p:nvPr/>
        </p:nvSpPr>
        <p:spPr bwMode="auto">
          <a:xfrm>
            <a:off x="620713" y="3203575"/>
            <a:ext cx="27035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x8 </a:t>
            </a:r>
            <a:r>
              <a:rPr lang="en-GB" altLang="en-US"/>
              <a:t>M2 .50 Cal Heavy Machine Gun </a:t>
            </a:r>
            <a:r>
              <a:rPr lang="en-GB" altLang="en-US" b="1"/>
              <a:t>(cd)         </a:t>
            </a:r>
            <a:r>
              <a:rPr lang="en-GB" altLang="en-US"/>
              <a:t>CWUS-45</a:t>
            </a:r>
            <a:endParaRPr lang="en-GB" altLang="en-US" b="1"/>
          </a:p>
        </p:txBody>
      </p:sp>
      <p:sp>
        <p:nvSpPr>
          <p:cNvPr id="87131" name="Text Box 91">
            <a:extLst>
              <a:ext uri="{FF2B5EF4-FFF2-40B4-BE49-F238E27FC236}">
                <a16:creationId xmlns:a16="http://schemas.microsoft.com/office/drawing/2014/main" id="{E288CC6A-5FA6-4F66-AF5F-3EFE1755B566}"/>
              </a:ext>
            </a:extLst>
          </p:cNvPr>
          <p:cNvSpPr txBox="1">
            <a:spLocks noChangeArrowheads="1"/>
          </p:cNvSpPr>
          <p:nvPr/>
        </p:nvSpPr>
        <p:spPr bwMode="auto">
          <a:xfrm>
            <a:off x="115888" y="4643438"/>
            <a:ext cx="3241675" cy="2170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1986: Replace M151 MUTT Light Utility Vehicles with:</a:t>
            </a:r>
          </a:p>
          <a:p>
            <a:r>
              <a:rPr lang="en-GB" altLang="en-US" b="1"/>
              <a:t>     </a:t>
            </a:r>
            <a:r>
              <a:rPr lang="en-GB" altLang="en-US"/>
              <a:t>M998</a:t>
            </a:r>
            <a:r>
              <a:rPr lang="en-GB" altLang="en-US" b="1"/>
              <a:t> </a:t>
            </a:r>
            <a:r>
              <a:rPr lang="en-GB" altLang="en-US"/>
              <a:t>HMMWV Utility Vehicle (no MG) </a:t>
            </a:r>
            <a:r>
              <a:rPr lang="en-GB" altLang="en-US" b="1"/>
              <a:t>(b)                   </a:t>
            </a:r>
            <a:r>
              <a:rPr lang="en-GB" altLang="en-US"/>
              <a:t>CWUS-34</a:t>
            </a:r>
          </a:p>
          <a:p>
            <a:endParaRPr lang="en-GB" altLang="en-US"/>
          </a:p>
          <a:p>
            <a:r>
              <a:rPr lang="en-GB" altLang="en-US" b="1"/>
              <a:t>(b) </a:t>
            </a:r>
            <a:r>
              <a:rPr lang="en-GB" altLang="en-US"/>
              <a:t>Early 1980s: The strength of Marine Infantry Battalions was decreased from </a:t>
            </a:r>
            <a:r>
              <a:rPr lang="en-GB" altLang="en-US" b="1"/>
              <a:t>x4 </a:t>
            </a:r>
            <a:r>
              <a:rPr lang="en-GB" altLang="en-US"/>
              <a:t>to </a:t>
            </a:r>
            <a:r>
              <a:rPr lang="en-GB" altLang="en-US" b="1"/>
              <a:t>x3 </a:t>
            </a:r>
            <a:r>
              <a:rPr lang="en-GB" altLang="en-US"/>
              <a:t>Infantry Companies.</a:t>
            </a:r>
            <a:endParaRPr lang="en-GB" altLang="en-US" b="1"/>
          </a:p>
          <a:p>
            <a:endParaRPr lang="en-GB" altLang="en-US" b="1"/>
          </a:p>
          <a:p>
            <a:r>
              <a:rPr lang="en-GB" altLang="en-US" b="1"/>
              <a:t>(c) </a:t>
            </a:r>
            <a:r>
              <a:rPr lang="en-GB" altLang="en-US"/>
              <a:t>Mid-1980s: Increase to </a:t>
            </a:r>
            <a:r>
              <a:rPr lang="en-GB" altLang="en-US" b="1"/>
              <a:t>x13</a:t>
            </a:r>
            <a:r>
              <a:rPr lang="en-GB" altLang="en-US"/>
              <a:t> M47 Dragon ATGM Teams (Marine Companies also get an organic Dragon section at this time).</a:t>
            </a:r>
            <a:endParaRPr lang="en-GB" altLang="en-US" b="1"/>
          </a:p>
          <a:p>
            <a:endParaRPr lang="en-GB" altLang="en-US" b="1"/>
          </a:p>
          <a:p>
            <a:r>
              <a:rPr lang="en-GB" altLang="en-US" b="1"/>
              <a:t>(d) </a:t>
            </a:r>
            <a:r>
              <a:rPr lang="en-GB" altLang="en-US"/>
              <a:t>Mid-1980s: Replace </a:t>
            </a:r>
            <a:r>
              <a:rPr lang="en-GB" altLang="en-US" b="1"/>
              <a:t>x5 </a:t>
            </a:r>
            <a:r>
              <a:rPr lang="en-GB" altLang="en-US"/>
              <a:t>M2 .50 Cal Heavy Machine Guns with:</a:t>
            </a:r>
          </a:p>
          <a:p>
            <a:r>
              <a:rPr lang="en-GB" altLang="en-US"/>
              <a:t>     Mk 19 40mm Automatic Grenade Launcher </a:t>
            </a:r>
            <a:r>
              <a:rPr lang="en-GB" altLang="en-US" b="1"/>
              <a:t>(e) </a:t>
            </a:r>
            <a:r>
              <a:rPr lang="en-GB" altLang="en-US"/>
              <a:t>           CWUS-46</a:t>
            </a:r>
          </a:p>
          <a:p>
            <a:endParaRPr lang="en-GB" altLang="en-US" b="1"/>
          </a:p>
          <a:p>
            <a:r>
              <a:rPr lang="en-GB" altLang="en-US" b="1"/>
              <a:t>(e) </a:t>
            </a:r>
            <a:r>
              <a:rPr lang="en-GB" altLang="en-US"/>
              <a:t>Mk 19 Grenade Launchers and M2 .50 Cal HMGs may be fired from their vehicles when mounted.</a:t>
            </a:r>
          </a:p>
          <a:p>
            <a:endParaRPr lang="en-GB" altLang="en-US"/>
          </a:p>
          <a:p>
            <a:r>
              <a:rPr lang="en-GB" altLang="en-US" b="1"/>
              <a:t>(f) </a:t>
            </a:r>
            <a:r>
              <a:rPr lang="en-GB" altLang="en-US"/>
              <a:t>From 1989: May replace M29 81mm Mortar with M252 81mm Mortar (see card).</a:t>
            </a:r>
            <a:endParaRPr lang="en-GB" altLang="en-US" b="1"/>
          </a:p>
        </p:txBody>
      </p:sp>
      <p:grpSp>
        <p:nvGrpSpPr>
          <p:cNvPr id="87132" name="Group 92">
            <a:extLst>
              <a:ext uri="{FF2B5EF4-FFF2-40B4-BE49-F238E27FC236}">
                <a16:creationId xmlns:a16="http://schemas.microsoft.com/office/drawing/2014/main" id="{A4CC712A-FE09-4658-92EC-9922D83E79D2}"/>
              </a:ext>
            </a:extLst>
          </p:cNvPr>
          <p:cNvGrpSpPr>
            <a:grpSpLocks/>
          </p:cNvGrpSpPr>
          <p:nvPr/>
        </p:nvGrpSpPr>
        <p:grpSpPr bwMode="auto">
          <a:xfrm>
            <a:off x="404813" y="2411413"/>
            <a:ext cx="231775" cy="157162"/>
            <a:chOff x="2750" y="3061"/>
            <a:chExt cx="146" cy="99"/>
          </a:xfrm>
        </p:grpSpPr>
        <p:sp>
          <p:nvSpPr>
            <p:cNvPr id="87133" name="Rectangle 93">
              <a:extLst>
                <a:ext uri="{FF2B5EF4-FFF2-40B4-BE49-F238E27FC236}">
                  <a16:creationId xmlns:a16="http://schemas.microsoft.com/office/drawing/2014/main" id="{2C97D0C7-3C73-47BC-A7C8-842DF88B2A72}"/>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34" name="Line 94">
              <a:extLst>
                <a:ext uri="{FF2B5EF4-FFF2-40B4-BE49-F238E27FC236}">
                  <a16:creationId xmlns:a16="http://schemas.microsoft.com/office/drawing/2014/main" id="{893BA254-8BA2-442A-9A8D-BFA39F6D1F0A}"/>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35" name="Line 95">
              <a:extLst>
                <a:ext uri="{FF2B5EF4-FFF2-40B4-BE49-F238E27FC236}">
                  <a16:creationId xmlns:a16="http://schemas.microsoft.com/office/drawing/2014/main" id="{948C4305-B003-438A-B17A-DFB261A3055D}"/>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36" name="Group 96">
            <a:extLst>
              <a:ext uri="{FF2B5EF4-FFF2-40B4-BE49-F238E27FC236}">
                <a16:creationId xmlns:a16="http://schemas.microsoft.com/office/drawing/2014/main" id="{DE084E91-7247-4763-B63F-FB7F9DD2E7D5}"/>
              </a:ext>
            </a:extLst>
          </p:cNvPr>
          <p:cNvGrpSpPr>
            <a:grpSpLocks/>
          </p:cNvGrpSpPr>
          <p:nvPr/>
        </p:nvGrpSpPr>
        <p:grpSpPr bwMode="auto">
          <a:xfrm>
            <a:off x="482600" y="2339975"/>
            <a:ext cx="74613" cy="26988"/>
            <a:chOff x="2373" y="1404"/>
            <a:chExt cx="47" cy="17"/>
          </a:xfrm>
        </p:grpSpPr>
        <p:sp>
          <p:nvSpPr>
            <p:cNvPr id="87137" name="Oval 97">
              <a:extLst>
                <a:ext uri="{FF2B5EF4-FFF2-40B4-BE49-F238E27FC236}">
                  <a16:creationId xmlns:a16="http://schemas.microsoft.com/office/drawing/2014/main" id="{B401C87A-454E-4F64-9B2A-7B63DCECD3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38" name="Oval 98">
              <a:extLst>
                <a:ext uri="{FF2B5EF4-FFF2-40B4-BE49-F238E27FC236}">
                  <a16:creationId xmlns:a16="http://schemas.microsoft.com/office/drawing/2014/main" id="{BD980643-7AE4-4898-BB6B-EF1EA87AD70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39" name="Line 99">
            <a:extLst>
              <a:ext uri="{FF2B5EF4-FFF2-40B4-BE49-F238E27FC236}">
                <a16:creationId xmlns:a16="http://schemas.microsoft.com/office/drawing/2014/main" id="{A95D9C43-9EC7-465C-A333-EE00E6CA4029}"/>
              </a:ext>
            </a:extLst>
          </p:cNvPr>
          <p:cNvSpPr>
            <a:spLocks noChangeShapeType="1"/>
          </p:cNvSpPr>
          <p:nvPr/>
        </p:nvSpPr>
        <p:spPr bwMode="auto">
          <a:xfrm>
            <a:off x="260350" y="24844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40" name="Text Box 100">
            <a:extLst>
              <a:ext uri="{FF2B5EF4-FFF2-40B4-BE49-F238E27FC236}">
                <a16:creationId xmlns:a16="http://schemas.microsoft.com/office/drawing/2014/main" id="{C1AD8684-5A61-43AA-909E-44A51D2C6BAA}"/>
              </a:ext>
            </a:extLst>
          </p:cNvPr>
          <p:cNvSpPr txBox="1">
            <a:spLocks noChangeArrowheads="1"/>
          </p:cNvSpPr>
          <p:nvPr/>
        </p:nvSpPr>
        <p:spPr bwMode="auto">
          <a:xfrm>
            <a:off x="620713" y="2339975"/>
            <a:ext cx="26812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M47 Dragon ATGM Team </a:t>
            </a:r>
            <a:r>
              <a:rPr lang="en-GB" altLang="en-US" b="1"/>
              <a:t>(c)       </a:t>
            </a:r>
            <a:r>
              <a:rPr lang="en-GB" altLang="en-US"/>
              <a:t>           CWUS-41</a:t>
            </a:r>
            <a:endParaRPr lang="en-GB" altLang="en-US" b="1"/>
          </a:p>
        </p:txBody>
      </p:sp>
      <p:grpSp>
        <p:nvGrpSpPr>
          <p:cNvPr id="87141" name="Group 101">
            <a:extLst>
              <a:ext uri="{FF2B5EF4-FFF2-40B4-BE49-F238E27FC236}">
                <a16:creationId xmlns:a16="http://schemas.microsoft.com/office/drawing/2014/main" id="{E2552B49-A2A5-4DA2-A0BC-0951CBEB8976}"/>
              </a:ext>
            </a:extLst>
          </p:cNvPr>
          <p:cNvGrpSpPr>
            <a:grpSpLocks/>
          </p:cNvGrpSpPr>
          <p:nvPr/>
        </p:nvGrpSpPr>
        <p:grpSpPr bwMode="auto">
          <a:xfrm>
            <a:off x="3502025" y="3203575"/>
            <a:ext cx="287338" cy="215900"/>
            <a:chOff x="255" y="1383"/>
            <a:chExt cx="181" cy="136"/>
          </a:xfrm>
        </p:grpSpPr>
        <p:grpSp>
          <p:nvGrpSpPr>
            <p:cNvPr id="87142" name="Group 102">
              <a:extLst>
                <a:ext uri="{FF2B5EF4-FFF2-40B4-BE49-F238E27FC236}">
                  <a16:creationId xmlns:a16="http://schemas.microsoft.com/office/drawing/2014/main" id="{BBD3A950-A5C7-48F9-825B-6E52F40DF563}"/>
                </a:ext>
              </a:extLst>
            </p:cNvPr>
            <p:cNvGrpSpPr>
              <a:grpSpLocks/>
            </p:cNvGrpSpPr>
            <p:nvPr/>
          </p:nvGrpSpPr>
          <p:grpSpPr bwMode="auto">
            <a:xfrm>
              <a:off x="255" y="1383"/>
              <a:ext cx="181" cy="136"/>
              <a:chOff x="2568" y="2290"/>
              <a:chExt cx="181" cy="123"/>
            </a:xfrm>
          </p:grpSpPr>
          <p:sp>
            <p:nvSpPr>
              <p:cNvPr id="87143" name="Rectangle 103">
                <a:extLst>
                  <a:ext uri="{FF2B5EF4-FFF2-40B4-BE49-F238E27FC236}">
                    <a16:creationId xmlns:a16="http://schemas.microsoft.com/office/drawing/2014/main" id="{02986786-B77D-452A-BCC5-E317C6EB6F12}"/>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44" name="Oval 104">
                <a:extLst>
                  <a:ext uri="{FF2B5EF4-FFF2-40B4-BE49-F238E27FC236}">
                    <a16:creationId xmlns:a16="http://schemas.microsoft.com/office/drawing/2014/main" id="{391931AC-9BDD-4A09-BA30-0DF3303BEB85}"/>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7145" name="Group 105">
                <a:extLst>
                  <a:ext uri="{FF2B5EF4-FFF2-40B4-BE49-F238E27FC236}">
                    <a16:creationId xmlns:a16="http://schemas.microsoft.com/office/drawing/2014/main" id="{E0746857-7946-476B-8AAF-37FFE3AEDB08}"/>
                  </a:ext>
                </a:extLst>
              </p:cNvPr>
              <p:cNvGrpSpPr>
                <a:grpSpLocks noChangeAspect="1"/>
              </p:cNvGrpSpPr>
              <p:nvPr/>
            </p:nvGrpSpPr>
            <p:grpSpPr bwMode="auto">
              <a:xfrm>
                <a:off x="2645" y="2324"/>
                <a:ext cx="27" cy="53"/>
                <a:chOff x="862" y="2628"/>
                <a:chExt cx="36" cy="71"/>
              </a:xfrm>
            </p:grpSpPr>
            <p:sp>
              <p:nvSpPr>
                <p:cNvPr id="87146" name="AutoShape 106">
                  <a:extLst>
                    <a:ext uri="{FF2B5EF4-FFF2-40B4-BE49-F238E27FC236}">
                      <a16:creationId xmlns:a16="http://schemas.microsoft.com/office/drawing/2014/main" id="{A81B8489-41F3-4D2A-8B6E-7E706F0B81A6}"/>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47" name="Line 107">
                  <a:extLst>
                    <a:ext uri="{FF2B5EF4-FFF2-40B4-BE49-F238E27FC236}">
                      <a16:creationId xmlns:a16="http://schemas.microsoft.com/office/drawing/2014/main" id="{986E9FEB-3B32-4CB6-84D5-7EC1E409CC07}"/>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48" name="Line 108">
                  <a:extLst>
                    <a:ext uri="{FF2B5EF4-FFF2-40B4-BE49-F238E27FC236}">
                      <a16:creationId xmlns:a16="http://schemas.microsoft.com/office/drawing/2014/main" id="{39A2C843-7DB5-4CF9-90B6-4E0745347701}"/>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49" name="Oval 109">
                  <a:extLst>
                    <a:ext uri="{FF2B5EF4-FFF2-40B4-BE49-F238E27FC236}">
                      <a16:creationId xmlns:a16="http://schemas.microsoft.com/office/drawing/2014/main" id="{C347AF4D-5504-4587-9430-63406AC77B29}"/>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7150" name="Line 110">
              <a:extLst>
                <a:ext uri="{FF2B5EF4-FFF2-40B4-BE49-F238E27FC236}">
                  <a16:creationId xmlns:a16="http://schemas.microsoft.com/office/drawing/2014/main" id="{BC4E2CAA-B424-4058-AD93-9E2DEE01CDDB}"/>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51" name="Line 111">
              <a:extLst>
                <a:ext uri="{FF2B5EF4-FFF2-40B4-BE49-F238E27FC236}">
                  <a16:creationId xmlns:a16="http://schemas.microsoft.com/office/drawing/2014/main" id="{5BD1E5DF-7319-4149-AC5F-2742A28088E2}"/>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7152" name="Group 112">
            <a:extLst>
              <a:ext uri="{FF2B5EF4-FFF2-40B4-BE49-F238E27FC236}">
                <a16:creationId xmlns:a16="http://schemas.microsoft.com/office/drawing/2014/main" id="{A28190CF-6529-4E5A-9BB4-EC1984C370D4}"/>
              </a:ext>
            </a:extLst>
          </p:cNvPr>
          <p:cNvGrpSpPr>
            <a:grpSpLocks/>
          </p:cNvGrpSpPr>
          <p:nvPr/>
        </p:nvGrpSpPr>
        <p:grpSpPr bwMode="auto">
          <a:xfrm>
            <a:off x="3606800" y="3132138"/>
            <a:ext cx="76200" cy="63500"/>
            <a:chOff x="2443" y="447"/>
            <a:chExt cx="48" cy="40"/>
          </a:xfrm>
        </p:grpSpPr>
        <p:sp>
          <p:nvSpPr>
            <p:cNvPr id="87153" name="Line 113">
              <a:extLst>
                <a:ext uri="{FF2B5EF4-FFF2-40B4-BE49-F238E27FC236}">
                  <a16:creationId xmlns:a16="http://schemas.microsoft.com/office/drawing/2014/main" id="{8F57AD5D-5872-42B3-AB5C-844B307C5BB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54" name="Line 114">
              <a:extLst>
                <a:ext uri="{FF2B5EF4-FFF2-40B4-BE49-F238E27FC236}">
                  <a16:creationId xmlns:a16="http://schemas.microsoft.com/office/drawing/2014/main" id="{B15FA66C-B780-4F7D-9235-C5C8F6104FD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155" name="Text Box 115">
            <a:extLst>
              <a:ext uri="{FF2B5EF4-FFF2-40B4-BE49-F238E27FC236}">
                <a16:creationId xmlns:a16="http://schemas.microsoft.com/office/drawing/2014/main" id="{6BED9CB1-9678-4EA7-8EE0-6A9FB7F7B176}"/>
              </a:ext>
            </a:extLst>
          </p:cNvPr>
          <p:cNvSpPr txBox="1">
            <a:spLocks noChangeArrowheads="1"/>
          </p:cNvSpPr>
          <p:nvPr/>
        </p:nvSpPr>
        <p:spPr bwMode="auto">
          <a:xfrm>
            <a:off x="3789363" y="3059113"/>
            <a:ext cx="2555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CWUS-24</a:t>
            </a:r>
          </a:p>
          <a:p>
            <a:r>
              <a:rPr lang="en-GB" altLang="en-US" sz="1000" b="1"/>
              <a:t>Marine Light Armored Vehicle Battalion</a:t>
            </a:r>
          </a:p>
        </p:txBody>
      </p:sp>
      <p:grpSp>
        <p:nvGrpSpPr>
          <p:cNvPr id="87156" name="Group 116">
            <a:extLst>
              <a:ext uri="{FF2B5EF4-FFF2-40B4-BE49-F238E27FC236}">
                <a16:creationId xmlns:a16="http://schemas.microsoft.com/office/drawing/2014/main" id="{C820D635-C318-416C-BA6C-AF05F72074DF}"/>
              </a:ext>
            </a:extLst>
          </p:cNvPr>
          <p:cNvGrpSpPr>
            <a:grpSpLocks/>
          </p:cNvGrpSpPr>
          <p:nvPr/>
        </p:nvGrpSpPr>
        <p:grpSpPr bwMode="auto">
          <a:xfrm>
            <a:off x="3789363" y="3562350"/>
            <a:ext cx="241300" cy="157163"/>
            <a:chOff x="2523" y="2472"/>
            <a:chExt cx="152" cy="99"/>
          </a:xfrm>
        </p:grpSpPr>
        <p:sp>
          <p:nvSpPr>
            <p:cNvPr id="87157" name="Rectangle 117">
              <a:extLst>
                <a:ext uri="{FF2B5EF4-FFF2-40B4-BE49-F238E27FC236}">
                  <a16:creationId xmlns:a16="http://schemas.microsoft.com/office/drawing/2014/main" id="{E5FFFA99-D9D5-4EA5-85B0-39C6FAFBDE6D}"/>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58" name="Oval 118">
              <a:extLst>
                <a:ext uri="{FF2B5EF4-FFF2-40B4-BE49-F238E27FC236}">
                  <a16:creationId xmlns:a16="http://schemas.microsoft.com/office/drawing/2014/main" id="{D138D034-A0EC-4DAF-812F-2BD31D06976A}"/>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59" name="Line 119">
              <a:extLst>
                <a:ext uri="{FF2B5EF4-FFF2-40B4-BE49-F238E27FC236}">
                  <a16:creationId xmlns:a16="http://schemas.microsoft.com/office/drawing/2014/main" id="{E5E09880-4A05-405F-BA5C-2B1C1759398D}"/>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60" name="Line 120">
              <a:extLst>
                <a:ext uri="{FF2B5EF4-FFF2-40B4-BE49-F238E27FC236}">
                  <a16:creationId xmlns:a16="http://schemas.microsoft.com/office/drawing/2014/main" id="{DF6F204A-8D81-44B7-A261-A493384D81F0}"/>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161" name="Text Box 121">
            <a:extLst>
              <a:ext uri="{FF2B5EF4-FFF2-40B4-BE49-F238E27FC236}">
                <a16:creationId xmlns:a16="http://schemas.microsoft.com/office/drawing/2014/main" id="{2FDE16AE-E7F3-4A3E-9035-6C0424204F61}"/>
              </a:ext>
            </a:extLst>
          </p:cNvPr>
          <p:cNvSpPr txBox="1">
            <a:spLocks noChangeArrowheads="1"/>
          </p:cNvSpPr>
          <p:nvPr/>
        </p:nvSpPr>
        <p:spPr bwMode="auto">
          <a:xfrm>
            <a:off x="4005263" y="3417888"/>
            <a:ext cx="2717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LAV-C Command Vehicle                           CWUS-26</a:t>
            </a:r>
            <a:endParaRPr lang="en-GB" altLang="en-US" b="1"/>
          </a:p>
        </p:txBody>
      </p:sp>
      <p:sp>
        <p:nvSpPr>
          <p:cNvPr id="87162" name="Line 122">
            <a:extLst>
              <a:ext uri="{FF2B5EF4-FFF2-40B4-BE49-F238E27FC236}">
                <a16:creationId xmlns:a16="http://schemas.microsoft.com/office/drawing/2014/main" id="{B5E4CDFE-328A-4490-B0FC-5A70D1A2157D}"/>
              </a:ext>
            </a:extLst>
          </p:cNvPr>
          <p:cNvSpPr>
            <a:spLocks noChangeShapeType="1"/>
          </p:cNvSpPr>
          <p:nvPr/>
        </p:nvSpPr>
        <p:spPr bwMode="auto">
          <a:xfrm>
            <a:off x="3644900" y="3635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63" name="Group 123">
            <a:extLst>
              <a:ext uri="{FF2B5EF4-FFF2-40B4-BE49-F238E27FC236}">
                <a16:creationId xmlns:a16="http://schemas.microsoft.com/office/drawing/2014/main" id="{958BD26D-69C0-4F61-89DE-A7D547B37618}"/>
              </a:ext>
            </a:extLst>
          </p:cNvPr>
          <p:cNvGrpSpPr>
            <a:grpSpLocks/>
          </p:cNvGrpSpPr>
          <p:nvPr/>
        </p:nvGrpSpPr>
        <p:grpSpPr bwMode="auto">
          <a:xfrm>
            <a:off x="3871913" y="3490913"/>
            <a:ext cx="74612" cy="26987"/>
            <a:chOff x="2373" y="1404"/>
            <a:chExt cx="47" cy="17"/>
          </a:xfrm>
        </p:grpSpPr>
        <p:sp>
          <p:nvSpPr>
            <p:cNvPr id="87164" name="Oval 124">
              <a:extLst>
                <a:ext uri="{FF2B5EF4-FFF2-40B4-BE49-F238E27FC236}">
                  <a16:creationId xmlns:a16="http://schemas.microsoft.com/office/drawing/2014/main" id="{59AE10AA-7323-4EA1-8BDE-B3DCD1328BE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65" name="Oval 125">
              <a:extLst>
                <a:ext uri="{FF2B5EF4-FFF2-40B4-BE49-F238E27FC236}">
                  <a16:creationId xmlns:a16="http://schemas.microsoft.com/office/drawing/2014/main" id="{607F55BE-C4F6-41B6-84FA-EE47A04EAD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66" name="Text Box 126">
            <a:extLst>
              <a:ext uri="{FF2B5EF4-FFF2-40B4-BE49-F238E27FC236}">
                <a16:creationId xmlns:a16="http://schemas.microsoft.com/office/drawing/2014/main" id="{17CC90CC-917B-4E3C-9299-E43D89B295F0}"/>
              </a:ext>
            </a:extLst>
          </p:cNvPr>
          <p:cNvSpPr txBox="1">
            <a:spLocks noChangeArrowheads="1"/>
          </p:cNvSpPr>
          <p:nvPr/>
        </p:nvSpPr>
        <p:spPr bwMode="auto">
          <a:xfrm>
            <a:off x="4076700" y="377825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87167" name="Group 127">
            <a:extLst>
              <a:ext uri="{FF2B5EF4-FFF2-40B4-BE49-F238E27FC236}">
                <a16:creationId xmlns:a16="http://schemas.microsoft.com/office/drawing/2014/main" id="{E22E980E-378A-44D2-9B81-045D750BF8B9}"/>
              </a:ext>
            </a:extLst>
          </p:cNvPr>
          <p:cNvGrpSpPr>
            <a:grpSpLocks/>
          </p:cNvGrpSpPr>
          <p:nvPr/>
        </p:nvGrpSpPr>
        <p:grpSpPr bwMode="auto">
          <a:xfrm>
            <a:off x="3789363" y="4138613"/>
            <a:ext cx="287337" cy="215900"/>
            <a:chOff x="255" y="1383"/>
            <a:chExt cx="181" cy="136"/>
          </a:xfrm>
        </p:grpSpPr>
        <p:grpSp>
          <p:nvGrpSpPr>
            <p:cNvPr id="87168" name="Group 128">
              <a:extLst>
                <a:ext uri="{FF2B5EF4-FFF2-40B4-BE49-F238E27FC236}">
                  <a16:creationId xmlns:a16="http://schemas.microsoft.com/office/drawing/2014/main" id="{3D783BCD-D72A-403B-BF88-3D8E3AFECD03}"/>
                </a:ext>
              </a:extLst>
            </p:cNvPr>
            <p:cNvGrpSpPr>
              <a:grpSpLocks/>
            </p:cNvGrpSpPr>
            <p:nvPr/>
          </p:nvGrpSpPr>
          <p:grpSpPr bwMode="auto">
            <a:xfrm>
              <a:off x="255" y="1383"/>
              <a:ext cx="181" cy="136"/>
              <a:chOff x="2568" y="2290"/>
              <a:chExt cx="181" cy="123"/>
            </a:xfrm>
          </p:grpSpPr>
          <p:sp>
            <p:nvSpPr>
              <p:cNvPr id="87169" name="Rectangle 129">
                <a:extLst>
                  <a:ext uri="{FF2B5EF4-FFF2-40B4-BE49-F238E27FC236}">
                    <a16:creationId xmlns:a16="http://schemas.microsoft.com/office/drawing/2014/main" id="{F27EED9A-F55F-425B-ADEF-3E3E724B888D}"/>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70" name="Oval 130">
                <a:extLst>
                  <a:ext uri="{FF2B5EF4-FFF2-40B4-BE49-F238E27FC236}">
                    <a16:creationId xmlns:a16="http://schemas.microsoft.com/office/drawing/2014/main" id="{40227045-677B-449C-976B-7C203510C63A}"/>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7171" name="Group 131">
                <a:extLst>
                  <a:ext uri="{FF2B5EF4-FFF2-40B4-BE49-F238E27FC236}">
                    <a16:creationId xmlns:a16="http://schemas.microsoft.com/office/drawing/2014/main" id="{C581BA85-AB8F-455F-9560-FEFE172A1B96}"/>
                  </a:ext>
                </a:extLst>
              </p:cNvPr>
              <p:cNvGrpSpPr>
                <a:grpSpLocks noChangeAspect="1"/>
              </p:cNvGrpSpPr>
              <p:nvPr/>
            </p:nvGrpSpPr>
            <p:grpSpPr bwMode="auto">
              <a:xfrm>
                <a:off x="2645" y="2324"/>
                <a:ext cx="27" cy="53"/>
                <a:chOff x="862" y="2628"/>
                <a:chExt cx="36" cy="71"/>
              </a:xfrm>
            </p:grpSpPr>
            <p:sp>
              <p:nvSpPr>
                <p:cNvPr id="87172" name="AutoShape 132">
                  <a:extLst>
                    <a:ext uri="{FF2B5EF4-FFF2-40B4-BE49-F238E27FC236}">
                      <a16:creationId xmlns:a16="http://schemas.microsoft.com/office/drawing/2014/main" id="{C721E2E1-6D84-4169-956D-F11B1BE1994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73" name="Line 133">
                  <a:extLst>
                    <a:ext uri="{FF2B5EF4-FFF2-40B4-BE49-F238E27FC236}">
                      <a16:creationId xmlns:a16="http://schemas.microsoft.com/office/drawing/2014/main" id="{FE0DF631-5C5F-4F78-B49A-B6644DB758CB}"/>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74" name="Line 134">
                  <a:extLst>
                    <a:ext uri="{FF2B5EF4-FFF2-40B4-BE49-F238E27FC236}">
                      <a16:creationId xmlns:a16="http://schemas.microsoft.com/office/drawing/2014/main" id="{CD9D2021-BF8D-4E0F-82D2-80701A4158ED}"/>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75" name="Oval 135">
                  <a:extLst>
                    <a:ext uri="{FF2B5EF4-FFF2-40B4-BE49-F238E27FC236}">
                      <a16:creationId xmlns:a16="http://schemas.microsoft.com/office/drawing/2014/main" id="{7556BFA3-93FB-4FC9-92E8-8DB6F8E62DEA}"/>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7176" name="Line 136">
              <a:extLst>
                <a:ext uri="{FF2B5EF4-FFF2-40B4-BE49-F238E27FC236}">
                  <a16:creationId xmlns:a16="http://schemas.microsoft.com/office/drawing/2014/main" id="{28C9F221-778F-478C-B7D6-54C29C1A8390}"/>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77" name="Line 137">
              <a:extLst>
                <a:ext uri="{FF2B5EF4-FFF2-40B4-BE49-F238E27FC236}">
                  <a16:creationId xmlns:a16="http://schemas.microsoft.com/office/drawing/2014/main" id="{ABA8F9B1-7E05-4007-B21A-ED158327D4E5}"/>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7178" name="Line 138">
            <a:extLst>
              <a:ext uri="{FF2B5EF4-FFF2-40B4-BE49-F238E27FC236}">
                <a16:creationId xmlns:a16="http://schemas.microsoft.com/office/drawing/2014/main" id="{40F4249A-AD20-4781-9551-4418EF56B82B}"/>
              </a:ext>
            </a:extLst>
          </p:cNvPr>
          <p:cNvSpPr>
            <a:spLocks noChangeShapeType="1"/>
          </p:cNvSpPr>
          <p:nvPr/>
        </p:nvSpPr>
        <p:spPr bwMode="auto">
          <a:xfrm>
            <a:off x="3933825" y="40671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79" name="Text Box 139">
            <a:extLst>
              <a:ext uri="{FF2B5EF4-FFF2-40B4-BE49-F238E27FC236}">
                <a16:creationId xmlns:a16="http://schemas.microsoft.com/office/drawing/2014/main" id="{5587162E-542B-467B-863D-0F06AD27E1EE}"/>
              </a:ext>
            </a:extLst>
          </p:cNvPr>
          <p:cNvSpPr txBox="1">
            <a:spLocks noChangeArrowheads="1"/>
          </p:cNvSpPr>
          <p:nvPr/>
        </p:nvSpPr>
        <p:spPr bwMode="auto">
          <a:xfrm>
            <a:off x="4076700" y="4067175"/>
            <a:ext cx="2263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CWUS-22</a:t>
            </a:r>
          </a:p>
          <a:p>
            <a:r>
              <a:rPr lang="en-GB" altLang="en-US" b="1"/>
              <a:t>x3 Marine</a:t>
            </a:r>
            <a:r>
              <a:rPr lang="en-GB" altLang="en-US"/>
              <a:t> </a:t>
            </a:r>
            <a:r>
              <a:rPr lang="en-GB" altLang="en-US" b="1"/>
              <a:t>Light Armored Vehicle Company</a:t>
            </a:r>
          </a:p>
        </p:txBody>
      </p:sp>
      <p:sp>
        <p:nvSpPr>
          <p:cNvPr id="87180" name="Line 140">
            <a:extLst>
              <a:ext uri="{FF2B5EF4-FFF2-40B4-BE49-F238E27FC236}">
                <a16:creationId xmlns:a16="http://schemas.microsoft.com/office/drawing/2014/main" id="{DD293DE2-B48C-4793-AABD-ACD06F8F1FDD}"/>
              </a:ext>
            </a:extLst>
          </p:cNvPr>
          <p:cNvSpPr>
            <a:spLocks noChangeShapeType="1"/>
          </p:cNvSpPr>
          <p:nvPr/>
        </p:nvSpPr>
        <p:spPr bwMode="auto">
          <a:xfrm>
            <a:off x="3644900" y="4211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81" name="Line 141">
            <a:extLst>
              <a:ext uri="{FF2B5EF4-FFF2-40B4-BE49-F238E27FC236}">
                <a16:creationId xmlns:a16="http://schemas.microsoft.com/office/drawing/2014/main" id="{27464E7B-4B2B-460F-859A-A89C458DD69D}"/>
              </a:ext>
            </a:extLst>
          </p:cNvPr>
          <p:cNvSpPr>
            <a:spLocks noChangeShapeType="1"/>
          </p:cNvSpPr>
          <p:nvPr/>
        </p:nvSpPr>
        <p:spPr bwMode="auto">
          <a:xfrm flipV="1">
            <a:off x="3644900" y="3419475"/>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82" name="Group 142">
            <a:extLst>
              <a:ext uri="{FF2B5EF4-FFF2-40B4-BE49-F238E27FC236}">
                <a16:creationId xmlns:a16="http://schemas.microsoft.com/office/drawing/2014/main" id="{A04F03B4-DBBF-44F2-B78C-6848335B1C6F}"/>
              </a:ext>
            </a:extLst>
          </p:cNvPr>
          <p:cNvGrpSpPr>
            <a:grpSpLocks/>
          </p:cNvGrpSpPr>
          <p:nvPr/>
        </p:nvGrpSpPr>
        <p:grpSpPr bwMode="auto">
          <a:xfrm>
            <a:off x="404813" y="2124075"/>
            <a:ext cx="234950" cy="160338"/>
            <a:chOff x="255" y="1338"/>
            <a:chExt cx="148" cy="101"/>
          </a:xfrm>
        </p:grpSpPr>
        <p:sp>
          <p:nvSpPr>
            <p:cNvPr id="87183" name="Rectangle 143">
              <a:extLst>
                <a:ext uri="{FF2B5EF4-FFF2-40B4-BE49-F238E27FC236}">
                  <a16:creationId xmlns:a16="http://schemas.microsoft.com/office/drawing/2014/main" id="{2915D074-3DF3-4E39-8356-68F89EA0D3CC}"/>
                </a:ext>
              </a:extLst>
            </p:cNvPr>
            <p:cNvSpPr>
              <a:spLocks noChangeAspect="1" noChangeArrowheads="1"/>
            </p:cNvSpPr>
            <p:nvPr/>
          </p:nvSpPr>
          <p:spPr bwMode="auto">
            <a:xfrm>
              <a:off x="255" y="1338"/>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84" name="Line 144">
              <a:extLst>
                <a:ext uri="{FF2B5EF4-FFF2-40B4-BE49-F238E27FC236}">
                  <a16:creationId xmlns:a16="http://schemas.microsoft.com/office/drawing/2014/main" id="{45EFA7A6-5D0A-4563-9D04-41AD16F64DA3}"/>
                </a:ext>
              </a:extLst>
            </p:cNvPr>
            <p:cNvSpPr>
              <a:spLocks noChangeAspect="1" noChangeShapeType="1"/>
            </p:cNvSpPr>
            <p:nvPr/>
          </p:nvSpPr>
          <p:spPr bwMode="auto">
            <a:xfrm flipV="1">
              <a:off x="257" y="1340"/>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7185" name="Group 145">
              <a:extLst>
                <a:ext uri="{FF2B5EF4-FFF2-40B4-BE49-F238E27FC236}">
                  <a16:creationId xmlns:a16="http://schemas.microsoft.com/office/drawing/2014/main" id="{892F3570-2B4C-4082-A800-FB43896C2FFC}"/>
                </a:ext>
              </a:extLst>
            </p:cNvPr>
            <p:cNvGrpSpPr>
              <a:grpSpLocks noChangeAspect="1"/>
            </p:cNvGrpSpPr>
            <p:nvPr/>
          </p:nvGrpSpPr>
          <p:grpSpPr bwMode="auto">
            <a:xfrm>
              <a:off x="310" y="1354"/>
              <a:ext cx="36" cy="73"/>
              <a:chOff x="862" y="2628"/>
              <a:chExt cx="36" cy="71"/>
            </a:xfrm>
          </p:grpSpPr>
          <p:sp>
            <p:nvSpPr>
              <p:cNvPr id="87186" name="AutoShape 146">
                <a:extLst>
                  <a:ext uri="{FF2B5EF4-FFF2-40B4-BE49-F238E27FC236}">
                    <a16:creationId xmlns:a16="http://schemas.microsoft.com/office/drawing/2014/main" id="{3F5E8473-EBDB-4AB5-B80F-4E485F03787A}"/>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87" name="Line 147">
                <a:extLst>
                  <a:ext uri="{FF2B5EF4-FFF2-40B4-BE49-F238E27FC236}">
                    <a16:creationId xmlns:a16="http://schemas.microsoft.com/office/drawing/2014/main" id="{0606585C-2E65-4A0D-921D-45D916A0238D}"/>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88" name="Line 148">
                <a:extLst>
                  <a:ext uri="{FF2B5EF4-FFF2-40B4-BE49-F238E27FC236}">
                    <a16:creationId xmlns:a16="http://schemas.microsoft.com/office/drawing/2014/main" id="{ED07C203-5BA7-44EC-8023-BFA5C1DB320D}"/>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89" name="Oval 149">
                <a:extLst>
                  <a:ext uri="{FF2B5EF4-FFF2-40B4-BE49-F238E27FC236}">
                    <a16:creationId xmlns:a16="http://schemas.microsoft.com/office/drawing/2014/main" id="{ED9855ED-D6E1-4B40-886C-DF2A97A20D58}"/>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7190" name="Text Box 150">
            <a:extLst>
              <a:ext uri="{FF2B5EF4-FFF2-40B4-BE49-F238E27FC236}">
                <a16:creationId xmlns:a16="http://schemas.microsoft.com/office/drawing/2014/main" id="{370646C6-1C08-47AC-B284-1199311A5E4B}"/>
              </a:ext>
            </a:extLst>
          </p:cNvPr>
          <p:cNvSpPr txBox="1">
            <a:spLocks noChangeArrowheads="1"/>
          </p:cNvSpPr>
          <p:nvPr/>
        </p:nvSpPr>
        <p:spPr bwMode="auto">
          <a:xfrm>
            <a:off x="692150" y="3779838"/>
            <a:ext cx="2108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ATTACHMENTS</a:t>
            </a:r>
          </a:p>
        </p:txBody>
      </p:sp>
      <p:grpSp>
        <p:nvGrpSpPr>
          <p:cNvPr id="87191" name="Group 151">
            <a:extLst>
              <a:ext uri="{FF2B5EF4-FFF2-40B4-BE49-F238E27FC236}">
                <a16:creationId xmlns:a16="http://schemas.microsoft.com/office/drawing/2014/main" id="{ABDE396B-DE12-42A4-A9F1-3FBF1DEBB75E}"/>
              </a:ext>
            </a:extLst>
          </p:cNvPr>
          <p:cNvGrpSpPr>
            <a:grpSpLocks/>
          </p:cNvGrpSpPr>
          <p:nvPr/>
        </p:nvGrpSpPr>
        <p:grpSpPr bwMode="auto">
          <a:xfrm>
            <a:off x="404813" y="4140200"/>
            <a:ext cx="231775" cy="157163"/>
            <a:chOff x="3339" y="2789"/>
            <a:chExt cx="146" cy="99"/>
          </a:xfrm>
        </p:grpSpPr>
        <p:sp>
          <p:nvSpPr>
            <p:cNvPr id="87192" name="Rectangle 152">
              <a:extLst>
                <a:ext uri="{FF2B5EF4-FFF2-40B4-BE49-F238E27FC236}">
                  <a16:creationId xmlns:a16="http://schemas.microsoft.com/office/drawing/2014/main" id="{7E732BB1-41F0-471A-917A-DF8652354D86}"/>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193" name="AutoShape 153">
              <a:extLst>
                <a:ext uri="{FF2B5EF4-FFF2-40B4-BE49-F238E27FC236}">
                  <a16:creationId xmlns:a16="http://schemas.microsoft.com/office/drawing/2014/main" id="{D8290562-31F6-4014-9136-7A7003C55A97}"/>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7194" name="Group 154">
            <a:extLst>
              <a:ext uri="{FF2B5EF4-FFF2-40B4-BE49-F238E27FC236}">
                <a16:creationId xmlns:a16="http://schemas.microsoft.com/office/drawing/2014/main" id="{0275A51A-34CF-4C2B-9B0E-9E5C1CF8F734}"/>
              </a:ext>
            </a:extLst>
          </p:cNvPr>
          <p:cNvGrpSpPr>
            <a:grpSpLocks/>
          </p:cNvGrpSpPr>
          <p:nvPr/>
        </p:nvGrpSpPr>
        <p:grpSpPr bwMode="auto">
          <a:xfrm>
            <a:off x="482600" y="4068763"/>
            <a:ext cx="74613" cy="26987"/>
            <a:chOff x="2373" y="1404"/>
            <a:chExt cx="47" cy="17"/>
          </a:xfrm>
        </p:grpSpPr>
        <p:sp>
          <p:nvSpPr>
            <p:cNvPr id="87195" name="Oval 155">
              <a:extLst>
                <a:ext uri="{FF2B5EF4-FFF2-40B4-BE49-F238E27FC236}">
                  <a16:creationId xmlns:a16="http://schemas.microsoft.com/office/drawing/2014/main" id="{7FF2D409-07CE-42D3-B4F4-57756C3A02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196" name="Oval 156">
              <a:extLst>
                <a:ext uri="{FF2B5EF4-FFF2-40B4-BE49-F238E27FC236}">
                  <a16:creationId xmlns:a16="http://schemas.microsoft.com/office/drawing/2014/main" id="{105888A9-4F55-4F89-A9EB-85DA175ACF2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197" name="Line 157">
            <a:extLst>
              <a:ext uri="{FF2B5EF4-FFF2-40B4-BE49-F238E27FC236}">
                <a16:creationId xmlns:a16="http://schemas.microsoft.com/office/drawing/2014/main" id="{B8DBBEBE-67CD-48FB-A240-CD0FB78CC5DA}"/>
              </a:ext>
            </a:extLst>
          </p:cNvPr>
          <p:cNvSpPr>
            <a:spLocks noChangeShapeType="1"/>
          </p:cNvSpPr>
          <p:nvPr/>
        </p:nvSpPr>
        <p:spPr bwMode="auto">
          <a:xfrm>
            <a:off x="260350" y="4213225"/>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198" name="Text Box 158">
            <a:extLst>
              <a:ext uri="{FF2B5EF4-FFF2-40B4-BE49-F238E27FC236}">
                <a16:creationId xmlns:a16="http://schemas.microsoft.com/office/drawing/2014/main" id="{6CA2A459-C8D5-4CAC-BE1B-C7D69CAC8AD1}"/>
              </a:ext>
            </a:extLst>
          </p:cNvPr>
          <p:cNvSpPr txBox="1">
            <a:spLocks noChangeArrowheads="1"/>
          </p:cNvSpPr>
          <p:nvPr/>
        </p:nvSpPr>
        <p:spPr bwMode="auto">
          <a:xfrm>
            <a:off x="620713" y="3997325"/>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Naval Shore Fire Control Party</a:t>
            </a:r>
          </a:p>
          <a:p>
            <a:r>
              <a:rPr lang="en-GB" altLang="en-US" b="1"/>
              <a:t>x1 </a:t>
            </a:r>
            <a:r>
              <a:rPr lang="en-GB" altLang="en-US"/>
              <a:t>Forward Observer                                       CWUS-54</a:t>
            </a:r>
            <a:endParaRPr lang="en-GB" altLang="en-US" b="1"/>
          </a:p>
        </p:txBody>
      </p:sp>
      <p:grpSp>
        <p:nvGrpSpPr>
          <p:cNvPr id="87199" name="Group 159">
            <a:extLst>
              <a:ext uri="{FF2B5EF4-FFF2-40B4-BE49-F238E27FC236}">
                <a16:creationId xmlns:a16="http://schemas.microsoft.com/office/drawing/2014/main" id="{0326EE70-5D10-4C2A-A8AD-E57E29AC1FA9}"/>
              </a:ext>
            </a:extLst>
          </p:cNvPr>
          <p:cNvGrpSpPr>
            <a:grpSpLocks/>
          </p:cNvGrpSpPr>
          <p:nvPr/>
        </p:nvGrpSpPr>
        <p:grpSpPr bwMode="auto">
          <a:xfrm>
            <a:off x="404813" y="4427538"/>
            <a:ext cx="231775" cy="157162"/>
            <a:chOff x="3339" y="2789"/>
            <a:chExt cx="146" cy="99"/>
          </a:xfrm>
        </p:grpSpPr>
        <p:sp>
          <p:nvSpPr>
            <p:cNvPr id="87200" name="Rectangle 160">
              <a:extLst>
                <a:ext uri="{FF2B5EF4-FFF2-40B4-BE49-F238E27FC236}">
                  <a16:creationId xmlns:a16="http://schemas.microsoft.com/office/drawing/2014/main" id="{2F223953-69CC-4588-83E1-E2CE0D8DF84A}"/>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7201" name="AutoShape 161">
              <a:extLst>
                <a:ext uri="{FF2B5EF4-FFF2-40B4-BE49-F238E27FC236}">
                  <a16:creationId xmlns:a16="http://schemas.microsoft.com/office/drawing/2014/main" id="{B1026FAF-12A3-41D0-8F24-C3D8803D771D}"/>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7202" name="Group 162">
            <a:extLst>
              <a:ext uri="{FF2B5EF4-FFF2-40B4-BE49-F238E27FC236}">
                <a16:creationId xmlns:a16="http://schemas.microsoft.com/office/drawing/2014/main" id="{C9EA9E8C-A93E-49CF-9B61-B99BF095B0CD}"/>
              </a:ext>
            </a:extLst>
          </p:cNvPr>
          <p:cNvGrpSpPr>
            <a:grpSpLocks/>
          </p:cNvGrpSpPr>
          <p:nvPr/>
        </p:nvGrpSpPr>
        <p:grpSpPr bwMode="auto">
          <a:xfrm>
            <a:off x="482600" y="4356100"/>
            <a:ext cx="74613" cy="26988"/>
            <a:chOff x="2373" y="1404"/>
            <a:chExt cx="47" cy="17"/>
          </a:xfrm>
        </p:grpSpPr>
        <p:sp>
          <p:nvSpPr>
            <p:cNvPr id="87203" name="Oval 163">
              <a:extLst>
                <a:ext uri="{FF2B5EF4-FFF2-40B4-BE49-F238E27FC236}">
                  <a16:creationId xmlns:a16="http://schemas.microsoft.com/office/drawing/2014/main" id="{DFACBCDA-4E67-4C87-BCEF-992CA1BC7B9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7204" name="Oval 164">
              <a:extLst>
                <a:ext uri="{FF2B5EF4-FFF2-40B4-BE49-F238E27FC236}">
                  <a16:creationId xmlns:a16="http://schemas.microsoft.com/office/drawing/2014/main" id="{3327A687-6C83-468A-BA54-02D2AAA9F57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7205" name="Line 165">
            <a:extLst>
              <a:ext uri="{FF2B5EF4-FFF2-40B4-BE49-F238E27FC236}">
                <a16:creationId xmlns:a16="http://schemas.microsoft.com/office/drawing/2014/main" id="{B9894DA0-F15A-4274-B1F1-C38B4DBF6E22}"/>
              </a:ext>
            </a:extLst>
          </p:cNvPr>
          <p:cNvSpPr>
            <a:spLocks noChangeShapeType="1"/>
          </p:cNvSpPr>
          <p:nvPr/>
        </p:nvSpPr>
        <p:spPr bwMode="auto">
          <a:xfrm>
            <a:off x="260350" y="45005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206" name="Text Box 166">
            <a:extLst>
              <a:ext uri="{FF2B5EF4-FFF2-40B4-BE49-F238E27FC236}">
                <a16:creationId xmlns:a16="http://schemas.microsoft.com/office/drawing/2014/main" id="{417D7A39-C6D2-423F-95EC-7271DA4DC75F}"/>
              </a:ext>
            </a:extLst>
          </p:cNvPr>
          <p:cNvSpPr txBox="1">
            <a:spLocks noChangeArrowheads="1"/>
          </p:cNvSpPr>
          <p:nvPr/>
        </p:nvSpPr>
        <p:spPr bwMode="auto">
          <a:xfrm>
            <a:off x="620713" y="4284663"/>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Tactical Air Control Party</a:t>
            </a:r>
          </a:p>
          <a:p>
            <a:r>
              <a:rPr lang="en-GB" altLang="en-US" b="1"/>
              <a:t>x1 </a:t>
            </a:r>
            <a:r>
              <a:rPr lang="en-GB" altLang="en-US"/>
              <a:t>Forward Observer                                       CWUS-54</a:t>
            </a:r>
            <a:endParaRPr lang="en-GB" altLang="en-US" b="1"/>
          </a:p>
        </p:txBody>
      </p:sp>
      <p:sp>
        <p:nvSpPr>
          <p:cNvPr id="87207" name="Line 167">
            <a:extLst>
              <a:ext uri="{FF2B5EF4-FFF2-40B4-BE49-F238E27FC236}">
                <a16:creationId xmlns:a16="http://schemas.microsoft.com/office/drawing/2014/main" id="{6DA7E48F-1834-4030-8689-A11905F6929D}"/>
              </a:ext>
            </a:extLst>
          </p:cNvPr>
          <p:cNvSpPr>
            <a:spLocks noChangeShapeType="1"/>
          </p:cNvSpPr>
          <p:nvPr/>
        </p:nvSpPr>
        <p:spPr bwMode="auto">
          <a:xfrm flipV="1">
            <a:off x="260350" y="3348038"/>
            <a:ext cx="0" cy="11525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87208" name="Picture 168" descr="CWUS-38 Marine Infantry">
            <a:extLst>
              <a:ext uri="{FF2B5EF4-FFF2-40B4-BE49-F238E27FC236}">
                <a16:creationId xmlns:a16="http://schemas.microsoft.com/office/drawing/2014/main" id="{58D909D1-A82F-42C1-A6CB-BFF2FD3434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3825" y="179388"/>
            <a:ext cx="2346325" cy="2314575"/>
          </a:xfrm>
          <a:prstGeom prst="rect">
            <a:avLst/>
          </a:prstGeom>
          <a:noFill/>
          <a:extLst>
            <a:ext uri="{909E8E84-426E-40DD-AFC4-6F175D3DCCD1}">
              <a14:hiddenFill xmlns:a14="http://schemas.microsoft.com/office/drawing/2010/main">
                <a:solidFill>
                  <a:srgbClr val="FFFFFF"/>
                </a:solidFill>
              </a14:hiddenFill>
            </a:ext>
          </a:extLst>
        </p:spPr>
      </p:pic>
      <p:pic>
        <p:nvPicPr>
          <p:cNvPr id="87209" name="Picture 169" descr="LAV-25_USMC">
            <a:extLst>
              <a:ext uri="{FF2B5EF4-FFF2-40B4-BE49-F238E27FC236}">
                <a16:creationId xmlns:a16="http://schemas.microsoft.com/office/drawing/2014/main" id="{F31E757C-0411-4C30-8CC9-009665D94B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580063"/>
            <a:ext cx="3313113" cy="22082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4" name="Line 908">
            <a:extLst>
              <a:ext uri="{FF2B5EF4-FFF2-40B4-BE49-F238E27FC236}">
                <a16:creationId xmlns:a16="http://schemas.microsoft.com/office/drawing/2014/main" id="{51B6B20B-06F2-4C3F-9F6B-6AC0AEC5CC46}"/>
              </a:ext>
            </a:extLst>
          </p:cNvPr>
          <p:cNvSpPr>
            <a:spLocks noChangeShapeType="1"/>
          </p:cNvSpPr>
          <p:nvPr/>
        </p:nvSpPr>
        <p:spPr bwMode="auto">
          <a:xfrm>
            <a:off x="476250" y="37068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8" name="Line 492">
            <a:extLst>
              <a:ext uri="{FF2B5EF4-FFF2-40B4-BE49-F238E27FC236}">
                <a16:creationId xmlns:a16="http://schemas.microsoft.com/office/drawing/2014/main" id="{4C572986-FC1F-4EBA-9CC9-C1CB64FE14BD}"/>
              </a:ext>
            </a:extLst>
          </p:cNvPr>
          <p:cNvSpPr>
            <a:spLocks noChangeShapeType="1"/>
          </p:cNvSpPr>
          <p:nvPr/>
        </p:nvSpPr>
        <p:spPr bwMode="auto">
          <a:xfrm flipH="1">
            <a:off x="476250" y="543560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50" name="Group 434">
            <a:extLst>
              <a:ext uri="{FF2B5EF4-FFF2-40B4-BE49-F238E27FC236}">
                <a16:creationId xmlns:a16="http://schemas.microsoft.com/office/drawing/2014/main" id="{E61A0B18-9210-48F6-91AA-57E3DCBDE351}"/>
              </a:ext>
            </a:extLst>
          </p:cNvPr>
          <p:cNvGrpSpPr>
            <a:grpSpLocks/>
          </p:cNvGrpSpPr>
          <p:nvPr/>
        </p:nvGrpSpPr>
        <p:grpSpPr bwMode="auto">
          <a:xfrm>
            <a:off x="117475" y="3203575"/>
            <a:ext cx="287338" cy="215900"/>
            <a:chOff x="255" y="1383"/>
            <a:chExt cx="181" cy="136"/>
          </a:xfrm>
        </p:grpSpPr>
        <p:grpSp>
          <p:nvGrpSpPr>
            <p:cNvPr id="9651" name="Group 435">
              <a:extLst>
                <a:ext uri="{FF2B5EF4-FFF2-40B4-BE49-F238E27FC236}">
                  <a16:creationId xmlns:a16="http://schemas.microsoft.com/office/drawing/2014/main" id="{D632ADCD-28E6-4CAA-9924-21B1CD132479}"/>
                </a:ext>
              </a:extLst>
            </p:cNvPr>
            <p:cNvGrpSpPr>
              <a:grpSpLocks/>
            </p:cNvGrpSpPr>
            <p:nvPr/>
          </p:nvGrpSpPr>
          <p:grpSpPr bwMode="auto">
            <a:xfrm>
              <a:off x="255" y="1383"/>
              <a:ext cx="181" cy="136"/>
              <a:chOff x="2568" y="2290"/>
              <a:chExt cx="181" cy="123"/>
            </a:xfrm>
          </p:grpSpPr>
          <p:sp>
            <p:nvSpPr>
              <p:cNvPr id="9652" name="Rectangle 436">
                <a:extLst>
                  <a:ext uri="{FF2B5EF4-FFF2-40B4-BE49-F238E27FC236}">
                    <a16:creationId xmlns:a16="http://schemas.microsoft.com/office/drawing/2014/main" id="{012424AC-C879-460A-8624-6E338D035171}"/>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53" name="Oval 437">
                <a:extLst>
                  <a:ext uri="{FF2B5EF4-FFF2-40B4-BE49-F238E27FC236}">
                    <a16:creationId xmlns:a16="http://schemas.microsoft.com/office/drawing/2014/main" id="{FC18E1DB-F1CE-486E-B39E-2654FE021AA6}"/>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654" name="Group 438">
                <a:extLst>
                  <a:ext uri="{FF2B5EF4-FFF2-40B4-BE49-F238E27FC236}">
                    <a16:creationId xmlns:a16="http://schemas.microsoft.com/office/drawing/2014/main" id="{27518428-FA41-478D-A3CF-F31C666AB233}"/>
                  </a:ext>
                </a:extLst>
              </p:cNvPr>
              <p:cNvGrpSpPr>
                <a:grpSpLocks noChangeAspect="1"/>
              </p:cNvGrpSpPr>
              <p:nvPr/>
            </p:nvGrpSpPr>
            <p:grpSpPr bwMode="auto">
              <a:xfrm>
                <a:off x="2645" y="2324"/>
                <a:ext cx="27" cy="53"/>
                <a:chOff x="862" y="2628"/>
                <a:chExt cx="36" cy="71"/>
              </a:xfrm>
            </p:grpSpPr>
            <p:sp>
              <p:nvSpPr>
                <p:cNvPr id="9655" name="AutoShape 439">
                  <a:extLst>
                    <a:ext uri="{FF2B5EF4-FFF2-40B4-BE49-F238E27FC236}">
                      <a16:creationId xmlns:a16="http://schemas.microsoft.com/office/drawing/2014/main" id="{26EF7A9D-FCFB-41F4-8938-B769F908E982}"/>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56" name="Line 440">
                  <a:extLst>
                    <a:ext uri="{FF2B5EF4-FFF2-40B4-BE49-F238E27FC236}">
                      <a16:creationId xmlns:a16="http://schemas.microsoft.com/office/drawing/2014/main" id="{3BA63E87-3BAB-4AED-9303-5A31E066109B}"/>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57" name="Line 441">
                  <a:extLst>
                    <a:ext uri="{FF2B5EF4-FFF2-40B4-BE49-F238E27FC236}">
                      <a16:creationId xmlns:a16="http://schemas.microsoft.com/office/drawing/2014/main" id="{B7AE00B5-5378-403D-8592-F20783F6F62B}"/>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58" name="Oval 442">
                  <a:extLst>
                    <a:ext uri="{FF2B5EF4-FFF2-40B4-BE49-F238E27FC236}">
                      <a16:creationId xmlns:a16="http://schemas.microsoft.com/office/drawing/2014/main" id="{773B779D-DD06-4A0F-84E3-B1C2BC5DD4B5}"/>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659" name="Line 443">
              <a:extLst>
                <a:ext uri="{FF2B5EF4-FFF2-40B4-BE49-F238E27FC236}">
                  <a16:creationId xmlns:a16="http://schemas.microsoft.com/office/drawing/2014/main" id="{4B94B016-4FBC-44FC-8381-75B535324B26}"/>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0" name="Line 444">
              <a:extLst>
                <a:ext uri="{FF2B5EF4-FFF2-40B4-BE49-F238E27FC236}">
                  <a16:creationId xmlns:a16="http://schemas.microsoft.com/office/drawing/2014/main" id="{CE35A159-0C92-4E5A-8930-34A81F502F60}"/>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661" name="Group 445">
            <a:extLst>
              <a:ext uri="{FF2B5EF4-FFF2-40B4-BE49-F238E27FC236}">
                <a16:creationId xmlns:a16="http://schemas.microsoft.com/office/drawing/2014/main" id="{2A4E32DB-840B-40D0-ADAF-6BC0BBFC6F9D}"/>
              </a:ext>
            </a:extLst>
          </p:cNvPr>
          <p:cNvGrpSpPr>
            <a:grpSpLocks/>
          </p:cNvGrpSpPr>
          <p:nvPr/>
        </p:nvGrpSpPr>
        <p:grpSpPr bwMode="auto">
          <a:xfrm>
            <a:off x="222250" y="3132138"/>
            <a:ext cx="76200" cy="63500"/>
            <a:chOff x="2443" y="447"/>
            <a:chExt cx="48" cy="40"/>
          </a:xfrm>
        </p:grpSpPr>
        <p:sp>
          <p:nvSpPr>
            <p:cNvPr id="9662" name="Line 446">
              <a:extLst>
                <a:ext uri="{FF2B5EF4-FFF2-40B4-BE49-F238E27FC236}">
                  <a16:creationId xmlns:a16="http://schemas.microsoft.com/office/drawing/2014/main" id="{1F62773A-5CBF-4186-BF29-3DDA0545A30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3" name="Line 447">
              <a:extLst>
                <a:ext uri="{FF2B5EF4-FFF2-40B4-BE49-F238E27FC236}">
                  <a16:creationId xmlns:a16="http://schemas.microsoft.com/office/drawing/2014/main" id="{104163C8-BE46-4137-8D69-17CB1A70CE4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64" name="Text Box 448">
            <a:extLst>
              <a:ext uri="{FF2B5EF4-FFF2-40B4-BE49-F238E27FC236}">
                <a16:creationId xmlns:a16="http://schemas.microsoft.com/office/drawing/2014/main" id="{D1A56DC1-EBA0-47C0-A93C-80511B71172E}"/>
              </a:ext>
            </a:extLst>
          </p:cNvPr>
          <p:cNvSpPr txBox="1">
            <a:spLocks noChangeArrowheads="1"/>
          </p:cNvSpPr>
          <p:nvPr/>
        </p:nvSpPr>
        <p:spPr bwMode="auto">
          <a:xfrm>
            <a:off x="404813" y="3059113"/>
            <a:ext cx="2579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CWUS-25</a:t>
            </a:r>
          </a:p>
          <a:p>
            <a:r>
              <a:rPr lang="en-GB" altLang="en-US" sz="1000" b="1"/>
              <a:t>Marine</a:t>
            </a:r>
            <a:r>
              <a:rPr lang="en-GB" altLang="en-US" sz="1000"/>
              <a:t> </a:t>
            </a:r>
            <a:r>
              <a:rPr lang="en-GB" altLang="en-US" sz="1000" b="1"/>
              <a:t>Light Armored Infantry Battalion</a:t>
            </a:r>
          </a:p>
        </p:txBody>
      </p:sp>
      <p:grpSp>
        <p:nvGrpSpPr>
          <p:cNvPr id="9665" name="Group 449">
            <a:extLst>
              <a:ext uri="{FF2B5EF4-FFF2-40B4-BE49-F238E27FC236}">
                <a16:creationId xmlns:a16="http://schemas.microsoft.com/office/drawing/2014/main" id="{4A43792A-0C3B-442C-B227-244302234F30}"/>
              </a:ext>
            </a:extLst>
          </p:cNvPr>
          <p:cNvGrpSpPr>
            <a:grpSpLocks/>
          </p:cNvGrpSpPr>
          <p:nvPr/>
        </p:nvGrpSpPr>
        <p:grpSpPr bwMode="auto">
          <a:xfrm>
            <a:off x="404813" y="3851275"/>
            <a:ext cx="241300" cy="157163"/>
            <a:chOff x="2523" y="2472"/>
            <a:chExt cx="152" cy="99"/>
          </a:xfrm>
        </p:grpSpPr>
        <p:sp>
          <p:nvSpPr>
            <p:cNvPr id="9666" name="Rectangle 450">
              <a:extLst>
                <a:ext uri="{FF2B5EF4-FFF2-40B4-BE49-F238E27FC236}">
                  <a16:creationId xmlns:a16="http://schemas.microsoft.com/office/drawing/2014/main" id="{D321276B-3402-4B11-8AFD-EEA5D51C383D}"/>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67" name="Oval 451">
              <a:extLst>
                <a:ext uri="{FF2B5EF4-FFF2-40B4-BE49-F238E27FC236}">
                  <a16:creationId xmlns:a16="http://schemas.microsoft.com/office/drawing/2014/main" id="{88A0CF09-0091-48F1-BD39-1CA31193CCA6}"/>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68" name="Line 452">
              <a:extLst>
                <a:ext uri="{FF2B5EF4-FFF2-40B4-BE49-F238E27FC236}">
                  <a16:creationId xmlns:a16="http://schemas.microsoft.com/office/drawing/2014/main" id="{A1B406D4-4633-4C60-BB9F-4136A6EF5146}"/>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9" name="Line 453">
              <a:extLst>
                <a:ext uri="{FF2B5EF4-FFF2-40B4-BE49-F238E27FC236}">
                  <a16:creationId xmlns:a16="http://schemas.microsoft.com/office/drawing/2014/main" id="{93247F8F-1E84-43BE-902C-7EB595378B4A}"/>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70" name="Text Box 454">
            <a:extLst>
              <a:ext uri="{FF2B5EF4-FFF2-40B4-BE49-F238E27FC236}">
                <a16:creationId xmlns:a16="http://schemas.microsoft.com/office/drawing/2014/main" id="{854A626D-A330-4528-9AA3-EFDBB191E38F}"/>
              </a:ext>
            </a:extLst>
          </p:cNvPr>
          <p:cNvSpPr txBox="1">
            <a:spLocks noChangeArrowheads="1"/>
          </p:cNvSpPr>
          <p:nvPr/>
        </p:nvSpPr>
        <p:spPr bwMode="auto">
          <a:xfrm>
            <a:off x="620713" y="3708400"/>
            <a:ext cx="2717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LAV-C Command Vehicle                           CWUS-26</a:t>
            </a:r>
            <a:endParaRPr lang="en-GB" altLang="en-US" b="1"/>
          </a:p>
        </p:txBody>
      </p:sp>
      <p:grpSp>
        <p:nvGrpSpPr>
          <p:cNvPr id="9672" name="Group 456">
            <a:extLst>
              <a:ext uri="{FF2B5EF4-FFF2-40B4-BE49-F238E27FC236}">
                <a16:creationId xmlns:a16="http://schemas.microsoft.com/office/drawing/2014/main" id="{C367818B-BEAD-4670-9332-1C2B8314331D}"/>
              </a:ext>
            </a:extLst>
          </p:cNvPr>
          <p:cNvGrpSpPr>
            <a:grpSpLocks/>
          </p:cNvGrpSpPr>
          <p:nvPr/>
        </p:nvGrpSpPr>
        <p:grpSpPr bwMode="auto">
          <a:xfrm>
            <a:off x="487363" y="3779838"/>
            <a:ext cx="74612" cy="26987"/>
            <a:chOff x="2373" y="1404"/>
            <a:chExt cx="47" cy="17"/>
          </a:xfrm>
        </p:grpSpPr>
        <p:sp>
          <p:nvSpPr>
            <p:cNvPr id="9673" name="Oval 457">
              <a:extLst>
                <a:ext uri="{FF2B5EF4-FFF2-40B4-BE49-F238E27FC236}">
                  <a16:creationId xmlns:a16="http://schemas.microsoft.com/office/drawing/2014/main" id="{7B2CB6B6-BA1E-43CE-9B20-1353FA9E15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674" name="Oval 458">
              <a:extLst>
                <a:ext uri="{FF2B5EF4-FFF2-40B4-BE49-F238E27FC236}">
                  <a16:creationId xmlns:a16="http://schemas.microsoft.com/office/drawing/2014/main" id="{22E20EEA-78C0-4BFE-BF2A-9B039D2E0B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675" name="Text Box 459">
            <a:extLst>
              <a:ext uri="{FF2B5EF4-FFF2-40B4-BE49-F238E27FC236}">
                <a16:creationId xmlns:a16="http://schemas.microsoft.com/office/drawing/2014/main" id="{798D20BA-243A-4DA6-88CF-D7CFD791CEFA}"/>
              </a:ext>
            </a:extLst>
          </p:cNvPr>
          <p:cNvSpPr txBox="1">
            <a:spLocks noChangeArrowheads="1"/>
          </p:cNvSpPr>
          <p:nvPr/>
        </p:nvSpPr>
        <p:spPr bwMode="auto">
          <a:xfrm>
            <a:off x="692150" y="40671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9676" name="Group 460">
            <a:extLst>
              <a:ext uri="{FF2B5EF4-FFF2-40B4-BE49-F238E27FC236}">
                <a16:creationId xmlns:a16="http://schemas.microsoft.com/office/drawing/2014/main" id="{CF13E3C9-6FED-4D25-AD49-CE9E40BFFB56}"/>
              </a:ext>
            </a:extLst>
          </p:cNvPr>
          <p:cNvGrpSpPr>
            <a:grpSpLocks/>
          </p:cNvGrpSpPr>
          <p:nvPr/>
        </p:nvGrpSpPr>
        <p:grpSpPr bwMode="auto">
          <a:xfrm>
            <a:off x="404813" y="4427538"/>
            <a:ext cx="287337" cy="215900"/>
            <a:chOff x="255" y="1383"/>
            <a:chExt cx="181" cy="136"/>
          </a:xfrm>
        </p:grpSpPr>
        <p:grpSp>
          <p:nvGrpSpPr>
            <p:cNvPr id="9677" name="Group 461">
              <a:extLst>
                <a:ext uri="{FF2B5EF4-FFF2-40B4-BE49-F238E27FC236}">
                  <a16:creationId xmlns:a16="http://schemas.microsoft.com/office/drawing/2014/main" id="{45AD322A-4E8B-4CBF-8C91-D57128617884}"/>
                </a:ext>
              </a:extLst>
            </p:cNvPr>
            <p:cNvGrpSpPr>
              <a:grpSpLocks/>
            </p:cNvGrpSpPr>
            <p:nvPr/>
          </p:nvGrpSpPr>
          <p:grpSpPr bwMode="auto">
            <a:xfrm>
              <a:off x="255" y="1383"/>
              <a:ext cx="181" cy="136"/>
              <a:chOff x="2568" y="2290"/>
              <a:chExt cx="181" cy="123"/>
            </a:xfrm>
          </p:grpSpPr>
          <p:sp>
            <p:nvSpPr>
              <p:cNvPr id="9678" name="Rectangle 462">
                <a:extLst>
                  <a:ext uri="{FF2B5EF4-FFF2-40B4-BE49-F238E27FC236}">
                    <a16:creationId xmlns:a16="http://schemas.microsoft.com/office/drawing/2014/main" id="{EF984EAC-3976-48D0-A8E3-6EA588823654}"/>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79" name="Oval 463">
                <a:extLst>
                  <a:ext uri="{FF2B5EF4-FFF2-40B4-BE49-F238E27FC236}">
                    <a16:creationId xmlns:a16="http://schemas.microsoft.com/office/drawing/2014/main" id="{8D711371-2463-44BC-BB16-20083C138394}"/>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680" name="Group 464">
                <a:extLst>
                  <a:ext uri="{FF2B5EF4-FFF2-40B4-BE49-F238E27FC236}">
                    <a16:creationId xmlns:a16="http://schemas.microsoft.com/office/drawing/2014/main" id="{ED468EC1-AC48-4263-A192-A78053D3A6DE}"/>
                  </a:ext>
                </a:extLst>
              </p:cNvPr>
              <p:cNvGrpSpPr>
                <a:grpSpLocks noChangeAspect="1"/>
              </p:cNvGrpSpPr>
              <p:nvPr/>
            </p:nvGrpSpPr>
            <p:grpSpPr bwMode="auto">
              <a:xfrm>
                <a:off x="2645" y="2324"/>
                <a:ext cx="27" cy="53"/>
                <a:chOff x="862" y="2628"/>
                <a:chExt cx="36" cy="71"/>
              </a:xfrm>
            </p:grpSpPr>
            <p:sp>
              <p:nvSpPr>
                <p:cNvPr id="9681" name="AutoShape 465">
                  <a:extLst>
                    <a:ext uri="{FF2B5EF4-FFF2-40B4-BE49-F238E27FC236}">
                      <a16:creationId xmlns:a16="http://schemas.microsoft.com/office/drawing/2014/main" id="{EFF67036-CD4C-4BBE-9B2E-44252A1B302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82" name="Line 466">
                  <a:extLst>
                    <a:ext uri="{FF2B5EF4-FFF2-40B4-BE49-F238E27FC236}">
                      <a16:creationId xmlns:a16="http://schemas.microsoft.com/office/drawing/2014/main" id="{49470B78-6690-4246-816A-ADCE821432BB}"/>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83" name="Line 467">
                  <a:extLst>
                    <a:ext uri="{FF2B5EF4-FFF2-40B4-BE49-F238E27FC236}">
                      <a16:creationId xmlns:a16="http://schemas.microsoft.com/office/drawing/2014/main" id="{FA42A022-810D-4CD4-A35B-042B23B01F92}"/>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84" name="Oval 468">
                  <a:extLst>
                    <a:ext uri="{FF2B5EF4-FFF2-40B4-BE49-F238E27FC236}">
                      <a16:creationId xmlns:a16="http://schemas.microsoft.com/office/drawing/2014/main" id="{9807B44E-F9FD-43B9-86C1-8A33379C42E5}"/>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685" name="Line 469">
              <a:extLst>
                <a:ext uri="{FF2B5EF4-FFF2-40B4-BE49-F238E27FC236}">
                  <a16:creationId xmlns:a16="http://schemas.microsoft.com/office/drawing/2014/main" id="{AFF5A7E2-4B3B-42C6-90B4-A92B180415CE}"/>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86" name="Line 470">
              <a:extLst>
                <a:ext uri="{FF2B5EF4-FFF2-40B4-BE49-F238E27FC236}">
                  <a16:creationId xmlns:a16="http://schemas.microsoft.com/office/drawing/2014/main" id="{E439E1C2-6466-4B40-8436-A20F4A8ECF6A}"/>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87" name="Line 471">
            <a:extLst>
              <a:ext uri="{FF2B5EF4-FFF2-40B4-BE49-F238E27FC236}">
                <a16:creationId xmlns:a16="http://schemas.microsoft.com/office/drawing/2014/main" id="{8CF28369-3221-44E1-BAA1-BFC3B645D490}"/>
              </a:ext>
            </a:extLst>
          </p:cNvPr>
          <p:cNvSpPr>
            <a:spLocks noChangeShapeType="1"/>
          </p:cNvSpPr>
          <p:nvPr/>
        </p:nvSpPr>
        <p:spPr bwMode="auto">
          <a:xfrm>
            <a:off x="549275" y="4356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88" name="Text Box 472">
            <a:extLst>
              <a:ext uri="{FF2B5EF4-FFF2-40B4-BE49-F238E27FC236}">
                <a16:creationId xmlns:a16="http://schemas.microsoft.com/office/drawing/2014/main" id="{70E758F5-EBE9-4994-AAE8-A35EB4F03A27}"/>
              </a:ext>
            </a:extLst>
          </p:cNvPr>
          <p:cNvSpPr txBox="1">
            <a:spLocks noChangeArrowheads="1"/>
          </p:cNvSpPr>
          <p:nvPr/>
        </p:nvSpPr>
        <p:spPr bwMode="auto">
          <a:xfrm>
            <a:off x="692150" y="4356100"/>
            <a:ext cx="227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CWUS-23</a:t>
            </a:r>
          </a:p>
          <a:p>
            <a:r>
              <a:rPr lang="en-GB" altLang="en-US" b="1"/>
              <a:t>x4 Marine</a:t>
            </a:r>
            <a:r>
              <a:rPr lang="en-GB" altLang="en-US"/>
              <a:t> </a:t>
            </a:r>
            <a:r>
              <a:rPr lang="en-GB" altLang="en-US" b="1"/>
              <a:t>Light Armored Infantry Company</a:t>
            </a:r>
          </a:p>
        </p:txBody>
      </p:sp>
      <p:sp>
        <p:nvSpPr>
          <p:cNvPr id="9689" name="Line 473">
            <a:extLst>
              <a:ext uri="{FF2B5EF4-FFF2-40B4-BE49-F238E27FC236}">
                <a16:creationId xmlns:a16="http://schemas.microsoft.com/office/drawing/2014/main" id="{8580FB28-ACCE-44A7-9BAD-2AF81DAF978B}"/>
              </a:ext>
            </a:extLst>
          </p:cNvPr>
          <p:cNvSpPr>
            <a:spLocks noChangeShapeType="1"/>
          </p:cNvSpPr>
          <p:nvPr/>
        </p:nvSpPr>
        <p:spPr bwMode="auto">
          <a:xfrm>
            <a:off x="260350" y="45005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0" name="Line 474">
            <a:extLst>
              <a:ext uri="{FF2B5EF4-FFF2-40B4-BE49-F238E27FC236}">
                <a16:creationId xmlns:a16="http://schemas.microsoft.com/office/drawing/2014/main" id="{838B4DD7-1A15-4D54-A7AD-D637F78FF08A}"/>
              </a:ext>
            </a:extLst>
          </p:cNvPr>
          <p:cNvSpPr>
            <a:spLocks noChangeShapeType="1"/>
          </p:cNvSpPr>
          <p:nvPr/>
        </p:nvSpPr>
        <p:spPr bwMode="auto">
          <a:xfrm flipV="1">
            <a:off x="260350" y="3419475"/>
            <a:ext cx="0" cy="19446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1" name="Text Box 475">
            <a:extLst>
              <a:ext uri="{FF2B5EF4-FFF2-40B4-BE49-F238E27FC236}">
                <a16:creationId xmlns:a16="http://schemas.microsoft.com/office/drawing/2014/main" id="{0848B506-5869-47E3-8D28-7E2AD9F78808}"/>
              </a:ext>
            </a:extLst>
          </p:cNvPr>
          <p:cNvSpPr txBox="1">
            <a:spLocks noChangeArrowheads="1"/>
          </p:cNvSpPr>
          <p:nvPr/>
        </p:nvSpPr>
        <p:spPr bwMode="auto">
          <a:xfrm>
            <a:off x="692150" y="4716463"/>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9692" name="Group 476">
            <a:extLst>
              <a:ext uri="{FF2B5EF4-FFF2-40B4-BE49-F238E27FC236}">
                <a16:creationId xmlns:a16="http://schemas.microsoft.com/office/drawing/2014/main" id="{74CED7A7-9532-43AC-AEC2-F891290C1B30}"/>
              </a:ext>
            </a:extLst>
          </p:cNvPr>
          <p:cNvGrpSpPr>
            <a:grpSpLocks/>
          </p:cNvGrpSpPr>
          <p:nvPr/>
        </p:nvGrpSpPr>
        <p:grpSpPr bwMode="auto">
          <a:xfrm>
            <a:off x="404813" y="5002213"/>
            <a:ext cx="241300" cy="157162"/>
            <a:chOff x="3113" y="2789"/>
            <a:chExt cx="152" cy="99"/>
          </a:xfrm>
        </p:grpSpPr>
        <p:sp>
          <p:nvSpPr>
            <p:cNvPr id="9693" name="Rectangle 477">
              <a:extLst>
                <a:ext uri="{FF2B5EF4-FFF2-40B4-BE49-F238E27FC236}">
                  <a16:creationId xmlns:a16="http://schemas.microsoft.com/office/drawing/2014/main" id="{DFB09620-0820-4926-8395-E9BABF1944E3}"/>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4" name="Oval 478">
              <a:extLst>
                <a:ext uri="{FF2B5EF4-FFF2-40B4-BE49-F238E27FC236}">
                  <a16:creationId xmlns:a16="http://schemas.microsoft.com/office/drawing/2014/main" id="{C2FB8232-1B89-4830-9EEA-773B30A9C987}"/>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5" name="Line 479">
              <a:extLst>
                <a:ext uri="{FF2B5EF4-FFF2-40B4-BE49-F238E27FC236}">
                  <a16:creationId xmlns:a16="http://schemas.microsoft.com/office/drawing/2014/main" id="{D84B01A3-2C12-45BC-B82D-9ADC872267BF}"/>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6" name="Line 480">
              <a:extLst>
                <a:ext uri="{FF2B5EF4-FFF2-40B4-BE49-F238E27FC236}">
                  <a16:creationId xmlns:a16="http://schemas.microsoft.com/office/drawing/2014/main" id="{B4592B9A-BFB3-433C-81EA-1A4414C05C08}"/>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697" name="Group 481">
            <a:extLst>
              <a:ext uri="{FF2B5EF4-FFF2-40B4-BE49-F238E27FC236}">
                <a16:creationId xmlns:a16="http://schemas.microsoft.com/office/drawing/2014/main" id="{F9C61B47-04BE-4E3F-BE6F-BD00F77D6D05}"/>
              </a:ext>
            </a:extLst>
          </p:cNvPr>
          <p:cNvGrpSpPr>
            <a:grpSpLocks/>
          </p:cNvGrpSpPr>
          <p:nvPr/>
        </p:nvGrpSpPr>
        <p:grpSpPr bwMode="auto">
          <a:xfrm>
            <a:off x="404813" y="5291138"/>
            <a:ext cx="239712" cy="157162"/>
            <a:chOff x="2750" y="2064"/>
            <a:chExt cx="151" cy="99"/>
          </a:xfrm>
        </p:grpSpPr>
        <p:sp>
          <p:nvSpPr>
            <p:cNvPr id="9698" name="Rectangle 482">
              <a:extLst>
                <a:ext uri="{FF2B5EF4-FFF2-40B4-BE49-F238E27FC236}">
                  <a16:creationId xmlns:a16="http://schemas.microsoft.com/office/drawing/2014/main" id="{87B09E18-339E-4D30-9189-6E8EF2C132FF}"/>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9" name="Line 483">
              <a:extLst>
                <a:ext uri="{FF2B5EF4-FFF2-40B4-BE49-F238E27FC236}">
                  <a16:creationId xmlns:a16="http://schemas.microsoft.com/office/drawing/2014/main" id="{CE161EF5-AF25-4370-8B4A-9F1C42585D6A}"/>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0" name="Line 484">
              <a:extLst>
                <a:ext uri="{FF2B5EF4-FFF2-40B4-BE49-F238E27FC236}">
                  <a16:creationId xmlns:a16="http://schemas.microsoft.com/office/drawing/2014/main" id="{2962855D-14CA-442C-8CBA-37DC5F342BAE}"/>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01" name="Group 485">
            <a:extLst>
              <a:ext uri="{FF2B5EF4-FFF2-40B4-BE49-F238E27FC236}">
                <a16:creationId xmlns:a16="http://schemas.microsoft.com/office/drawing/2014/main" id="{A6908D25-0403-4A1D-8BCD-78B5B14EAD15}"/>
              </a:ext>
            </a:extLst>
          </p:cNvPr>
          <p:cNvGrpSpPr>
            <a:grpSpLocks/>
          </p:cNvGrpSpPr>
          <p:nvPr/>
        </p:nvGrpSpPr>
        <p:grpSpPr bwMode="auto">
          <a:xfrm>
            <a:off x="404813" y="5578475"/>
            <a:ext cx="239712" cy="157163"/>
            <a:chOff x="2296" y="2064"/>
            <a:chExt cx="151" cy="99"/>
          </a:xfrm>
        </p:grpSpPr>
        <p:sp>
          <p:nvSpPr>
            <p:cNvPr id="9702" name="Rectangle 486">
              <a:extLst>
                <a:ext uri="{FF2B5EF4-FFF2-40B4-BE49-F238E27FC236}">
                  <a16:creationId xmlns:a16="http://schemas.microsoft.com/office/drawing/2014/main" id="{F82D5E33-2169-4013-ACDF-D4CEFC907D93}"/>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03" name="Oval 487">
              <a:extLst>
                <a:ext uri="{FF2B5EF4-FFF2-40B4-BE49-F238E27FC236}">
                  <a16:creationId xmlns:a16="http://schemas.microsoft.com/office/drawing/2014/main" id="{DB5C6737-4201-4770-8FD2-18DD45DFEB24}"/>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04" name="Line 488">
              <a:extLst>
                <a:ext uri="{FF2B5EF4-FFF2-40B4-BE49-F238E27FC236}">
                  <a16:creationId xmlns:a16="http://schemas.microsoft.com/office/drawing/2014/main" id="{E55D17DA-4D93-4B47-8D93-BC78474B753F}"/>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5" name="Line 489">
              <a:extLst>
                <a:ext uri="{FF2B5EF4-FFF2-40B4-BE49-F238E27FC236}">
                  <a16:creationId xmlns:a16="http://schemas.microsoft.com/office/drawing/2014/main" id="{45DBCFCE-E59B-4A07-A215-F29852492EC8}"/>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06" name="Line 490">
            <a:extLst>
              <a:ext uri="{FF2B5EF4-FFF2-40B4-BE49-F238E27FC236}">
                <a16:creationId xmlns:a16="http://schemas.microsoft.com/office/drawing/2014/main" id="{66650903-E9E2-43AA-B834-E00AAD7C8DAA}"/>
              </a:ext>
            </a:extLst>
          </p:cNvPr>
          <p:cNvSpPr>
            <a:spLocks noChangeShapeType="1"/>
          </p:cNvSpPr>
          <p:nvPr/>
        </p:nvSpPr>
        <p:spPr bwMode="auto">
          <a:xfrm>
            <a:off x="260350" y="50752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7" name="Line 491">
            <a:extLst>
              <a:ext uri="{FF2B5EF4-FFF2-40B4-BE49-F238E27FC236}">
                <a16:creationId xmlns:a16="http://schemas.microsoft.com/office/drawing/2014/main" id="{5DD4CB35-D6A2-4246-83EB-659A51128468}"/>
              </a:ext>
            </a:extLst>
          </p:cNvPr>
          <p:cNvSpPr>
            <a:spLocks noChangeShapeType="1"/>
          </p:cNvSpPr>
          <p:nvPr/>
        </p:nvSpPr>
        <p:spPr bwMode="auto">
          <a:xfrm>
            <a:off x="260350" y="53625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09" name="Group 493">
            <a:extLst>
              <a:ext uri="{FF2B5EF4-FFF2-40B4-BE49-F238E27FC236}">
                <a16:creationId xmlns:a16="http://schemas.microsoft.com/office/drawing/2014/main" id="{C76DF55A-AD7E-40DE-8FA1-D575EDFBC034}"/>
              </a:ext>
            </a:extLst>
          </p:cNvPr>
          <p:cNvGrpSpPr>
            <a:grpSpLocks/>
          </p:cNvGrpSpPr>
          <p:nvPr/>
        </p:nvGrpSpPr>
        <p:grpSpPr bwMode="auto">
          <a:xfrm>
            <a:off x="487363" y="4930775"/>
            <a:ext cx="74612" cy="26988"/>
            <a:chOff x="2373" y="1404"/>
            <a:chExt cx="47" cy="17"/>
          </a:xfrm>
        </p:grpSpPr>
        <p:sp>
          <p:nvSpPr>
            <p:cNvPr id="9710" name="Oval 494">
              <a:extLst>
                <a:ext uri="{FF2B5EF4-FFF2-40B4-BE49-F238E27FC236}">
                  <a16:creationId xmlns:a16="http://schemas.microsoft.com/office/drawing/2014/main" id="{64CB32CD-41EC-41C1-9F37-5415DF7F79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11" name="Oval 495">
              <a:extLst>
                <a:ext uri="{FF2B5EF4-FFF2-40B4-BE49-F238E27FC236}">
                  <a16:creationId xmlns:a16="http://schemas.microsoft.com/office/drawing/2014/main" id="{7728B5D3-90CB-4E67-A42A-44EFE59C2C2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712" name="Group 496">
            <a:extLst>
              <a:ext uri="{FF2B5EF4-FFF2-40B4-BE49-F238E27FC236}">
                <a16:creationId xmlns:a16="http://schemas.microsoft.com/office/drawing/2014/main" id="{4D64EE06-B856-43B8-832D-ACCC8A6ACA64}"/>
              </a:ext>
            </a:extLst>
          </p:cNvPr>
          <p:cNvGrpSpPr>
            <a:grpSpLocks/>
          </p:cNvGrpSpPr>
          <p:nvPr/>
        </p:nvGrpSpPr>
        <p:grpSpPr bwMode="auto">
          <a:xfrm>
            <a:off x="487363" y="5218113"/>
            <a:ext cx="74612" cy="26987"/>
            <a:chOff x="2373" y="1404"/>
            <a:chExt cx="47" cy="17"/>
          </a:xfrm>
        </p:grpSpPr>
        <p:sp>
          <p:nvSpPr>
            <p:cNvPr id="9713" name="Oval 497">
              <a:extLst>
                <a:ext uri="{FF2B5EF4-FFF2-40B4-BE49-F238E27FC236}">
                  <a16:creationId xmlns:a16="http://schemas.microsoft.com/office/drawing/2014/main" id="{0154EC1C-9899-46E8-BA25-23FD304C3E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14" name="Oval 498">
              <a:extLst>
                <a:ext uri="{FF2B5EF4-FFF2-40B4-BE49-F238E27FC236}">
                  <a16:creationId xmlns:a16="http://schemas.microsoft.com/office/drawing/2014/main" id="{5F89783B-9094-4BD7-9B78-A00F78D20AE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715" name="Group 499">
            <a:extLst>
              <a:ext uri="{FF2B5EF4-FFF2-40B4-BE49-F238E27FC236}">
                <a16:creationId xmlns:a16="http://schemas.microsoft.com/office/drawing/2014/main" id="{7DC7D6D2-0A55-4E7A-9606-75BE561B4814}"/>
              </a:ext>
            </a:extLst>
          </p:cNvPr>
          <p:cNvGrpSpPr>
            <a:grpSpLocks/>
          </p:cNvGrpSpPr>
          <p:nvPr/>
        </p:nvGrpSpPr>
        <p:grpSpPr bwMode="auto">
          <a:xfrm>
            <a:off x="487363" y="5507038"/>
            <a:ext cx="74612" cy="26987"/>
            <a:chOff x="2373" y="1404"/>
            <a:chExt cx="47" cy="17"/>
          </a:xfrm>
        </p:grpSpPr>
        <p:sp>
          <p:nvSpPr>
            <p:cNvPr id="9716" name="Oval 500">
              <a:extLst>
                <a:ext uri="{FF2B5EF4-FFF2-40B4-BE49-F238E27FC236}">
                  <a16:creationId xmlns:a16="http://schemas.microsoft.com/office/drawing/2014/main" id="{577985A7-70EC-4DB5-9BC4-EE724B7F35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17" name="Oval 501">
              <a:extLst>
                <a:ext uri="{FF2B5EF4-FFF2-40B4-BE49-F238E27FC236}">
                  <a16:creationId xmlns:a16="http://schemas.microsoft.com/office/drawing/2014/main" id="{A7385765-F4C6-414A-9403-4BBD164AF1D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718" name="Text Box 502">
            <a:extLst>
              <a:ext uri="{FF2B5EF4-FFF2-40B4-BE49-F238E27FC236}">
                <a16:creationId xmlns:a16="http://schemas.microsoft.com/office/drawing/2014/main" id="{2971C56C-42F2-4151-90F7-6567AB935D40}"/>
              </a:ext>
            </a:extLst>
          </p:cNvPr>
          <p:cNvSpPr txBox="1">
            <a:spLocks noChangeArrowheads="1"/>
          </p:cNvSpPr>
          <p:nvPr/>
        </p:nvSpPr>
        <p:spPr bwMode="auto">
          <a:xfrm>
            <a:off x="620713" y="4930775"/>
            <a:ext cx="27114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x8 </a:t>
            </a:r>
            <a:r>
              <a:rPr lang="en-GB" altLang="en-US"/>
              <a:t>LAV-AT Improved TOW ATGM Vehicles    CWUS-28</a:t>
            </a:r>
            <a:endParaRPr lang="en-GB" altLang="en-US" b="1"/>
          </a:p>
        </p:txBody>
      </p:sp>
      <p:sp>
        <p:nvSpPr>
          <p:cNvPr id="9719" name="Text Box 503">
            <a:extLst>
              <a:ext uri="{FF2B5EF4-FFF2-40B4-BE49-F238E27FC236}">
                <a16:creationId xmlns:a16="http://schemas.microsoft.com/office/drawing/2014/main" id="{58AC2B50-7716-4C9F-9D92-A6C84CCF1B68}"/>
              </a:ext>
            </a:extLst>
          </p:cNvPr>
          <p:cNvSpPr txBox="1">
            <a:spLocks noChangeArrowheads="1"/>
          </p:cNvSpPr>
          <p:nvPr/>
        </p:nvSpPr>
        <p:spPr bwMode="auto">
          <a:xfrm>
            <a:off x="620713" y="5146675"/>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x4 </a:t>
            </a:r>
            <a:r>
              <a:rPr lang="en-GB" altLang="en-US"/>
              <a:t>M29 81mm Mortar </a:t>
            </a:r>
            <a:r>
              <a:rPr lang="en-GB" altLang="en-US" b="1"/>
              <a:t>(a)</a:t>
            </a:r>
            <a:r>
              <a:rPr lang="en-GB" altLang="en-US"/>
              <a:t>                                  CWUS-48</a:t>
            </a:r>
            <a:endParaRPr lang="en-GB" altLang="en-US" b="1"/>
          </a:p>
        </p:txBody>
      </p:sp>
      <p:sp>
        <p:nvSpPr>
          <p:cNvPr id="9720" name="Text Box 504">
            <a:extLst>
              <a:ext uri="{FF2B5EF4-FFF2-40B4-BE49-F238E27FC236}">
                <a16:creationId xmlns:a16="http://schemas.microsoft.com/office/drawing/2014/main" id="{458E3E61-F4F5-4B04-8B4A-96D52EF91773}"/>
              </a:ext>
            </a:extLst>
          </p:cNvPr>
          <p:cNvSpPr txBox="1">
            <a:spLocks noChangeArrowheads="1"/>
          </p:cNvSpPr>
          <p:nvPr/>
        </p:nvSpPr>
        <p:spPr bwMode="auto">
          <a:xfrm>
            <a:off x="620713" y="5435600"/>
            <a:ext cx="2752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LAV-M 81mm Mortar Carrier                        CWUS-27</a:t>
            </a:r>
            <a:endParaRPr lang="en-GB" altLang="en-US" b="1"/>
          </a:p>
        </p:txBody>
      </p:sp>
      <p:sp>
        <p:nvSpPr>
          <p:cNvPr id="9750" name="Text Box 534">
            <a:extLst>
              <a:ext uri="{FF2B5EF4-FFF2-40B4-BE49-F238E27FC236}">
                <a16:creationId xmlns:a16="http://schemas.microsoft.com/office/drawing/2014/main" id="{B05A5791-FAC2-4E56-B03E-83200CC7F826}"/>
              </a:ext>
            </a:extLst>
          </p:cNvPr>
          <p:cNvSpPr txBox="1">
            <a:spLocks noChangeArrowheads="1"/>
          </p:cNvSpPr>
          <p:nvPr/>
        </p:nvSpPr>
        <p:spPr bwMode="auto">
          <a:xfrm>
            <a:off x="692150" y="5794375"/>
            <a:ext cx="2108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ATTACHMENTS</a:t>
            </a:r>
          </a:p>
        </p:txBody>
      </p:sp>
      <p:grpSp>
        <p:nvGrpSpPr>
          <p:cNvPr id="9751" name="Group 535">
            <a:extLst>
              <a:ext uri="{FF2B5EF4-FFF2-40B4-BE49-F238E27FC236}">
                <a16:creationId xmlns:a16="http://schemas.microsoft.com/office/drawing/2014/main" id="{C143DD25-F0C1-40AC-8939-2A65D91A47EE}"/>
              </a:ext>
            </a:extLst>
          </p:cNvPr>
          <p:cNvGrpSpPr>
            <a:grpSpLocks/>
          </p:cNvGrpSpPr>
          <p:nvPr/>
        </p:nvGrpSpPr>
        <p:grpSpPr bwMode="auto">
          <a:xfrm>
            <a:off x="404813" y="6154738"/>
            <a:ext cx="231775" cy="157162"/>
            <a:chOff x="3339" y="2789"/>
            <a:chExt cx="146" cy="99"/>
          </a:xfrm>
        </p:grpSpPr>
        <p:sp>
          <p:nvSpPr>
            <p:cNvPr id="9752" name="Rectangle 536">
              <a:extLst>
                <a:ext uri="{FF2B5EF4-FFF2-40B4-BE49-F238E27FC236}">
                  <a16:creationId xmlns:a16="http://schemas.microsoft.com/office/drawing/2014/main" id="{30E336CF-0EA9-4890-8638-29D8D6B5B205}"/>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53" name="AutoShape 537">
              <a:extLst>
                <a:ext uri="{FF2B5EF4-FFF2-40B4-BE49-F238E27FC236}">
                  <a16:creationId xmlns:a16="http://schemas.microsoft.com/office/drawing/2014/main" id="{770ADA83-AF8C-4B6F-BD0C-0771933C7EE9}"/>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754" name="Group 538">
            <a:extLst>
              <a:ext uri="{FF2B5EF4-FFF2-40B4-BE49-F238E27FC236}">
                <a16:creationId xmlns:a16="http://schemas.microsoft.com/office/drawing/2014/main" id="{999D4D79-2F3A-444C-9763-2605F2744AEA}"/>
              </a:ext>
            </a:extLst>
          </p:cNvPr>
          <p:cNvGrpSpPr>
            <a:grpSpLocks/>
          </p:cNvGrpSpPr>
          <p:nvPr/>
        </p:nvGrpSpPr>
        <p:grpSpPr bwMode="auto">
          <a:xfrm>
            <a:off x="482600" y="6083300"/>
            <a:ext cx="74613" cy="26988"/>
            <a:chOff x="2373" y="1404"/>
            <a:chExt cx="47" cy="17"/>
          </a:xfrm>
        </p:grpSpPr>
        <p:sp>
          <p:nvSpPr>
            <p:cNvPr id="9755" name="Oval 539">
              <a:extLst>
                <a:ext uri="{FF2B5EF4-FFF2-40B4-BE49-F238E27FC236}">
                  <a16:creationId xmlns:a16="http://schemas.microsoft.com/office/drawing/2014/main" id="{98AD735A-DB06-4BF8-9E9B-34AE90DA770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56" name="Oval 540">
              <a:extLst>
                <a:ext uri="{FF2B5EF4-FFF2-40B4-BE49-F238E27FC236}">
                  <a16:creationId xmlns:a16="http://schemas.microsoft.com/office/drawing/2014/main" id="{75C6130B-6B24-4F4B-8754-3C1B0D2851A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757" name="Line 541">
            <a:extLst>
              <a:ext uri="{FF2B5EF4-FFF2-40B4-BE49-F238E27FC236}">
                <a16:creationId xmlns:a16="http://schemas.microsoft.com/office/drawing/2014/main" id="{C10A311A-00DE-461C-85FF-35D87BC8F8A8}"/>
              </a:ext>
            </a:extLst>
          </p:cNvPr>
          <p:cNvSpPr>
            <a:spLocks noChangeShapeType="1"/>
          </p:cNvSpPr>
          <p:nvPr/>
        </p:nvSpPr>
        <p:spPr bwMode="auto">
          <a:xfrm>
            <a:off x="260350" y="62277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58" name="Text Box 542">
            <a:extLst>
              <a:ext uri="{FF2B5EF4-FFF2-40B4-BE49-F238E27FC236}">
                <a16:creationId xmlns:a16="http://schemas.microsoft.com/office/drawing/2014/main" id="{33D3C128-A4B5-494A-ACC2-3C7161E90406}"/>
              </a:ext>
            </a:extLst>
          </p:cNvPr>
          <p:cNvSpPr txBox="1">
            <a:spLocks noChangeArrowheads="1"/>
          </p:cNvSpPr>
          <p:nvPr/>
        </p:nvSpPr>
        <p:spPr bwMode="auto">
          <a:xfrm>
            <a:off x="620713" y="6011863"/>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Naval Gunfire Shore Fire Control Party</a:t>
            </a:r>
          </a:p>
          <a:p>
            <a:r>
              <a:rPr lang="en-GB" altLang="en-US" b="1"/>
              <a:t>x1 </a:t>
            </a:r>
            <a:r>
              <a:rPr lang="en-GB" altLang="en-US"/>
              <a:t>Forward Observer                                       CWUS-54</a:t>
            </a:r>
            <a:endParaRPr lang="en-GB" altLang="en-US" b="1"/>
          </a:p>
        </p:txBody>
      </p:sp>
      <p:grpSp>
        <p:nvGrpSpPr>
          <p:cNvPr id="9759" name="Group 543">
            <a:extLst>
              <a:ext uri="{FF2B5EF4-FFF2-40B4-BE49-F238E27FC236}">
                <a16:creationId xmlns:a16="http://schemas.microsoft.com/office/drawing/2014/main" id="{75E348BA-8AF6-4AB6-96EA-79D6FC9DC19E}"/>
              </a:ext>
            </a:extLst>
          </p:cNvPr>
          <p:cNvGrpSpPr>
            <a:grpSpLocks/>
          </p:cNvGrpSpPr>
          <p:nvPr/>
        </p:nvGrpSpPr>
        <p:grpSpPr bwMode="auto">
          <a:xfrm>
            <a:off x="404813" y="6442075"/>
            <a:ext cx="231775" cy="157163"/>
            <a:chOff x="3339" y="2789"/>
            <a:chExt cx="146" cy="99"/>
          </a:xfrm>
        </p:grpSpPr>
        <p:sp>
          <p:nvSpPr>
            <p:cNvPr id="9760" name="Rectangle 544">
              <a:extLst>
                <a:ext uri="{FF2B5EF4-FFF2-40B4-BE49-F238E27FC236}">
                  <a16:creationId xmlns:a16="http://schemas.microsoft.com/office/drawing/2014/main" id="{5B831B48-1796-4995-8629-D1897F1F1F10}"/>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61" name="AutoShape 545">
              <a:extLst>
                <a:ext uri="{FF2B5EF4-FFF2-40B4-BE49-F238E27FC236}">
                  <a16:creationId xmlns:a16="http://schemas.microsoft.com/office/drawing/2014/main" id="{28372F63-7FCB-4A5D-B6A7-143D4D9F54D7}"/>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762" name="Group 546">
            <a:extLst>
              <a:ext uri="{FF2B5EF4-FFF2-40B4-BE49-F238E27FC236}">
                <a16:creationId xmlns:a16="http://schemas.microsoft.com/office/drawing/2014/main" id="{2AA58A81-DB6F-4FDB-ACA5-BC551F72A401}"/>
              </a:ext>
            </a:extLst>
          </p:cNvPr>
          <p:cNvGrpSpPr>
            <a:grpSpLocks/>
          </p:cNvGrpSpPr>
          <p:nvPr/>
        </p:nvGrpSpPr>
        <p:grpSpPr bwMode="auto">
          <a:xfrm>
            <a:off x="482600" y="6370638"/>
            <a:ext cx="74613" cy="26987"/>
            <a:chOff x="2373" y="1404"/>
            <a:chExt cx="47" cy="17"/>
          </a:xfrm>
        </p:grpSpPr>
        <p:sp>
          <p:nvSpPr>
            <p:cNvPr id="9763" name="Oval 547">
              <a:extLst>
                <a:ext uri="{FF2B5EF4-FFF2-40B4-BE49-F238E27FC236}">
                  <a16:creationId xmlns:a16="http://schemas.microsoft.com/office/drawing/2014/main" id="{29617038-DD7C-4CE5-94D7-CC6E832278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64" name="Oval 548">
              <a:extLst>
                <a:ext uri="{FF2B5EF4-FFF2-40B4-BE49-F238E27FC236}">
                  <a16:creationId xmlns:a16="http://schemas.microsoft.com/office/drawing/2014/main" id="{9AFE099D-961A-473A-8B45-ABEEC863B8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765" name="Line 549">
            <a:extLst>
              <a:ext uri="{FF2B5EF4-FFF2-40B4-BE49-F238E27FC236}">
                <a16:creationId xmlns:a16="http://schemas.microsoft.com/office/drawing/2014/main" id="{4882D5A4-41AD-477E-9C71-BC0D68F8BF5B}"/>
              </a:ext>
            </a:extLst>
          </p:cNvPr>
          <p:cNvSpPr>
            <a:spLocks noChangeShapeType="1"/>
          </p:cNvSpPr>
          <p:nvPr/>
        </p:nvSpPr>
        <p:spPr bwMode="auto">
          <a:xfrm>
            <a:off x="260350" y="65151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66" name="Text Box 550">
            <a:extLst>
              <a:ext uri="{FF2B5EF4-FFF2-40B4-BE49-F238E27FC236}">
                <a16:creationId xmlns:a16="http://schemas.microsoft.com/office/drawing/2014/main" id="{2BBBD047-0C57-462E-9A3F-DE0FF2EBD975}"/>
              </a:ext>
            </a:extLst>
          </p:cNvPr>
          <p:cNvSpPr txBox="1">
            <a:spLocks noChangeArrowheads="1"/>
          </p:cNvSpPr>
          <p:nvPr/>
        </p:nvSpPr>
        <p:spPr bwMode="auto">
          <a:xfrm>
            <a:off x="620713" y="6299200"/>
            <a:ext cx="27193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Tactical Air Control Party</a:t>
            </a:r>
          </a:p>
          <a:p>
            <a:r>
              <a:rPr lang="en-GB" altLang="en-US" b="1"/>
              <a:t>x1 </a:t>
            </a:r>
            <a:r>
              <a:rPr lang="en-GB" altLang="en-US"/>
              <a:t>Forward Observer                                       CWUS-54</a:t>
            </a:r>
            <a:endParaRPr lang="en-GB" altLang="en-US" b="1"/>
          </a:p>
        </p:txBody>
      </p:sp>
      <p:sp>
        <p:nvSpPr>
          <p:cNvPr id="9767" name="Line 551">
            <a:extLst>
              <a:ext uri="{FF2B5EF4-FFF2-40B4-BE49-F238E27FC236}">
                <a16:creationId xmlns:a16="http://schemas.microsoft.com/office/drawing/2014/main" id="{6913CD73-3F4F-4E33-A475-FBDE5433A87D}"/>
              </a:ext>
            </a:extLst>
          </p:cNvPr>
          <p:cNvSpPr>
            <a:spLocks noChangeShapeType="1"/>
          </p:cNvSpPr>
          <p:nvPr/>
        </p:nvSpPr>
        <p:spPr bwMode="auto">
          <a:xfrm>
            <a:off x="260350" y="5362575"/>
            <a:ext cx="0" cy="11525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68" name="Group 552">
            <a:extLst>
              <a:ext uri="{FF2B5EF4-FFF2-40B4-BE49-F238E27FC236}">
                <a16:creationId xmlns:a16="http://schemas.microsoft.com/office/drawing/2014/main" id="{3C7878B2-1C08-4778-A71B-23A3145E5A80}"/>
              </a:ext>
            </a:extLst>
          </p:cNvPr>
          <p:cNvGrpSpPr>
            <a:grpSpLocks/>
          </p:cNvGrpSpPr>
          <p:nvPr/>
        </p:nvGrpSpPr>
        <p:grpSpPr bwMode="auto">
          <a:xfrm>
            <a:off x="3573463" y="252413"/>
            <a:ext cx="287337" cy="217487"/>
            <a:chOff x="2523" y="2472"/>
            <a:chExt cx="152" cy="99"/>
          </a:xfrm>
        </p:grpSpPr>
        <p:sp>
          <p:nvSpPr>
            <p:cNvPr id="9769" name="Rectangle 553">
              <a:extLst>
                <a:ext uri="{FF2B5EF4-FFF2-40B4-BE49-F238E27FC236}">
                  <a16:creationId xmlns:a16="http://schemas.microsoft.com/office/drawing/2014/main" id="{A8E42852-A3B3-4D0B-AF68-E0ABC8E3C88E}"/>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70" name="Oval 554">
              <a:extLst>
                <a:ext uri="{FF2B5EF4-FFF2-40B4-BE49-F238E27FC236}">
                  <a16:creationId xmlns:a16="http://schemas.microsoft.com/office/drawing/2014/main" id="{89BD297F-48E8-4415-BBAC-431ED47754D0}"/>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71" name="Line 555">
              <a:extLst>
                <a:ext uri="{FF2B5EF4-FFF2-40B4-BE49-F238E27FC236}">
                  <a16:creationId xmlns:a16="http://schemas.microsoft.com/office/drawing/2014/main" id="{C5475933-3A60-468D-8116-396EF3DC5BA5}"/>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72" name="Line 556">
              <a:extLst>
                <a:ext uri="{FF2B5EF4-FFF2-40B4-BE49-F238E27FC236}">
                  <a16:creationId xmlns:a16="http://schemas.microsoft.com/office/drawing/2014/main" id="{2A95A64E-E916-4EFC-A1BA-BE5E17D0634C}"/>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73" name="Group 557">
            <a:extLst>
              <a:ext uri="{FF2B5EF4-FFF2-40B4-BE49-F238E27FC236}">
                <a16:creationId xmlns:a16="http://schemas.microsoft.com/office/drawing/2014/main" id="{26DFAFFD-8A0C-46CA-AD29-BAA93FB4947E}"/>
              </a:ext>
            </a:extLst>
          </p:cNvPr>
          <p:cNvGrpSpPr>
            <a:grpSpLocks/>
          </p:cNvGrpSpPr>
          <p:nvPr/>
        </p:nvGrpSpPr>
        <p:grpSpPr bwMode="auto">
          <a:xfrm>
            <a:off x="3678238" y="180975"/>
            <a:ext cx="76200" cy="63500"/>
            <a:chOff x="2443" y="447"/>
            <a:chExt cx="48" cy="40"/>
          </a:xfrm>
        </p:grpSpPr>
        <p:sp>
          <p:nvSpPr>
            <p:cNvPr id="9774" name="Line 558">
              <a:extLst>
                <a:ext uri="{FF2B5EF4-FFF2-40B4-BE49-F238E27FC236}">
                  <a16:creationId xmlns:a16="http://schemas.microsoft.com/office/drawing/2014/main" id="{6B4399CD-0E89-4F1F-99AC-D17210BF5DE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75" name="Line 559">
              <a:extLst>
                <a:ext uri="{FF2B5EF4-FFF2-40B4-BE49-F238E27FC236}">
                  <a16:creationId xmlns:a16="http://schemas.microsoft.com/office/drawing/2014/main" id="{69B0E774-23AE-4856-ADA1-E769F38C5B3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76" name="Text Box 560">
            <a:extLst>
              <a:ext uri="{FF2B5EF4-FFF2-40B4-BE49-F238E27FC236}">
                <a16:creationId xmlns:a16="http://schemas.microsoft.com/office/drawing/2014/main" id="{880D7AC7-CC28-4D03-8591-A88C354F2DA0}"/>
              </a:ext>
            </a:extLst>
          </p:cNvPr>
          <p:cNvSpPr txBox="1">
            <a:spLocks noChangeArrowheads="1"/>
          </p:cNvSpPr>
          <p:nvPr/>
        </p:nvSpPr>
        <p:spPr bwMode="auto">
          <a:xfrm>
            <a:off x="3860800" y="107950"/>
            <a:ext cx="1779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CWUS-26</a:t>
            </a:r>
          </a:p>
          <a:p>
            <a:r>
              <a:rPr lang="en-GB" altLang="en-US" sz="1000" b="1"/>
              <a:t>Mixed Infantry Battalion </a:t>
            </a:r>
            <a:r>
              <a:rPr lang="en-GB" altLang="en-US" b="1"/>
              <a:t>(a)</a:t>
            </a:r>
            <a:endParaRPr lang="en-GB" altLang="en-US" sz="1000" b="1"/>
          </a:p>
        </p:txBody>
      </p:sp>
      <p:sp>
        <p:nvSpPr>
          <p:cNvPr id="9777" name="Line 561">
            <a:extLst>
              <a:ext uri="{FF2B5EF4-FFF2-40B4-BE49-F238E27FC236}">
                <a16:creationId xmlns:a16="http://schemas.microsoft.com/office/drawing/2014/main" id="{3557C001-14FB-4B5D-81A0-AA79717F21D7}"/>
              </a:ext>
            </a:extLst>
          </p:cNvPr>
          <p:cNvSpPr>
            <a:spLocks noChangeShapeType="1"/>
          </p:cNvSpPr>
          <p:nvPr/>
        </p:nvSpPr>
        <p:spPr bwMode="auto">
          <a:xfrm>
            <a:off x="39322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78" name="Group 562">
            <a:extLst>
              <a:ext uri="{FF2B5EF4-FFF2-40B4-BE49-F238E27FC236}">
                <a16:creationId xmlns:a16="http://schemas.microsoft.com/office/drawing/2014/main" id="{89E0A23B-5EB2-4A8A-B8B7-9C21B106200B}"/>
              </a:ext>
            </a:extLst>
          </p:cNvPr>
          <p:cNvGrpSpPr>
            <a:grpSpLocks/>
          </p:cNvGrpSpPr>
          <p:nvPr/>
        </p:nvGrpSpPr>
        <p:grpSpPr bwMode="auto">
          <a:xfrm>
            <a:off x="3860800" y="612775"/>
            <a:ext cx="231775" cy="157163"/>
            <a:chOff x="933" y="149"/>
            <a:chExt cx="146" cy="99"/>
          </a:xfrm>
        </p:grpSpPr>
        <p:sp>
          <p:nvSpPr>
            <p:cNvPr id="9779" name="Rectangle 563">
              <a:extLst>
                <a:ext uri="{FF2B5EF4-FFF2-40B4-BE49-F238E27FC236}">
                  <a16:creationId xmlns:a16="http://schemas.microsoft.com/office/drawing/2014/main" id="{27FFB894-0011-4584-9D06-4A177E8F31B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80" name="Text Box 564">
              <a:extLst>
                <a:ext uri="{FF2B5EF4-FFF2-40B4-BE49-F238E27FC236}">
                  <a16:creationId xmlns:a16="http://schemas.microsoft.com/office/drawing/2014/main" id="{403EC4BE-6588-481C-83BC-843AD1754B22}"/>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9781" name="Line 565">
            <a:extLst>
              <a:ext uri="{FF2B5EF4-FFF2-40B4-BE49-F238E27FC236}">
                <a16:creationId xmlns:a16="http://schemas.microsoft.com/office/drawing/2014/main" id="{6E24465B-02F3-44F5-AC9C-900434A97E25}"/>
              </a:ext>
            </a:extLst>
          </p:cNvPr>
          <p:cNvSpPr>
            <a:spLocks noChangeShapeType="1"/>
          </p:cNvSpPr>
          <p:nvPr/>
        </p:nvSpPr>
        <p:spPr bwMode="auto">
          <a:xfrm>
            <a:off x="37163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82" name="Group 566">
            <a:extLst>
              <a:ext uri="{FF2B5EF4-FFF2-40B4-BE49-F238E27FC236}">
                <a16:creationId xmlns:a16="http://schemas.microsoft.com/office/drawing/2014/main" id="{BD255D29-6ADE-43FB-B7F2-180611170637}"/>
              </a:ext>
            </a:extLst>
          </p:cNvPr>
          <p:cNvGrpSpPr>
            <a:grpSpLocks/>
          </p:cNvGrpSpPr>
          <p:nvPr/>
        </p:nvGrpSpPr>
        <p:grpSpPr bwMode="auto">
          <a:xfrm>
            <a:off x="3938588" y="539750"/>
            <a:ext cx="74612" cy="26988"/>
            <a:chOff x="2373" y="1404"/>
            <a:chExt cx="47" cy="17"/>
          </a:xfrm>
        </p:grpSpPr>
        <p:sp>
          <p:nvSpPr>
            <p:cNvPr id="9783" name="Oval 567">
              <a:extLst>
                <a:ext uri="{FF2B5EF4-FFF2-40B4-BE49-F238E27FC236}">
                  <a16:creationId xmlns:a16="http://schemas.microsoft.com/office/drawing/2014/main" id="{45AEA10F-72B3-456F-8940-4141CCDEB42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84" name="Oval 568">
              <a:extLst>
                <a:ext uri="{FF2B5EF4-FFF2-40B4-BE49-F238E27FC236}">
                  <a16:creationId xmlns:a16="http://schemas.microsoft.com/office/drawing/2014/main" id="{B67E4D3E-2209-46B3-8EA1-378AD20FCE2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785" name="Text Box 569">
            <a:extLst>
              <a:ext uri="{FF2B5EF4-FFF2-40B4-BE49-F238E27FC236}">
                <a16:creationId xmlns:a16="http://schemas.microsoft.com/office/drawing/2014/main" id="{BF15FA7F-7F84-4789-9EF9-E413D7D8CCBC}"/>
              </a:ext>
            </a:extLst>
          </p:cNvPr>
          <p:cNvSpPr txBox="1">
            <a:spLocks noChangeArrowheads="1"/>
          </p:cNvSpPr>
          <p:nvPr/>
        </p:nvSpPr>
        <p:spPr bwMode="auto">
          <a:xfrm>
            <a:off x="4076700" y="46831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9786" name="Group 570">
            <a:extLst>
              <a:ext uri="{FF2B5EF4-FFF2-40B4-BE49-F238E27FC236}">
                <a16:creationId xmlns:a16="http://schemas.microsoft.com/office/drawing/2014/main" id="{E777403B-0493-4854-8DB8-9DC09D3CDB72}"/>
              </a:ext>
            </a:extLst>
          </p:cNvPr>
          <p:cNvGrpSpPr>
            <a:grpSpLocks/>
          </p:cNvGrpSpPr>
          <p:nvPr/>
        </p:nvGrpSpPr>
        <p:grpSpPr bwMode="auto">
          <a:xfrm>
            <a:off x="3860800" y="900113"/>
            <a:ext cx="231775" cy="190500"/>
            <a:chOff x="2251" y="2290"/>
            <a:chExt cx="146" cy="120"/>
          </a:xfrm>
        </p:grpSpPr>
        <p:sp>
          <p:nvSpPr>
            <p:cNvPr id="9787" name="Rectangle 571">
              <a:extLst>
                <a:ext uri="{FF2B5EF4-FFF2-40B4-BE49-F238E27FC236}">
                  <a16:creationId xmlns:a16="http://schemas.microsoft.com/office/drawing/2014/main" id="{B867E2DC-F2BE-4C9A-893D-0F45FF610E1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88" name="Oval 572">
              <a:extLst>
                <a:ext uri="{FF2B5EF4-FFF2-40B4-BE49-F238E27FC236}">
                  <a16:creationId xmlns:a16="http://schemas.microsoft.com/office/drawing/2014/main" id="{BD982BC8-9B70-4E66-B0E5-A95E01AFB80A}"/>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89" name="Oval 573">
              <a:extLst>
                <a:ext uri="{FF2B5EF4-FFF2-40B4-BE49-F238E27FC236}">
                  <a16:creationId xmlns:a16="http://schemas.microsoft.com/office/drawing/2014/main" id="{B0F95ACE-1347-4E66-9AB8-B54F40924BA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790" name="Group 574">
            <a:extLst>
              <a:ext uri="{FF2B5EF4-FFF2-40B4-BE49-F238E27FC236}">
                <a16:creationId xmlns:a16="http://schemas.microsoft.com/office/drawing/2014/main" id="{26A28020-6BE6-4376-BA15-62E3143408B3}"/>
              </a:ext>
            </a:extLst>
          </p:cNvPr>
          <p:cNvGrpSpPr>
            <a:grpSpLocks/>
          </p:cNvGrpSpPr>
          <p:nvPr/>
        </p:nvGrpSpPr>
        <p:grpSpPr bwMode="auto">
          <a:xfrm>
            <a:off x="3938588" y="828675"/>
            <a:ext cx="74612" cy="26988"/>
            <a:chOff x="2373" y="1404"/>
            <a:chExt cx="47" cy="17"/>
          </a:xfrm>
        </p:grpSpPr>
        <p:sp>
          <p:nvSpPr>
            <p:cNvPr id="9791" name="Oval 575">
              <a:extLst>
                <a:ext uri="{FF2B5EF4-FFF2-40B4-BE49-F238E27FC236}">
                  <a16:creationId xmlns:a16="http://schemas.microsoft.com/office/drawing/2014/main" id="{0F3A8D89-C0CF-426A-857D-BA0A130FECC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792" name="Oval 576">
              <a:extLst>
                <a:ext uri="{FF2B5EF4-FFF2-40B4-BE49-F238E27FC236}">
                  <a16:creationId xmlns:a16="http://schemas.microsoft.com/office/drawing/2014/main" id="{23FEEC8E-55B2-4B90-BA79-546156490E1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793" name="Text Box 577">
            <a:extLst>
              <a:ext uri="{FF2B5EF4-FFF2-40B4-BE49-F238E27FC236}">
                <a16:creationId xmlns:a16="http://schemas.microsoft.com/office/drawing/2014/main" id="{D006D230-0868-47C8-A5C3-3D35A373B9C3}"/>
              </a:ext>
            </a:extLst>
          </p:cNvPr>
          <p:cNvSpPr txBox="1">
            <a:spLocks noChangeArrowheads="1"/>
          </p:cNvSpPr>
          <p:nvPr/>
        </p:nvSpPr>
        <p:spPr bwMode="auto">
          <a:xfrm>
            <a:off x="4076700" y="755650"/>
            <a:ext cx="2692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Light Utility (no MG) </a:t>
            </a:r>
            <a:r>
              <a:rPr lang="en-GB" altLang="en-US" b="1"/>
              <a:t>(h)         </a:t>
            </a:r>
            <a:r>
              <a:rPr lang="en-GB" altLang="en-US"/>
              <a:t>CWUS-33</a:t>
            </a:r>
            <a:endParaRPr lang="en-GB" altLang="en-US" b="1"/>
          </a:p>
        </p:txBody>
      </p:sp>
      <p:sp>
        <p:nvSpPr>
          <p:cNvPr id="9794" name="Text Box 578">
            <a:extLst>
              <a:ext uri="{FF2B5EF4-FFF2-40B4-BE49-F238E27FC236}">
                <a16:creationId xmlns:a16="http://schemas.microsoft.com/office/drawing/2014/main" id="{8F3F668E-4FE0-403A-8A83-DD62684563B1}"/>
              </a:ext>
            </a:extLst>
          </p:cNvPr>
          <p:cNvSpPr txBox="1">
            <a:spLocks noChangeArrowheads="1"/>
          </p:cNvSpPr>
          <p:nvPr/>
        </p:nvSpPr>
        <p:spPr bwMode="auto">
          <a:xfrm>
            <a:off x="41481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9795" name="Group 579">
            <a:extLst>
              <a:ext uri="{FF2B5EF4-FFF2-40B4-BE49-F238E27FC236}">
                <a16:creationId xmlns:a16="http://schemas.microsoft.com/office/drawing/2014/main" id="{D1809DE7-4752-4EB4-94A3-819F87BAEC61}"/>
              </a:ext>
            </a:extLst>
          </p:cNvPr>
          <p:cNvGrpSpPr>
            <a:grpSpLocks/>
          </p:cNvGrpSpPr>
          <p:nvPr/>
        </p:nvGrpSpPr>
        <p:grpSpPr bwMode="auto">
          <a:xfrm>
            <a:off x="3860800" y="1476375"/>
            <a:ext cx="287338" cy="217488"/>
            <a:chOff x="2750" y="2608"/>
            <a:chExt cx="146" cy="99"/>
          </a:xfrm>
        </p:grpSpPr>
        <p:sp>
          <p:nvSpPr>
            <p:cNvPr id="9796" name="Rectangle 580">
              <a:extLst>
                <a:ext uri="{FF2B5EF4-FFF2-40B4-BE49-F238E27FC236}">
                  <a16:creationId xmlns:a16="http://schemas.microsoft.com/office/drawing/2014/main" id="{46C2E637-E5EC-4EA1-A587-3F4CE2BF6B85}"/>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7" name="Line 581">
              <a:extLst>
                <a:ext uri="{FF2B5EF4-FFF2-40B4-BE49-F238E27FC236}">
                  <a16:creationId xmlns:a16="http://schemas.microsoft.com/office/drawing/2014/main" id="{9DFDB16C-F0D4-4CF3-BFE1-BF994622E2BC}"/>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8" name="Line 582">
              <a:extLst>
                <a:ext uri="{FF2B5EF4-FFF2-40B4-BE49-F238E27FC236}">
                  <a16:creationId xmlns:a16="http://schemas.microsoft.com/office/drawing/2014/main" id="{7BD37893-D31C-426C-B936-5C0D6A4C7E1B}"/>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99" name="Line 583">
            <a:extLst>
              <a:ext uri="{FF2B5EF4-FFF2-40B4-BE49-F238E27FC236}">
                <a16:creationId xmlns:a16="http://schemas.microsoft.com/office/drawing/2014/main" id="{6F58A28E-B2A1-467D-B665-327E54AEDDFC}"/>
              </a:ext>
            </a:extLst>
          </p:cNvPr>
          <p:cNvSpPr>
            <a:spLocks noChangeShapeType="1"/>
          </p:cNvSpPr>
          <p:nvPr/>
        </p:nvSpPr>
        <p:spPr bwMode="auto">
          <a:xfrm>
            <a:off x="4005263"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0" name="Line 584">
            <a:extLst>
              <a:ext uri="{FF2B5EF4-FFF2-40B4-BE49-F238E27FC236}">
                <a16:creationId xmlns:a16="http://schemas.microsoft.com/office/drawing/2014/main" id="{C14183B7-5B3C-4DDD-9DDA-CE18ECBF9EC7}"/>
              </a:ext>
            </a:extLst>
          </p:cNvPr>
          <p:cNvSpPr>
            <a:spLocks noChangeShapeType="1"/>
          </p:cNvSpPr>
          <p:nvPr/>
        </p:nvSpPr>
        <p:spPr bwMode="auto">
          <a:xfrm>
            <a:off x="371633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1" name="Text Box 585">
            <a:extLst>
              <a:ext uri="{FF2B5EF4-FFF2-40B4-BE49-F238E27FC236}">
                <a16:creationId xmlns:a16="http://schemas.microsoft.com/office/drawing/2014/main" id="{ADBD3F80-3487-402E-A870-20C6D91B7615}"/>
              </a:ext>
            </a:extLst>
          </p:cNvPr>
          <p:cNvSpPr txBox="1">
            <a:spLocks noChangeArrowheads="1"/>
          </p:cNvSpPr>
          <p:nvPr/>
        </p:nvSpPr>
        <p:spPr bwMode="auto">
          <a:xfrm>
            <a:off x="4148138" y="1403350"/>
            <a:ext cx="1893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CWUS-12</a:t>
            </a:r>
          </a:p>
          <a:p>
            <a:r>
              <a:rPr lang="en-GB" altLang="en-US" b="1"/>
              <a:t>x3 or x4 Light Infantry Company (a)</a:t>
            </a:r>
          </a:p>
        </p:txBody>
      </p:sp>
      <p:grpSp>
        <p:nvGrpSpPr>
          <p:cNvPr id="9802" name="Group 586">
            <a:extLst>
              <a:ext uri="{FF2B5EF4-FFF2-40B4-BE49-F238E27FC236}">
                <a16:creationId xmlns:a16="http://schemas.microsoft.com/office/drawing/2014/main" id="{7688A8D0-A16C-4B9A-B7A8-1C84E61E9675}"/>
              </a:ext>
            </a:extLst>
          </p:cNvPr>
          <p:cNvGrpSpPr>
            <a:grpSpLocks/>
          </p:cNvGrpSpPr>
          <p:nvPr/>
        </p:nvGrpSpPr>
        <p:grpSpPr bwMode="auto">
          <a:xfrm>
            <a:off x="3862388" y="2339975"/>
            <a:ext cx="287337" cy="258763"/>
            <a:chOff x="2478" y="2653"/>
            <a:chExt cx="146" cy="120"/>
          </a:xfrm>
        </p:grpSpPr>
        <p:sp>
          <p:nvSpPr>
            <p:cNvPr id="9803" name="Rectangle 587">
              <a:extLst>
                <a:ext uri="{FF2B5EF4-FFF2-40B4-BE49-F238E27FC236}">
                  <a16:creationId xmlns:a16="http://schemas.microsoft.com/office/drawing/2014/main" id="{EA939195-219E-4792-AAB2-419E6801B01D}"/>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04" name="Line 588">
              <a:extLst>
                <a:ext uri="{FF2B5EF4-FFF2-40B4-BE49-F238E27FC236}">
                  <a16:creationId xmlns:a16="http://schemas.microsoft.com/office/drawing/2014/main" id="{62A714BB-D72F-4322-B46F-C6896EF4B75C}"/>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5" name="Oval 589">
              <a:extLst>
                <a:ext uri="{FF2B5EF4-FFF2-40B4-BE49-F238E27FC236}">
                  <a16:creationId xmlns:a16="http://schemas.microsoft.com/office/drawing/2014/main" id="{5FEB460A-9428-4B37-A91A-7BCEC790258D}"/>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06" name="Oval 590">
              <a:extLst>
                <a:ext uri="{FF2B5EF4-FFF2-40B4-BE49-F238E27FC236}">
                  <a16:creationId xmlns:a16="http://schemas.microsoft.com/office/drawing/2014/main" id="{299794F3-AFC7-4D01-81ED-F5CE42B61739}"/>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07" name="Line 591">
            <a:extLst>
              <a:ext uri="{FF2B5EF4-FFF2-40B4-BE49-F238E27FC236}">
                <a16:creationId xmlns:a16="http://schemas.microsoft.com/office/drawing/2014/main" id="{699132D7-C2EF-44CA-AC18-2C7FEA9707CA}"/>
              </a:ext>
            </a:extLst>
          </p:cNvPr>
          <p:cNvSpPr>
            <a:spLocks noChangeShapeType="1"/>
          </p:cNvSpPr>
          <p:nvPr/>
        </p:nvSpPr>
        <p:spPr bwMode="auto">
          <a:xfrm>
            <a:off x="3717925" y="2413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08" name="Group 592">
            <a:extLst>
              <a:ext uri="{FF2B5EF4-FFF2-40B4-BE49-F238E27FC236}">
                <a16:creationId xmlns:a16="http://schemas.microsoft.com/office/drawing/2014/main" id="{35F6CCFE-A926-4AD8-9CEB-5FCA93B496CC}"/>
              </a:ext>
            </a:extLst>
          </p:cNvPr>
          <p:cNvGrpSpPr>
            <a:grpSpLocks/>
          </p:cNvGrpSpPr>
          <p:nvPr/>
        </p:nvGrpSpPr>
        <p:grpSpPr bwMode="auto">
          <a:xfrm>
            <a:off x="3940175" y="2268538"/>
            <a:ext cx="131763" cy="26987"/>
            <a:chOff x="304" y="1872"/>
            <a:chExt cx="83" cy="17"/>
          </a:xfrm>
        </p:grpSpPr>
        <p:sp>
          <p:nvSpPr>
            <p:cNvPr id="9809" name="Oval 593">
              <a:extLst>
                <a:ext uri="{FF2B5EF4-FFF2-40B4-BE49-F238E27FC236}">
                  <a16:creationId xmlns:a16="http://schemas.microsoft.com/office/drawing/2014/main" id="{A46E1ABA-0CA6-43F1-9D92-E6E16D1717FC}"/>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10" name="Oval 594">
              <a:extLst>
                <a:ext uri="{FF2B5EF4-FFF2-40B4-BE49-F238E27FC236}">
                  <a16:creationId xmlns:a16="http://schemas.microsoft.com/office/drawing/2014/main" id="{BABB0F90-CF3B-4EE7-B936-17D28C03D768}"/>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11" name="Oval 595">
              <a:extLst>
                <a:ext uri="{FF2B5EF4-FFF2-40B4-BE49-F238E27FC236}">
                  <a16:creationId xmlns:a16="http://schemas.microsoft.com/office/drawing/2014/main" id="{C5063333-1BCF-47DE-9FDE-C14674CC5CB7}"/>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12" name="Text Box 596">
            <a:extLst>
              <a:ext uri="{FF2B5EF4-FFF2-40B4-BE49-F238E27FC236}">
                <a16:creationId xmlns:a16="http://schemas.microsoft.com/office/drawing/2014/main" id="{97AD6FBD-FCE3-4038-BA45-14A02AAB18CB}"/>
              </a:ext>
            </a:extLst>
          </p:cNvPr>
          <p:cNvSpPr txBox="1">
            <a:spLocks noChangeArrowheads="1"/>
          </p:cNvSpPr>
          <p:nvPr/>
        </p:nvSpPr>
        <p:spPr bwMode="auto">
          <a:xfrm>
            <a:off x="4149725" y="2268538"/>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9813" name="Line 597">
            <a:extLst>
              <a:ext uri="{FF2B5EF4-FFF2-40B4-BE49-F238E27FC236}">
                <a16:creationId xmlns:a16="http://schemas.microsoft.com/office/drawing/2014/main" id="{6D210005-83BE-4705-A8A1-2E5B24F75302}"/>
              </a:ext>
            </a:extLst>
          </p:cNvPr>
          <p:cNvSpPr>
            <a:spLocks noChangeShapeType="1"/>
          </p:cNvSpPr>
          <p:nvPr/>
        </p:nvSpPr>
        <p:spPr bwMode="auto">
          <a:xfrm>
            <a:off x="3933825" y="31321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4" name="Text Box 598">
            <a:extLst>
              <a:ext uri="{FF2B5EF4-FFF2-40B4-BE49-F238E27FC236}">
                <a16:creationId xmlns:a16="http://schemas.microsoft.com/office/drawing/2014/main" id="{A0303CCF-564A-45E9-88F2-F817776E5659}"/>
              </a:ext>
            </a:extLst>
          </p:cNvPr>
          <p:cNvSpPr txBox="1">
            <a:spLocks noChangeArrowheads="1"/>
          </p:cNvSpPr>
          <p:nvPr/>
        </p:nvSpPr>
        <p:spPr bwMode="auto">
          <a:xfrm>
            <a:off x="4149725" y="26289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9815" name="Group 599">
            <a:extLst>
              <a:ext uri="{FF2B5EF4-FFF2-40B4-BE49-F238E27FC236}">
                <a16:creationId xmlns:a16="http://schemas.microsoft.com/office/drawing/2014/main" id="{104D73FF-9F79-48A0-8837-C1957AEF1791}"/>
              </a:ext>
            </a:extLst>
          </p:cNvPr>
          <p:cNvGrpSpPr>
            <a:grpSpLocks/>
          </p:cNvGrpSpPr>
          <p:nvPr/>
        </p:nvGrpSpPr>
        <p:grpSpPr bwMode="auto">
          <a:xfrm>
            <a:off x="3862388" y="2989263"/>
            <a:ext cx="239712" cy="157162"/>
            <a:chOff x="2750" y="2064"/>
            <a:chExt cx="151" cy="99"/>
          </a:xfrm>
        </p:grpSpPr>
        <p:sp>
          <p:nvSpPr>
            <p:cNvPr id="9816" name="Rectangle 600">
              <a:extLst>
                <a:ext uri="{FF2B5EF4-FFF2-40B4-BE49-F238E27FC236}">
                  <a16:creationId xmlns:a16="http://schemas.microsoft.com/office/drawing/2014/main" id="{E6679898-CACE-4B91-A083-C8C9F060FC1B}"/>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17" name="Line 601">
              <a:extLst>
                <a:ext uri="{FF2B5EF4-FFF2-40B4-BE49-F238E27FC236}">
                  <a16:creationId xmlns:a16="http://schemas.microsoft.com/office/drawing/2014/main" id="{20C118EA-5D32-46D9-A637-A68E5B079247}"/>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8" name="Line 602">
              <a:extLst>
                <a:ext uri="{FF2B5EF4-FFF2-40B4-BE49-F238E27FC236}">
                  <a16:creationId xmlns:a16="http://schemas.microsoft.com/office/drawing/2014/main" id="{1175E7EE-9711-4BAB-9515-2A8B774B753D}"/>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19" name="Group 603">
            <a:extLst>
              <a:ext uri="{FF2B5EF4-FFF2-40B4-BE49-F238E27FC236}">
                <a16:creationId xmlns:a16="http://schemas.microsoft.com/office/drawing/2014/main" id="{3C7CE680-3036-4BAC-93C2-E021FB30D3C7}"/>
              </a:ext>
            </a:extLst>
          </p:cNvPr>
          <p:cNvGrpSpPr>
            <a:grpSpLocks/>
          </p:cNvGrpSpPr>
          <p:nvPr/>
        </p:nvGrpSpPr>
        <p:grpSpPr bwMode="auto">
          <a:xfrm>
            <a:off x="3944938" y="2916238"/>
            <a:ext cx="74612" cy="26987"/>
            <a:chOff x="2373" y="1404"/>
            <a:chExt cx="47" cy="17"/>
          </a:xfrm>
        </p:grpSpPr>
        <p:sp>
          <p:nvSpPr>
            <p:cNvPr id="9820" name="Oval 604">
              <a:extLst>
                <a:ext uri="{FF2B5EF4-FFF2-40B4-BE49-F238E27FC236}">
                  <a16:creationId xmlns:a16="http://schemas.microsoft.com/office/drawing/2014/main" id="{3065FFD3-E29E-4EAF-A7E6-999C1B7084C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21" name="Oval 605">
              <a:extLst>
                <a:ext uri="{FF2B5EF4-FFF2-40B4-BE49-F238E27FC236}">
                  <a16:creationId xmlns:a16="http://schemas.microsoft.com/office/drawing/2014/main" id="{D40F6DF2-34E2-4F0E-9845-B67AEC68C83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22" name="Line 606">
            <a:extLst>
              <a:ext uri="{FF2B5EF4-FFF2-40B4-BE49-F238E27FC236}">
                <a16:creationId xmlns:a16="http://schemas.microsoft.com/office/drawing/2014/main" id="{4602DBB7-5C5C-419E-871A-07D318DE53BE}"/>
              </a:ext>
            </a:extLst>
          </p:cNvPr>
          <p:cNvSpPr>
            <a:spLocks noChangeShapeType="1"/>
          </p:cNvSpPr>
          <p:nvPr/>
        </p:nvSpPr>
        <p:spPr bwMode="auto">
          <a:xfrm>
            <a:off x="3717925" y="3060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3" name="Text Box 607">
            <a:extLst>
              <a:ext uri="{FF2B5EF4-FFF2-40B4-BE49-F238E27FC236}">
                <a16:creationId xmlns:a16="http://schemas.microsoft.com/office/drawing/2014/main" id="{68AB4165-9467-4EF6-B230-B3618EC51B10}"/>
              </a:ext>
            </a:extLst>
          </p:cNvPr>
          <p:cNvSpPr txBox="1">
            <a:spLocks noChangeArrowheads="1"/>
          </p:cNvSpPr>
          <p:nvPr/>
        </p:nvSpPr>
        <p:spPr bwMode="auto">
          <a:xfrm>
            <a:off x="4078288" y="2844800"/>
            <a:ext cx="2660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x2 </a:t>
            </a:r>
            <a:r>
              <a:rPr lang="en-GB" altLang="en-US"/>
              <a:t>107mm Mortar </a:t>
            </a:r>
            <a:r>
              <a:rPr lang="en-GB" altLang="en-US" b="1"/>
              <a:t>(d)</a:t>
            </a:r>
            <a:r>
              <a:rPr lang="en-GB" altLang="en-US"/>
              <a:t>                                     CWUS-49</a:t>
            </a:r>
            <a:endParaRPr lang="en-GB" altLang="en-US" b="1"/>
          </a:p>
        </p:txBody>
      </p:sp>
      <p:grpSp>
        <p:nvGrpSpPr>
          <p:cNvPr id="9824" name="Group 608">
            <a:extLst>
              <a:ext uri="{FF2B5EF4-FFF2-40B4-BE49-F238E27FC236}">
                <a16:creationId xmlns:a16="http://schemas.microsoft.com/office/drawing/2014/main" id="{F9316A65-99F7-4410-8EB4-782488FF2D64}"/>
              </a:ext>
            </a:extLst>
          </p:cNvPr>
          <p:cNvGrpSpPr>
            <a:grpSpLocks/>
          </p:cNvGrpSpPr>
          <p:nvPr/>
        </p:nvGrpSpPr>
        <p:grpSpPr bwMode="auto">
          <a:xfrm>
            <a:off x="3862388" y="3276600"/>
            <a:ext cx="239712" cy="157163"/>
            <a:chOff x="2296" y="2064"/>
            <a:chExt cx="151" cy="99"/>
          </a:xfrm>
        </p:grpSpPr>
        <p:sp>
          <p:nvSpPr>
            <p:cNvPr id="9825" name="Rectangle 609">
              <a:extLst>
                <a:ext uri="{FF2B5EF4-FFF2-40B4-BE49-F238E27FC236}">
                  <a16:creationId xmlns:a16="http://schemas.microsoft.com/office/drawing/2014/main" id="{7768AB24-DB65-49E0-AA15-F8F20F2B4ABD}"/>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26" name="Oval 610">
              <a:extLst>
                <a:ext uri="{FF2B5EF4-FFF2-40B4-BE49-F238E27FC236}">
                  <a16:creationId xmlns:a16="http://schemas.microsoft.com/office/drawing/2014/main" id="{3566DBB8-AE3D-450C-858A-EE2B5F5BB2F0}"/>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27" name="Line 611">
              <a:extLst>
                <a:ext uri="{FF2B5EF4-FFF2-40B4-BE49-F238E27FC236}">
                  <a16:creationId xmlns:a16="http://schemas.microsoft.com/office/drawing/2014/main" id="{4788BA4C-571A-4F0C-ACD3-3AEA450BF251}"/>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28" name="Line 612">
              <a:extLst>
                <a:ext uri="{FF2B5EF4-FFF2-40B4-BE49-F238E27FC236}">
                  <a16:creationId xmlns:a16="http://schemas.microsoft.com/office/drawing/2014/main" id="{3428A8ED-A462-4A0B-BF26-83E9B50EF064}"/>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29" name="Group 613">
            <a:extLst>
              <a:ext uri="{FF2B5EF4-FFF2-40B4-BE49-F238E27FC236}">
                <a16:creationId xmlns:a16="http://schemas.microsoft.com/office/drawing/2014/main" id="{B0624CE3-251F-43DF-BF42-40775729F7D7}"/>
              </a:ext>
            </a:extLst>
          </p:cNvPr>
          <p:cNvGrpSpPr>
            <a:grpSpLocks/>
          </p:cNvGrpSpPr>
          <p:nvPr/>
        </p:nvGrpSpPr>
        <p:grpSpPr bwMode="auto">
          <a:xfrm>
            <a:off x="3944938" y="3205163"/>
            <a:ext cx="74612" cy="26987"/>
            <a:chOff x="2373" y="1404"/>
            <a:chExt cx="47" cy="17"/>
          </a:xfrm>
        </p:grpSpPr>
        <p:sp>
          <p:nvSpPr>
            <p:cNvPr id="9830" name="Oval 614">
              <a:extLst>
                <a:ext uri="{FF2B5EF4-FFF2-40B4-BE49-F238E27FC236}">
                  <a16:creationId xmlns:a16="http://schemas.microsoft.com/office/drawing/2014/main" id="{C30E98FB-87F6-4C13-B6F5-1C51CABBE91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31" name="Oval 615">
              <a:extLst>
                <a:ext uri="{FF2B5EF4-FFF2-40B4-BE49-F238E27FC236}">
                  <a16:creationId xmlns:a16="http://schemas.microsoft.com/office/drawing/2014/main" id="{030446C8-94B2-4611-8E86-6A8B2A0093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32" name="Text Box 616">
            <a:extLst>
              <a:ext uri="{FF2B5EF4-FFF2-40B4-BE49-F238E27FC236}">
                <a16:creationId xmlns:a16="http://schemas.microsoft.com/office/drawing/2014/main" id="{2CF141E2-C564-401D-92B3-6FC00D450B57}"/>
              </a:ext>
            </a:extLst>
          </p:cNvPr>
          <p:cNvSpPr txBox="1">
            <a:spLocks noChangeArrowheads="1"/>
          </p:cNvSpPr>
          <p:nvPr/>
        </p:nvSpPr>
        <p:spPr bwMode="auto">
          <a:xfrm>
            <a:off x="4078288" y="3133725"/>
            <a:ext cx="2668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M106 107mm Mortar Carrier                     CWUS-15</a:t>
            </a:r>
            <a:endParaRPr lang="en-GB" altLang="en-US" b="1"/>
          </a:p>
        </p:txBody>
      </p:sp>
      <p:sp>
        <p:nvSpPr>
          <p:cNvPr id="9845" name="Text Box 629">
            <a:extLst>
              <a:ext uri="{FF2B5EF4-FFF2-40B4-BE49-F238E27FC236}">
                <a16:creationId xmlns:a16="http://schemas.microsoft.com/office/drawing/2014/main" id="{CBB2E6BB-8A9C-48E3-8576-8D2F5045297F}"/>
              </a:ext>
            </a:extLst>
          </p:cNvPr>
          <p:cNvSpPr txBox="1">
            <a:spLocks noChangeArrowheads="1"/>
          </p:cNvSpPr>
          <p:nvPr/>
        </p:nvSpPr>
        <p:spPr bwMode="auto">
          <a:xfrm>
            <a:off x="3573463" y="5508625"/>
            <a:ext cx="3168650"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These battalions initially had </a:t>
            </a:r>
            <a:r>
              <a:rPr lang="en-GB" altLang="en-US" b="1"/>
              <a:t>x3 </a:t>
            </a:r>
            <a:r>
              <a:rPr lang="en-GB" altLang="en-US"/>
              <a:t>Infantry Companies, but were expanded in the mid-1980s: Increase to </a:t>
            </a:r>
            <a:r>
              <a:rPr lang="en-GB" altLang="en-US" b="1"/>
              <a:t>x4 Light Infantry Companies </a:t>
            </a:r>
            <a:r>
              <a:rPr lang="en-GB" altLang="en-US"/>
              <a:t>an add </a:t>
            </a:r>
            <a:r>
              <a:rPr lang="en-GB" altLang="en-US" b="1"/>
              <a:t>x1 Mechanised Antitank Company</a:t>
            </a:r>
            <a:r>
              <a:rPr lang="en-GB" altLang="en-US"/>
              <a:t> (ME CWUS-04).  </a:t>
            </a:r>
          </a:p>
          <a:p>
            <a:r>
              <a:rPr lang="en-GB" altLang="en-US"/>
              <a:t>     </a:t>
            </a:r>
          </a:p>
          <a:p>
            <a:r>
              <a:rPr lang="en-GB" altLang="en-US" b="1"/>
              <a:t>(b) </a:t>
            </a:r>
            <a:r>
              <a:rPr lang="en-GB" altLang="en-US"/>
              <a:t>These APCs were pooled centrally, to be issued to Light Infantry Companies as required.</a:t>
            </a:r>
          </a:p>
          <a:p>
            <a:endParaRPr lang="en-GB" altLang="en-US" b="1"/>
          </a:p>
          <a:p>
            <a:r>
              <a:rPr lang="en-GB" altLang="en-US" b="1"/>
              <a:t>(c) </a:t>
            </a:r>
            <a:r>
              <a:rPr lang="en-GB" altLang="en-US"/>
              <a:t>Mid-1980s: When the Mechanised Antitank Company is formed, delete these antitank teams.</a:t>
            </a:r>
          </a:p>
          <a:p>
            <a:r>
              <a:rPr lang="en-GB" altLang="en-US"/>
              <a:t> </a:t>
            </a:r>
            <a:endParaRPr lang="en-GB" altLang="en-US" b="1"/>
          </a:p>
          <a:p>
            <a:r>
              <a:rPr lang="en-GB" altLang="en-US" b="1"/>
              <a:t>(d) </a:t>
            </a:r>
            <a:r>
              <a:rPr lang="en-GB" altLang="en-US"/>
              <a:t>These weapons may be fired from their carriers when mounted.</a:t>
            </a:r>
          </a:p>
          <a:p>
            <a:endParaRPr lang="en-GB" altLang="en-US" b="1"/>
          </a:p>
          <a:p>
            <a:r>
              <a:rPr lang="en-GB" altLang="en-US" b="1"/>
              <a:t>(e) </a:t>
            </a:r>
            <a:r>
              <a:rPr lang="en-GB" altLang="en-US"/>
              <a:t>From 1981: May replace Redeye SAMs with:</a:t>
            </a:r>
          </a:p>
          <a:p>
            <a:r>
              <a:rPr lang="en-GB" altLang="en-US"/>
              <a:t>     Stinger SAM Team                                                     CWUS-43</a:t>
            </a:r>
          </a:p>
          <a:p>
            <a:endParaRPr lang="en-GB" altLang="en-US"/>
          </a:p>
          <a:p>
            <a:r>
              <a:rPr lang="en-GB" altLang="en-US" b="1"/>
              <a:t>(f) </a:t>
            </a:r>
            <a:r>
              <a:rPr lang="en-GB" altLang="en-US"/>
              <a:t>Battalion Air Defence Sections were withdrawn in the mid-1980s, to be massed within the brigade and divisional Air Defence Batteries.  However, tactically they would be deployed much as before, with sections allocated to combat battalions.</a:t>
            </a:r>
          </a:p>
          <a:p>
            <a:endParaRPr lang="en-GB" altLang="en-US"/>
          </a:p>
          <a:p>
            <a:r>
              <a:rPr lang="en-GB" altLang="en-US" b="1"/>
              <a:t>(g) </a:t>
            </a:r>
            <a:r>
              <a:rPr lang="en-GB" altLang="en-US"/>
              <a:t>From 1985: May replace M151 MUTTs with:</a:t>
            </a:r>
          </a:p>
          <a:p>
            <a:r>
              <a:rPr lang="en-GB" altLang="en-US"/>
              <a:t>     M998 HMMWV Utility Vehicle (no MG)                      CWUS-34</a:t>
            </a:r>
          </a:p>
          <a:p>
            <a:endParaRPr lang="en-GB" altLang="en-US"/>
          </a:p>
          <a:p>
            <a:r>
              <a:rPr lang="en-GB" altLang="en-US" b="1"/>
              <a:t>(h) </a:t>
            </a:r>
            <a:r>
              <a:rPr lang="en-GB" altLang="en-US"/>
              <a:t>From 1987: May replace M29 81mm Mortar with M252 81mm Mortar (see card).</a:t>
            </a:r>
          </a:p>
        </p:txBody>
      </p:sp>
      <p:sp>
        <p:nvSpPr>
          <p:cNvPr id="9846" name="Line 630">
            <a:extLst>
              <a:ext uri="{FF2B5EF4-FFF2-40B4-BE49-F238E27FC236}">
                <a16:creationId xmlns:a16="http://schemas.microsoft.com/office/drawing/2014/main" id="{78B13F3B-5D08-4C2F-9750-E488B5FA5264}"/>
              </a:ext>
            </a:extLst>
          </p:cNvPr>
          <p:cNvSpPr>
            <a:spLocks noChangeShapeType="1"/>
          </p:cNvSpPr>
          <p:nvPr/>
        </p:nvSpPr>
        <p:spPr bwMode="auto">
          <a:xfrm>
            <a:off x="3932238" y="45704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47" name="Group 631">
            <a:extLst>
              <a:ext uri="{FF2B5EF4-FFF2-40B4-BE49-F238E27FC236}">
                <a16:creationId xmlns:a16="http://schemas.microsoft.com/office/drawing/2014/main" id="{4116F5A9-64FC-42D4-A660-EF36E30E02B1}"/>
              </a:ext>
            </a:extLst>
          </p:cNvPr>
          <p:cNvGrpSpPr>
            <a:grpSpLocks/>
          </p:cNvGrpSpPr>
          <p:nvPr/>
        </p:nvGrpSpPr>
        <p:grpSpPr bwMode="auto">
          <a:xfrm>
            <a:off x="3860800" y="4425950"/>
            <a:ext cx="231775" cy="157163"/>
            <a:chOff x="2750" y="3061"/>
            <a:chExt cx="146" cy="99"/>
          </a:xfrm>
        </p:grpSpPr>
        <p:sp>
          <p:nvSpPr>
            <p:cNvPr id="9848" name="Rectangle 632">
              <a:extLst>
                <a:ext uri="{FF2B5EF4-FFF2-40B4-BE49-F238E27FC236}">
                  <a16:creationId xmlns:a16="http://schemas.microsoft.com/office/drawing/2014/main" id="{20D70332-2278-4C93-95FD-25C15744FB47}"/>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49" name="Line 633">
              <a:extLst>
                <a:ext uri="{FF2B5EF4-FFF2-40B4-BE49-F238E27FC236}">
                  <a16:creationId xmlns:a16="http://schemas.microsoft.com/office/drawing/2014/main" id="{18B27A90-4514-4E58-A7D2-AA7386EB23E5}"/>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50" name="Line 634">
              <a:extLst>
                <a:ext uri="{FF2B5EF4-FFF2-40B4-BE49-F238E27FC236}">
                  <a16:creationId xmlns:a16="http://schemas.microsoft.com/office/drawing/2014/main" id="{8547044F-462A-46BF-9605-282A842E5DDE}"/>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51" name="Group 635">
            <a:extLst>
              <a:ext uri="{FF2B5EF4-FFF2-40B4-BE49-F238E27FC236}">
                <a16:creationId xmlns:a16="http://schemas.microsoft.com/office/drawing/2014/main" id="{BBE2CC1C-BFA4-4A59-B732-EAA9793AF460}"/>
              </a:ext>
            </a:extLst>
          </p:cNvPr>
          <p:cNvGrpSpPr>
            <a:grpSpLocks/>
          </p:cNvGrpSpPr>
          <p:nvPr/>
        </p:nvGrpSpPr>
        <p:grpSpPr bwMode="auto">
          <a:xfrm>
            <a:off x="3938588" y="4354513"/>
            <a:ext cx="74612" cy="26987"/>
            <a:chOff x="2373" y="1404"/>
            <a:chExt cx="47" cy="17"/>
          </a:xfrm>
        </p:grpSpPr>
        <p:sp>
          <p:nvSpPr>
            <p:cNvPr id="9852" name="Oval 636">
              <a:extLst>
                <a:ext uri="{FF2B5EF4-FFF2-40B4-BE49-F238E27FC236}">
                  <a16:creationId xmlns:a16="http://schemas.microsoft.com/office/drawing/2014/main" id="{A5CA8A61-1CB8-48A9-B412-45F5241882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53" name="Oval 637">
              <a:extLst>
                <a:ext uri="{FF2B5EF4-FFF2-40B4-BE49-F238E27FC236}">
                  <a16:creationId xmlns:a16="http://schemas.microsoft.com/office/drawing/2014/main" id="{8F0CAF15-750D-4D91-B89C-A3E31B98BD4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54" name="Line 638">
            <a:extLst>
              <a:ext uri="{FF2B5EF4-FFF2-40B4-BE49-F238E27FC236}">
                <a16:creationId xmlns:a16="http://schemas.microsoft.com/office/drawing/2014/main" id="{A4D4571E-38DE-4963-BC8F-98ED90262137}"/>
              </a:ext>
            </a:extLst>
          </p:cNvPr>
          <p:cNvSpPr>
            <a:spLocks noChangeShapeType="1"/>
          </p:cNvSpPr>
          <p:nvPr/>
        </p:nvSpPr>
        <p:spPr bwMode="auto">
          <a:xfrm>
            <a:off x="3716338" y="4498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55" name="Text Box 639">
            <a:extLst>
              <a:ext uri="{FF2B5EF4-FFF2-40B4-BE49-F238E27FC236}">
                <a16:creationId xmlns:a16="http://schemas.microsoft.com/office/drawing/2014/main" id="{5FAF7308-7E9C-4DDD-8D90-1F74604D37B3}"/>
              </a:ext>
            </a:extLst>
          </p:cNvPr>
          <p:cNvSpPr txBox="1">
            <a:spLocks noChangeArrowheads="1"/>
          </p:cNvSpPr>
          <p:nvPr/>
        </p:nvSpPr>
        <p:spPr bwMode="auto">
          <a:xfrm>
            <a:off x="4076700" y="4357688"/>
            <a:ext cx="26416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M220 Improved TOW ATGM Team </a:t>
            </a:r>
            <a:r>
              <a:rPr lang="en-GB" altLang="en-US" b="1"/>
              <a:t>(cd)  </a:t>
            </a:r>
            <a:r>
              <a:rPr lang="en-GB" altLang="en-US"/>
              <a:t>CWUS-40</a:t>
            </a:r>
          </a:p>
        </p:txBody>
      </p:sp>
      <p:grpSp>
        <p:nvGrpSpPr>
          <p:cNvPr id="9856" name="Group 640">
            <a:extLst>
              <a:ext uri="{FF2B5EF4-FFF2-40B4-BE49-F238E27FC236}">
                <a16:creationId xmlns:a16="http://schemas.microsoft.com/office/drawing/2014/main" id="{D13F10D1-C333-4FEF-8C9E-F47617B13D50}"/>
              </a:ext>
            </a:extLst>
          </p:cNvPr>
          <p:cNvGrpSpPr>
            <a:grpSpLocks/>
          </p:cNvGrpSpPr>
          <p:nvPr/>
        </p:nvGrpSpPr>
        <p:grpSpPr bwMode="auto">
          <a:xfrm>
            <a:off x="3938588" y="4643438"/>
            <a:ext cx="74612" cy="26987"/>
            <a:chOff x="2373" y="1404"/>
            <a:chExt cx="47" cy="17"/>
          </a:xfrm>
        </p:grpSpPr>
        <p:sp>
          <p:nvSpPr>
            <p:cNvPr id="9857" name="Oval 641">
              <a:extLst>
                <a:ext uri="{FF2B5EF4-FFF2-40B4-BE49-F238E27FC236}">
                  <a16:creationId xmlns:a16="http://schemas.microsoft.com/office/drawing/2014/main" id="{BD630782-ABA0-4A50-955D-6EBFBD55E86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58" name="Oval 642">
              <a:extLst>
                <a:ext uri="{FF2B5EF4-FFF2-40B4-BE49-F238E27FC236}">
                  <a16:creationId xmlns:a16="http://schemas.microsoft.com/office/drawing/2014/main" id="{52127D6A-694F-4FA0-B4F1-A988563092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59" name="Text Box 643">
            <a:extLst>
              <a:ext uri="{FF2B5EF4-FFF2-40B4-BE49-F238E27FC236}">
                <a16:creationId xmlns:a16="http://schemas.microsoft.com/office/drawing/2014/main" id="{6EDA8EE2-2F25-4538-92A7-5386C3D4A171}"/>
              </a:ext>
            </a:extLst>
          </p:cNvPr>
          <p:cNvSpPr txBox="1">
            <a:spLocks noChangeArrowheads="1"/>
          </p:cNvSpPr>
          <p:nvPr/>
        </p:nvSpPr>
        <p:spPr bwMode="auto">
          <a:xfrm>
            <a:off x="4076700" y="4573588"/>
            <a:ext cx="2646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x6 </a:t>
            </a:r>
            <a:r>
              <a:rPr lang="en-GB" altLang="en-US"/>
              <a:t>M901 Improved TOW Vehicle </a:t>
            </a:r>
            <a:r>
              <a:rPr lang="en-GB" altLang="en-US" b="1"/>
              <a:t>(c)  </a:t>
            </a:r>
            <a:r>
              <a:rPr lang="en-GB" altLang="en-US"/>
              <a:t>           CWUS-19</a:t>
            </a:r>
            <a:endParaRPr lang="en-GB" altLang="en-US" b="1"/>
          </a:p>
        </p:txBody>
      </p:sp>
      <p:grpSp>
        <p:nvGrpSpPr>
          <p:cNvPr id="9860" name="Group 644">
            <a:extLst>
              <a:ext uri="{FF2B5EF4-FFF2-40B4-BE49-F238E27FC236}">
                <a16:creationId xmlns:a16="http://schemas.microsoft.com/office/drawing/2014/main" id="{8EEAF85C-DC2E-47C7-AD8A-81DDCD619C0C}"/>
              </a:ext>
            </a:extLst>
          </p:cNvPr>
          <p:cNvGrpSpPr>
            <a:grpSpLocks/>
          </p:cNvGrpSpPr>
          <p:nvPr/>
        </p:nvGrpSpPr>
        <p:grpSpPr bwMode="auto">
          <a:xfrm>
            <a:off x="3860800" y="4714875"/>
            <a:ext cx="241300" cy="157163"/>
            <a:chOff x="3113" y="2789"/>
            <a:chExt cx="152" cy="99"/>
          </a:xfrm>
        </p:grpSpPr>
        <p:sp>
          <p:nvSpPr>
            <p:cNvPr id="9861" name="Rectangle 645">
              <a:extLst>
                <a:ext uri="{FF2B5EF4-FFF2-40B4-BE49-F238E27FC236}">
                  <a16:creationId xmlns:a16="http://schemas.microsoft.com/office/drawing/2014/main" id="{5B598969-AD58-4273-BD0D-BA035EC98B06}"/>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62" name="Oval 646">
              <a:extLst>
                <a:ext uri="{FF2B5EF4-FFF2-40B4-BE49-F238E27FC236}">
                  <a16:creationId xmlns:a16="http://schemas.microsoft.com/office/drawing/2014/main" id="{6CF0E31C-5DD5-445D-985A-EE7A9E96E1F7}"/>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63" name="Line 647">
              <a:extLst>
                <a:ext uri="{FF2B5EF4-FFF2-40B4-BE49-F238E27FC236}">
                  <a16:creationId xmlns:a16="http://schemas.microsoft.com/office/drawing/2014/main" id="{F500E847-4E31-488A-A7DC-856055795185}"/>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64" name="Line 648">
              <a:extLst>
                <a:ext uri="{FF2B5EF4-FFF2-40B4-BE49-F238E27FC236}">
                  <a16:creationId xmlns:a16="http://schemas.microsoft.com/office/drawing/2014/main" id="{B7318651-09B9-496F-BC9C-096BDDACF344}"/>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65" name="Line 649">
            <a:extLst>
              <a:ext uri="{FF2B5EF4-FFF2-40B4-BE49-F238E27FC236}">
                <a16:creationId xmlns:a16="http://schemas.microsoft.com/office/drawing/2014/main" id="{50B6E669-0DA2-4E0A-8A52-65E8BAE1363C}"/>
              </a:ext>
            </a:extLst>
          </p:cNvPr>
          <p:cNvSpPr>
            <a:spLocks noChangeShapeType="1"/>
          </p:cNvSpPr>
          <p:nvPr/>
        </p:nvSpPr>
        <p:spPr bwMode="auto">
          <a:xfrm>
            <a:off x="3932238" y="51498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66" name="Group 650">
            <a:extLst>
              <a:ext uri="{FF2B5EF4-FFF2-40B4-BE49-F238E27FC236}">
                <a16:creationId xmlns:a16="http://schemas.microsoft.com/office/drawing/2014/main" id="{63DEC3FE-A853-4BDC-8E64-F126454FCCE9}"/>
              </a:ext>
            </a:extLst>
          </p:cNvPr>
          <p:cNvGrpSpPr>
            <a:grpSpLocks/>
          </p:cNvGrpSpPr>
          <p:nvPr/>
        </p:nvGrpSpPr>
        <p:grpSpPr bwMode="auto">
          <a:xfrm>
            <a:off x="3860800" y="5005388"/>
            <a:ext cx="241300" cy="157162"/>
            <a:chOff x="2795" y="2789"/>
            <a:chExt cx="152" cy="99"/>
          </a:xfrm>
        </p:grpSpPr>
        <p:sp>
          <p:nvSpPr>
            <p:cNvPr id="9867" name="Rectangle 651">
              <a:extLst>
                <a:ext uri="{FF2B5EF4-FFF2-40B4-BE49-F238E27FC236}">
                  <a16:creationId xmlns:a16="http://schemas.microsoft.com/office/drawing/2014/main" id="{8B505E2D-FEEE-49BC-B9D1-59BC61D5DDFF}"/>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68" name="Line 652">
              <a:extLst>
                <a:ext uri="{FF2B5EF4-FFF2-40B4-BE49-F238E27FC236}">
                  <a16:creationId xmlns:a16="http://schemas.microsoft.com/office/drawing/2014/main" id="{3A692743-9507-4770-9ECB-BE7A7A5D7128}"/>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69" name="Line 653">
              <a:extLst>
                <a:ext uri="{FF2B5EF4-FFF2-40B4-BE49-F238E27FC236}">
                  <a16:creationId xmlns:a16="http://schemas.microsoft.com/office/drawing/2014/main" id="{F7CE4A8E-4241-4597-8DBD-2E514647B81E}"/>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70" name="Line 654">
              <a:extLst>
                <a:ext uri="{FF2B5EF4-FFF2-40B4-BE49-F238E27FC236}">
                  <a16:creationId xmlns:a16="http://schemas.microsoft.com/office/drawing/2014/main" id="{4765A4A3-1616-4D67-96EB-48DE350B6BF9}"/>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871" name="Group 655">
            <a:extLst>
              <a:ext uri="{FF2B5EF4-FFF2-40B4-BE49-F238E27FC236}">
                <a16:creationId xmlns:a16="http://schemas.microsoft.com/office/drawing/2014/main" id="{DF88636E-89D8-490B-800C-AF1582C0D9A7}"/>
              </a:ext>
            </a:extLst>
          </p:cNvPr>
          <p:cNvGrpSpPr>
            <a:grpSpLocks/>
          </p:cNvGrpSpPr>
          <p:nvPr/>
        </p:nvGrpSpPr>
        <p:grpSpPr bwMode="auto">
          <a:xfrm>
            <a:off x="3943350" y="4932363"/>
            <a:ext cx="74613" cy="26987"/>
            <a:chOff x="2373" y="1404"/>
            <a:chExt cx="47" cy="17"/>
          </a:xfrm>
        </p:grpSpPr>
        <p:sp>
          <p:nvSpPr>
            <p:cNvPr id="9872" name="Oval 656">
              <a:extLst>
                <a:ext uri="{FF2B5EF4-FFF2-40B4-BE49-F238E27FC236}">
                  <a16:creationId xmlns:a16="http://schemas.microsoft.com/office/drawing/2014/main" id="{AF57763A-01A6-430F-9C79-EE1A838455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73" name="Oval 657">
              <a:extLst>
                <a:ext uri="{FF2B5EF4-FFF2-40B4-BE49-F238E27FC236}">
                  <a16:creationId xmlns:a16="http://schemas.microsoft.com/office/drawing/2014/main" id="{6E71CBEE-8077-48DD-A937-CB441C7C7AF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874" name="Group 658">
            <a:extLst>
              <a:ext uri="{FF2B5EF4-FFF2-40B4-BE49-F238E27FC236}">
                <a16:creationId xmlns:a16="http://schemas.microsoft.com/office/drawing/2014/main" id="{ED13B117-904D-4F75-A82F-59E90147F4A0}"/>
              </a:ext>
            </a:extLst>
          </p:cNvPr>
          <p:cNvGrpSpPr>
            <a:grpSpLocks/>
          </p:cNvGrpSpPr>
          <p:nvPr/>
        </p:nvGrpSpPr>
        <p:grpSpPr bwMode="auto">
          <a:xfrm>
            <a:off x="3860800" y="5292725"/>
            <a:ext cx="231775" cy="190500"/>
            <a:chOff x="2251" y="2290"/>
            <a:chExt cx="146" cy="120"/>
          </a:xfrm>
        </p:grpSpPr>
        <p:sp>
          <p:nvSpPr>
            <p:cNvPr id="9875" name="Rectangle 659">
              <a:extLst>
                <a:ext uri="{FF2B5EF4-FFF2-40B4-BE49-F238E27FC236}">
                  <a16:creationId xmlns:a16="http://schemas.microsoft.com/office/drawing/2014/main" id="{3E103104-1C5C-4CDE-9075-E553B27A6B6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76" name="Oval 660">
              <a:extLst>
                <a:ext uri="{FF2B5EF4-FFF2-40B4-BE49-F238E27FC236}">
                  <a16:creationId xmlns:a16="http://schemas.microsoft.com/office/drawing/2014/main" id="{AA7A3073-9A01-4E35-AE5D-ECF5A40CA9B6}"/>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77" name="Oval 661">
              <a:extLst>
                <a:ext uri="{FF2B5EF4-FFF2-40B4-BE49-F238E27FC236}">
                  <a16:creationId xmlns:a16="http://schemas.microsoft.com/office/drawing/2014/main" id="{50CAC6D2-03DE-41E7-A8EE-65B873A7C0AC}"/>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878" name="Group 662">
            <a:extLst>
              <a:ext uri="{FF2B5EF4-FFF2-40B4-BE49-F238E27FC236}">
                <a16:creationId xmlns:a16="http://schemas.microsoft.com/office/drawing/2014/main" id="{E47CF217-6535-40A5-8FC0-ECDBB7139A00}"/>
              </a:ext>
            </a:extLst>
          </p:cNvPr>
          <p:cNvGrpSpPr>
            <a:grpSpLocks/>
          </p:cNvGrpSpPr>
          <p:nvPr/>
        </p:nvGrpSpPr>
        <p:grpSpPr bwMode="auto">
          <a:xfrm>
            <a:off x="3938588" y="5221288"/>
            <a:ext cx="74612" cy="26987"/>
            <a:chOff x="2373" y="1404"/>
            <a:chExt cx="47" cy="17"/>
          </a:xfrm>
        </p:grpSpPr>
        <p:sp>
          <p:nvSpPr>
            <p:cNvPr id="9879" name="Oval 663">
              <a:extLst>
                <a:ext uri="{FF2B5EF4-FFF2-40B4-BE49-F238E27FC236}">
                  <a16:creationId xmlns:a16="http://schemas.microsoft.com/office/drawing/2014/main" id="{FF33DC59-9498-42FE-8DC0-FB05932A6F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80" name="Oval 664">
              <a:extLst>
                <a:ext uri="{FF2B5EF4-FFF2-40B4-BE49-F238E27FC236}">
                  <a16:creationId xmlns:a16="http://schemas.microsoft.com/office/drawing/2014/main" id="{248ED08A-C81A-4878-91E0-41FB14F1DA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81" name="Line 665">
            <a:extLst>
              <a:ext uri="{FF2B5EF4-FFF2-40B4-BE49-F238E27FC236}">
                <a16:creationId xmlns:a16="http://schemas.microsoft.com/office/drawing/2014/main" id="{87C3D873-F179-4259-BC7B-57EE4573EE4C}"/>
              </a:ext>
            </a:extLst>
          </p:cNvPr>
          <p:cNvSpPr>
            <a:spLocks noChangeShapeType="1"/>
          </p:cNvSpPr>
          <p:nvPr/>
        </p:nvSpPr>
        <p:spPr bwMode="auto">
          <a:xfrm>
            <a:off x="3716338" y="50768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82" name="Text Box 666">
            <a:extLst>
              <a:ext uri="{FF2B5EF4-FFF2-40B4-BE49-F238E27FC236}">
                <a16:creationId xmlns:a16="http://schemas.microsoft.com/office/drawing/2014/main" id="{B36CCA63-CBCC-45E1-B097-566075824055}"/>
              </a:ext>
            </a:extLst>
          </p:cNvPr>
          <p:cNvSpPr txBox="1">
            <a:spLocks noChangeArrowheads="1"/>
          </p:cNvSpPr>
          <p:nvPr/>
        </p:nvSpPr>
        <p:spPr bwMode="auto">
          <a:xfrm>
            <a:off x="4076700" y="4933950"/>
            <a:ext cx="26606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Redeye SAM Team </a:t>
            </a:r>
            <a:r>
              <a:rPr lang="en-GB" altLang="en-US" b="1"/>
              <a:t>(ef)                            </a:t>
            </a:r>
            <a:r>
              <a:rPr lang="en-GB" altLang="en-US"/>
              <a:t>CWUS-42</a:t>
            </a:r>
            <a:endParaRPr lang="en-GB" altLang="en-US" b="1"/>
          </a:p>
        </p:txBody>
      </p:sp>
      <p:sp>
        <p:nvSpPr>
          <p:cNvPr id="9883" name="Text Box 667">
            <a:extLst>
              <a:ext uri="{FF2B5EF4-FFF2-40B4-BE49-F238E27FC236}">
                <a16:creationId xmlns:a16="http://schemas.microsoft.com/office/drawing/2014/main" id="{F87EFA64-1D47-4ADB-BEBA-BD27C69AFD44}"/>
              </a:ext>
            </a:extLst>
          </p:cNvPr>
          <p:cNvSpPr txBox="1">
            <a:spLocks noChangeArrowheads="1"/>
          </p:cNvSpPr>
          <p:nvPr/>
        </p:nvSpPr>
        <p:spPr bwMode="auto">
          <a:xfrm>
            <a:off x="4076700" y="5149850"/>
            <a:ext cx="2640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M151 MUTT Light Utility (no MG) </a:t>
            </a:r>
            <a:r>
              <a:rPr lang="en-GB" altLang="en-US" b="1"/>
              <a:t>(fg)      </a:t>
            </a:r>
            <a:r>
              <a:rPr lang="en-GB" altLang="en-US"/>
              <a:t>CWUS-33</a:t>
            </a:r>
          </a:p>
        </p:txBody>
      </p:sp>
      <p:sp>
        <p:nvSpPr>
          <p:cNvPr id="9909" name="Line 693">
            <a:extLst>
              <a:ext uri="{FF2B5EF4-FFF2-40B4-BE49-F238E27FC236}">
                <a16:creationId xmlns:a16="http://schemas.microsoft.com/office/drawing/2014/main" id="{892826B1-2C6B-4F40-ABF6-57E4DAC7D215}"/>
              </a:ext>
            </a:extLst>
          </p:cNvPr>
          <p:cNvSpPr>
            <a:spLocks noChangeShapeType="1"/>
          </p:cNvSpPr>
          <p:nvPr/>
        </p:nvSpPr>
        <p:spPr bwMode="auto">
          <a:xfrm>
            <a:off x="3932238" y="37084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910" name="Group 694">
            <a:extLst>
              <a:ext uri="{FF2B5EF4-FFF2-40B4-BE49-F238E27FC236}">
                <a16:creationId xmlns:a16="http://schemas.microsoft.com/office/drawing/2014/main" id="{A86198FA-8419-494C-BB69-E70AA1368BC4}"/>
              </a:ext>
            </a:extLst>
          </p:cNvPr>
          <p:cNvGrpSpPr>
            <a:grpSpLocks/>
          </p:cNvGrpSpPr>
          <p:nvPr/>
        </p:nvGrpSpPr>
        <p:grpSpPr bwMode="auto">
          <a:xfrm>
            <a:off x="3860800" y="3565525"/>
            <a:ext cx="239713" cy="157163"/>
            <a:chOff x="2750" y="2064"/>
            <a:chExt cx="151" cy="99"/>
          </a:xfrm>
        </p:grpSpPr>
        <p:sp>
          <p:nvSpPr>
            <p:cNvPr id="9911" name="Rectangle 695">
              <a:extLst>
                <a:ext uri="{FF2B5EF4-FFF2-40B4-BE49-F238E27FC236}">
                  <a16:creationId xmlns:a16="http://schemas.microsoft.com/office/drawing/2014/main" id="{EBFC11BC-B2F9-468B-8710-676B6C59C907}"/>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12" name="Line 696">
              <a:extLst>
                <a:ext uri="{FF2B5EF4-FFF2-40B4-BE49-F238E27FC236}">
                  <a16:creationId xmlns:a16="http://schemas.microsoft.com/office/drawing/2014/main" id="{AE438D62-8453-412B-9127-7A4942BFEF48}"/>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13" name="Line 697">
              <a:extLst>
                <a:ext uri="{FF2B5EF4-FFF2-40B4-BE49-F238E27FC236}">
                  <a16:creationId xmlns:a16="http://schemas.microsoft.com/office/drawing/2014/main" id="{6693155A-D893-412B-B0A0-6985F0C978ED}"/>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14" name="Group 698">
            <a:extLst>
              <a:ext uri="{FF2B5EF4-FFF2-40B4-BE49-F238E27FC236}">
                <a16:creationId xmlns:a16="http://schemas.microsoft.com/office/drawing/2014/main" id="{8CBE0086-2E83-4EF2-8650-BBEF87226BBF}"/>
              </a:ext>
            </a:extLst>
          </p:cNvPr>
          <p:cNvGrpSpPr>
            <a:grpSpLocks/>
          </p:cNvGrpSpPr>
          <p:nvPr/>
        </p:nvGrpSpPr>
        <p:grpSpPr bwMode="auto">
          <a:xfrm>
            <a:off x="3943350" y="3492500"/>
            <a:ext cx="74613" cy="26988"/>
            <a:chOff x="2373" y="1404"/>
            <a:chExt cx="47" cy="17"/>
          </a:xfrm>
        </p:grpSpPr>
        <p:sp>
          <p:nvSpPr>
            <p:cNvPr id="9915" name="Oval 699">
              <a:extLst>
                <a:ext uri="{FF2B5EF4-FFF2-40B4-BE49-F238E27FC236}">
                  <a16:creationId xmlns:a16="http://schemas.microsoft.com/office/drawing/2014/main" id="{7955BCD3-189D-4E76-94A8-87E933D99A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916" name="Oval 700">
              <a:extLst>
                <a:ext uri="{FF2B5EF4-FFF2-40B4-BE49-F238E27FC236}">
                  <a16:creationId xmlns:a16="http://schemas.microsoft.com/office/drawing/2014/main" id="{D9FF9C05-1612-4E5E-A583-6DC6195C1BA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917" name="Line 701">
            <a:extLst>
              <a:ext uri="{FF2B5EF4-FFF2-40B4-BE49-F238E27FC236}">
                <a16:creationId xmlns:a16="http://schemas.microsoft.com/office/drawing/2014/main" id="{DA5C4654-C8D9-4C2A-9154-EBFF61702DEC}"/>
              </a:ext>
            </a:extLst>
          </p:cNvPr>
          <p:cNvSpPr>
            <a:spLocks noChangeShapeType="1"/>
          </p:cNvSpPr>
          <p:nvPr/>
        </p:nvSpPr>
        <p:spPr bwMode="auto">
          <a:xfrm>
            <a:off x="3716338" y="36369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18" name="Text Box 702">
            <a:extLst>
              <a:ext uri="{FF2B5EF4-FFF2-40B4-BE49-F238E27FC236}">
                <a16:creationId xmlns:a16="http://schemas.microsoft.com/office/drawing/2014/main" id="{CD843302-305B-4D0E-B3D2-F51FD5B7BC2E}"/>
              </a:ext>
            </a:extLst>
          </p:cNvPr>
          <p:cNvSpPr txBox="1">
            <a:spLocks noChangeArrowheads="1"/>
          </p:cNvSpPr>
          <p:nvPr/>
        </p:nvSpPr>
        <p:spPr bwMode="auto">
          <a:xfrm>
            <a:off x="4076700" y="3421063"/>
            <a:ext cx="2663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x4 </a:t>
            </a:r>
            <a:r>
              <a:rPr lang="en-GB" altLang="en-US"/>
              <a:t>M29 81mm Mortar </a:t>
            </a:r>
            <a:r>
              <a:rPr lang="en-GB" altLang="en-US" b="1"/>
              <a:t>(dh)</a:t>
            </a:r>
            <a:r>
              <a:rPr lang="en-GB" altLang="en-US"/>
              <a:t>                             CWUS-48</a:t>
            </a:r>
            <a:endParaRPr lang="en-GB" altLang="en-US" b="1"/>
          </a:p>
        </p:txBody>
      </p:sp>
      <p:grpSp>
        <p:nvGrpSpPr>
          <p:cNvPr id="9919" name="Group 703">
            <a:extLst>
              <a:ext uri="{FF2B5EF4-FFF2-40B4-BE49-F238E27FC236}">
                <a16:creationId xmlns:a16="http://schemas.microsoft.com/office/drawing/2014/main" id="{3778910A-83E6-4EA0-96DF-05D257BB6007}"/>
              </a:ext>
            </a:extLst>
          </p:cNvPr>
          <p:cNvGrpSpPr>
            <a:grpSpLocks/>
          </p:cNvGrpSpPr>
          <p:nvPr/>
        </p:nvGrpSpPr>
        <p:grpSpPr bwMode="auto">
          <a:xfrm>
            <a:off x="3860800" y="3852863"/>
            <a:ext cx="239713" cy="157162"/>
            <a:chOff x="2296" y="2064"/>
            <a:chExt cx="151" cy="99"/>
          </a:xfrm>
        </p:grpSpPr>
        <p:sp>
          <p:nvSpPr>
            <p:cNvPr id="9920" name="Rectangle 704">
              <a:extLst>
                <a:ext uri="{FF2B5EF4-FFF2-40B4-BE49-F238E27FC236}">
                  <a16:creationId xmlns:a16="http://schemas.microsoft.com/office/drawing/2014/main" id="{BB56FA58-FEEC-439A-B0FF-24671F49E814}"/>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1" name="Oval 705">
              <a:extLst>
                <a:ext uri="{FF2B5EF4-FFF2-40B4-BE49-F238E27FC236}">
                  <a16:creationId xmlns:a16="http://schemas.microsoft.com/office/drawing/2014/main" id="{4803D937-865F-474B-9285-0B8E70589E77}"/>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22" name="Line 706">
              <a:extLst>
                <a:ext uri="{FF2B5EF4-FFF2-40B4-BE49-F238E27FC236}">
                  <a16:creationId xmlns:a16="http://schemas.microsoft.com/office/drawing/2014/main" id="{E8C23191-E763-4CCD-B3A5-298773C7B355}"/>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23" name="Line 707">
              <a:extLst>
                <a:ext uri="{FF2B5EF4-FFF2-40B4-BE49-F238E27FC236}">
                  <a16:creationId xmlns:a16="http://schemas.microsoft.com/office/drawing/2014/main" id="{F0A62A70-AE57-4755-B807-A842C0E1AB8C}"/>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24" name="Group 708">
            <a:extLst>
              <a:ext uri="{FF2B5EF4-FFF2-40B4-BE49-F238E27FC236}">
                <a16:creationId xmlns:a16="http://schemas.microsoft.com/office/drawing/2014/main" id="{4BD0C31C-476C-40C9-9F9A-A27C8840A2BB}"/>
              </a:ext>
            </a:extLst>
          </p:cNvPr>
          <p:cNvGrpSpPr>
            <a:grpSpLocks/>
          </p:cNvGrpSpPr>
          <p:nvPr/>
        </p:nvGrpSpPr>
        <p:grpSpPr bwMode="auto">
          <a:xfrm>
            <a:off x="3943350" y="3781425"/>
            <a:ext cx="74613" cy="26988"/>
            <a:chOff x="2373" y="1404"/>
            <a:chExt cx="47" cy="17"/>
          </a:xfrm>
        </p:grpSpPr>
        <p:sp>
          <p:nvSpPr>
            <p:cNvPr id="9925" name="Oval 709">
              <a:extLst>
                <a:ext uri="{FF2B5EF4-FFF2-40B4-BE49-F238E27FC236}">
                  <a16:creationId xmlns:a16="http://schemas.microsoft.com/office/drawing/2014/main" id="{88038679-6509-43DB-86D4-429A89A4A0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926" name="Oval 710">
              <a:extLst>
                <a:ext uri="{FF2B5EF4-FFF2-40B4-BE49-F238E27FC236}">
                  <a16:creationId xmlns:a16="http://schemas.microsoft.com/office/drawing/2014/main" id="{C26633E7-187A-4FC5-8892-BE9E3B6160D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927" name="Text Box 711">
            <a:extLst>
              <a:ext uri="{FF2B5EF4-FFF2-40B4-BE49-F238E27FC236}">
                <a16:creationId xmlns:a16="http://schemas.microsoft.com/office/drawing/2014/main" id="{19CECDBA-C0AE-412D-B4F9-5B3D297911A8}"/>
              </a:ext>
            </a:extLst>
          </p:cNvPr>
          <p:cNvSpPr txBox="1">
            <a:spLocks noChangeArrowheads="1"/>
          </p:cNvSpPr>
          <p:nvPr/>
        </p:nvSpPr>
        <p:spPr bwMode="auto">
          <a:xfrm>
            <a:off x="4076700" y="3709988"/>
            <a:ext cx="2668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M125 81mm Mortar Carrier                       CWUS-16</a:t>
            </a:r>
            <a:endParaRPr lang="en-GB" altLang="en-US" b="1"/>
          </a:p>
        </p:txBody>
      </p:sp>
      <p:grpSp>
        <p:nvGrpSpPr>
          <p:cNvPr id="9928" name="Group 712">
            <a:extLst>
              <a:ext uri="{FF2B5EF4-FFF2-40B4-BE49-F238E27FC236}">
                <a16:creationId xmlns:a16="http://schemas.microsoft.com/office/drawing/2014/main" id="{5AB380E1-DCEE-4284-93EA-8B883E18A212}"/>
              </a:ext>
            </a:extLst>
          </p:cNvPr>
          <p:cNvGrpSpPr>
            <a:grpSpLocks/>
          </p:cNvGrpSpPr>
          <p:nvPr/>
        </p:nvGrpSpPr>
        <p:grpSpPr bwMode="auto">
          <a:xfrm>
            <a:off x="3860800" y="4141788"/>
            <a:ext cx="241300" cy="157162"/>
            <a:chOff x="2523" y="2472"/>
            <a:chExt cx="152" cy="99"/>
          </a:xfrm>
        </p:grpSpPr>
        <p:sp>
          <p:nvSpPr>
            <p:cNvPr id="9929" name="Rectangle 713">
              <a:extLst>
                <a:ext uri="{FF2B5EF4-FFF2-40B4-BE49-F238E27FC236}">
                  <a16:creationId xmlns:a16="http://schemas.microsoft.com/office/drawing/2014/main" id="{5B43C77E-681F-45C6-A11F-D3C35796E094}"/>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0" name="Oval 714">
              <a:extLst>
                <a:ext uri="{FF2B5EF4-FFF2-40B4-BE49-F238E27FC236}">
                  <a16:creationId xmlns:a16="http://schemas.microsoft.com/office/drawing/2014/main" id="{62701227-C8D4-4F3B-85E6-DBAE65D1515D}"/>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31" name="Line 715">
              <a:extLst>
                <a:ext uri="{FF2B5EF4-FFF2-40B4-BE49-F238E27FC236}">
                  <a16:creationId xmlns:a16="http://schemas.microsoft.com/office/drawing/2014/main" id="{FF9385D9-D871-4066-A369-B0B7A3E302CA}"/>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2" name="Line 716">
              <a:extLst>
                <a:ext uri="{FF2B5EF4-FFF2-40B4-BE49-F238E27FC236}">
                  <a16:creationId xmlns:a16="http://schemas.microsoft.com/office/drawing/2014/main" id="{7A1523A5-D918-4F92-8DCC-4BD136F06865}"/>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933" name="Group 717">
            <a:extLst>
              <a:ext uri="{FF2B5EF4-FFF2-40B4-BE49-F238E27FC236}">
                <a16:creationId xmlns:a16="http://schemas.microsoft.com/office/drawing/2014/main" id="{791F4027-A594-4E72-8E43-A009F9444059}"/>
              </a:ext>
            </a:extLst>
          </p:cNvPr>
          <p:cNvGrpSpPr>
            <a:grpSpLocks/>
          </p:cNvGrpSpPr>
          <p:nvPr/>
        </p:nvGrpSpPr>
        <p:grpSpPr bwMode="auto">
          <a:xfrm>
            <a:off x="3943350" y="4068763"/>
            <a:ext cx="74613" cy="26987"/>
            <a:chOff x="2373" y="1404"/>
            <a:chExt cx="47" cy="17"/>
          </a:xfrm>
        </p:grpSpPr>
        <p:sp>
          <p:nvSpPr>
            <p:cNvPr id="9934" name="Oval 718">
              <a:extLst>
                <a:ext uri="{FF2B5EF4-FFF2-40B4-BE49-F238E27FC236}">
                  <a16:creationId xmlns:a16="http://schemas.microsoft.com/office/drawing/2014/main" id="{5CFA09EE-234A-4D0A-AC9F-3D0599D74AA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935" name="Oval 719">
              <a:extLst>
                <a:ext uri="{FF2B5EF4-FFF2-40B4-BE49-F238E27FC236}">
                  <a16:creationId xmlns:a16="http://schemas.microsoft.com/office/drawing/2014/main" id="{C84A6F05-D822-4D57-BB64-96869EAE4E0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936" name="Line 720">
            <a:extLst>
              <a:ext uri="{FF2B5EF4-FFF2-40B4-BE49-F238E27FC236}">
                <a16:creationId xmlns:a16="http://schemas.microsoft.com/office/drawing/2014/main" id="{B4983C35-3D69-484B-AE98-65AE372E2EEB}"/>
              </a:ext>
            </a:extLst>
          </p:cNvPr>
          <p:cNvSpPr>
            <a:spLocks noChangeShapeType="1"/>
          </p:cNvSpPr>
          <p:nvPr/>
        </p:nvSpPr>
        <p:spPr bwMode="auto">
          <a:xfrm>
            <a:off x="3716338" y="42132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37" name="Text Box 721">
            <a:extLst>
              <a:ext uri="{FF2B5EF4-FFF2-40B4-BE49-F238E27FC236}">
                <a16:creationId xmlns:a16="http://schemas.microsoft.com/office/drawing/2014/main" id="{08B4FAB2-0F30-4018-A17E-9D79EF5D2C49}"/>
              </a:ext>
            </a:extLst>
          </p:cNvPr>
          <p:cNvSpPr txBox="1">
            <a:spLocks noChangeArrowheads="1"/>
          </p:cNvSpPr>
          <p:nvPr/>
        </p:nvSpPr>
        <p:spPr bwMode="auto">
          <a:xfrm>
            <a:off x="4076700" y="3997325"/>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General-Purpose Transport</a:t>
            </a:r>
          </a:p>
          <a:p>
            <a:r>
              <a:rPr lang="en-GB" altLang="en-US" b="1"/>
              <a:t>x5 </a:t>
            </a:r>
            <a:r>
              <a:rPr lang="en-GB" altLang="en-US"/>
              <a:t>M113 Armoured Personnel Carrier           CWUS-12</a:t>
            </a:r>
            <a:endParaRPr lang="en-GB" altLang="en-US" b="1"/>
          </a:p>
        </p:txBody>
      </p:sp>
      <p:sp>
        <p:nvSpPr>
          <p:cNvPr id="9938" name="Line 722">
            <a:extLst>
              <a:ext uri="{FF2B5EF4-FFF2-40B4-BE49-F238E27FC236}">
                <a16:creationId xmlns:a16="http://schemas.microsoft.com/office/drawing/2014/main" id="{2F1D8E91-14C5-44AA-A187-7C15C13C7E0B}"/>
              </a:ext>
            </a:extLst>
          </p:cNvPr>
          <p:cNvSpPr>
            <a:spLocks noChangeShapeType="1"/>
          </p:cNvSpPr>
          <p:nvPr/>
        </p:nvSpPr>
        <p:spPr bwMode="auto">
          <a:xfrm flipV="1">
            <a:off x="3716338" y="468313"/>
            <a:ext cx="0" cy="46085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9940" name="Picture 724" descr="LAV-AT">
            <a:extLst>
              <a:ext uri="{FF2B5EF4-FFF2-40B4-BE49-F238E27FC236}">
                <a16:creationId xmlns:a16="http://schemas.microsoft.com/office/drawing/2014/main" id="{366AE4B5-6E70-4DDB-87A0-2950DB1FE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539750"/>
            <a:ext cx="3241675" cy="2132013"/>
          </a:xfrm>
          <a:prstGeom prst="rect">
            <a:avLst/>
          </a:prstGeom>
          <a:noFill/>
          <a:extLst>
            <a:ext uri="{909E8E84-426E-40DD-AFC4-6F175D3DCCD1}">
              <a14:hiddenFill xmlns:a14="http://schemas.microsoft.com/office/drawing/2010/main">
                <a:solidFill>
                  <a:srgbClr val="FFFFFF"/>
                </a:solidFill>
              </a14:hiddenFill>
            </a:ext>
          </a:extLst>
        </p:spPr>
      </p:pic>
      <p:grpSp>
        <p:nvGrpSpPr>
          <p:cNvPr id="9943" name="Group 727">
            <a:extLst>
              <a:ext uri="{FF2B5EF4-FFF2-40B4-BE49-F238E27FC236}">
                <a16:creationId xmlns:a16="http://schemas.microsoft.com/office/drawing/2014/main" id="{1AD4804C-CFF7-4E04-8D8C-33D45D0E2952}"/>
              </a:ext>
            </a:extLst>
          </p:cNvPr>
          <p:cNvGrpSpPr>
            <a:grpSpLocks/>
          </p:cNvGrpSpPr>
          <p:nvPr/>
        </p:nvGrpSpPr>
        <p:grpSpPr bwMode="auto">
          <a:xfrm>
            <a:off x="3862388" y="1908175"/>
            <a:ext cx="288925" cy="215900"/>
            <a:chOff x="3113" y="2789"/>
            <a:chExt cx="152" cy="99"/>
          </a:xfrm>
        </p:grpSpPr>
        <p:sp>
          <p:nvSpPr>
            <p:cNvPr id="9944" name="Rectangle 728">
              <a:extLst>
                <a:ext uri="{FF2B5EF4-FFF2-40B4-BE49-F238E27FC236}">
                  <a16:creationId xmlns:a16="http://schemas.microsoft.com/office/drawing/2014/main" id="{32AA68C2-125E-44EC-A319-95C7B136E51F}"/>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5" name="Oval 729">
              <a:extLst>
                <a:ext uri="{FF2B5EF4-FFF2-40B4-BE49-F238E27FC236}">
                  <a16:creationId xmlns:a16="http://schemas.microsoft.com/office/drawing/2014/main" id="{FFD0B1F0-A1AF-4B79-B8B5-B07A4AEA86C3}"/>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46" name="Line 730">
              <a:extLst>
                <a:ext uri="{FF2B5EF4-FFF2-40B4-BE49-F238E27FC236}">
                  <a16:creationId xmlns:a16="http://schemas.microsoft.com/office/drawing/2014/main" id="{AC8DC221-6734-41E5-ADE2-3F8ED08F6813}"/>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7" name="Line 731">
              <a:extLst>
                <a:ext uri="{FF2B5EF4-FFF2-40B4-BE49-F238E27FC236}">
                  <a16:creationId xmlns:a16="http://schemas.microsoft.com/office/drawing/2014/main" id="{A879FEA5-B2CF-4DC3-AACB-ADCCF81BAAA0}"/>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948" name="Line 732">
            <a:extLst>
              <a:ext uri="{FF2B5EF4-FFF2-40B4-BE49-F238E27FC236}">
                <a16:creationId xmlns:a16="http://schemas.microsoft.com/office/drawing/2014/main" id="{E250F6C3-8D75-4FEE-BDA3-B362CF18D71A}"/>
              </a:ext>
            </a:extLst>
          </p:cNvPr>
          <p:cNvSpPr>
            <a:spLocks noChangeShapeType="1"/>
          </p:cNvSpPr>
          <p:nvPr/>
        </p:nvSpPr>
        <p:spPr bwMode="auto">
          <a:xfrm>
            <a:off x="4006850" y="18351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949" name="Text Box 733">
            <a:extLst>
              <a:ext uri="{FF2B5EF4-FFF2-40B4-BE49-F238E27FC236}">
                <a16:creationId xmlns:a16="http://schemas.microsoft.com/office/drawing/2014/main" id="{E081D3CA-EAA9-437F-89E5-441773448AA8}"/>
              </a:ext>
            </a:extLst>
          </p:cNvPr>
          <p:cNvSpPr txBox="1">
            <a:spLocks noChangeArrowheads="1"/>
          </p:cNvSpPr>
          <p:nvPr/>
        </p:nvSpPr>
        <p:spPr bwMode="auto">
          <a:xfrm>
            <a:off x="4149725" y="1835150"/>
            <a:ext cx="22717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CWUS-04</a:t>
            </a:r>
          </a:p>
          <a:p>
            <a:r>
              <a:rPr lang="en-GB" altLang="en-US" b="1"/>
              <a:t>Up to x1 Mechanized Antitank Company (a)</a:t>
            </a:r>
          </a:p>
        </p:txBody>
      </p:sp>
      <p:sp>
        <p:nvSpPr>
          <p:cNvPr id="9950" name="Line 734">
            <a:extLst>
              <a:ext uri="{FF2B5EF4-FFF2-40B4-BE49-F238E27FC236}">
                <a16:creationId xmlns:a16="http://schemas.microsoft.com/office/drawing/2014/main" id="{0EE3B478-082B-49DE-B84B-0AA4BCB5A261}"/>
              </a:ext>
            </a:extLst>
          </p:cNvPr>
          <p:cNvSpPr>
            <a:spLocks noChangeShapeType="1"/>
          </p:cNvSpPr>
          <p:nvPr/>
        </p:nvSpPr>
        <p:spPr bwMode="auto">
          <a:xfrm>
            <a:off x="3717925" y="1979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115" name="Text Box 899">
            <a:extLst>
              <a:ext uri="{FF2B5EF4-FFF2-40B4-BE49-F238E27FC236}">
                <a16:creationId xmlns:a16="http://schemas.microsoft.com/office/drawing/2014/main" id="{357A8DB9-E226-43B0-92B9-662D3BB70D70}"/>
              </a:ext>
            </a:extLst>
          </p:cNvPr>
          <p:cNvSpPr txBox="1">
            <a:spLocks noChangeArrowheads="1"/>
          </p:cNvSpPr>
          <p:nvPr/>
        </p:nvSpPr>
        <p:spPr bwMode="auto">
          <a:xfrm>
            <a:off x="115888" y="6659563"/>
            <a:ext cx="3168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1987: May replace M29 81mm Mortar with M252 81mm Mortar (see card).</a:t>
            </a:r>
            <a:endParaRPr lang="en-GB" altLang="en-US" b="1"/>
          </a:p>
        </p:txBody>
      </p:sp>
      <p:grpSp>
        <p:nvGrpSpPr>
          <p:cNvPr id="10116" name="Group 900">
            <a:extLst>
              <a:ext uri="{FF2B5EF4-FFF2-40B4-BE49-F238E27FC236}">
                <a16:creationId xmlns:a16="http://schemas.microsoft.com/office/drawing/2014/main" id="{E664B2D0-16BB-443D-B74C-8724AB162499}"/>
              </a:ext>
            </a:extLst>
          </p:cNvPr>
          <p:cNvGrpSpPr>
            <a:grpSpLocks/>
          </p:cNvGrpSpPr>
          <p:nvPr/>
        </p:nvGrpSpPr>
        <p:grpSpPr bwMode="auto">
          <a:xfrm>
            <a:off x="404813" y="3563938"/>
            <a:ext cx="231775" cy="157162"/>
            <a:chOff x="933" y="149"/>
            <a:chExt cx="146" cy="99"/>
          </a:xfrm>
        </p:grpSpPr>
        <p:sp>
          <p:nvSpPr>
            <p:cNvPr id="10117" name="Rectangle 901">
              <a:extLst>
                <a:ext uri="{FF2B5EF4-FFF2-40B4-BE49-F238E27FC236}">
                  <a16:creationId xmlns:a16="http://schemas.microsoft.com/office/drawing/2014/main" id="{DDACD175-8D95-459F-880D-605FE2852A3E}"/>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18" name="Text Box 902">
              <a:extLst>
                <a:ext uri="{FF2B5EF4-FFF2-40B4-BE49-F238E27FC236}">
                  <a16:creationId xmlns:a16="http://schemas.microsoft.com/office/drawing/2014/main" id="{C78DFADE-4058-4324-AA6C-162B873D3428}"/>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10119" name="Line 903">
            <a:extLst>
              <a:ext uri="{FF2B5EF4-FFF2-40B4-BE49-F238E27FC236}">
                <a16:creationId xmlns:a16="http://schemas.microsoft.com/office/drawing/2014/main" id="{44C9F139-B081-41CD-B418-CDD85DF09ADD}"/>
              </a:ext>
            </a:extLst>
          </p:cNvPr>
          <p:cNvSpPr>
            <a:spLocks noChangeShapeType="1"/>
          </p:cNvSpPr>
          <p:nvPr/>
        </p:nvSpPr>
        <p:spPr bwMode="auto">
          <a:xfrm>
            <a:off x="260350" y="3635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120" name="Group 904">
            <a:extLst>
              <a:ext uri="{FF2B5EF4-FFF2-40B4-BE49-F238E27FC236}">
                <a16:creationId xmlns:a16="http://schemas.microsoft.com/office/drawing/2014/main" id="{33099F62-F1AC-4C0B-A267-E2B2064E9B70}"/>
              </a:ext>
            </a:extLst>
          </p:cNvPr>
          <p:cNvGrpSpPr>
            <a:grpSpLocks/>
          </p:cNvGrpSpPr>
          <p:nvPr/>
        </p:nvGrpSpPr>
        <p:grpSpPr bwMode="auto">
          <a:xfrm>
            <a:off x="482600" y="3490913"/>
            <a:ext cx="74613" cy="26987"/>
            <a:chOff x="2373" y="1404"/>
            <a:chExt cx="47" cy="17"/>
          </a:xfrm>
        </p:grpSpPr>
        <p:sp>
          <p:nvSpPr>
            <p:cNvPr id="10121" name="Oval 905">
              <a:extLst>
                <a:ext uri="{FF2B5EF4-FFF2-40B4-BE49-F238E27FC236}">
                  <a16:creationId xmlns:a16="http://schemas.microsoft.com/office/drawing/2014/main" id="{16676272-562E-49B5-A75B-A4C759A9CE2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0122" name="Oval 906">
              <a:extLst>
                <a:ext uri="{FF2B5EF4-FFF2-40B4-BE49-F238E27FC236}">
                  <a16:creationId xmlns:a16="http://schemas.microsoft.com/office/drawing/2014/main" id="{6CEB27F2-8891-4519-95BE-E2D19B3482D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0123" name="Text Box 907">
            <a:extLst>
              <a:ext uri="{FF2B5EF4-FFF2-40B4-BE49-F238E27FC236}">
                <a16:creationId xmlns:a16="http://schemas.microsoft.com/office/drawing/2014/main" id="{E2A1AEF2-90E0-4A20-B4BD-CEF2F3305BB4}"/>
              </a:ext>
            </a:extLst>
          </p:cNvPr>
          <p:cNvSpPr txBox="1">
            <a:spLocks noChangeArrowheads="1"/>
          </p:cNvSpPr>
          <p:nvPr/>
        </p:nvSpPr>
        <p:spPr bwMode="auto">
          <a:xfrm>
            <a:off x="620713" y="3419475"/>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72" name="Group 4">
            <a:extLst>
              <a:ext uri="{FF2B5EF4-FFF2-40B4-BE49-F238E27FC236}">
                <a16:creationId xmlns:a16="http://schemas.microsoft.com/office/drawing/2014/main" id="{80387F3E-A0C7-4835-8814-F965DF0DAE9F}"/>
              </a:ext>
            </a:extLst>
          </p:cNvPr>
          <p:cNvGrpSpPr>
            <a:grpSpLocks/>
          </p:cNvGrpSpPr>
          <p:nvPr/>
        </p:nvGrpSpPr>
        <p:grpSpPr bwMode="auto">
          <a:xfrm>
            <a:off x="404813" y="608013"/>
            <a:ext cx="244475" cy="158750"/>
            <a:chOff x="2341" y="3016"/>
            <a:chExt cx="154" cy="100"/>
          </a:xfrm>
        </p:grpSpPr>
        <p:sp>
          <p:nvSpPr>
            <p:cNvPr id="58373" name="Rectangle 5">
              <a:extLst>
                <a:ext uri="{FF2B5EF4-FFF2-40B4-BE49-F238E27FC236}">
                  <a16:creationId xmlns:a16="http://schemas.microsoft.com/office/drawing/2014/main" id="{F85EAE81-725E-4723-A8FE-75E1B016B34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374" name="Group 6">
              <a:extLst>
                <a:ext uri="{FF2B5EF4-FFF2-40B4-BE49-F238E27FC236}">
                  <a16:creationId xmlns:a16="http://schemas.microsoft.com/office/drawing/2014/main" id="{9D03F9D2-1D5C-48D3-BBAE-8456F9A045F0}"/>
                </a:ext>
              </a:extLst>
            </p:cNvPr>
            <p:cNvGrpSpPr>
              <a:grpSpLocks/>
            </p:cNvGrpSpPr>
            <p:nvPr/>
          </p:nvGrpSpPr>
          <p:grpSpPr bwMode="auto">
            <a:xfrm>
              <a:off x="2363" y="3033"/>
              <a:ext cx="110" cy="63"/>
              <a:chOff x="691" y="3359"/>
              <a:chExt cx="136" cy="90"/>
            </a:xfrm>
          </p:grpSpPr>
          <p:sp>
            <p:nvSpPr>
              <p:cNvPr id="58375" name="Line 7">
                <a:extLst>
                  <a:ext uri="{FF2B5EF4-FFF2-40B4-BE49-F238E27FC236}">
                    <a16:creationId xmlns:a16="http://schemas.microsoft.com/office/drawing/2014/main" id="{6100C723-99F6-4461-8EA2-F2EA4C28AEAF}"/>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76" name="Line 8">
                <a:extLst>
                  <a:ext uri="{FF2B5EF4-FFF2-40B4-BE49-F238E27FC236}">
                    <a16:creationId xmlns:a16="http://schemas.microsoft.com/office/drawing/2014/main" id="{0F60ED11-1F62-4F94-8157-27FBE308587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77" name="Line 9">
                <a:extLst>
                  <a:ext uri="{FF2B5EF4-FFF2-40B4-BE49-F238E27FC236}">
                    <a16:creationId xmlns:a16="http://schemas.microsoft.com/office/drawing/2014/main" id="{8D5508FE-5204-46B7-97D7-C5878404C39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78" name="Line 10">
                <a:extLst>
                  <a:ext uri="{FF2B5EF4-FFF2-40B4-BE49-F238E27FC236}">
                    <a16:creationId xmlns:a16="http://schemas.microsoft.com/office/drawing/2014/main" id="{A3CE55D0-C999-4BBD-86FC-168CF5E02461}"/>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379" name="Group 11">
            <a:extLst>
              <a:ext uri="{FF2B5EF4-FFF2-40B4-BE49-F238E27FC236}">
                <a16:creationId xmlns:a16="http://schemas.microsoft.com/office/drawing/2014/main" id="{81B3BFB6-3FCC-47AA-B76A-9B9874D954E4}"/>
              </a:ext>
            </a:extLst>
          </p:cNvPr>
          <p:cNvGrpSpPr>
            <a:grpSpLocks/>
          </p:cNvGrpSpPr>
          <p:nvPr/>
        </p:nvGrpSpPr>
        <p:grpSpPr bwMode="auto">
          <a:xfrm>
            <a:off x="488950" y="536575"/>
            <a:ext cx="74613" cy="26988"/>
            <a:chOff x="2373" y="1404"/>
            <a:chExt cx="47" cy="17"/>
          </a:xfrm>
        </p:grpSpPr>
        <p:sp>
          <p:nvSpPr>
            <p:cNvPr id="58380" name="Oval 12">
              <a:extLst>
                <a:ext uri="{FF2B5EF4-FFF2-40B4-BE49-F238E27FC236}">
                  <a16:creationId xmlns:a16="http://schemas.microsoft.com/office/drawing/2014/main" id="{59DC52BD-8543-4CBA-B339-7BFAC1DBA32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8381" name="Oval 13">
              <a:extLst>
                <a:ext uri="{FF2B5EF4-FFF2-40B4-BE49-F238E27FC236}">
                  <a16:creationId xmlns:a16="http://schemas.microsoft.com/office/drawing/2014/main" id="{58C73AB7-E20E-4A6F-B3D7-B1BF6BBCE6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8382" name="Line 14">
            <a:extLst>
              <a:ext uri="{FF2B5EF4-FFF2-40B4-BE49-F238E27FC236}">
                <a16:creationId xmlns:a16="http://schemas.microsoft.com/office/drawing/2014/main" id="{9E5FBFF2-04FF-418C-A7D6-4B921AFFBBAC}"/>
              </a:ext>
            </a:extLst>
          </p:cNvPr>
          <p:cNvSpPr>
            <a:spLocks noChangeShapeType="1"/>
          </p:cNvSpPr>
          <p:nvPr/>
        </p:nvSpPr>
        <p:spPr bwMode="auto">
          <a:xfrm>
            <a:off x="260350" y="681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383" name="Group 15">
            <a:extLst>
              <a:ext uri="{FF2B5EF4-FFF2-40B4-BE49-F238E27FC236}">
                <a16:creationId xmlns:a16="http://schemas.microsoft.com/office/drawing/2014/main" id="{52E44897-3F67-4B60-A911-B5F0EB6AB4B2}"/>
              </a:ext>
            </a:extLst>
          </p:cNvPr>
          <p:cNvGrpSpPr>
            <a:grpSpLocks/>
          </p:cNvGrpSpPr>
          <p:nvPr/>
        </p:nvGrpSpPr>
        <p:grpSpPr bwMode="auto">
          <a:xfrm>
            <a:off x="404813" y="896938"/>
            <a:ext cx="244475" cy="158750"/>
            <a:chOff x="2341" y="3016"/>
            <a:chExt cx="154" cy="100"/>
          </a:xfrm>
        </p:grpSpPr>
        <p:sp>
          <p:nvSpPr>
            <p:cNvPr id="58384" name="Rectangle 16">
              <a:extLst>
                <a:ext uri="{FF2B5EF4-FFF2-40B4-BE49-F238E27FC236}">
                  <a16:creationId xmlns:a16="http://schemas.microsoft.com/office/drawing/2014/main" id="{BBA00968-FF52-4DCC-948E-266F615C9277}"/>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385" name="Group 17">
              <a:extLst>
                <a:ext uri="{FF2B5EF4-FFF2-40B4-BE49-F238E27FC236}">
                  <a16:creationId xmlns:a16="http://schemas.microsoft.com/office/drawing/2014/main" id="{1BF7AD30-05F3-44C1-BD10-71795E35BC21}"/>
                </a:ext>
              </a:extLst>
            </p:cNvPr>
            <p:cNvGrpSpPr>
              <a:grpSpLocks/>
            </p:cNvGrpSpPr>
            <p:nvPr/>
          </p:nvGrpSpPr>
          <p:grpSpPr bwMode="auto">
            <a:xfrm>
              <a:off x="2363" y="3033"/>
              <a:ext cx="110" cy="63"/>
              <a:chOff x="691" y="3359"/>
              <a:chExt cx="136" cy="90"/>
            </a:xfrm>
          </p:grpSpPr>
          <p:sp>
            <p:nvSpPr>
              <p:cNvPr id="58386" name="Line 18">
                <a:extLst>
                  <a:ext uri="{FF2B5EF4-FFF2-40B4-BE49-F238E27FC236}">
                    <a16:creationId xmlns:a16="http://schemas.microsoft.com/office/drawing/2014/main" id="{4424B9C2-EE99-4CE7-942D-44DF1AEB8284}"/>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7" name="Line 19">
                <a:extLst>
                  <a:ext uri="{FF2B5EF4-FFF2-40B4-BE49-F238E27FC236}">
                    <a16:creationId xmlns:a16="http://schemas.microsoft.com/office/drawing/2014/main" id="{3956332B-20F4-4CAA-84CA-83CA91279B4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8" name="Line 20">
                <a:extLst>
                  <a:ext uri="{FF2B5EF4-FFF2-40B4-BE49-F238E27FC236}">
                    <a16:creationId xmlns:a16="http://schemas.microsoft.com/office/drawing/2014/main" id="{5F6CDD02-481D-43CB-914A-814A9E61213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9" name="Line 21">
                <a:extLst>
                  <a:ext uri="{FF2B5EF4-FFF2-40B4-BE49-F238E27FC236}">
                    <a16:creationId xmlns:a16="http://schemas.microsoft.com/office/drawing/2014/main" id="{A4BF4CB0-AEDE-43D3-A231-5EF61C53B1E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390" name="Group 22">
            <a:extLst>
              <a:ext uri="{FF2B5EF4-FFF2-40B4-BE49-F238E27FC236}">
                <a16:creationId xmlns:a16="http://schemas.microsoft.com/office/drawing/2014/main" id="{C7618A56-C819-4116-9D9E-3C30C92F695E}"/>
              </a:ext>
            </a:extLst>
          </p:cNvPr>
          <p:cNvGrpSpPr>
            <a:grpSpLocks/>
          </p:cNvGrpSpPr>
          <p:nvPr/>
        </p:nvGrpSpPr>
        <p:grpSpPr bwMode="auto">
          <a:xfrm>
            <a:off x="488950" y="825500"/>
            <a:ext cx="74613" cy="26988"/>
            <a:chOff x="2373" y="1404"/>
            <a:chExt cx="47" cy="17"/>
          </a:xfrm>
        </p:grpSpPr>
        <p:sp>
          <p:nvSpPr>
            <p:cNvPr id="58391" name="Oval 23">
              <a:extLst>
                <a:ext uri="{FF2B5EF4-FFF2-40B4-BE49-F238E27FC236}">
                  <a16:creationId xmlns:a16="http://schemas.microsoft.com/office/drawing/2014/main" id="{4A20323E-581E-4391-AD35-2D3F00B3F2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8392" name="Oval 24">
              <a:extLst>
                <a:ext uri="{FF2B5EF4-FFF2-40B4-BE49-F238E27FC236}">
                  <a16:creationId xmlns:a16="http://schemas.microsoft.com/office/drawing/2014/main" id="{F156D255-74E6-4277-8B13-06616465EA3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8393" name="Line 25">
            <a:extLst>
              <a:ext uri="{FF2B5EF4-FFF2-40B4-BE49-F238E27FC236}">
                <a16:creationId xmlns:a16="http://schemas.microsoft.com/office/drawing/2014/main" id="{A6DFE3B1-0DCD-4317-AECF-05BE2193C0FE}"/>
              </a:ext>
            </a:extLst>
          </p:cNvPr>
          <p:cNvSpPr>
            <a:spLocks noChangeShapeType="1"/>
          </p:cNvSpPr>
          <p:nvPr/>
        </p:nvSpPr>
        <p:spPr bwMode="auto">
          <a:xfrm>
            <a:off x="260350" y="969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394" name="Group 26">
            <a:extLst>
              <a:ext uri="{FF2B5EF4-FFF2-40B4-BE49-F238E27FC236}">
                <a16:creationId xmlns:a16="http://schemas.microsoft.com/office/drawing/2014/main" id="{9871C479-F6CA-4FFE-A15F-41A0F9C22719}"/>
              </a:ext>
            </a:extLst>
          </p:cNvPr>
          <p:cNvGrpSpPr>
            <a:grpSpLocks/>
          </p:cNvGrpSpPr>
          <p:nvPr/>
        </p:nvGrpSpPr>
        <p:grpSpPr bwMode="auto">
          <a:xfrm>
            <a:off x="404813" y="1184275"/>
            <a:ext cx="244475" cy="158750"/>
            <a:chOff x="2341" y="3016"/>
            <a:chExt cx="154" cy="100"/>
          </a:xfrm>
        </p:grpSpPr>
        <p:sp>
          <p:nvSpPr>
            <p:cNvPr id="58395" name="Rectangle 27">
              <a:extLst>
                <a:ext uri="{FF2B5EF4-FFF2-40B4-BE49-F238E27FC236}">
                  <a16:creationId xmlns:a16="http://schemas.microsoft.com/office/drawing/2014/main" id="{21BF6AD7-8D0C-4F8E-87E4-4C7F478FBD9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396" name="Group 28">
              <a:extLst>
                <a:ext uri="{FF2B5EF4-FFF2-40B4-BE49-F238E27FC236}">
                  <a16:creationId xmlns:a16="http://schemas.microsoft.com/office/drawing/2014/main" id="{2D3D0403-BD59-4AC2-AFA8-81D51CB4A354}"/>
                </a:ext>
              </a:extLst>
            </p:cNvPr>
            <p:cNvGrpSpPr>
              <a:grpSpLocks/>
            </p:cNvGrpSpPr>
            <p:nvPr/>
          </p:nvGrpSpPr>
          <p:grpSpPr bwMode="auto">
            <a:xfrm>
              <a:off x="2363" y="3033"/>
              <a:ext cx="110" cy="63"/>
              <a:chOff x="691" y="3359"/>
              <a:chExt cx="136" cy="90"/>
            </a:xfrm>
          </p:grpSpPr>
          <p:sp>
            <p:nvSpPr>
              <p:cNvPr id="58397" name="Line 29">
                <a:extLst>
                  <a:ext uri="{FF2B5EF4-FFF2-40B4-BE49-F238E27FC236}">
                    <a16:creationId xmlns:a16="http://schemas.microsoft.com/office/drawing/2014/main" id="{D7BB3DEA-3E95-48C1-A397-3F5F7506C868}"/>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8" name="Line 30">
                <a:extLst>
                  <a:ext uri="{FF2B5EF4-FFF2-40B4-BE49-F238E27FC236}">
                    <a16:creationId xmlns:a16="http://schemas.microsoft.com/office/drawing/2014/main" id="{0D7B809D-C2F7-40A7-BFD1-940E312FA555}"/>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9" name="Line 31">
                <a:extLst>
                  <a:ext uri="{FF2B5EF4-FFF2-40B4-BE49-F238E27FC236}">
                    <a16:creationId xmlns:a16="http://schemas.microsoft.com/office/drawing/2014/main" id="{CA7D0429-5C18-465D-BA01-206CEF61EE8E}"/>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0" name="Line 32">
                <a:extLst>
                  <a:ext uri="{FF2B5EF4-FFF2-40B4-BE49-F238E27FC236}">
                    <a16:creationId xmlns:a16="http://schemas.microsoft.com/office/drawing/2014/main" id="{2630F222-B489-4C73-A522-A9B5E092424D}"/>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401" name="Group 33">
            <a:extLst>
              <a:ext uri="{FF2B5EF4-FFF2-40B4-BE49-F238E27FC236}">
                <a16:creationId xmlns:a16="http://schemas.microsoft.com/office/drawing/2014/main" id="{A4A71E32-9735-460C-974A-4DE36168BB7D}"/>
              </a:ext>
            </a:extLst>
          </p:cNvPr>
          <p:cNvGrpSpPr>
            <a:grpSpLocks/>
          </p:cNvGrpSpPr>
          <p:nvPr/>
        </p:nvGrpSpPr>
        <p:grpSpPr bwMode="auto">
          <a:xfrm>
            <a:off x="488950" y="1112838"/>
            <a:ext cx="74613" cy="26987"/>
            <a:chOff x="2373" y="1404"/>
            <a:chExt cx="47" cy="17"/>
          </a:xfrm>
        </p:grpSpPr>
        <p:sp>
          <p:nvSpPr>
            <p:cNvPr id="58402" name="Oval 34">
              <a:extLst>
                <a:ext uri="{FF2B5EF4-FFF2-40B4-BE49-F238E27FC236}">
                  <a16:creationId xmlns:a16="http://schemas.microsoft.com/office/drawing/2014/main" id="{36D405FB-B430-48B7-B060-A24CEEFCFA1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8403" name="Oval 35">
              <a:extLst>
                <a:ext uri="{FF2B5EF4-FFF2-40B4-BE49-F238E27FC236}">
                  <a16:creationId xmlns:a16="http://schemas.microsoft.com/office/drawing/2014/main" id="{EA78DDE4-E65D-4F3E-BF40-F4A9BEAF553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8404" name="Line 36">
            <a:extLst>
              <a:ext uri="{FF2B5EF4-FFF2-40B4-BE49-F238E27FC236}">
                <a16:creationId xmlns:a16="http://schemas.microsoft.com/office/drawing/2014/main" id="{03799B40-7B32-4BF6-8328-87DB129E3B8C}"/>
              </a:ext>
            </a:extLst>
          </p:cNvPr>
          <p:cNvSpPr>
            <a:spLocks noChangeShapeType="1"/>
          </p:cNvSpPr>
          <p:nvPr/>
        </p:nvSpPr>
        <p:spPr bwMode="auto">
          <a:xfrm>
            <a:off x="260350" y="12573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5" name="Text Box 37">
            <a:extLst>
              <a:ext uri="{FF2B5EF4-FFF2-40B4-BE49-F238E27FC236}">
                <a16:creationId xmlns:a16="http://schemas.microsoft.com/office/drawing/2014/main" id="{C8D64E28-3481-4C3D-990C-437510319A22}"/>
              </a:ext>
            </a:extLst>
          </p:cNvPr>
          <p:cNvSpPr txBox="1">
            <a:spLocks noChangeArrowheads="1"/>
          </p:cNvSpPr>
          <p:nvPr/>
        </p:nvSpPr>
        <p:spPr bwMode="auto">
          <a:xfrm>
            <a:off x="620713" y="536575"/>
            <a:ext cx="27432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x27 </a:t>
            </a:r>
            <a:r>
              <a:rPr lang="en-GB" altLang="en-US"/>
              <a:t>AH-1S Cobra Attack Helicopter </a:t>
            </a:r>
            <a:r>
              <a:rPr lang="en-GB" altLang="en-US" b="1"/>
              <a:t>(a)            </a:t>
            </a:r>
            <a:r>
              <a:rPr lang="en-GB" altLang="en-US"/>
              <a:t>CWUS-61</a:t>
            </a:r>
            <a:endParaRPr lang="en-GB" altLang="en-US" b="1"/>
          </a:p>
        </p:txBody>
      </p:sp>
      <p:sp>
        <p:nvSpPr>
          <p:cNvPr id="58406" name="Text Box 38">
            <a:extLst>
              <a:ext uri="{FF2B5EF4-FFF2-40B4-BE49-F238E27FC236}">
                <a16:creationId xmlns:a16="http://schemas.microsoft.com/office/drawing/2014/main" id="{1DC1B7E3-C62B-46ED-AE35-2CA2D38660D9}"/>
              </a:ext>
            </a:extLst>
          </p:cNvPr>
          <p:cNvSpPr txBox="1">
            <a:spLocks noChangeArrowheads="1"/>
          </p:cNvSpPr>
          <p:nvPr/>
        </p:nvSpPr>
        <p:spPr bwMode="auto">
          <a:xfrm>
            <a:off x="620713" y="823913"/>
            <a:ext cx="27336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x17 </a:t>
            </a:r>
            <a:r>
              <a:rPr lang="en-GB" altLang="en-US"/>
              <a:t>OH-58 Kiowa Observation Helicopter </a:t>
            </a:r>
            <a:r>
              <a:rPr lang="en-GB" altLang="en-US" b="1"/>
              <a:t>(bd)</a:t>
            </a:r>
            <a:r>
              <a:rPr lang="en-GB" altLang="en-US"/>
              <a:t>CWUS-57</a:t>
            </a:r>
            <a:endParaRPr lang="en-GB" altLang="en-US" b="1"/>
          </a:p>
        </p:txBody>
      </p:sp>
      <p:sp>
        <p:nvSpPr>
          <p:cNvPr id="58407" name="Text Box 39">
            <a:extLst>
              <a:ext uri="{FF2B5EF4-FFF2-40B4-BE49-F238E27FC236}">
                <a16:creationId xmlns:a16="http://schemas.microsoft.com/office/drawing/2014/main" id="{2C01F6E4-5D18-4BFF-98B8-6E4A3BE38D48}"/>
              </a:ext>
            </a:extLst>
          </p:cNvPr>
          <p:cNvSpPr txBox="1">
            <a:spLocks noChangeArrowheads="1"/>
          </p:cNvSpPr>
          <p:nvPr/>
        </p:nvSpPr>
        <p:spPr bwMode="auto">
          <a:xfrm>
            <a:off x="620713" y="1112838"/>
            <a:ext cx="27368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x35 </a:t>
            </a:r>
            <a:r>
              <a:rPr lang="en-GB" altLang="en-US"/>
              <a:t>UH-1D/H Iroquois Utility Helicopter </a:t>
            </a:r>
            <a:r>
              <a:rPr lang="en-GB" altLang="en-US" b="1"/>
              <a:t>(cd)    </a:t>
            </a:r>
            <a:r>
              <a:rPr lang="en-GB" altLang="en-US"/>
              <a:t>CWUS-59</a:t>
            </a:r>
            <a:endParaRPr lang="en-GB" altLang="en-US" b="1"/>
          </a:p>
        </p:txBody>
      </p:sp>
      <p:grpSp>
        <p:nvGrpSpPr>
          <p:cNvPr id="58408" name="Group 40">
            <a:extLst>
              <a:ext uri="{FF2B5EF4-FFF2-40B4-BE49-F238E27FC236}">
                <a16:creationId xmlns:a16="http://schemas.microsoft.com/office/drawing/2014/main" id="{53AD59E8-D2E9-4CB9-B785-9D443AFDF939}"/>
              </a:ext>
            </a:extLst>
          </p:cNvPr>
          <p:cNvGrpSpPr>
            <a:grpSpLocks/>
          </p:cNvGrpSpPr>
          <p:nvPr/>
        </p:nvGrpSpPr>
        <p:grpSpPr bwMode="auto">
          <a:xfrm>
            <a:off x="404813" y="1473200"/>
            <a:ext cx="244475" cy="158750"/>
            <a:chOff x="2341" y="3016"/>
            <a:chExt cx="154" cy="100"/>
          </a:xfrm>
        </p:grpSpPr>
        <p:sp>
          <p:nvSpPr>
            <p:cNvPr id="58409" name="Rectangle 41">
              <a:extLst>
                <a:ext uri="{FF2B5EF4-FFF2-40B4-BE49-F238E27FC236}">
                  <a16:creationId xmlns:a16="http://schemas.microsoft.com/office/drawing/2014/main" id="{9698B934-AB2D-4462-8820-2C5B7609915F}"/>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410" name="Group 42">
              <a:extLst>
                <a:ext uri="{FF2B5EF4-FFF2-40B4-BE49-F238E27FC236}">
                  <a16:creationId xmlns:a16="http://schemas.microsoft.com/office/drawing/2014/main" id="{37973FAF-ADA0-4730-AB2E-A2017290F11E}"/>
                </a:ext>
              </a:extLst>
            </p:cNvPr>
            <p:cNvGrpSpPr>
              <a:grpSpLocks/>
            </p:cNvGrpSpPr>
            <p:nvPr/>
          </p:nvGrpSpPr>
          <p:grpSpPr bwMode="auto">
            <a:xfrm>
              <a:off x="2363" y="3033"/>
              <a:ext cx="110" cy="63"/>
              <a:chOff x="691" y="3359"/>
              <a:chExt cx="136" cy="90"/>
            </a:xfrm>
          </p:grpSpPr>
          <p:sp>
            <p:nvSpPr>
              <p:cNvPr id="58411" name="Line 43">
                <a:extLst>
                  <a:ext uri="{FF2B5EF4-FFF2-40B4-BE49-F238E27FC236}">
                    <a16:creationId xmlns:a16="http://schemas.microsoft.com/office/drawing/2014/main" id="{36500E84-575D-429C-B255-564D813C526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12" name="Line 44">
                <a:extLst>
                  <a:ext uri="{FF2B5EF4-FFF2-40B4-BE49-F238E27FC236}">
                    <a16:creationId xmlns:a16="http://schemas.microsoft.com/office/drawing/2014/main" id="{9894FAA4-BB6E-42D0-88AD-09E2761950F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13" name="Line 45">
                <a:extLst>
                  <a:ext uri="{FF2B5EF4-FFF2-40B4-BE49-F238E27FC236}">
                    <a16:creationId xmlns:a16="http://schemas.microsoft.com/office/drawing/2014/main" id="{6E28BCC4-D889-4B7E-9580-96129B452B6B}"/>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14" name="Line 46">
                <a:extLst>
                  <a:ext uri="{FF2B5EF4-FFF2-40B4-BE49-F238E27FC236}">
                    <a16:creationId xmlns:a16="http://schemas.microsoft.com/office/drawing/2014/main" id="{6872C8D4-B4ED-450E-8C55-952849CEEBC1}"/>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415" name="Group 47">
            <a:extLst>
              <a:ext uri="{FF2B5EF4-FFF2-40B4-BE49-F238E27FC236}">
                <a16:creationId xmlns:a16="http://schemas.microsoft.com/office/drawing/2014/main" id="{567204E0-6AF9-4D70-BA69-21E8AB17E5A0}"/>
              </a:ext>
            </a:extLst>
          </p:cNvPr>
          <p:cNvGrpSpPr>
            <a:grpSpLocks/>
          </p:cNvGrpSpPr>
          <p:nvPr/>
        </p:nvGrpSpPr>
        <p:grpSpPr bwMode="auto">
          <a:xfrm>
            <a:off x="488950" y="1403350"/>
            <a:ext cx="74613" cy="26988"/>
            <a:chOff x="2373" y="1404"/>
            <a:chExt cx="47" cy="17"/>
          </a:xfrm>
        </p:grpSpPr>
        <p:sp>
          <p:nvSpPr>
            <p:cNvPr id="58416" name="Oval 48">
              <a:extLst>
                <a:ext uri="{FF2B5EF4-FFF2-40B4-BE49-F238E27FC236}">
                  <a16:creationId xmlns:a16="http://schemas.microsoft.com/office/drawing/2014/main" id="{DB62C7F9-9DD5-4E6B-BA8E-49680E66DD7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8417" name="Oval 49">
              <a:extLst>
                <a:ext uri="{FF2B5EF4-FFF2-40B4-BE49-F238E27FC236}">
                  <a16:creationId xmlns:a16="http://schemas.microsoft.com/office/drawing/2014/main" id="{647F3100-49ED-4719-A3AA-5AC1EBAECAF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8418" name="Line 50">
            <a:extLst>
              <a:ext uri="{FF2B5EF4-FFF2-40B4-BE49-F238E27FC236}">
                <a16:creationId xmlns:a16="http://schemas.microsoft.com/office/drawing/2014/main" id="{EED59417-902F-468F-9FE3-1B13C706A2F8}"/>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19" name="Text Box 51">
            <a:extLst>
              <a:ext uri="{FF2B5EF4-FFF2-40B4-BE49-F238E27FC236}">
                <a16:creationId xmlns:a16="http://schemas.microsoft.com/office/drawing/2014/main" id="{3BF7BFF3-316F-4AED-8708-8B40DA11487F}"/>
              </a:ext>
            </a:extLst>
          </p:cNvPr>
          <p:cNvSpPr txBox="1">
            <a:spLocks noChangeArrowheads="1"/>
          </p:cNvSpPr>
          <p:nvPr/>
        </p:nvSpPr>
        <p:spPr bwMode="auto">
          <a:xfrm>
            <a:off x="620713" y="1403350"/>
            <a:ext cx="27336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x16 </a:t>
            </a:r>
            <a:r>
              <a:rPr lang="en-GB" altLang="en-US"/>
              <a:t>CH-47 Chinook Transport Helicopter </a:t>
            </a:r>
            <a:r>
              <a:rPr lang="en-GB" altLang="en-US" b="1"/>
              <a:t>(d)   </a:t>
            </a:r>
            <a:r>
              <a:rPr lang="en-GB" altLang="en-US"/>
              <a:t>CWUS-67</a:t>
            </a:r>
            <a:endParaRPr lang="en-GB" altLang="en-US" b="1"/>
          </a:p>
        </p:txBody>
      </p:sp>
      <p:grpSp>
        <p:nvGrpSpPr>
          <p:cNvPr id="58420" name="Group 52">
            <a:extLst>
              <a:ext uri="{FF2B5EF4-FFF2-40B4-BE49-F238E27FC236}">
                <a16:creationId xmlns:a16="http://schemas.microsoft.com/office/drawing/2014/main" id="{EE85B835-6F28-4DE5-9B21-6F7C97CE4B1C}"/>
              </a:ext>
            </a:extLst>
          </p:cNvPr>
          <p:cNvGrpSpPr>
            <a:grpSpLocks/>
          </p:cNvGrpSpPr>
          <p:nvPr/>
        </p:nvGrpSpPr>
        <p:grpSpPr bwMode="auto">
          <a:xfrm>
            <a:off x="115888" y="250825"/>
            <a:ext cx="288925" cy="217488"/>
            <a:chOff x="2341" y="3016"/>
            <a:chExt cx="154" cy="100"/>
          </a:xfrm>
        </p:grpSpPr>
        <p:sp>
          <p:nvSpPr>
            <p:cNvPr id="58421" name="Rectangle 53">
              <a:extLst>
                <a:ext uri="{FF2B5EF4-FFF2-40B4-BE49-F238E27FC236}">
                  <a16:creationId xmlns:a16="http://schemas.microsoft.com/office/drawing/2014/main" id="{1372A08F-7923-43B6-8EE9-412CB8D5FBE2}"/>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422" name="Group 54">
              <a:extLst>
                <a:ext uri="{FF2B5EF4-FFF2-40B4-BE49-F238E27FC236}">
                  <a16:creationId xmlns:a16="http://schemas.microsoft.com/office/drawing/2014/main" id="{03BF3949-3A2C-4DB3-A234-F1AE0C3CDB26}"/>
                </a:ext>
              </a:extLst>
            </p:cNvPr>
            <p:cNvGrpSpPr>
              <a:grpSpLocks/>
            </p:cNvGrpSpPr>
            <p:nvPr/>
          </p:nvGrpSpPr>
          <p:grpSpPr bwMode="auto">
            <a:xfrm>
              <a:off x="2363" y="3033"/>
              <a:ext cx="110" cy="63"/>
              <a:chOff x="691" y="3359"/>
              <a:chExt cx="136" cy="90"/>
            </a:xfrm>
          </p:grpSpPr>
          <p:sp>
            <p:nvSpPr>
              <p:cNvPr id="58423" name="Line 55">
                <a:extLst>
                  <a:ext uri="{FF2B5EF4-FFF2-40B4-BE49-F238E27FC236}">
                    <a16:creationId xmlns:a16="http://schemas.microsoft.com/office/drawing/2014/main" id="{11B3D2D5-F734-4102-9DAB-1ED1AAE9EF42}"/>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24" name="Line 56">
                <a:extLst>
                  <a:ext uri="{FF2B5EF4-FFF2-40B4-BE49-F238E27FC236}">
                    <a16:creationId xmlns:a16="http://schemas.microsoft.com/office/drawing/2014/main" id="{80D22728-89FA-46A8-8EF3-B89641DE98D1}"/>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25" name="Line 57">
                <a:extLst>
                  <a:ext uri="{FF2B5EF4-FFF2-40B4-BE49-F238E27FC236}">
                    <a16:creationId xmlns:a16="http://schemas.microsoft.com/office/drawing/2014/main" id="{2FCD2667-E380-4829-9101-B903600CA0E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26" name="Line 58">
                <a:extLst>
                  <a:ext uri="{FF2B5EF4-FFF2-40B4-BE49-F238E27FC236}">
                    <a16:creationId xmlns:a16="http://schemas.microsoft.com/office/drawing/2014/main" id="{1212A395-39D2-4127-B598-3BA2F6125501}"/>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427" name="Group 59">
            <a:extLst>
              <a:ext uri="{FF2B5EF4-FFF2-40B4-BE49-F238E27FC236}">
                <a16:creationId xmlns:a16="http://schemas.microsoft.com/office/drawing/2014/main" id="{7F539A09-28DF-4453-8DCB-9CD313086799}"/>
              </a:ext>
            </a:extLst>
          </p:cNvPr>
          <p:cNvGrpSpPr>
            <a:grpSpLocks/>
          </p:cNvGrpSpPr>
          <p:nvPr/>
        </p:nvGrpSpPr>
        <p:grpSpPr bwMode="auto">
          <a:xfrm>
            <a:off x="222250" y="179388"/>
            <a:ext cx="76200" cy="63500"/>
            <a:chOff x="2539" y="543"/>
            <a:chExt cx="48" cy="40"/>
          </a:xfrm>
        </p:grpSpPr>
        <p:sp>
          <p:nvSpPr>
            <p:cNvPr id="58428" name="Line 60">
              <a:extLst>
                <a:ext uri="{FF2B5EF4-FFF2-40B4-BE49-F238E27FC236}">
                  <a16:creationId xmlns:a16="http://schemas.microsoft.com/office/drawing/2014/main" id="{BF0DF11C-CB86-4579-8A55-A63BDC1A0A2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9" name="Line 61">
              <a:extLst>
                <a:ext uri="{FF2B5EF4-FFF2-40B4-BE49-F238E27FC236}">
                  <a16:creationId xmlns:a16="http://schemas.microsoft.com/office/drawing/2014/main" id="{0FF5255D-8346-4229-9268-8F94B26798D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430" name="Text Box 62">
            <a:extLst>
              <a:ext uri="{FF2B5EF4-FFF2-40B4-BE49-F238E27FC236}">
                <a16:creationId xmlns:a16="http://schemas.microsoft.com/office/drawing/2014/main" id="{3CCA9B26-7814-4258-BCCC-615DC221770F}"/>
              </a:ext>
            </a:extLst>
          </p:cNvPr>
          <p:cNvSpPr txBox="1">
            <a:spLocks noChangeArrowheads="1"/>
          </p:cNvSpPr>
          <p:nvPr/>
        </p:nvSpPr>
        <p:spPr bwMode="auto">
          <a:xfrm>
            <a:off x="404813" y="107950"/>
            <a:ext cx="2100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CWUS-27</a:t>
            </a:r>
          </a:p>
          <a:p>
            <a:r>
              <a:rPr lang="en-GB" altLang="en-US" sz="1000" b="1"/>
              <a:t>Corps Combat Aviation Brigade</a:t>
            </a:r>
          </a:p>
        </p:txBody>
      </p:sp>
      <p:sp>
        <p:nvSpPr>
          <p:cNvPr id="58431" name="Text Box 63">
            <a:extLst>
              <a:ext uri="{FF2B5EF4-FFF2-40B4-BE49-F238E27FC236}">
                <a16:creationId xmlns:a16="http://schemas.microsoft.com/office/drawing/2014/main" id="{1829A4BA-EFD0-402D-8EFA-9BF667E42BE7}"/>
              </a:ext>
            </a:extLst>
          </p:cNvPr>
          <p:cNvSpPr txBox="1">
            <a:spLocks noChangeArrowheads="1"/>
          </p:cNvSpPr>
          <p:nvPr/>
        </p:nvSpPr>
        <p:spPr bwMode="auto">
          <a:xfrm>
            <a:off x="115888" y="1692275"/>
            <a:ext cx="3313112" cy="241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Early 1980s: May replace AH-1S Cobras with:</a:t>
            </a:r>
          </a:p>
          <a:p>
            <a:r>
              <a:rPr lang="en-GB" altLang="en-US" b="1"/>
              <a:t>     </a:t>
            </a:r>
            <a:r>
              <a:rPr lang="en-GB" altLang="en-US"/>
              <a:t>AH-1S Enhanced Cobra Attack Helicopter                    CWUS-62</a:t>
            </a:r>
          </a:p>
          <a:p>
            <a:r>
              <a:rPr lang="en-GB" altLang="en-US"/>
              <a:t>Or in late 1980s with:</a:t>
            </a:r>
          </a:p>
          <a:p>
            <a:r>
              <a:rPr lang="en-GB" altLang="en-US"/>
              <a:t>     AH-64 Apache Attack Helicopter                                   CWUS-65</a:t>
            </a:r>
            <a:endParaRPr lang="en-GB" altLang="en-US" b="1"/>
          </a:p>
          <a:p>
            <a:endParaRPr lang="en-GB" altLang="en-US" b="1"/>
          </a:p>
          <a:p>
            <a:r>
              <a:rPr lang="en-GB" altLang="en-US" b="1"/>
              <a:t>(b) </a:t>
            </a:r>
            <a:r>
              <a:rPr lang="en-GB" altLang="en-US"/>
              <a:t>Late 1980s: Replace </a:t>
            </a:r>
            <a:r>
              <a:rPr lang="en-GB" altLang="en-US" b="1"/>
              <a:t>x7 </a:t>
            </a:r>
            <a:r>
              <a:rPr lang="en-GB" altLang="en-US"/>
              <a:t>OH-58 Kiowa with:</a:t>
            </a:r>
          </a:p>
          <a:p>
            <a:r>
              <a:rPr lang="en-GB" altLang="en-US"/>
              <a:t>     OH-58D Kiowa Warrior Observation Helicopter            CWUS-58</a:t>
            </a:r>
          </a:p>
          <a:p>
            <a:endParaRPr lang="en-GB" altLang="en-US"/>
          </a:p>
          <a:p>
            <a:r>
              <a:rPr lang="en-GB" altLang="en-US" b="1"/>
              <a:t>(c) </a:t>
            </a:r>
            <a:r>
              <a:rPr lang="en-GB" altLang="en-US"/>
              <a:t>Mid-1980s: Replace </a:t>
            </a:r>
            <a:r>
              <a:rPr lang="en-GB" altLang="en-US" b="1"/>
              <a:t>x20 </a:t>
            </a:r>
            <a:r>
              <a:rPr lang="en-GB" altLang="en-US"/>
              <a:t>UH-1D/H Iroquois with:</a:t>
            </a:r>
          </a:p>
          <a:p>
            <a:r>
              <a:rPr lang="en-GB" altLang="en-US"/>
              <a:t>     UH-60 Blackhawk Utility Helicopter                               CWUS-60</a:t>
            </a:r>
          </a:p>
          <a:p>
            <a:endParaRPr lang="en-GB" altLang="en-US"/>
          </a:p>
          <a:p>
            <a:r>
              <a:rPr lang="en-GB" altLang="en-US" b="1"/>
              <a:t>(d) </a:t>
            </a:r>
            <a:r>
              <a:rPr lang="en-GB" altLang="en-US"/>
              <a:t>US III Corps (the main REFORGER formation in the USA) had only three Attack Helicopter Battalions in its Combat Aviation Brigade and no Transport Helicopter Battalion, so delete all UH-1s, UH-60s and CH-47s.</a:t>
            </a:r>
          </a:p>
          <a:p>
            <a:endParaRPr lang="en-GB" altLang="en-US"/>
          </a:p>
          <a:p>
            <a:r>
              <a:rPr lang="en-GB" altLang="en-US" b="1"/>
              <a:t>(e) </a:t>
            </a:r>
            <a:r>
              <a:rPr lang="en-GB" altLang="en-US"/>
              <a:t>US XVIII Airborne Corps had no Attack Helicopter Battalions in its Combat Aviation Brigade, so delete all AH-1s &amp; AH-64s, plus </a:t>
            </a:r>
            <a:r>
              <a:rPr lang="en-GB" altLang="en-US" b="1"/>
              <a:t>x5 </a:t>
            </a:r>
            <a:r>
              <a:rPr lang="en-GB" altLang="en-US"/>
              <a:t>OH-58s.</a:t>
            </a:r>
            <a:endParaRPr lang="en-GB" altLang="en-US" b="1"/>
          </a:p>
        </p:txBody>
      </p:sp>
      <p:sp>
        <p:nvSpPr>
          <p:cNvPr id="58432" name="Line 64">
            <a:extLst>
              <a:ext uri="{FF2B5EF4-FFF2-40B4-BE49-F238E27FC236}">
                <a16:creationId xmlns:a16="http://schemas.microsoft.com/office/drawing/2014/main" id="{FF91E0A5-E4BE-4C13-9D39-34C51FCD73B5}"/>
              </a:ext>
            </a:extLst>
          </p:cNvPr>
          <p:cNvSpPr>
            <a:spLocks noChangeShapeType="1"/>
          </p:cNvSpPr>
          <p:nvPr/>
        </p:nvSpPr>
        <p:spPr bwMode="auto">
          <a:xfrm>
            <a:off x="260350" y="468313"/>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8438" name="Picture 70" descr="mi6R4vNKZ_4VMWleuc5heig">
            <a:extLst>
              <a:ext uri="{FF2B5EF4-FFF2-40B4-BE49-F238E27FC236}">
                <a16:creationId xmlns:a16="http://schemas.microsoft.com/office/drawing/2014/main" id="{B9255CBA-73C0-46C5-B3C1-15C1307A39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468313"/>
            <a:ext cx="3224212" cy="2149475"/>
          </a:xfrm>
          <a:prstGeom prst="rect">
            <a:avLst/>
          </a:prstGeom>
          <a:noFill/>
          <a:extLst>
            <a:ext uri="{909E8E84-426E-40DD-AFC4-6F175D3DCCD1}">
              <a14:hiddenFill xmlns:a14="http://schemas.microsoft.com/office/drawing/2010/main">
                <a:solidFill>
                  <a:srgbClr val="FFFFFF"/>
                </a:solidFill>
              </a14:hiddenFill>
            </a:ext>
          </a:extLst>
        </p:spPr>
      </p:pic>
      <p:pic>
        <p:nvPicPr>
          <p:cNvPr id="58442" name="Picture 74" descr="DA-ST-83-08443">
            <a:extLst>
              <a:ext uri="{FF2B5EF4-FFF2-40B4-BE49-F238E27FC236}">
                <a16:creationId xmlns:a16="http://schemas.microsoft.com/office/drawing/2014/main" id="{C34352B2-B78D-4317-A7D7-AD65D9AD11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4211638"/>
            <a:ext cx="3529012" cy="2339975"/>
          </a:xfrm>
          <a:prstGeom prst="rect">
            <a:avLst/>
          </a:prstGeom>
          <a:noFill/>
          <a:extLst>
            <a:ext uri="{909E8E84-426E-40DD-AFC4-6F175D3DCCD1}">
              <a14:hiddenFill xmlns:a14="http://schemas.microsoft.com/office/drawing/2010/main">
                <a:solidFill>
                  <a:srgbClr val="FFFFFF"/>
                </a:solidFill>
              </a14:hiddenFill>
            </a:ext>
          </a:extLst>
        </p:spPr>
      </p:pic>
      <p:sp>
        <p:nvSpPr>
          <p:cNvPr id="58445" name="Text Box 77">
            <a:extLst>
              <a:ext uri="{FF2B5EF4-FFF2-40B4-BE49-F238E27FC236}">
                <a16:creationId xmlns:a16="http://schemas.microsoft.com/office/drawing/2014/main" id="{B6B82C4E-73F2-40FC-868C-240F5A021CB8}"/>
              </a:ext>
            </a:extLst>
          </p:cNvPr>
          <p:cNvSpPr txBox="1">
            <a:spLocks noChangeArrowheads="1"/>
          </p:cNvSpPr>
          <p:nvPr/>
        </p:nvSpPr>
        <p:spPr bwMode="auto">
          <a:xfrm>
            <a:off x="115888" y="6588125"/>
            <a:ext cx="6626225" cy="24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000" b="1" u="sng"/>
              <a:t>General Note Regarding US Army AH-1 Cobra Variants</a:t>
            </a:r>
          </a:p>
          <a:p>
            <a:endParaRPr lang="en-GB" altLang="en-US" b="1" u="sng"/>
          </a:p>
          <a:p>
            <a:r>
              <a:rPr lang="en-GB" altLang="en-US"/>
              <a:t>Identifying the sub-types of US Army AH-1 Cobras in use during the 1980s is a very complicated subject, so here’s a précis:</a:t>
            </a:r>
          </a:p>
          <a:p>
            <a:endParaRPr lang="en-GB" altLang="en-US"/>
          </a:p>
          <a:p>
            <a:r>
              <a:rPr lang="en-GB" altLang="en-US"/>
              <a:t>At the start of the 1980s, the main US Army variant of the AH-1 Cobra gunship was the AH-1S.  This type featured a TOW ATGM capability, plus a gun turret mounting a paired Minigun and 40mm automatic grenade launcher.  This type was often known as the ‘AH-1S Production’ or ‘AH-1S Prod’ and is represented by unit card CWUS-61.  There were also older AH-1Q and AH-1R models still in reserve service and these are also best represented by unit card CWUS-61, as they had much the same armament, including TOW ATGM capability.  </a:t>
            </a:r>
          </a:p>
          <a:p>
            <a:endParaRPr lang="en-GB" altLang="en-US"/>
          </a:p>
          <a:p>
            <a:r>
              <a:rPr lang="en-GB" altLang="en-US"/>
              <a:t>There were even a number of Vietnam-era AH-1G Cobras still in service, which only had a single turreted Minigun and lacked the TOW capability of the other types (use CWUS-61 but without the TOW ATGM capability).</a:t>
            </a:r>
          </a:p>
          <a:p>
            <a:endParaRPr lang="en-GB" altLang="en-US"/>
          </a:p>
          <a:p>
            <a:r>
              <a:rPr lang="en-GB" altLang="en-US"/>
              <a:t>Almost immediately, a programme of upgrades for early-production AH-1S Cobras was instigated, adding a 20mm rotary cannon and other improvements to the design.  These were known as the AH-1S Enhanced and all newly-built Cobras aircraft were now of this type, represented by unit card CWUS-62.  All surviving AH-1G, Q and R models were also brought up to this specification, being designated as ‘AH-1S Modernized’ (use CWUS-62).</a:t>
            </a:r>
          </a:p>
          <a:p>
            <a:endParaRPr lang="en-GB" altLang="en-US"/>
          </a:p>
          <a:p>
            <a:r>
              <a:rPr lang="en-GB" altLang="en-US"/>
              <a:t>To create extra confusion, in 1988 the US Army gave the three AH-1S variants new designations: The remaining ‘AH-1S Prod’ models were designated as AH-1P, the ‘AH-1S Enhanced’ became AH-1E and the ‘AH-1S Modernized’ became the AH-1F.</a:t>
            </a:r>
          </a:p>
        </p:txBody>
      </p:sp>
      <p:pic>
        <p:nvPicPr>
          <p:cNvPr id="58446" name="Picture 78" descr="cq48j">
            <a:extLst>
              <a:ext uri="{FF2B5EF4-FFF2-40B4-BE49-F238E27FC236}">
                <a16:creationId xmlns:a16="http://schemas.microsoft.com/office/drawing/2014/main" id="{D0F0A82E-E6F6-4C28-BB2C-D615134686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6338" y="3492500"/>
            <a:ext cx="3025775" cy="20145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53" name="Line 197">
            <a:extLst>
              <a:ext uri="{FF2B5EF4-FFF2-40B4-BE49-F238E27FC236}">
                <a16:creationId xmlns:a16="http://schemas.microsoft.com/office/drawing/2014/main" id="{2E8D5B9F-2F89-4659-9701-6850FE916294}"/>
              </a:ext>
            </a:extLst>
          </p:cNvPr>
          <p:cNvSpPr>
            <a:spLocks noChangeShapeType="1"/>
          </p:cNvSpPr>
          <p:nvPr/>
        </p:nvSpPr>
        <p:spPr bwMode="auto">
          <a:xfrm>
            <a:off x="765175" y="24828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60" name="Line 4">
            <a:extLst>
              <a:ext uri="{FF2B5EF4-FFF2-40B4-BE49-F238E27FC236}">
                <a16:creationId xmlns:a16="http://schemas.microsoft.com/office/drawing/2014/main" id="{64D8C345-FE4F-4A93-A2C2-832922EAF7A4}"/>
              </a:ext>
            </a:extLst>
          </p:cNvPr>
          <p:cNvSpPr>
            <a:spLocks noChangeShapeType="1"/>
          </p:cNvSpPr>
          <p:nvPr/>
        </p:nvSpPr>
        <p:spPr bwMode="auto">
          <a:xfrm flipV="1">
            <a:off x="260350" y="395288"/>
            <a:ext cx="0" cy="8424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666" name="Group 10">
            <a:extLst>
              <a:ext uri="{FF2B5EF4-FFF2-40B4-BE49-F238E27FC236}">
                <a16:creationId xmlns:a16="http://schemas.microsoft.com/office/drawing/2014/main" id="{170B3BEA-4400-4947-BBAC-E55D92E0CC91}"/>
              </a:ext>
            </a:extLst>
          </p:cNvPr>
          <p:cNvGrpSpPr>
            <a:grpSpLocks/>
          </p:cNvGrpSpPr>
          <p:nvPr/>
        </p:nvGrpSpPr>
        <p:grpSpPr bwMode="auto">
          <a:xfrm>
            <a:off x="222250" y="107950"/>
            <a:ext cx="147638" cy="63500"/>
            <a:chOff x="3884" y="748"/>
            <a:chExt cx="93" cy="40"/>
          </a:xfrm>
        </p:grpSpPr>
        <p:grpSp>
          <p:nvGrpSpPr>
            <p:cNvPr id="70667" name="Group 11">
              <a:extLst>
                <a:ext uri="{FF2B5EF4-FFF2-40B4-BE49-F238E27FC236}">
                  <a16:creationId xmlns:a16="http://schemas.microsoft.com/office/drawing/2014/main" id="{8816023D-66A2-4CF0-9EBA-9EF10D2AFE01}"/>
                </a:ext>
              </a:extLst>
            </p:cNvPr>
            <p:cNvGrpSpPr>
              <a:grpSpLocks/>
            </p:cNvGrpSpPr>
            <p:nvPr/>
          </p:nvGrpSpPr>
          <p:grpSpPr bwMode="auto">
            <a:xfrm>
              <a:off x="3884" y="748"/>
              <a:ext cx="48" cy="40"/>
              <a:chOff x="2539" y="543"/>
              <a:chExt cx="48" cy="40"/>
            </a:xfrm>
          </p:grpSpPr>
          <p:sp>
            <p:nvSpPr>
              <p:cNvPr id="70668" name="Line 12">
                <a:extLst>
                  <a:ext uri="{FF2B5EF4-FFF2-40B4-BE49-F238E27FC236}">
                    <a16:creationId xmlns:a16="http://schemas.microsoft.com/office/drawing/2014/main" id="{97EE9D93-E585-4413-B798-7E34043B4E9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69" name="Line 13">
                <a:extLst>
                  <a:ext uri="{FF2B5EF4-FFF2-40B4-BE49-F238E27FC236}">
                    <a16:creationId xmlns:a16="http://schemas.microsoft.com/office/drawing/2014/main" id="{F9DF7818-E6B8-4365-8606-ECF16EEC815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0670" name="Group 14">
              <a:extLst>
                <a:ext uri="{FF2B5EF4-FFF2-40B4-BE49-F238E27FC236}">
                  <a16:creationId xmlns:a16="http://schemas.microsoft.com/office/drawing/2014/main" id="{322A5A7F-9BDE-41ED-8B01-41C6CB730099}"/>
                </a:ext>
              </a:extLst>
            </p:cNvPr>
            <p:cNvGrpSpPr>
              <a:grpSpLocks/>
            </p:cNvGrpSpPr>
            <p:nvPr/>
          </p:nvGrpSpPr>
          <p:grpSpPr bwMode="auto">
            <a:xfrm>
              <a:off x="3929" y="748"/>
              <a:ext cx="48" cy="40"/>
              <a:chOff x="2539" y="543"/>
              <a:chExt cx="48" cy="40"/>
            </a:xfrm>
          </p:grpSpPr>
          <p:sp>
            <p:nvSpPr>
              <p:cNvPr id="70671" name="Line 15">
                <a:extLst>
                  <a:ext uri="{FF2B5EF4-FFF2-40B4-BE49-F238E27FC236}">
                    <a16:creationId xmlns:a16="http://schemas.microsoft.com/office/drawing/2014/main" id="{4EB13284-2DAF-40FE-85F9-A85120C5396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72" name="Line 16">
                <a:extLst>
                  <a:ext uri="{FF2B5EF4-FFF2-40B4-BE49-F238E27FC236}">
                    <a16:creationId xmlns:a16="http://schemas.microsoft.com/office/drawing/2014/main" id="{27D07BF0-82BB-4FB8-B211-17835B70C41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0673" name="Text Box 17">
            <a:extLst>
              <a:ext uri="{FF2B5EF4-FFF2-40B4-BE49-F238E27FC236}">
                <a16:creationId xmlns:a16="http://schemas.microsoft.com/office/drawing/2014/main" id="{7A21F439-9175-4B6B-8005-52F95680E2D6}"/>
              </a:ext>
            </a:extLst>
          </p:cNvPr>
          <p:cNvSpPr txBox="1">
            <a:spLocks noChangeArrowheads="1"/>
          </p:cNvSpPr>
          <p:nvPr/>
        </p:nvSpPr>
        <p:spPr bwMode="auto">
          <a:xfrm>
            <a:off x="476250" y="107950"/>
            <a:ext cx="31289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CWUS-28</a:t>
            </a:r>
          </a:p>
          <a:p>
            <a:r>
              <a:rPr lang="en-GB" altLang="en-US" sz="1200" b="1"/>
              <a:t>US Infantry Division (Motorized) 1980s </a:t>
            </a:r>
            <a:r>
              <a:rPr lang="en-GB" altLang="en-US" b="1"/>
              <a:t>(a)</a:t>
            </a:r>
            <a:endParaRPr lang="en-GB" altLang="en-US" sz="1000" b="1"/>
          </a:p>
        </p:txBody>
      </p:sp>
      <p:grpSp>
        <p:nvGrpSpPr>
          <p:cNvPr id="70927" name="Group 271">
            <a:extLst>
              <a:ext uri="{FF2B5EF4-FFF2-40B4-BE49-F238E27FC236}">
                <a16:creationId xmlns:a16="http://schemas.microsoft.com/office/drawing/2014/main" id="{74A3BCEF-E598-41FC-9E85-346ACA1AB3AF}"/>
              </a:ext>
            </a:extLst>
          </p:cNvPr>
          <p:cNvGrpSpPr>
            <a:grpSpLocks/>
          </p:cNvGrpSpPr>
          <p:nvPr/>
        </p:nvGrpSpPr>
        <p:grpSpPr bwMode="auto">
          <a:xfrm>
            <a:off x="404813" y="971550"/>
            <a:ext cx="287337" cy="215900"/>
            <a:chOff x="2024" y="2426"/>
            <a:chExt cx="181" cy="136"/>
          </a:xfrm>
        </p:grpSpPr>
        <p:sp>
          <p:nvSpPr>
            <p:cNvPr id="70675" name="Rectangle 19">
              <a:extLst>
                <a:ext uri="{FF2B5EF4-FFF2-40B4-BE49-F238E27FC236}">
                  <a16:creationId xmlns:a16="http://schemas.microsoft.com/office/drawing/2014/main" id="{ED5C7D52-457E-4261-86BC-B237C143C7F2}"/>
                </a:ext>
              </a:extLst>
            </p:cNvPr>
            <p:cNvSpPr>
              <a:spLocks noChangeAspect="1" noChangeArrowheads="1"/>
            </p:cNvSpPr>
            <p:nvPr/>
          </p:nvSpPr>
          <p:spPr bwMode="auto">
            <a:xfrm>
              <a:off x="2025" y="2426"/>
              <a:ext cx="180"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77" name="Line 21">
              <a:extLst>
                <a:ext uri="{FF2B5EF4-FFF2-40B4-BE49-F238E27FC236}">
                  <a16:creationId xmlns:a16="http://schemas.microsoft.com/office/drawing/2014/main" id="{AF11A31D-27D5-4FBC-A34B-9846B8B8931F}"/>
                </a:ext>
              </a:extLst>
            </p:cNvPr>
            <p:cNvSpPr>
              <a:spLocks noChangeAspect="1" noChangeShapeType="1"/>
            </p:cNvSpPr>
            <p:nvPr/>
          </p:nvSpPr>
          <p:spPr bwMode="auto">
            <a:xfrm flipV="1">
              <a:off x="2024" y="2426"/>
              <a:ext cx="177" cy="13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78" name="Line 22">
              <a:extLst>
                <a:ext uri="{FF2B5EF4-FFF2-40B4-BE49-F238E27FC236}">
                  <a16:creationId xmlns:a16="http://schemas.microsoft.com/office/drawing/2014/main" id="{8AB0FAC4-BABB-4E90-81FC-B489B94CD40B}"/>
                </a:ext>
              </a:extLst>
            </p:cNvPr>
            <p:cNvSpPr>
              <a:spLocks noChangeAspect="1" noChangeShapeType="1"/>
            </p:cNvSpPr>
            <p:nvPr/>
          </p:nvSpPr>
          <p:spPr bwMode="auto">
            <a:xfrm>
              <a:off x="2024" y="2426"/>
              <a:ext cx="181" cy="133"/>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682" name="Text Box 26">
            <a:extLst>
              <a:ext uri="{FF2B5EF4-FFF2-40B4-BE49-F238E27FC236}">
                <a16:creationId xmlns:a16="http://schemas.microsoft.com/office/drawing/2014/main" id="{BFE69D63-C7F8-4352-8A75-EDCC7B7CD795}"/>
              </a:ext>
            </a:extLst>
          </p:cNvPr>
          <p:cNvSpPr txBox="1">
            <a:spLocks noChangeArrowheads="1"/>
          </p:cNvSpPr>
          <p:nvPr/>
        </p:nvSpPr>
        <p:spPr bwMode="auto">
          <a:xfrm>
            <a:off x="692150" y="539750"/>
            <a:ext cx="2994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(BRIGADE HEADQUARTERS)</a:t>
            </a:r>
          </a:p>
        </p:txBody>
      </p:sp>
      <p:grpSp>
        <p:nvGrpSpPr>
          <p:cNvPr id="70685" name="Group 29">
            <a:extLst>
              <a:ext uri="{FF2B5EF4-FFF2-40B4-BE49-F238E27FC236}">
                <a16:creationId xmlns:a16="http://schemas.microsoft.com/office/drawing/2014/main" id="{01449003-783F-40AB-9494-374E761CF8FA}"/>
              </a:ext>
            </a:extLst>
          </p:cNvPr>
          <p:cNvGrpSpPr>
            <a:grpSpLocks/>
          </p:cNvGrpSpPr>
          <p:nvPr/>
        </p:nvGrpSpPr>
        <p:grpSpPr bwMode="auto">
          <a:xfrm>
            <a:off x="404813" y="1978025"/>
            <a:ext cx="288925" cy="215900"/>
            <a:chOff x="2341" y="3016"/>
            <a:chExt cx="154" cy="100"/>
          </a:xfrm>
        </p:grpSpPr>
        <p:sp>
          <p:nvSpPr>
            <p:cNvPr id="70686" name="Rectangle 30">
              <a:extLst>
                <a:ext uri="{FF2B5EF4-FFF2-40B4-BE49-F238E27FC236}">
                  <a16:creationId xmlns:a16="http://schemas.microsoft.com/office/drawing/2014/main" id="{66BBAB36-2E79-4D30-AC58-59452AF124DA}"/>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0687" name="Group 31">
              <a:extLst>
                <a:ext uri="{FF2B5EF4-FFF2-40B4-BE49-F238E27FC236}">
                  <a16:creationId xmlns:a16="http://schemas.microsoft.com/office/drawing/2014/main" id="{2EC1FFD0-72FF-4E95-B0A2-F48ACFB379B0}"/>
                </a:ext>
              </a:extLst>
            </p:cNvPr>
            <p:cNvGrpSpPr>
              <a:grpSpLocks/>
            </p:cNvGrpSpPr>
            <p:nvPr/>
          </p:nvGrpSpPr>
          <p:grpSpPr bwMode="auto">
            <a:xfrm>
              <a:off x="2363" y="3033"/>
              <a:ext cx="110" cy="63"/>
              <a:chOff x="691" y="3359"/>
              <a:chExt cx="136" cy="90"/>
            </a:xfrm>
          </p:grpSpPr>
          <p:sp>
            <p:nvSpPr>
              <p:cNvPr id="70688" name="Line 32">
                <a:extLst>
                  <a:ext uri="{FF2B5EF4-FFF2-40B4-BE49-F238E27FC236}">
                    <a16:creationId xmlns:a16="http://schemas.microsoft.com/office/drawing/2014/main" id="{AB3C4AA1-AC17-4557-A3D4-A101916AD34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89" name="Line 33">
                <a:extLst>
                  <a:ext uri="{FF2B5EF4-FFF2-40B4-BE49-F238E27FC236}">
                    <a16:creationId xmlns:a16="http://schemas.microsoft.com/office/drawing/2014/main" id="{0A1E061A-B47F-4584-9FC4-68C18AB94E5B}"/>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90" name="Line 34">
                <a:extLst>
                  <a:ext uri="{FF2B5EF4-FFF2-40B4-BE49-F238E27FC236}">
                    <a16:creationId xmlns:a16="http://schemas.microsoft.com/office/drawing/2014/main" id="{CE39BE98-56CB-4A3F-BF8B-FC69553997BE}"/>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91" name="Line 35">
                <a:extLst>
                  <a:ext uri="{FF2B5EF4-FFF2-40B4-BE49-F238E27FC236}">
                    <a16:creationId xmlns:a16="http://schemas.microsoft.com/office/drawing/2014/main" id="{21569769-25B5-4EAE-9F42-294D862045AF}"/>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0692" name="Group 36">
            <a:extLst>
              <a:ext uri="{FF2B5EF4-FFF2-40B4-BE49-F238E27FC236}">
                <a16:creationId xmlns:a16="http://schemas.microsoft.com/office/drawing/2014/main" id="{13621E7F-8B85-4046-A529-E745898CD2A0}"/>
              </a:ext>
            </a:extLst>
          </p:cNvPr>
          <p:cNvGrpSpPr>
            <a:grpSpLocks/>
          </p:cNvGrpSpPr>
          <p:nvPr/>
        </p:nvGrpSpPr>
        <p:grpSpPr bwMode="auto">
          <a:xfrm>
            <a:off x="509588" y="1906588"/>
            <a:ext cx="76200" cy="63500"/>
            <a:chOff x="2539" y="543"/>
            <a:chExt cx="48" cy="40"/>
          </a:xfrm>
        </p:grpSpPr>
        <p:sp>
          <p:nvSpPr>
            <p:cNvPr id="70693" name="Line 37">
              <a:extLst>
                <a:ext uri="{FF2B5EF4-FFF2-40B4-BE49-F238E27FC236}">
                  <a16:creationId xmlns:a16="http://schemas.microsoft.com/office/drawing/2014/main" id="{0F35FA78-1554-4183-BCC4-213FF2A0A52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94" name="Line 38">
              <a:extLst>
                <a:ext uri="{FF2B5EF4-FFF2-40B4-BE49-F238E27FC236}">
                  <a16:creationId xmlns:a16="http://schemas.microsoft.com/office/drawing/2014/main" id="{7AE4C5F1-F200-4BA7-A43A-809BA98D57B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0695" name="Text Box 39">
            <a:extLst>
              <a:ext uri="{FF2B5EF4-FFF2-40B4-BE49-F238E27FC236}">
                <a16:creationId xmlns:a16="http://schemas.microsoft.com/office/drawing/2014/main" id="{EEB99A7B-A22C-4CDB-8F93-913DE862A5DE}"/>
              </a:ext>
            </a:extLst>
          </p:cNvPr>
          <p:cNvSpPr txBox="1">
            <a:spLocks noChangeArrowheads="1"/>
          </p:cNvSpPr>
          <p:nvPr/>
        </p:nvSpPr>
        <p:spPr bwMode="auto">
          <a:xfrm>
            <a:off x="692150" y="1835150"/>
            <a:ext cx="2436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CWUS-29</a:t>
            </a:r>
          </a:p>
          <a:p>
            <a:r>
              <a:rPr lang="en-GB" altLang="en-US" sz="1000" b="1"/>
              <a:t>x1 Aviation Brigade Headquarters </a:t>
            </a:r>
            <a:r>
              <a:rPr lang="en-GB" altLang="en-US" b="1"/>
              <a:t>(bc)</a:t>
            </a:r>
          </a:p>
        </p:txBody>
      </p:sp>
      <p:sp>
        <p:nvSpPr>
          <p:cNvPr id="70696" name="Line 40">
            <a:extLst>
              <a:ext uri="{FF2B5EF4-FFF2-40B4-BE49-F238E27FC236}">
                <a16:creationId xmlns:a16="http://schemas.microsoft.com/office/drawing/2014/main" id="{3F2F8614-D6D1-473E-8032-85F1BBF6F9F6}"/>
              </a:ext>
            </a:extLst>
          </p:cNvPr>
          <p:cNvSpPr>
            <a:spLocks noChangeShapeType="1"/>
          </p:cNvSpPr>
          <p:nvPr/>
        </p:nvSpPr>
        <p:spPr bwMode="auto">
          <a:xfrm>
            <a:off x="260350" y="20510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725" name="Group 69">
            <a:extLst>
              <a:ext uri="{FF2B5EF4-FFF2-40B4-BE49-F238E27FC236}">
                <a16:creationId xmlns:a16="http://schemas.microsoft.com/office/drawing/2014/main" id="{589C85BD-CFD6-4879-9128-64E486BE7C41}"/>
              </a:ext>
            </a:extLst>
          </p:cNvPr>
          <p:cNvGrpSpPr>
            <a:grpSpLocks/>
          </p:cNvGrpSpPr>
          <p:nvPr/>
        </p:nvGrpSpPr>
        <p:grpSpPr bwMode="auto">
          <a:xfrm>
            <a:off x="692150" y="2339975"/>
            <a:ext cx="231775" cy="157163"/>
            <a:chOff x="933" y="149"/>
            <a:chExt cx="146" cy="99"/>
          </a:xfrm>
        </p:grpSpPr>
        <p:sp>
          <p:nvSpPr>
            <p:cNvPr id="70726" name="Rectangle 70">
              <a:extLst>
                <a:ext uri="{FF2B5EF4-FFF2-40B4-BE49-F238E27FC236}">
                  <a16:creationId xmlns:a16="http://schemas.microsoft.com/office/drawing/2014/main" id="{6549D18B-99AC-4979-A5CB-D8FD22219A8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727" name="Text Box 71">
              <a:extLst>
                <a:ext uri="{FF2B5EF4-FFF2-40B4-BE49-F238E27FC236}">
                  <a16:creationId xmlns:a16="http://schemas.microsoft.com/office/drawing/2014/main" id="{C25FFD77-7624-44B1-BAC7-75682E74613F}"/>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0728" name="Line 72">
            <a:extLst>
              <a:ext uri="{FF2B5EF4-FFF2-40B4-BE49-F238E27FC236}">
                <a16:creationId xmlns:a16="http://schemas.microsoft.com/office/drawing/2014/main" id="{16B87C6D-26FB-4FDC-ABD9-1A71FA17E5FF}"/>
              </a:ext>
            </a:extLst>
          </p:cNvPr>
          <p:cNvSpPr>
            <a:spLocks noChangeShapeType="1"/>
          </p:cNvSpPr>
          <p:nvPr/>
        </p:nvSpPr>
        <p:spPr bwMode="auto">
          <a:xfrm>
            <a:off x="547688" y="24114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729" name="Group 73">
            <a:extLst>
              <a:ext uri="{FF2B5EF4-FFF2-40B4-BE49-F238E27FC236}">
                <a16:creationId xmlns:a16="http://schemas.microsoft.com/office/drawing/2014/main" id="{BA592A10-0297-412B-9FB6-58B788E1661A}"/>
              </a:ext>
            </a:extLst>
          </p:cNvPr>
          <p:cNvGrpSpPr>
            <a:grpSpLocks/>
          </p:cNvGrpSpPr>
          <p:nvPr/>
        </p:nvGrpSpPr>
        <p:grpSpPr bwMode="auto">
          <a:xfrm>
            <a:off x="769938" y="2266950"/>
            <a:ext cx="74612" cy="26988"/>
            <a:chOff x="2373" y="1404"/>
            <a:chExt cx="47" cy="17"/>
          </a:xfrm>
        </p:grpSpPr>
        <p:sp>
          <p:nvSpPr>
            <p:cNvPr id="70730" name="Oval 74">
              <a:extLst>
                <a:ext uri="{FF2B5EF4-FFF2-40B4-BE49-F238E27FC236}">
                  <a16:creationId xmlns:a16="http://schemas.microsoft.com/office/drawing/2014/main" id="{5881B4B9-FC81-4364-830B-A458F6BB213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731" name="Oval 75">
              <a:extLst>
                <a:ext uri="{FF2B5EF4-FFF2-40B4-BE49-F238E27FC236}">
                  <a16:creationId xmlns:a16="http://schemas.microsoft.com/office/drawing/2014/main" id="{30D36613-791B-456A-BB1C-2B5AE449EAC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732" name="Text Box 76">
            <a:extLst>
              <a:ext uri="{FF2B5EF4-FFF2-40B4-BE49-F238E27FC236}">
                <a16:creationId xmlns:a16="http://schemas.microsoft.com/office/drawing/2014/main" id="{E4AD2070-C4CA-4AD5-B56F-3DD84A738A15}"/>
              </a:ext>
            </a:extLst>
          </p:cNvPr>
          <p:cNvSpPr txBox="1">
            <a:spLocks noChangeArrowheads="1"/>
          </p:cNvSpPr>
          <p:nvPr/>
        </p:nvSpPr>
        <p:spPr bwMode="auto">
          <a:xfrm>
            <a:off x="908050" y="2193925"/>
            <a:ext cx="2659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
        <p:nvSpPr>
          <p:cNvPr id="70742" name="Line 86">
            <a:extLst>
              <a:ext uri="{FF2B5EF4-FFF2-40B4-BE49-F238E27FC236}">
                <a16:creationId xmlns:a16="http://schemas.microsoft.com/office/drawing/2014/main" id="{285251A3-F59E-4644-A908-916CB09818F0}"/>
              </a:ext>
            </a:extLst>
          </p:cNvPr>
          <p:cNvSpPr>
            <a:spLocks noChangeShapeType="1"/>
          </p:cNvSpPr>
          <p:nvPr/>
        </p:nvSpPr>
        <p:spPr bwMode="auto">
          <a:xfrm>
            <a:off x="547688" y="21955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743" name="Text Box 87">
            <a:extLst>
              <a:ext uri="{FF2B5EF4-FFF2-40B4-BE49-F238E27FC236}">
                <a16:creationId xmlns:a16="http://schemas.microsoft.com/office/drawing/2014/main" id="{ED066048-1949-458C-A603-6312025FBFA6}"/>
              </a:ext>
            </a:extLst>
          </p:cNvPr>
          <p:cNvSpPr txBox="1">
            <a:spLocks noChangeArrowheads="1"/>
          </p:cNvSpPr>
          <p:nvPr/>
        </p:nvSpPr>
        <p:spPr bwMode="auto">
          <a:xfrm>
            <a:off x="692150" y="2843213"/>
            <a:ext cx="28733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(MANEUVER BATTALIONS)</a:t>
            </a:r>
            <a:endParaRPr lang="en-GB" altLang="en-US" b="1"/>
          </a:p>
        </p:txBody>
      </p:sp>
      <p:sp>
        <p:nvSpPr>
          <p:cNvPr id="70762" name="Text Box 106">
            <a:extLst>
              <a:ext uri="{FF2B5EF4-FFF2-40B4-BE49-F238E27FC236}">
                <a16:creationId xmlns:a16="http://schemas.microsoft.com/office/drawing/2014/main" id="{37091E6A-DD3B-4151-B62A-47FF0AFE4B6B}"/>
              </a:ext>
            </a:extLst>
          </p:cNvPr>
          <p:cNvSpPr txBox="1">
            <a:spLocks noChangeArrowheads="1"/>
          </p:cNvSpPr>
          <p:nvPr/>
        </p:nvSpPr>
        <p:spPr bwMode="auto">
          <a:xfrm>
            <a:off x="692150" y="478790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70780" name="Text Box 124">
            <a:extLst>
              <a:ext uri="{FF2B5EF4-FFF2-40B4-BE49-F238E27FC236}">
                <a16:creationId xmlns:a16="http://schemas.microsoft.com/office/drawing/2014/main" id="{C3B601C1-163D-4836-BF86-5A19980A9E65}"/>
              </a:ext>
            </a:extLst>
          </p:cNvPr>
          <p:cNvSpPr txBox="1">
            <a:spLocks noChangeArrowheads="1"/>
          </p:cNvSpPr>
          <p:nvPr/>
        </p:nvSpPr>
        <p:spPr bwMode="auto">
          <a:xfrm>
            <a:off x="692150" y="6084888"/>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sp>
        <p:nvSpPr>
          <p:cNvPr id="70799" name="Text Box 143">
            <a:extLst>
              <a:ext uri="{FF2B5EF4-FFF2-40B4-BE49-F238E27FC236}">
                <a16:creationId xmlns:a16="http://schemas.microsoft.com/office/drawing/2014/main" id="{3CE40068-95BE-4CF1-81E9-5195E2402E91}"/>
              </a:ext>
            </a:extLst>
          </p:cNvPr>
          <p:cNvSpPr txBox="1">
            <a:spLocks noChangeArrowheads="1"/>
          </p:cNvSpPr>
          <p:nvPr/>
        </p:nvSpPr>
        <p:spPr bwMode="auto">
          <a:xfrm>
            <a:off x="693738" y="7596188"/>
            <a:ext cx="2216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(h)</a:t>
            </a:r>
            <a:endParaRPr lang="en-GB" altLang="en-US"/>
          </a:p>
        </p:txBody>
      </p:sp>
      <p:grpSp>
        <p:nvGrpSpPr>
          <p:cNvPr id="70800" name="Group 144">
            <a:extLst>
              <a:ext uri="{FF2B5EF4-FFF2-40B4-BE49-F238E27FC236}">
                <a16:creationId xmlns:a16="http://schemas.microsoft.com/office/drawing/2014/main" id="{B6153C88-8D5E-44C0-B794-6E7F8DD5EB10}"/>
              </a:ext>
            </a:extLst>
          </p:cNvPr>
          <p:cNvGrpSpPr>
            <a:grpSpLocks/>
          </p:cNvGrpSpPr>
          <p:nvPr/>
        </p:nvGrpSpPr>
        <p:grpSpPr bwMode="auto">
          <a:xfrm>
            <a:off x="404813" y="7883525"/>
            <a:ext cx="244475" cy="158750"/>
            <a:chOff x="2341" y="3016"/>
            <a:chExt cx="154" cy="100"/>
          </a:xfrm>
        </p:grpSpPr>
        <p:sp>
          <p:nvSpPr>
            <p:cNvPr id="70801" name="Rectangle 145">
              <a:extLst>
                <a:ext uri="{FF2B5EF4-FFF2-40B4-BE49-F238E27FC236}">
                  <a16:creationId xmlns:a16="http://schemas.microsoft.com/office/drawing/2014/main" id="{0614CA02-1A62-46CE-8F35-8920B4837ECF}"/>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0802" name="Group 146">
              <a:extLst>
                <a:ext uri="{FF2B5EF4-FFF2-40B4-BE49-F238E27FC236}">
                  <a16:creationId xmlns:a16="http://schemas.microsoft.com/office/drawing/2014/main" id="{8103AB40-F38F-4E90-B968-D96B441270AD}"/>
                </a:ext>
              </a:extLst>
            </p:cNvPr>
            <p:cNvGrpSpPr>
              <a:grpSpLocks/>
            </p:cNvGrpSpPr>
            <p:nvPr/>
          </p:nvGrpSpPr>
          <p:grpSpPr bwMode="auto">
            <a:xfrm>
              <a:off x="2363" y="3033"/>
              <a:ext cx="110" cy="63"/>
              <a:chOff x="691" y="3359"/>
              <a:chExt cx="136" cy="90"/>
            </a:xfrm>
          </p:grpSpPr>
          <p:sp>
            <p:nvSpPr>
              <p:cNvPr id="70803" name="Line 147">
                <a:extLst>
                  <a:ext uri="{FF2B5EF4-FFF2-40B4-BE49-F238E27FC236}">
                    <a16:creationId xmlns:a16="http://schemas.microsoft.com/office/drawing/2014/main" id="{C1247F3B-6F4E-40B2-BAC5-75F7D68826AE}"/>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04" name="Line 148">
                <a:extLst>
                  <a:ext uri="{FF2B5EF4-FFF2-40B4-BE49-F238E27FC236}">
                    <a16:creationId xmlns:a16="http://schemas.microsoft.com/office/drawing/2014/main" id="{84C6EBA9-0A9D-4C90-9CA1-380AF38DEE1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05" name="Line 149">
                <a:extLst>
                  <a:ext uri="{FF2B5EF4-FFF2-40B4-BE49-F238E27FC236}">
                    <a16:creationId xmlns:a16="http://schemas.microsoft.com/office/drawing/2014/main" id="{987EAC23-D821-4789-8177-2F33FFFEFE30}"/>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06" name="Line 150">
                <a:extLst>
                  <a:ext uri="{FF2B5EF4-FFF2-40B4-BE49-F238E27FC236}">
                    <a16:creationId xmlns:a16="http://schemas.microsoft.com/office/drawing/2014/main" id="{5118A83A-29BD-4F89-A51F-47F15E96CFC0}"/>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0807" name="Group 151">
            <a:extLst>
              <a:ext uri="{FF2B5EF4-FFF2-40B4-BE49-F238E27FC236}">
                <a16:creationId xmlns:a16="http://schemas.microsoft.com/office/drawing/2014/main" id="{68742F17-E864-4FF3-91B9-4F631CC920AE}"/>
              </a:ext>
            </a:extLst>
          </p:cNvPr>
          <p:cNvGrpSpPr>
            <a:grpSpLocks/>
          </p:cNvGrpSpPr>
          <p:nvPr/>
        </p:nvGrpSpPr>
        <p:grpSpPr bwMode="auto">
          <a:xfrm>
            <a:off x="488950" y="7812088"/>
            <a:ext cx="74613" cy="26987"/>
            <a:chOff x="2373" y="1404"/>
            <a:chExt cx="47" cy="17"/>
          </a:xfrm>
        </p:grpSpPr>
        <p:sp>
          <p:nvSpPr>
            <p:cNvPr id="70808" name="Oval 152">
              <a:extLst>
                <a:ext uri="{FF2B5EF4-FFF2-40B4-BE49-F238E27FC236}">
                  <a16:creationId xmlns:a16="http://schemas.microsoft.com/office/drawing/2014/main" id="{79CACB4D-8276-4A38-97F0-78671F05E4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09" name="Oval 153">
              <a:extLst>
                <a:ext uri="{FF2B5EF4-FFF2-40B4-BE49-F238E27FC236}">
                  <a16:creationId xmlns:a16="http://schemas.microsoft.com/office/drawing/2014/main" id="{AD4754EF-CEF6-4A5D-ABEC-1F10C762BA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10" name="Line 154">
            <a:extLst>
              <a:ext uri="{FF2B5EF4-FFF2-40B4-BE49-F238E27FC236}">
                <a16:creationId xmlns:a16="http://schemas.microsoft.com/office/drawing/2014/main" id="{0A440890-7C73-46E9-90AD-2861A0814ABA}"/>
              </a:ext>
            </a:extLst>
          </p:cNvPr>
          <p:cNvSpPr>
            <a:spLocks noChangeShapeType="1"/>
          </p:cNvSpPr>
          <p:nvPr/>
        </p:nvSpPr>
        <p:spPr bwMode="auto">
          <a:xfrm>
            <a:off x="260350" y="7956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11" name="Group 155">
            <a:extLst>
              <a:ext uri="{FF2B5EF4-FFF2-40B4-BE49-F238E27FC236}">
                <a16:creationId xmlns:a16="http://schemas.microsoft.com/office/drawing/2014/main" id="{2B71AAB3-2746-4427-A8FF-71CA7A8E8123}"/>
              </a:ext>
            </a:extLst>
          </p:cNvPr>
          <p:cNvGrpSpPr>
            <a:grpSpLocks/>
          </p:cNvGrpSpPr>
          <p:nvPr/>
        </p:nvGrpSpPr>
        <p:grpSpPr bwMode="auto">
          <a:xfrm>
            <a:off x="404813" y="8172450"/>
            <a:ext cx="244475" cy="158750"/>
            <a:chOff x="2341" y="3016"/>
            <a:chExt cx="154" cy="100"/>
          </a:xfrm>
        </p:grpSpPr>
        <p:sp>
          <p:nvSpPr>
            <p:cNvPr id="70812" name="Rectangle 156">
              <a:extLst>
                <a:ext uri="{FF2B5EF4-FFF2-40B4-BE49-F238E27FC236}">
                  <a16:creationId xmlns:a16="http://schemas.microsoft.com/office/drawing/2014/main" id="{9F363E66-F2C7-44DB-8F12-37500680CB4E}"/>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0813" name="Group 157">
              <a:extLst>
                <a:ext uri="{FF2B5EF4-FFF2-40B4-BE49-F238E27FC236}">
                  <a16:creationId xmlns:a16="http://schemas.microsoft.com/office/drawing/2014/main" id="{7900C50F-47D4-4F84-BE6C-99C943F93305}"/>
                </a:ext>
              </a:extLst>
            </p:cNvPr>
            <p:cNvGrpSpPr>
              <a:grpSpLocks/>
            </p:cNvGrpSpPr>
            <p:nvPr/>
          </p:nvGrpSpPr>
          <p:grpSpPr bwMode="auto">
            <a:xfrm>
              <a:off x="2363" y="3033"/>
              <a:ext cx="110" cy="63"/>
              <a:chOff x="691" y="3359"/>
              <a:chExt cx="136" cy="90"/>
            </a:xfrm>
          </p:grpSpPr>
          <p:sp>
            <p:nvSpPr>
              <p:cNvPr id="70814" name="Line 158">
                <a:extLst>
                  <a:ext uri="{FF2B5EF4-FFF2-40B4-BE49-F238E27FC236}">
                    <a16:creationId xmlns:a16="http://schemas.microsoft.com/office/drawing/2014/main" id="{A6DC07F5-3D5E-4FDC-BD92-BBF481611C68}"/>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15" name="Line 159">
                <a:extLst>
                  <a:ext uri="{FF2B5EF4-FFF2-40B4-BE49-F238E27FC236}">
                    <a16:creationId xmlns:a16="http://schemas.microsoft.com/office/drawing/2014/main" id="{D07FB5B2-EDE8-4CD2-B3D2-9286B119BD1A}"/>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16" name="Line 160">
                <a:extLst>
                  <a:ext uri="{FF2B5EF4-FFF2-40B4-BE49-F238E27FC236}">
                    <a16:creationId xmlns:a16="http://schemas.microsoft.com/office/drawing/2014/main" id="{CC22FC6D-0EC8-4639-904D-38C103068E8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17" name="Line 161">
                <a:extLst>
                  <a:ext uri="{FF2B5EF4-FFF2-40B4-BE49-F238E27FC236}">
                    <a16:creationId xmlns:a16="http://schemas.microsoft.com/office/drawing/2014/main" id="{3E2F6340-3911-46EE-9827-0F26ABA775A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0818" name="Group 162">
            <a:extLst>
              <a:ext uri="{FF2B5EF4-FFF2-40B4-BE49-F238E27FC236}">
                <a16:creationId xmlns:a16="http://schemas.microsoft.com/office/drawing/2014/main" id="{C480E90D-8E47-4A56-B85D-A8F7221EFB0A}"/>
              </a:ext>
            </a:extLst>
          </p:cNvPr>
          <p:cNvGrpSpPr>
            <a:grpSpLocks/>
          </p:cNvGrpSpPr>
          <p:nvPr/>
        </p:nvGrpSpPr>
        <p:grpSpPr bwMode="auto">
          <a:xfrm>
            <a:off x="488950" y="8101013"/>
            <a:ext cx="74613" cy="26987"/>
            <a:chOff x="2373" y="1404"/>
            <a:chExt cx="47" cy="17"/>
          </a:xfrm>
        </p:grpSpPr>
        <p:sp>
          <p:nvSpPr>
            <p:cNvPr id="70819" name="Oval 163">
              <a:extLst>
                <a:ext uri="{FF2B5EF4-FFF2-40B4-BE49-F238E27FC236}">
                  <a16:creationId xmlns:a16="http://schemas.microsoft.com/office/drawing/2014/main" id="{0B13EAAD-E04C-41CB-B72B-196E11DB45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20" name="Oval 164">
              <a:extLst>
                <a:ext uri="{FF2B5EF4-FFF2-40B4-BE49-F238E27FC236}">
                  <a16:creationId xmlns:a16="http://schemas.microsoft.com/office/drawing/2014/main" id="{F48BF690-1C45-4B0A-86D1-C1D9B777535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21" name="Line 165">
            <a:extLst>
              <a:ext uri="{FF2B5EF4-FFF2-40B4-BE49-F238E27FC236}">
                <a16:creationId xmlns:a16="http://schemas.microsoft.com/office/drawing/2014/main" id="{5CCFE957-A948-4665-9993-74053866D47A}"/>
              </a:ext>
            </a:extLst>
          </p:cNvPr>
          <p:cNvSpPr>
            <a:spLocks noChangeShapeType="1"/>
          </p:cNvSpPr>
          <p:nvPr/>
        </p:nvSpPr>
        <p:spPr bwMode="auto">
          <a:xfrm>
            <a:off x="260350" y="8245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22" name="Group 166">
            <a:extLst>
              <a:ext uri="{FF2B5EF4-FFF2-40B4-BE49-F238E27FC236}">
                <a16:creationId xmlns:a16="http://schemas.microsoft.com/office/drawing/2014/main" id="{8899AE66-CF29-46F0-A9B2-17E2F11E47A3}"/>
              </a:ext>
            </a:extLst>
          </p:cNvPr>
          <p:cNvGrpSpPr>
            <a:grpSpLocks/>
          </p:cNvGrpSpPr>
          <p:nvPr/>
        </p:nvGrpSpPr>
        <p:grpSpPr bwMode="auto">
          <a:xfrm>
            <a:off x="404813" y="8459788"/>
            <a:ext cx="244475" cy="158750"/>
            <a:chOff x="2341" y="3016"/>
            <a:chExt cx="154" cy="100"/>
          </a:xfrm>
        </p:grpSpPr>
        <p:sp>
          <p:nvSpPr>
            <p:cNvPr id="70823" name="Rectangle 167">
              <a:extLst>
                <a:ext uri="{FF2B5EF4-FFF2-40B4-BE49-F238E27FC236}">
                  <a16:creationId xmlns:a16="http://schemas.microsoft.com/office/drawing/2014/main" id="{2B23EC62-5EAE-4E94-943C-C445A34830C0}"/>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0824" name="Group 168">
              <a:extLst>
                <a:ext uri="{FF2B5EF4-FFF2-40B4-BE49-F238E27FC236}">
                  <a16:creationId xmlns:a16="http://schemas.microsoft.com/office/drawing/2014/main" id="{868122C1-5D40-4577-9248-79ECEA390CCD}"/>
                </a:ext>
              </a:extLst>
            </p:cNvPr>
            <p:cNvGrpSpPr>
              <a:grpSpLocks/>
            </p:cNvGrpSpPr>
            <p:nvPr/>
          </p:nvGrpSpPr>
          <p:grpSpPr bwMode="auto">
            <a:xfrm>
              <a:off x="2363" y="3033"/>
              <a:ext cx="110" cy="63"/>
              <a:chOff x="691" y="3359"/>
              <a:chExt cx="136" cy="90"/>
            </a:xfrm>
          </p:grpSpPr>
          <p:sp>
            <p:nvSpPr>
              <p:cNvPr id="70825" name="Line 169">
                <a:extLst>
                  <a:ext uri="{FF2B5EF4-FFF2-40B4-BE49-F238E27FC236}">
                    <a16:creationId xmlns:a16="http://schemas.microsoft.com/office/drawing/2014/main" id="{B34702FD-7C37-4301-8370-081EBCBB3447}"/>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26" name="Line 170">
                <a:extLst>
                  <a:ext uri="{FF2B5EF4-FFF2-40B4-BE49-F238E27FC236}">
                    <a16:creationId xmlns:a16="http://schemas.microsoft.com/office/drawing/2014/main" id="{5866EC4F-281E-4162-9076-459ACC3BE74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27" name="Line 171">
                <a:extLst>
                  <a:ext uri="{FF2B5EF4-FFF2-40B4-BE49-F238E27FC236}">
                    <a16:creationId xmlns:a16="http://schemas.microsoft.com/office/drawing/2014/main" id="{CDE15E5B-A129-44F1-ABB4-96ED5684B1D1}"/>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28" name="Line 172">
                <a:extLst>
                  <a:ext uri="{FF2B5EF4-FFF2-40B4-BE49-F238E27FC236}">
                    <a16:creationId xmlns:a16="http://schemas.microsoft.com/office/drawing/2014/main" id="{BF666B74-E5DA-4C28-8476-EF8DEB38110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0829" name="Group 173">
            <a:extLst>
              <a:ext uri="{FF2B5EF4-FFF2-40B4-BE49-F238E27FC236}">
                <a16:creationId xmlns:a16="http://schemas.microsoft.com/office/drawing/2014/main" id="{EABDBA74-F943-4B38-9F16-E5C982EAFE59}"/>
              </a:ext>
            </a:extLst>
          </p:cNvPr>
          <p:cNvGrpSpPr>
            <a:grpSpLocks/>
          </p:cNvGrpSpPr>
          <p:nvPr/>
        </p:nvGrpSpPr>
        <p:grpSpPr bwMode="auto">
          <a:xfrm>
            <a:off x="488950" y="8388350"/>
            <a:ext cx="74613" cy="26988"/>
            <a:chOff x="2373" y="1404"/>
            <a:chExt cx="47" cy="17"/>
          </a:xfrm>
        </p:grpSpPr>
        <p:sp>
          <p:nvSpPr>
            <p:cNvPr id="70830" name="Oval 174">
              <a:extLst>
                <a:ext uri="{FF2B5EF4-FFF2-40B4-BE49-F238E27FC236}">
                  <a16:creationId xmlns:a16="http://schemas.microsoft.com/office/drawing/2014/main" id="{36125EAD-C246-4A8A-AEFF-9A4F7E20E1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31" name="Oval 175">
              <a:extLst>
                <a:ext uri="{FF2B5EF4-FFF2-40B4-BE49-F238E27FC236}">
                  <a16:creationId xmlns:a16="http://schemas.microsoft.com/office/drawing/2014/main" id="{0491DFE7-D7FA-4C48-9474-4316767313C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32" name="Line 176">
            <a:extLst>
              <a:ext uri="{FF2B5EF4-FFF2-40B4-BE49-F238E27FC236}">
                <a16:creationId xmlns:a16="http://schemas.microsoft.com/office/drawing/2014/main" id="{C45A8956-279D-4094-A520-DCE313DA51E1}"/>
              </a:ext>
            </a:extLst>
          </p:cNvPr>
          <p:cNvSpPr>
            <a:spLocks noChangeShapeType="1"/>
          </p:cNvSpPr>
          <p:nvPr/>
        </p:nvSpPr>
        <p:spPr bwMode="auto">
          <a:xfrm>
            <a:off x="260350" y="8532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33" name="Text Box 177">
            <a:extLst>
              <a:ext uri="{FF2B5EF4-FFF2-40B4-BE49-F238E27FC236}">
                <a16:creationId xmlns:a16="http://schemas.microsoft.com/office/drawing/2014/main" id="{171DD394-7D66-4E16-9476-C9A9AEA508F3}"/>
              </a:ext>
            </a:extLst>
          </p:cNvPr>
          <p:cNvSpPr txBox="1">
            <a:spLocks noChangeArrowheads="1"/>
          </p:cNvSpPr>
          <p:nvPr/>
        </p:nvSpPr>
        <p:spPr bwMode="auto">
          <a:xfrm>
            <a:off x="620713" y="7812088"/>
            <a:ext cx="282416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AH-1S Enhanced Cobra Attack Helicopter </a:t>
            </a:r>
            <a:r>
              <a:rPr lang="en-GB" altLang="en-US" b="1"/>
              <a:t>  </a:t>
            </a:r>
            <a:r>
              <a:rPr lang="en-GB" altLang="en-US"/>
              <a:t>CWUS-62</a:t>
            </a:r>
            <a:endParaRPr lang="en-GB" altLang="en-US" b="1"/>
          </a:p>
        </p:txBody>
      </p:sp>
      <p:sp>
        <p:nvSpPr>
          <p:cNvPr id="70834" name="Text Box 178">
            <a:extLst>
              <a:ext uri="{FF2B5EF4-FFF2-40B4-BE49-F238E27FC236}">
                <a16:creationId xmlns:a16="http://schemas.microsoft.com/office/drawing/2014/main" id="{4116ABD6-D4B3-480D-80F4-8880FEF227A2}"/>
              </a:ext>
            </a:extLst>
          </p:cNvPr>
          <p:cNvSpPr txBox="1">
            <a:spLocks noChangeArrowheads="1"/>
          </p:cNvSpPr>
          <p:nvPr/>
        </p:nvSpPr>
        <p:spPr bwMode="auto">
          <a:xfrm>
            <a:off x="620713" y="8099425"/>
            <a:ext cx="28289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OH-58 Kiowa Observation Helicopter </a:t>
            </a:r>
            <a:r>
              <a:rPr lang="en-GB" altLang="en-US" b="1"/>
              <a:t>            </a:t>
            </a:r>
            <a:r>
              <a:rPr lang="en-GB" altLang="en-US"/>
              <a:t>CWUS-57</a:t>
            </a:r>
            <a:endParaRPr lang="en-GB" altLang="en-US" b="1"/>
          </a:p>
        </p:txBody>
      </p:sp>
      <p:sp>
        <p:nvSpPr>
          <p:cNvPr id="70835" name="Text Box 179">
            <a:extLst>
              <a:ext uri="{FF2B5EF4-FFF2-40B4-BE49-F238E27FC236}">
                <a16:creationId xmlns:a16="http://schemas.microsoft.com/office/drawing/2014/main" id="{0F8FC2D2-5CE4-4981-B9F4-DF75654514D7}"/>
              </a:ext>
            </a:extLst>
          </p:cNvPr>
          <p:cNvSpPr txBox="1">
            <a:spLocks noChangeArrowheads="1"/>
          </p:cNvSpPr>
          <p:nvPr/>
        </p:nvSpPr>
        <p:spPr bwMode="auto">
          <a:xfrm>
            <a:off x="620713" y="8388350"/>
            <a:ext cx="28082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UH-1D/H Iroquois Utility Helicopter </a:t>
            </a:r>
            <a:r>
              <a:rPr lang="en-GB" altLang="en-US" b="1"/>
              <a:t>               </a:t>
            </a:r>
            <a:r>
              <a:rPr lang="en-GB" altLang="en-US"/>
              <a:t>CWUS-59</a:t>
            </a:r>
            <a:endParaRPr lang="en-GB" altLang="en-US" b="1"/>
          </a:p>
        </p:txBody>
      </p:sp>
      <p:grpSp>
        <p:nvGrpSpPr>
          <p:cNvPr id="70852" name="Group 196">
            <a:extLst>
              <a:ext uri="{FF2B5EF4-FFF2-40B4-BE49-F238E27FC236}">
                <a16:creationId xmlns:a16="http://schemas.microsoft.com/office/drawing/2014/main" id="{A65F8046-F3D3-4085-B413-9EAB437CAFDE}"/>
              </a:ext>
            </a:extLst>
          </p:cNvPr>
          <p:cNvGrpSpPr>
            <a:grpSpLocks/>
          </p:cNvGrpSpPr>
          <p:nvPr/>
        </p:nvGrpSpPr>
        <p:grpSpPr bwMode="auto">
          <a:xfrm>
            <a:off x="115888" y="179388"/>
            <a:ext cx="360362" cy="338137"/>
            <a:chOff x="73" y="113"/>
            <a:chExt cx="227" cy="213"/>
          </a:xfrm>
        </p:grpSpPr>
        <p:grpSp>
          <p:nvGrpSpPr>
            <p:cNvPr id="70848" name="Group 192">
              <a:extLst>
                <a:ext uri="{FF2B5EF4-FFF2-40B4-BE49-F238E27FC236}">
                  <a16:creationId xmlns:a16="http://schemas.microsoft.com/office/drawing/2014/main" id="{A60BA5BF-59E0-49E3-9848-09177B5DAA96}"/>
                </a:ext>
              </a:extLst>
            </p:cNvPr>
            <p:cNvGrpSpPr>
              <a:grpSpLocks/>
            </p:cNvGrpSpPr>
            <p:nvPr/>
          </p:nvGrpSpPr>
          <p:grpSpPr bwMode="auto">
            <a:xfrm>
              <a:off x="73" y="113"/>
              <a:ext cx="227" cy="181"/>
              <a:chOff x="73" y="113"/>
              <a:chExt cx="227" cy="181"/>
            </a:xfrm>
          </p:grpSpPr>
          <p:sp>
            <p:nvSpPr>
              <p:cNvPr id="70662" name="Rectangle 6">
                <a:extLst>
                  <a:ext uri="{FF2B5EF4-FFF2-40B4-BE49-F238E27FC236}">
                    <a16:creationId xmlns:a16="http://schemas.microsoft.com/office/drawing/2014/main" id="{FE0526FC-A1CC-4662-BF03-53E7D1DF9E0D}"/>
                  </a:ext>
                </a:extLst>
              </p:cNvPr>
              <p:cNvSpPr>
                <a:spLocks noChangeAspect="1" noChangeArrowheads="1"/>
              </p:cNvSpPr>
              <p:nvPr/>
            </p:nvSpPr>
            <p:spPr bwMode="auto">
              <a:xfrm>
                <a:off x="74" y="113"/>
                <a:ext cx="226" cy="18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64" name="Line 8">
                <a:extLst>
                  <a:ext uri="{FF2B5EF4-FFF2-40B4-BE49-F238E27FC236}">
                    <a16:creationId xmlns:a16="http://schemas.microsoft.com/office/drawing/2014/main" id="{45923D35-F8C7-4F31-B85E-981A9630E5AC}"/>
                  </a:ext>
                </a:extLst>
              </p:cNvPr>
              <p:cNvSpPr>
                <a:spLocks noChangeAspect="1" noChangeShapeType="1"/>
              </p:cNvSpPr>
              <p:nvPr/>
            </p:nvSpPr>
            <p:spPr bwMode="auto">
              <a:xfrm flipV="1">
                <a:off x="73" y="113"/>
                <a:ext cx="223" cy="17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65" name="Line 9">
                <a:extLst>
                  <a:ext uri="{FF2B5EF4-FFF2-40B4-BE49-F238E27FC236}">
                    <a16:creationId xmlns:a16="http://schemas.microsoft.com/office/drawing/2014/main" id="{E12210F3-75E3-4D93-A00B-057F7EB46AC4}"/>
                  </a:ext>
                </a:extLst>
              </p:cNvPr>
              <p:cNvSpPr>
                <a:spLocks noChangeAspect="1" noChangeShapeType="1"/>
              </p:cNvSpPr>
              <p:nvPr/>
            </p:nvSpPr>
            <p:spPr bwMode="auto">
              <a:xfrm>
                <a:off x="73" y="113"/>
                <a:ext cx="227" cy="17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849" name="Oval 193">
              <a:extLst>
                <a:ext uri="{FF2B5EF4-FFF2-40B4-BE49-F238E27FC236}">
                  <a16:creationId xmlns:a16="http://schemas.microsoft.com/office/drawing/2014/main" id="{8617784C-7110-475E-8F4E-60108B846C99}"/>
                </a:ext>
              </a:extLst>
            </p:cNvPr>
            <p:cNvSpPr>
              <a:spLocks noChangeArrowheads="1"/>
            </p:cNvSpPr>
            <p:nvPr/>
          </p:nvSpPr>
          <p:spPr bwMode="auto">
            <a:xfrm>
              <a:off x="90" y="299"/>
              <a:ext cx="27" cy="2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851" name="Oval 195">
              <a:extLst>
                <a:ext uri="{FF2B5EF4-FFF2-40B4-BE49-F238E27FC236}">
                  <a16:creationId xmlns:a16="http://schemas.microsoft.com/office/drawing/2014/main" id="{5D17CD1B-D85E-4048-8A6C-50418990B68C}"/>
                </a:ext>
              </a:extLst>
            </p:cNvPr>
            <p:cNvSpPr>
              <a:spLocks noChangeArrowheads="1"/>
            </p:cNvSpPr>
            <p:nvPr/>
          </p:nvSpPr>
          <p:spPr bwMode="auto">
            <a:xfrm>
              <a:off x="261" y="299"/>
              <a:ext cx="27" cy="2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0854" name="Group 198">
            <a:extLst>
              <a:ext uri="{FF2B5EF4-FFF2-40B4-BE49-F238E27FC236}">
                <a16:creationId xmlns:a16="http://schemas.microsoft.com/office/drawing/2014/main" id="{AE1825B9-CDCC-4891-8C6F-FFDFC544F948}"/>
              </a:ext>
            </a:extLst>
          </p:cNvPr>
          <p:cNvGrpSpPr>
            <a:grpSpLocks/>
          </p:cNvGrpSpPr>
          <p:nvPr/>
        </p:nvGrpSpPr>
        <p:grpSpPr bwMode="auto">
          <a:xfrm>
            <a:off x="692150" y="2627313"/>
            <a:ext cx="231775" cy="190500"/>
            <a:chOff x="2251" y="2290"/>
            <a:chExt cx="146" cy="120"/>
          </a:xfrm>
        </p:grpSpPr>
        <p:sp>
          <p:nvSpPr>
            <p:cNvPr id="70855" name="Rectangle 199">
              <a:extLst>
                <a:ext uri="{FF2B5EF4-FFF2-40B4-BE49-F238E27FC236}">
                  <a16:creationId xmlns:a16="http://schemas.microsoft.com/office/drawing/2014/main" id="{9675F842-AF5A-4EFA-A097-071F33E6AFA7}"/>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856" name="Oval 200">
              <a:extLst>
                <a:ext uri="{FF2B5EF4-FFF2-40B4-BE49-F238E27FC236}">
                  <a16:creationId xmlns:a16="http://schemas.microsoft.com/office/drawing/2014/main" id="{5E3C44EE-3E6F-4E5B-95B5-A356C48E8A2A}"/>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57" name="Oval 201">
              <a:extLst>
                <a:ext uri="{FF2B5EF4-FFF2-40B4-BE49-F238E27FC236}">
                  <a16:creationId xmlns:a16="http://schemas.microsoft.com/office/drawing/2014/main" id="{93DCD40F-F33D-492F-943B-EFE3EDBF4991}"/>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0858" name="Group 202">
            <a:extLst>
              <a:ext uri="{FF2B5EF4-FFF2-40B4-BE49-F238E27FC236}">
                <a16:creationId xmlns:a16="http://schemas.microsoft.com/office/drawing/2014/main" id="{26F318DB-17FA-46D4-B1AC-7E48E387B3C2}"/>
              </a:ext>
            </a:extLst>
          </p:cNvPr>
          <p:cNvGrpSpPr>
            <a:grpSpLocks/>
          </p:cNvGrpSpPr>
          <p:nvPr/>
        </p:nvGrpSpPr>
        <p:grpSpPr bwMode="auto">
          <a:xfrm>
            <a:off x="769938" y="2555875"/>
            <a:ext cx="74612" cy="26988"/>
            <a:chOff x="2373" y="1404"/>
            <a:chExt cx="47" cy="17"/>
          </a:xfrm>
        </p:grpSpPr>
        <p:sp>
          <p:nvSpPr>
            <p:cNvPr id="70859" name="Oval 203">
              <a:extLst>
                <a:ext uri="{FF2B5EF4-FFF2-40B4-BE49-F238E27FC236}">
                  <a16:creationId xmlns:a16="http://schemas.microsoft.com/office/drawing/2014/main" id="{F060EC96-051A-48D3-B0BD-81C38A2E6E9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60" name="Oval 204">
              <a:extLst>
                <a:ext uri="{FF2B5EF4-FFF2-40B4-BE49-F238E27FC236}">
                  <a16:creationId xmlns:a16="http://schemas.microsoft.com/office/drawing/2014/main" id="{D4E20EA0-F100-44BC-B84C-112C778060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61" name="Text Box 205">
            <a:extLst>
              <a:ext uri="{FF2B5EF4-FFF2-40B4-BE49-F238E27FC236}">
                <a16:creationId xmlns:a16="http://schemas.microsoft.com/office/drawing/2014/main" id="{C1EEE405-248C-4CAF-8361-1FBA1281F92A}"/>
              </a:ext>
            </a:extLst>
          </p:cNvPr>
          <p:cNvSpPr txBox="1">
            <a:spLocks noChangeArrowheads="1"/>
          </p:cNvSpPr>
          <p:nvPr/>
        </p:nvSpPr>
        <p:spPr bwMode="auto">
          <a:xfrm>
            <a:off x="908050" y="2482850"/>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70868" name="Line 212">
            <a:extLst>
              <a:ext uri="{FF2B5EF4-FFF2-40B4-BE49-F238E27FC236}">
                <a16:creationId xmlns:a16="http://schemas.microsoft.com/office/drawing/2014/main" id="{E7CBF281-79FD-4F9C-977D-4BDE3C322A7F}"/>
              </a:ext>
            </a:extLst>
          </p:cNvPr>
          <p:cNvSpPr>
            <a:spLocks noChangeShapeType="1"/>
          </p:cNvSpPr>
          <p:nvPr/>
        </p:nvSpPr>
        <p:spPr bwMode="auto">
          <a:xfrm>
            <a:off x="765175" y="14747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76" name="Group 220">
            <a:extLst>
              <a:ext uri="{FF2B5EF4-FFF2-40B4-BE49-F238E27FC236}">
                <a16:creationId xmlns:a16="http://schemas.microsoft.com/office/drawing/2014/main" id="{15DC63F4-7D3F-4877-95B1-29130A30C54E}"/>
              </a:ext>
            </a:extLst>
          </p:cNvPr>
          <p:cNvGrpSpPr>
            <a:grpSpLocks/>
          </p:cNvGrpSpPr>
          <p:nvPr/>
        </p:nvGrpSpPr>
        <p:grpSpPr bwMode="auto">
          <a:xfrm>
            <a:off x="509588" y="898525"/>
            <a:ext cx="76200" cy="63500"/>
            <a:chOff x="2539" y="543"/>
            <a:chExt cx="48" cy="40"/>
          </a:xfrm>
        </p:grpSpPr>
        <p:sp>
          <p:nvSpPr>
            <p:cNvPr id="70877" name="Line 221">
              <a:extLst>
                <a:ext uri="{FF2B5EF4-FFF2-40B4-BE49-F238E27FC236}">
                  <a16:creationId xmlns:a16="http://schemas.microsoft.com/office/drawing/2014/main" id="{26F0E25E-F89C-449E-B8E3-DFBA4E77265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878" name="Line 222">
              <a:extLst>
                <a:ext uri="{FF2B5EF4-FFF2-40B4-BE49-F238E27FC236}">
                  <a16:creationId xmlns:a16="http://schemas.microsoft.com/office/drawing/2014/main" id="{DEBF5B43-7DCE-46AE-A786-EE7D7A0344B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0879" name="Text Box 223">
            <a:extLst>
              <a:ext uri="{FF2B5EF4-FFF2-40B4-BE49-F238E27FC236}">
                <a16:creationId xmlns:a16="http://schemas.microsoft.com/office/drawing/2014/main" id="{6E3BAADF-835B-4F3C-B2FA-22852437009A}"/>
              </a:ext>
            </a:extLst>
          </p:cNvPr>
          <p:cNvSpPr txBox="1">
            <a:spLocks noChangeArrowheads="1"/>
          </p:cNvSpPr>
          <p:nvPr/>
        </p:nvSpPr>
        <p:spPr bwMode="auto">
          <a:xfrm>
            <a:off x="692150" y="827088"/>
            <a:ext cx="2859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CWUS-29</a:t>
            </a:r>
          </a:p>
          <a:p>
            <a:r>
              <a:rPr lang="en-GB" altLang="en-US" sz="1000" b="1"/>
              <a:t>x3 Combined Arms Brigade Headquarters </a:t>
            </a:r>
            <a:r>
              <a:rPr lang="en-GB" altLang="en-US" b="1"/>
              <a:t>(b)</a:t>
            </a:r>
          </a:p>
        </p:txBody>
      </p:sp>
      <p:sp>
        <p:nvSpPr>
          <p:cNvPr id="70880" name="Line 224">
            <a:extLst>
              <a:ext uri="{FF2B5EF4-FFF2-40B4-BE49-F238E27FC236}">
                <a16:creationId xmlns:a16="http://schemas.microsoft.com/office/drawing/2014/main" id="{315E3C0E-4293-4079-B0EF-F16EDB1F613F}"/>
              </a:ext>
            </a:extLst>
          </p:cNvPr>
          <p:cNvSpPr>
            <a:spLocks noChangeShapeType="1"/>
          </p:cNvSpPr>
          <p:nvPr/>
        </p:nvSpPr>
        <p:spPr bwMode="auto">
          <a:xfrm>
            <a:off x="260350" y="10429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81" name="Group 225">
            <a:extLst>
              <a:ext uri="{FF2B5EF4-FFF2-40B4-BE49-F238E27FC236}">
                <a16:creationId xmlns:a16="http://schemas.microsoft.com/office/drawing/2014/main" id="{852C470B-11DA-4785-BD8E-29DD0CFCA5A1}"/>
              </a:ext>
            </a:extLst>
          </p:cNvPr>
          <p:cNvGrpSpPr>
            <a:grpSpLocks/>
          </p:cNvGrpSpPr>
          <p:nvPr/>
        </p:nvGrpSpPr>
        <p:grpSpPr bwMode="auto">
          <a:xfrm>
            <a:off x="692150" y="1331913"/>
            <a:ext cx="231775" cy="157162"/>
            <a:chOff x="933" y="149"/>
            <a:chExt cx="146" cy="99"/>
          </a:xfrm>
        </p:grpSpPr>
        <p:sp>
          <p:nvSpPr>
            <p:cNvPr id="70882" name="Rectangle 226">
              <a:extLst>
                <a:ext uri="{FF2B5EF4-FFF2-40B4-BE49-F238E27FC236}">
                  <a16:creationId xmlns:a16="http://schemas.microsoft.com/office/drawing/2014/main" id="{74614CB7-C4A7-4BB9-AE52-DEF6C45726A1}"/>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883" name="Text Box 227">
              <a:extLst>
                <a:ext uri="{FF2B5EF4-FFF2-40B4-BE49-F238E27FC236}">
                  <a16:creationId xmlns:a16="http://schemas.microsoft.com/office/drawing/2014/main" id="{DECD9401-DD83-4E39-AE59-799CCB674998}"/>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0884" name="Line 228">
            <a:extLst>
              <a:ext uri="{FF2B5EF4-FFF2-40B4-BE49-F238E27FC236}">
                <a16:creationId xmlns:a16="http://schemas.microsoft.com/office/drawing/2014/main" id="{B3F8EBCF-CF16-486A-BEAE-3F0B08590211}"/>
              </a:ext>
            </a:extLst>
          </p:cNvPr>
          <p:cNvSpPr>
            <a:spLocks noChangeShapeType="1"/>
          </p:cNvSpPr>
          <p:nvPr/>
        </p:nvSpPr>
        <p:spPr bwMode="auto">
          <a:xfrm>
            <a:off x="547688" y="14033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85" name="Group 229">
            <a:extLst>
              <a:ext uri="{FF2B5EF4-FFF2-40B4-BE49-F238E27FC236}">
                <a16:creationId xmlns:a16="http://schemas.microsoft.com/office/drawing/2014/main" id="{9BF9F266-FDA2-4A94-BBC9-749C7CA86924}"/>
              </a:ext>
            </a:extLst>
          </p:cNvPr>
          <p:cNvGrpSpPr>
            <a:grpSpLocks/>
          </p:cNvGrpSpPr>
          <p:nvPr/>
        </p:nvGrpSpPr>
        <p:grpSpPr bwMode="auto">
          <a:xfrm>
            <a:off x="769938" y="1258888"/>
            <a:ext cx="74612" cy="26987"/>
            <a:chOff x="2373" y="1404"/>
            <a:chExt cx="47" cy="17"/>
          </a:xfrm>
        </p:grpSpPr>
        <p:sp>
          <p:nvSpPr>
            <p:cNvPr id="70886" name="Oval 230">
              <a:extLst>
                <a:ext uri="{FF2B5EF4-FFF2-40B4-BE49-F238E27FC236}">
                  <a16:creationId xmlns:a16="http://schemas.microsoft.com/office/drawing/2014/main" id="{559958BC-46FF-4B8B-A377-C03DA4F31A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87" name="Oval 231">
              <a:extLst>
                <a:ext uri="{FF2B5EF4-FFF2-40B4-BE49-F238E27FC236}">
                  <a16:creationId xmlns:a16="http://schemas.microsoft.com/office/drawing/2014/main" id="{6444C6EF-4E64-428E-9099-D2D4A48F4B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88" name="Text Box 232">
            <a:extLst>
              <a:ext uri="{FF2B5EF4-FFF2-40B4-BE49-F238E27FC236}">
                <a16:creationId xmlns:a16="http://schemas.microsoft.com/office/drawing/2014/main" id="{DACB0F5E-DA1A-4FD4-A8B7-3980765B4CDF}"/>
              </a:ext>
            </a:extLst>
          </p:cNvPr>
          <p:cNvSpPr txBox="1">
            <a:spLocks noChangeArrowheads="1"/>
          </p:cNvSpPr>
          <p:nvPr/>
        </p:nvSpPr>
        <p:spPr bwMode="auto">
          <a:xfrm>
            <a:off x="908050" y="1187450"/>
            <a:ext cx="2659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
        <p:nvSpPr>
          <p:cNvPr id="70889" name="Line 233">
            <a:extLst>
              <a:ext uri="{FF2B5EF4-FFF2-40B4-BE49-F238E27FC236}">
                <a16:creationId xmlns:a16="http://schemas.microsoft.com/office/drawing/2014/main" id="{C56B5258-B4C5-4DF1-A99A-1035B4C4C583}"/>
              </a:ext>
            </a:extLst>
          </p:cNvPr>
          <p:cNvSpPr>
            <a:spLocks noChangeShapeType="1"/>
          </p:cNvSpPr>
          <p:nvPr/>
        </p:nvSpPr>
        <p:spPr bwMode="auto">
          <a:xfrm>
            <a:off x="547688" y="118745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890" name="Group 234">
            <a:extLst>
              <a:ext uri="{FF2B5EF4-FFF2-40B4-BE49-F238E27FC236}">
                <a16:creationId xmlns:a16="http://schemas.microsoft.com/office/drawing/2014/main" id="{8BE589E7-9DFA-4C7F-8BBF-6BE7FBED31E8}"/>
              </a:ext>
            </a:extLst>
          </p:cNvPr>
          <p:cNvGrpSpPr>
            <a:grpSpLocks/>
          </p:cNvGrpSpPr>
          <p:nvPr/>
        </p:nvGrpSpPr>
        <p:grpSpPr bwMode="auto">
          <a:xfrm>
            <a:off x="692150" y="1619250"/>
            <a:ext cx="231775" cy="190500"/>
            <a:chOff x="2251" y="2290"/>
            <a:chExt cx="146" cy="120"/>
          </a:xfrm>
        </p:grpSpPr>
        <p:sp>
          <p:nvSpPr>
            <p:cNvPr id="70891" name="Rectangle 235">
              <a:extLst>
                <a:ext uri="{FF2B5EF4-FFF2-40B4-BE49-F238E27FC236}">
                  <a16:creationId xmlns:a16="http://schemas.microsoft.com/office/drawing/2014/main" id="{B7BA98E8-30F1-4FEE-8FD3-06A4E46733F5}"/>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892" name="Oval 236">
              <a:extLst>
                <a:ext uri="{FF2B5EF4-FFF2-40B4-BE49-F238E27FC236}">
                  <a16:creationId xmlns:a16="http://schemas.microsoft.com/office/drawing/2014/main" id="{113B522E-E665-4143-A5FE-4B1F94279640}"/>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93" name="Oval 237">
              <a:extLst>
                <a:ext uri="{FF2B5EF4-FFF2-40B4-BE49-F238E27FC236}">
                  <a16:creationId xmlns:a16="http://schemas.microsoft.com/office/drawing/2014/main" id="{D04B4693-BACD-42C2-B473-ED0AB05333B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0894" name="Group 238">
            <a:extLst>
              <a:ext uri="{FF2B5EF4-FFF2-40B4-BE49-F238E27FC236}">
                <a16:creationId xmlns:a16="http://schemas.microsoft.com/office/drawing/2014/main" id="{2941B6A3-FA9F-41AF-B241-B106D87AC6F3}"/>
              </a:ext>
            </a:extLst>
          </p:cNvPr>
          <p:cNvGrpSpPr>
            <a:grpSpLocks/>
          </p:cNvGrpSpPr>
          <p:nvPr/>
        </p:nvGrpSpPr>
        <p:grpSpPr bwMode="auto">
          <a:xfrm>
            <a:off x="769938" y="1547813"/>
            <a:ext cx="74612" cy="26987"/>
            <a:chOff x="2373" y="1404"/>
            <a:chExt cx="47" cy="17"/>
          </a:xfrm>
        </p:grpSpPr>
        <p:sp>
          <p:nvSpPr>
            <p:cNvPr id="70895" name="Oval 239">
              <a:extLst>
                <a:ext uri="{FF2B5EF4-FFF2-40B4-BE49-F238E27FC236}">
                  <a16:creationId xmlns:a16="http://schemas.microsoft.com/office/drawing/2014/main" id="{E6E7D309-205B-43F0-9326-54F18201B5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896" name="Oval 240">
              <a:extLst>
                <a:ext uri="{FF2B5EF4-FFF2-40B4-BE49-F238E27FC236}">
                  <a16:creationId xmlns:a16="http://schemas.microsoft.com/office/drawing/2014/main" id="{6420DECD-4CBE-4E50-8807-FB4EB38FDC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0897" name="Text Box 241">
            <a:extLst>
              <a:ext uri="{FF2B5EF4-FFF2-40B4-BE49-F238E27FC236}">
                <a16:creationId xmlns:a16="http://schemas.microsoft.com/office/drawing/2014/main" id="{4E245F46-5F60-48B8-868C-5D3B310D30C3}"/>
              </a:ext>
            </a:extLst>
          </p:cNvPr>
          <p:cNvSpPr txBox="1">
            <a:spLocks noChangeArrowheads="1"/>
          </p:cNvSpPr>
          <p:nvPr/>
        </p:nvSpPr>
        <p:spPr bwMode="auto">
          <a:xfrm>
            <a:off x="908050" y="1474788"/>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70898" name="Text Box 242">
            <a:extLst>
              <a:ext uri="{FF2B5EF4-FFF2-40B4-BE49-F238E27FC236}">
                <a16:creationId xmlns:a16="http://schemas.microsoft.com/office/drawing/2014/main" id="{B3A58CBA-996F-40B8-92A4-CF8FE5EE660A}"/>
              </a:ext>
            </a:extLst>
          </p:cNvPr>
          <p:cNvSpPr txBox="1">
            <a:spLocks noChangeArrowheads="1"/>
          </p:cNvSpPr>
          <p:nvPr/>
        </p:nvSpPr>
        <p:spPr bwMode="auto">
          <a:xfrm>
            <a:off x="3716338" y="1331913"/>
            <a:ext cx="3025775" cy="6081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9th Infantry Division was the only such formation and was created during the early 1980s to function as a rapidly air-deployable, motorised light infantry division, specialising in high technology to defeat heavy enemy forces.  It was originally intended that the division would primarily concentrate on warfare in the Middle East with support for NATO as a secondary role.  In the event, a lot of the high-tech equipment (such as Fast Attack Vehicles) never materialised and reinforcement of NATO’s LandJut Corps became the division’s primary wartime mission.  Thanks to budget cuts in 1987, the division also lost its raison d'être, in that one of its Brigades was replaced by a conventional Heavy Brigade.  This was followed by the conversion of one of the remaining two light brigades to Heavy from 1988 onwards.</a:t>
            </a:r>
          </a:p>
          <a:p>
            <a:endParaRPr lang="en-GB" altLang="en-US" b="1"/>
          </a:p>
          <a:p>
            <a:r>
              <a:rPr lang="en-GB" altLang="en-US" b="1"/>
              <a:t>(b) </a:t>
            </a:r>
            <a:r>
              <a:rPr lang="en-GB" altLang="en-US"/>
              <a:t>In wartime, the three ‘Combined Arms’ Brigades and the Aviation Brigade are mixed up, with each forming a mission-oriented brigade group from the division’s ‘Maneuver Battalions’, plus divisional assets.</a:t>
            </a:r>
          </a:p>
          <a:p>
            <a:endParaRPr lang="en-GB" altLang="en-US"/>
          </a:p>
          <a:p>
            <a:r>
              <a:rPr lang="en-GB" altLang="en-US" b="1"/>
              <a:t>(c)</a:t>
            </a:r>
            <a:r>
              <a:rPr lang="en-GB" altLang="en-US"/>
              <a:t> In 1987: Replace </a:t>
            </a:r>
            <a:r>
              <a:rPr lang="en-GB" altLang="en-US" b="1"/>
              <a:t>x1</a:t>
            </a:r>
            <a:r>
              <a:rPr lang="en-GB" altLang="en-US"/>
              <a:t> </a:t>
            </a:r>
            <a:r>
              <a:rPr lang="en-GB" altLang="en-US" b="1"/>
              <a:t>Combined Arms Brigade</a:t>
            </a:r>
            <a:r>
              <a:rPr lang="en-GB" altLang="en-US"/>
              <a:t> </a:t>
            </a:r>
            <a:r>
              <a:rPr lang="en-GB" altLang="en-US" b="1"/>
              <a:t>Headquarters </a:t>
            </a:r>
            <a:r>
              <a:rPr lang="en-GB" altLang="en-US"/>
              <a:t>with </a:t>
            </a:r>
            <a:r>
              <a:rPr lang="en-GB" altLang="en-US" b="1"/>
              <a:t>x1</a:t>
            </a:r>
            <a:r>
              <a:rPr lang="en-GB" altLang="en-US"/>
              <a:t> </a:t>
            </a:r>
            <a:r>
              <a:rPr lang="en-GB" altLang="en-US" b="1"/>
              <a:t>Heavy Brigade Headquarters</a:t>
            </a:r>
            <a:r>
              <a:rPr lang="en-GB" altLang="en-US"/>
              <a:t> (BG CWUS-03).  This was a National Guard Heavy ‘Round-out’ Brigade.</a:t>
            </a:r>
          </a:p>
          <a:p>
            <a:endParaRPr lang="en-GB" altLang="en-US"/>
          </a:p>
          <a:p>
            <a:r>
              <a:rPr lang="en-GB" altLang="en-US" b="1"/>
              <a:t>(d) </a:t>
            </a:r>
            <a:r>
              <a:rPr lang="en-GB" altLang="en-US"/>
              <a:t>In 1987: Delete </a:t>
            </a:r>
            <a:r>
              <a:rPr lang="en-GB" altLang="en-US" b="1"/>
              <a:t>x3 Combined Arms Battalions (Heavy)</a:t>
            </a:r>
            <a:r>
              <a:rPr lang="en-GB" altLang="en-US"/>
              <a:t> and add:</a:t>
            </a:r>
          </a:p>
          <a:p>
            <a:r>
              <a:rPr lang="en-GB" altLang="en-US"/>
              <a:t>     </a:t>
            </a:r>
            <a:r>
              <a:rPr lang="en-GB" altLang="en-US" b="1"/>
              <a:t>x2 Armored Battalion</a:t>
            </a:r>
            <a:r>
              <a:rPr lang="en-GB" altLang="en-US"/>
              <a:t> (BG CWUS-13)</a:t>
            </a:r>
          </a:p>
          <a:p>
            <a:r>
              <a:rPr lang="en-GB" altLang="en-US"/>
              <a:t>     </a:t>
            </a:r>
            <a:r>
              <a:rPr lang="en-GB" altLang="en-US" b="1"/>
              <a:t>x2 Mechanized Infantry Battalion</a:t>
            </a:r>
            <a:r>
              <a:rPr lang="en-GB" altLang="en-US"/>
              <a:t> (BG CWUS-14)</a:t>
            </a:r>
          </a:p>
          <a:p>
            <a:r>
              <a:rPr lang="en-GB" altLang="en-US"/>
              <a:t>     </a:t>
            </a:r>
            <a:r>
              <a:rPr lang="en-GB" altLang="en-US" b="1"/>
              <a:t>x1 Armored Cavalry Troop</a:t>
            </a:r>
            <a:r>
              <a:rPr lang="en-GB" altLang="en-US"/>
              <a:t> (ME CWUS-05)</a:t>
            </a:r>
          </a:p>
          <a:p>
            <a:r>
              <a:rPr lang="en-GB" altLang="en-US"/>
              <a:t>Note that these were National Guard units and were probably equipped with M60A1 or M60A3 tanks, with M113 APCs and no Abrams or Bradley.</a:t>
            </a:r>
          </a:p>
          <a:p>
            <a:endParaRPr lang="en-GB" altLang="en-US"/>
          </a:p>
          <a:p>
            <a:r>
              <a:rPr lang="en-GB" altLang="en-US" b="1"/>
              <a:t>(e) </a:t>
            </a:r>
            <a:r>
              <a:rPr lang="en-GB" altLang="en-US"/>
              <a:t>In 1988: Add </a:t>
            </a:r>
            <a:r>
              <a:rPr lang="en-GB" altLang="en-US" b="1"/>
              <a:t>x1 </a:t>
            </a:r>
            <a:r>
              <a:rPr lang="en-GB" altLang="en-US"/>
              <a:t>additional </a:t>
            </a:r>
            <a:r>
              <a:rPr lang="en-GB" altLang="en-US" b="1"/>
              <a:t>Armored Battalion</a:t>
            </a:r>
            <a:r>
              <a:rPr lang="en-GB" altLang="en-US"/>
              <a:t> (BG CWUS-13).  This was a regular Army unit, equipped with M60A3.  As discussed above, it was intended that a full Combined Arms Brigade would be converted to a Heavy Brigade, though this was only partially completed, with only one battalion being converted before the end of 1989.</a:t>
            </a:r>
          </a:p>
          <a:p>
            <a:endParaRPr lang="en-GB" altLang="en-US"/>
          </a:p>
          <a:p>
            <a:r>
              <a:rPr lang="en-GB" altLang="en-US" b="1"/>
              <a:t>(f) </a:t>
            </a:r>
            <a:r>
              <a:rPr lang="en-GB" altLang="en-US"/>
              <a:t>In 1987, replace </a:t>
            </a:r>
            <a:r>
              <a:rPr lang="en-GB" altLang="en-US" b="1"/>
              <a:t>x1 Field Artillery Battalion</a:t>
            </a:r>
            <a:r>
              <a:rPr lang="en-GB" altLang="en-US"/>
              <a:t> with </a:t>
            </a:r>
            <a:r>
              <a:rPr lang="en-GB" altLang="en-US" b="1"/>
              <a:t>x1 SP Field Artillery Battalion</a:t>
            </a:r>
            <a:r>
              <a:rPr lang="en-GB" altLang="en-US"/>
              <a:t> (FSE CWUS-01).</a:t>
            </a:r>
            <a:endParaRPr lang="en-GB" altLang="en-US" b="1"/>
          </a:p>
          <a:p>
            <a:endParaRPr lang="en-GB" altLang="en-US" b="1"/>
          </a:p>
          <a:p>
            <a:r>
              <a:rPr lang="en-GB" altLang="en-US" b="1"/>
              <a:t>(g) </a:t>
            </a:r>
            <a:r>
              <a:rPr lang="en-GB" altLang="en-US"/>
              <a:t>The MLRS Battery comes under the command of the Light Field Artillery Battalion.</a:t>
            </a:r>
          </a:p>
          <a:p>
            <a:endParaRPr lang="en-GB" altLang="en-US"/>
          </a:p>
          <a:p>
            <a:r>
              <a:rPr lang="en-GB" altLang="en-US" b="1"/>
              <a:t>(h) </a:t>
            </a:r>
            <a:r>
              <a:rPr lang="en-GB" altLang="en-US"/>
              <a:t>Note that this does not include the helicopters of the Cavalry Squadron (Light).</a:t>
            </a:r>
            <a:endParaRPr lang="en-GB" altLang="en-US" b="1"/>
          </a:p>
        </p:txBody>
      </p:sp>
      <p:sp>
        <p:nvSpPr>
          <p:cNvPr id="70900" name="Line 244">
            <a:extLst>
              <a:ext uri="{FF2B5EF4-FFF2-40B4-BE49-F238E27FC236}">
                <a16:creationId xmlns:a16="http://schemas.microsoft.com/office/drawing/2014/main" id="{012C6BE0-64E2-4ECD-A194-41F1EFBC4C2A}"/>
              </a:ext>
            </a:extLst>
          </p:cNvPr>
          <p:cNvSpPr>
            <a:spLocks noChangeShapeType="1"/>
          </p:cNvSpPr>
          <p:nvPr/>
        </p:nvSpPr>
        <p:spPr bwMode="auto">
          <a:xfrm>
            <a:off x="549275" y="5003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01" name="Text Box 245">
            <a:extLst>
              <a:ext uri="{FF2B5EF4-FFF2-40B4-BE49-F238E27FC236}">
                <a16:creationId xmlns:a16="http://schemas.microsoft.com/office/drawing/2014/main" id="{44A936F9-C7AF-41F7-AB51-36A1ED31D38D}"/>
              </a:ext>
            </a:extLst>
          </p:cNvPr>
          <p:cNvSpPr txBox="1">
            <a:spLocks noChangeArrowheads="1"/>
          </p:cNvSpPr>
          <p:nvPr/>
        </p:nvSpPr>
        <p:spPr bwMode="auto">
          <a:xfrm>
            <a:off x="692150" y="5003800"/>
            <a:ext cx="2005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CWUS-19</a:t>
            </a:r>
          </a:p>
          <a:p>
            <a:r>
              <a:rPr lang="en-GB" altLang="en-US" b="1"/>
              <a:t>x4 Combat Engineer Company (Light)</a:t>
            </a:r>
          </a:p>
        </p:txBody>
      </p:sp>
      <p:sp>
        <p:nvSpPr>
          <p:cNvPr id="70903" name="Line 247">
            <a:extLst>
              <a:ext uri="{FF2B5EF4-FFF2-40B4-BE49-F238E27FC236}">
                <a16:creationId xmlns:a16="http://schemas.microsoft.com/office/drawing/2014/main" id="{43FBBFC8-21A7-437A-BD21-094762D29771}"/>
              </a:ext>
            </a:extLst>
          </p:cNvPr>
          <p:cNvSpPr>
            <a:spLocks noChangeShapeType="1"/>
          </p:cNvSpPr>
          <p:nvPr/>
        </p:nvSpPr>
        <p:spPr bwMode="auto">
          <a:xfrm>
            <a:off x="260350" y="5148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911" name="Group 255">
            <a:extLst>
              <a:ext uri="{FF2B5EF4-FFF2-40B4-BE49-F238E27FC236}">
                <a16:creationId xmlns:a16="http://schemas.microsoft.com/office/drawing/2014/main" id="{27FD8EEB-9620-40F8-A31B-2DE9420414A5}"/>
              </a:ext>
            </a:extLst>
          </p:cNvPr>
          <p:cNvGrpSpPr>
            <a:grpSpLocks/>
          </p:cNvGrpSpPr>
          <p:nvPr/>
        </p:nvGrpSpPr>
        <p:grpSpPr bwMode="auto">
          <a:xfrm>
            <a:off x="404813" y="5076825"/>
            <a:ext cx="287337" cy="215900"/>
            <a:chOff x="2750" y="2336"/>
            <a:chExt cx="146" cy="99"/>
          </a:xfrm>
        </p:grpSpPr>
        <p:sp>
          <p:nvSpPr>
            <p:cNvPr id="70912" name="Rectangle 256">
              <a:extLst>
                <a:ext uri="{FF2B5EF4-FFF2-40B4-BE49-F238E27FC236}">
                  <a16:creationId xmlns:a16="http://schemas.microsoft.com/office/drawing/2014/main" id="{A4042570-F146-433A-969D-8160B392DB7A}"/>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13" name="Line 257">
              <a:extLst>
                <a:ext uri="{FF2B5EF4-FFF2-40B4-BE49-F238E27FC236}">
                  <a16:creationId xmlns:a16="http://schemas.microsoft.com/office/drawing/2014/main" id="{64E935CC-9AB0-4216-BF21-56CAC98E9C47}"/>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14" name="Line 258">
              <a:extLst>
                <a:ext uri="{FF2B5EF4-FFF2-40B4-BE49-F238E27FC236}">
                  <a16:creationId xmlns:a16="http://schemas.microsoft.com/office/drawing/2014/main" id="{9D6276BE-66C1-42F4-872F-42212AA33B34}"/>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15" name="Line 259">
              <a:extLst>
                <a:ext uri="{FF2B5EF4-FFF2-40B4-BE49-F238E27FC236}">
                  <a16:creationId xmlns:a16="http://schemas.microsoft.com/office/drawing/2014/main" id="{A43B9D40-BDC3-4FD7-BE97-3775A1406E3C}"/>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16" name="Line 260">
              <a:extLst>
                <a:ext uri="{FF2B5EF4-FFF2-40B4-BE49-F238E27FC236}">
                  <a16:creationId xmlns:a16="http://schemas.microsoft.com/office/drawing/2014/main" id="{AEA3B9A8-1FE2-4AE2-B6CE-14EFBFF4EE1E}"/>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0917" name="Group 261">
            <a:extLst>
              <a:ext uri="{FF2B5EF4-FFF2-40B4-BE49-F238E27FC236}">
                <a16:creationId xmlns:a16="http://schemas.microsoft.com/office/drawing/2014/main" id="{619E1482-A44C-4D69-90C3-E47C36804118}"/>
              </a:ext>
            </a:extLst>
          </p:cNvPr>
          <p:cNvGrpSpPr>
            <a:grpSpLocks/>
          </p:cNvGrpSpPr>
          <p:nvPr/>
        </p:nvGrpSpPr>
        <p:grpSpPr bwMode="auto">
          <a:xfrm>
            <a:off x="406400" y="4502150"/>
            <a:ext cx="287338" cy="258763"/>
            <a:chOff x="2478" y="2653"/>
            <a:chExt cx="146" cy="120"/>
          </a:xfrm>
        </p:grpSpPr>
        <p:sp>
          <p:nvSpPr>
            <p:cNvPr id="70918" name="Rectangle 262">
              <a:extLst>
                <a:ext uri="{FF2B5EF4-FFF2-40B4-BE49-F238E27FC236}">
                  <a16:creationId xmlns:a16="http://schemas.microsoft.com/office/drawing/2014/main" id="{535B914C-EEB7-4356-9848-3B0EED8F3CD9}"/>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19" name="Line 263">
              <a:extLst>
                <a:ext uri="{FF2B5EF4-FFF2-40B4-BE49-F238E27FC236}">
                  <a16:creationId xmlns:a16="http://schemas.microsoft.com/office/drawing/2014/main" id="{95E35FEA-31EA-44F7-A3A8-CCE799F0005C}"/>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20" name="Oval 264">
              <a:extLst>
                <a:ext uri="{FF2B5EF4-FFF2-40B4-BE49-F238E27FC236}">
                  <a16:creationId xmlns:a16="http://schemas.microsoft.com/office/drawing/2014/main" id="{EB25F804-3FBB-45B0-8FC8-54B2D7D56041}"/>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0921" name="Oval 265">
              <a:extLst>
                <a:ext uri="{FF2B5EF4-FFF2-40B4-BE49-F238E27FC236}">
                  <a16:creationId xmlns:a16="http://schemas.microsoft.com/office/drawing/2014/main" id="{0D48192D-8E64-466F-A313-11A48BB752B4}"/>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0922" name="Group 266">
            <a:extLst>
              <a:ext uri="{FF2B5EF4-FFF2-40B4-BE49-F238E27FC236}">
                <a16:creationId xmlns:a16="http://schemas.microsoft.com/office/drawing/2014/main" id="{20A54719-C7E3-4DCD-8D5F-7BB89DA833AE}"/>
              </a:ext>
            </a:extLst>
          </p:cNvPr>
          <p:cNvGrpSpPr>
            <a:grpSpLocks/>
          </p:cNvGrpSpPr>
          <p:nvPr/>
        </p:nvGrpSpPr>
        <p:grpSpPr bwMode="auto">
          <a:xfrm>
            <a:off x="511175" y="4429125"/>
            <a:ext cx="76200" cy="63500"/>
            <a:chOff x="2443" y="447"/>
            <a:chExt cx="48" cy="40"/>
          </a:xfrm>
        </p:grpSpPr>
        <p:sp>
          <p:nvSpPr>
            <p:cNvPr id="70923" name="Line 267">
              <a:extLst>
                <a:ext uri="{FF2B5EF4-FFF2-40B4-BE49-F238E27FC236}">
                  <a16:creationId xmlns:a16="http://schemas.microsoft.com/office/drawing/2014/main" id="{F93DE3E0-6CA7-4EE9-B621-BF39164942E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24" name="Line 268">
              <a:extLst>
                <a:ext uri="{FF2B5EF4-FFF2-40B4-BE49-F238E27FC236}">
                  <a16:creationId xmlns:a16="http://schemas.microsoft.com/office/drawing/2014/main" id="{66CBA7BE-B845-45A3-9A8A-5B789B2D393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25" name="Line 269">
            <a:extLst>
              <a:ext uri="{FF2B5EF4-FFF2-40B4-BE49-F238E27FC236}">
                <a16:creationId xmlns:a16="http://schemas.microsoft.com/office/drawing/2014/main" id="{CE74423E-7D24-4F6E-8616-161E7753BC3D}"/>
              </a:ext>
            </a:extLst>
          </p:cNvPr>
          <p:cNvSpPr>
            <a:spLocks noChangeShapeType="1"/>
          </p:cNvSpPr>
          <p:nvPr/>
        </p:nvSpPr>
        <p:spPr bwMode="auto">
          <a:xfrm>
            <a:off x="261938" y="45735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26" name="Text Box 270">
            <a:extLst>
              <a:ext uri="{FF2B5EF4-FFF2-40B4-BE49-F238E27FC236}">
                <a16:creationId xmlns:a16="http://schemas.microsoft.com/office/drawing/2014/main" id="{4512F6F2-C652-4882-B6B3-10A393062497}"/>
              </a:ext>
            </a:extLst>
          </p:cNvPr>
          <p:cNvSpPr txBox="1">
            <a:spLocks noChangeArrowheads="1"/>
          </p:cNvSpPr>
          <p:nvPr/>
        </p:nvSpPr>
        <p:spPr bwMode="auto">
          <a:xfrm>
            <a:off x="692150" y="4356100"/>
            <a:ext cx="1873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CWUS-22</a:t>
            </a:r>
          </a:p>
          <a:p>
            <a:r>
              <a:rPr lang="en-GB" altLang="en-US" sz="1000" b="1"/>
              <a:t>x1 Cavalry Squadron (Light)</a:t>
            </a:r>
          </a:p>
        </p:txBody>
      </p:sp>
      <p:grpSp>
        <p:nvGrpSpPr>
          <p:cNvPr id="70928" name="Group 272">
            <a:extLst>
              <a:ext uri="{FF2B5EF4-FFF2-40B4-BE49-F238E27FC236}">
                <a16:creationId xmlns:a16="http://schemas.microsoft.com/office/drawing/2014/main" id="{70D994A2-8581-48B5-82A3-68666293371F}"/>
              </a:ext>
            </a:extLst>
          </p:cNvPr>
          <p:cNvGrpSpPr>
            <a:grpSpLocks/>
          </p:cNvGrpSpPr>
          <p:nvPr/>
        </p:nvGrpSpPr>
        <p:grpSpPr bwMode="auto">
          <a:xfrm>
            <a:off x="511175" y="3132138"/>
            <a:ext cx="76200" cy="63500"/>
            <a:chOff x="2443" y="447"/>
            <a:chExt cx="48" cy="40"/>
          </a:xfrm>
        </p:grpSpPr>
        <p:sp>
          <p:nvSpPr>
            <p:cNvPr id="70929" name="Line 273">
              <a:extLst>
                <a:ext uri="{FF2B5EF4-FFF2-40B4-BE49-F238E27FC236}">
                  <a16:creationId xmlns:a16="http://schemas.microsoft.com/office/drawing/2014/main" id="{E7541FCC-A4C7-4423-893A-A4434FFFAE8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30" name="Line 274">
              <a:extLst>
                <a:ext uri="{FF2B5EF4-FFF2-40B4-BE49-F238E27FC236}">
                  <a16:creationId xmlns:a16="http://schemas.microsoft.com/office/drawing/2014/main" id="{854520A5-DE11-4C4B-A539-A43F876A2E5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31" name="Line 275">
            <a:extLst>
              <a:ext uri="{FF2B5EF4-FFF2-40B4-BE49-F238E27FC236}">
                <a16:creationId xmlns:a16="http://schemas.microsoft.com/office/drawing/2014/main" id="{1FB72618-DD87-4F26-93EC-8514FF111A98}"/>
              </a:ext>
            </a:extLst>
          </p:cNvPr>
          <p:cNvSpPr>
            <a:spLocks noChangeShapeType="1"/>
          </p:cNvSpPr>
          <p:nvPr/>
        </p:nvSpPr>
        <p:spPr bwMode="auto">
          <a:xfrm>
            <a:off x="260350" y="32750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32" name="Text Box 276">
            <a:extLst>
              <a:ext uri="{FF2B5EF4-FFF2-40B4-BE49-F238E27FC236}">
                <a16:creationId xmlns:a16="http://schemas.microsoft.com/office/drawing/2014/main" id="{6128C8A6-0412-4FD7-B1BF-5EE78A378C01}"/>
              </a:ext>
            </a:extLst>
          </p:cNvPr>
          <p:cNvSpPr txBox="1">
            <a:spLocks noChangeArrowheads="1"/>
          </p:cNvSpPr>
          <p:nvPr/>
        </p:nvSpPr>
        <p:spPr bwMode="auto">
          <a:xfrm>
            <a:off x="692150" y="3059113"/>
            <a:ext cx="2628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CWUS-30</a:t>
            </a:r>
          </a:p>
          <a:p>
            <a:r>
              <a:rPr lang="en-GB" altLang="en-US" sz="1000" b="1"/>
              <a:t>x5 Combined Arms Battalion (Heavy) </a:t>
            </a:r>
            <a:r>
              <a:rPr lang="en-GB" altLang="en-US" b="1"/>
              <a:t>(de)</a:t>
            </a:r>
            <a:endParaRPr lang="en-GB" altLang="en-US" sz="1000" b="1"/>
          </a:p>
        </p:txBody>
      </p:sp>
      <p:grpSp>
        <p:nvGrpSpPr>
          <p:cNvPr id="70934" name="Group 278">
            <a:extLst>
              <a:ext uri="{FF2B5EF4-FFF2-40B4-BE49-F238E27FC236}">
                <a16:creationId xmlns:a16="http://schemas.microsoft.com/office/drawing/2014/main" id="{7865F420-1047-4700-9562-5AB354B6E426}"/>
              </a:ext>
            </a:extLst>
          </p:cNvPr>
          <p:cNvGrpSpPr>
            <a:grpSpLocks/>
          </p:cNvGrpSpPr>
          <p:nvPr/>
        </p:nvGrpSpPr>
        <p:grpSpPr bwMode="auto">
          <a:xfrm>
            <a:off x="404813" y="6875463"/>
            <a:ext cx="287337" cy="215900"/>
            <a:chOff x="2296" y="3061"/>
            <a:chExt cx="151" cy="99"/>
          </a:xfrm>
        </p:grpSpPr>
        <p:sp>
          <p:nvSpPr>
            <p:cNvPr id="70935" name="Rectangle 279">
              <a:extLst>
                <a:ext uri="{FF2B5EF4-FFF2-40B4-BE49-F238E27FC236}">
                  <a16:creationId xmlns:a16="http://schemas.microsoft.com/office/drawing/2014/main" id="{27E53609-81AC-48FF-B900-0BDEA7FBA8C0}"/>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36" name="Oval 280">
              <a:extLst>
                <a:ext uri="{FF2B5EF4-FFF2-40B4-BE49-F238E27FC236}">
                  <a16:creationId xmlns:a16="http://schemas.microsoft.com/office/drawing/2014/main" id="{B3D787C9-075A-444B-8F1F-5203106A9779}"/>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0937" name="Group 281">
            <a:extLst>
              <a:ext uri="{FF2B5EF4-FFF2-40B4-BE49-F238E27FC236}">
                <a16:creationId xmlns:a16="http://schemas.microsoft.com/office/drawing/2014/main" id="{5FE0382C-1F52-41B8-A9ED-43684FF879D2}"/>
              </a:ext>
            </a:extLst>
          </p:cNvPr>
          <p:cNvGrpSpPr>
            <a:grpSpLocks/>
          </p:cNvGrpSpPr>
          <p:nvPr/>
        </p:nvGrpSpPr>
        <p:grpSpPr bwMode="auto">
          <a:xfrm>
            <a:off x="511175" y="6804025"/>
            <a:ext cx="76200" cy="63500"/>
            <a:chOff x="2443" y="447"/>
            <a:chExt cx="48" cy="40"/>
          </a:xfrm>
        </p:grpSpPr>
        <p:sp>
          <p:nvSpPr>
            <p:cNvPr id="70938" name="Line 282">
              <a:extLst>
                <a:ext uri="{FF2B5EF4-FFF2-40B4-BE49-F238E27FC236}">
                  <a16:creationId xmlns:a16="http://schemas.microsoft.com/office/drawing/2014/main" id="{8E2C5A1B-1C61-4C41-A41D-5AB1E3E3D02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39" name="Line 283">
              <a:extLst>
                <a:ext uri="{FF2B5EF4-FFF2-40B4-BE49-F238E27FC236}">
                  <a16:creationId xmlns:a16="http://schemas.microsoft.com/office/drawing/2014/main" id="{55C4CEE8-88F1-4EE3-BFEE-975B7F33413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40" name="Line 284">
            <a:extLst>
              <a:ext uri="{FF2B5EF4-FFF2-40B4-BE49-F238E27FC236}">
                <a16:creationId xmlns:a16="http://schemas.microsoft.com/office/drawing/2014/main" id="{F8A9F756-41D5-4936-B4DB-5101B5FB2E95}"/>
              </a:ext>
            </a:extLst>
          </p:cNvPr>
          <p:cNvSpPr>
            <a:spLocks noChangeShapeType="1"/>
          </p:cNvSpPr>
          <p:nvPr/>
        </p:nvSpPr>
        <p:spPr bwMode="auto">
          <a:xfrm>
            <a:off x="260350" y="69484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41" name="Text Box 285">
            <a:extLst>
              <a:ext uri="{FF2B5EF4-FFF2-40B4-BE49-F238E27FC236}">
                <a16:creationId xmlns:a16="http://schemas.microsoft.com/office/drawing/2014/main" id="{0F3E3963-A2F7-44E6-BDC3-0564D8123ADC}"/>
              </a:ext>
            </a:extLst>
          </p:cNvPr>
          <p:cNvSpPr txBox="1">
            <a:spLocks noChangeArrowheads="1"/>
          </p:cNvSpPr>
          <p:nvPr/>
        </p:nvSpPr>
        <p:spPr bwMode="auto">
          <a:xfrm>
            <a:off x="692150" y="6732588"/>
            <a:ext cx="2090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CWUS-03</a:t>
            </a:r>
          </a:p>
          <a:p>
            <a:r>
              <a:rPr lang="en-GB" altLang="en-US" sz="1000" b="1"/>
              <a:t>x1 Light Field Artillery Battalion</a:t>
            </a:r>
          </a:p>
        </p:txBody>
      </p:sp>
      <p:grpSp>
        <p:nvGrpSpPr>
          <p:cNvPr id="70942" name="Group 286">
            <a:extLst>
              <a:ext uri="{FF2B5EF4-FFF2-40B4-BE49-F238E27FC236}">
                <a16:creationId xmlns:a16="http://schemas.microsoft.com/office/drawing/2014/main" id="{5447B4D1-3D88-4641-A284-7DA4A0BDFEC3}"/>
              </a:ext>
            </a:extLst>
          </p:cNvPr>
          <p:cNvGrpSpPr>
            <a:grpSpLocks/>
          </p:cNvGrpSpPr>
          <p:nvPr/>
        </p:nvGrpSpPr>
        <p:grpSpPr bwMode="auto">
          <a:xfrm>
            <a:off x="404813" y="3203575"/>
            <a:ext cx="287337" cy="215900"/>
            <a:chOff x="2750" y="2608"/>
            <a:chExt cx="146" cy="99"/>
          </a:xfrm>
        </p:grpSpPr>
        <p:sp>
          <p:nvSpPr>
            <p:cNvPr id="70943" name="Rectangle 287">
              <a:extLst>
                <a:ext uri="{FF2B5EF4-FFF2-40B4-BE49-F238E27FC236}">
                  <a16:creationId xmlns:a16="http://schemas.microsoft.com/office/drawing/2014/main" id="{0F4CBBCB-69A5-4C63-BB63-4968A87D768A}"/>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44" name="Line 288">
              <a:extLst>
                <a:ext uri="{FF2B5EF4-FFF2-40B4-BE49-F238E27FC236}">
                  <a16:creationId xmlns:a16="http://schemas.microsoft.com/office/drawing/2014/main" id="{72AA0A90-B271-45B8-9252-8F3B8D2B5C27}"/>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45" name="Line 289">
              <a:extLst>
                <a:ext uri="{FF2B5EF4-FFF2-40B4-BE49-F238E27FC236}">
                  <a16:creationId xmlns:a16="http://schemas.microsoft.com/office/drawing/2014/main" id="{A549CD92-1830-40E9-A87B-6F5747E74D6F}"/>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0946" name="Group 290">
            <a:extLst>
              <a:ext uri="{FF2B5EF4-FFF2-40B4-BE49-F238E27FC236}">
                <a16:creationId xmlns:a16="http://schemas.microsoft.com/office/drawing/2014/main" id="{7DF6DDF5-9E7F-4586-8B22-62E1FA5275AA}"/>
              </a:ext>
            </a:extLst>
          </p:cNvPr>
          <p:cNvGrpSpPr>
            <a:grpSpLocks/>
          </p:cNvGrpSpPr>
          <p:nvPr/>
        </p:nvGrpSpPr>
        <p:grpSpPr bwMode="auto">
          <a:xfrm>
            <a:off x="511175" y="3565525"/>
            <a:ext cx="76200" cy="63500"/>
            <a:chOff x="2443" y="447"/>
            <a:chExt cx="48" cy="40"/>
          </a:xfrm>
        </p:grpSpPr>
        <p:sp>
          <p:nvSpPr>
            <p:cNvPr id="70947" name="Line 291">
              <a:extLst>
                <a:ext uri="{FF2B5EF4-FFF2-40B4-BE49-F238E27FC236}">
                  <a16:creationId xmlns:a16="http://schemas.microsoft.com/office/drawing/2014/main" id="{3D538BC7-158C-4817-AD60-20443F9B2B1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48" name="Line 292">
              <a:extLst>
                <a:ext uri="{FF2B5EF4-FFF2-40B4-BE49-F238E27FC236}">
                  <a16:creationId xmlns:a16="http://schemas.microsoft.com/office/drawing/2014/main" id="{368D3C5B-D16A-40F5-9AB2-A6AF68BA6B8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49" name="Line 293">
            <a:extLst>
              <a:ext uri="{FF2B5EF4-FFF2-40B4-BE49-F238E27FC236}">
                <a16:creationId xmlns:a16="http://schemas.microsoft.com/office/drawing/2014/main" id="{A61A7EDA-06F5-4328-ACA6-1FFC9A6F56B9}"/>
              </a:ext>
            </a:extLst>
          </p:cNvPr>
          <p:cNvSpPr>
            <a:spLocks noChangeShapeType="1"/>
          </p:cNvSpPr>
          <p:nvPr/>
        </p:nvSpPr>
        <p:spPr bwMode="auto">
          <a:xfrm>
            <a:off x="2603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50" name="Text Box 294">
            <a:extLst>
              <a:ext uri="{FF2B5EF4-FFF2-40B4-BE49-F238E27FC236}">
                <a16:creationId xmlns:a16="http://schemas.microsoft.com/office/drawing/2014/main" id="{219DF628-5859-4FA8-B1D6-9B53A84E64D5}"/>
              </a:ext>
            </a:extLst>
          </p:cNvPr>
          <p:cNvSpPr txBox="1">
            <a:spLocks noChangeArrowheads="1"/>
          </p:cNvSpPr>
          <p:nvPr/>
        </p:nvSpPr>
        <p:spPr bwMode="auto">
          <a:xfrm>
            <a:off x="692150" y="3492500"/>
            <a:ext cx="23479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CWUS-31</a:t>
            </a:r>
          </a:p>
          <a:p>
            <a:r>
              <a:rPr lang="en-GB" altLang="en-US" sz="1000" b="1"/>
              <a:t>x2 Combined Arms Battalion (Light)</a:t>
            </a:r>
          </a:p>
        </p:txBody>
      </p:sp>
      <p:grpSp>
        <p:nvGrpSpPr>
          <p:cNvPr id="70951" name="Group 295">
            <a:extLst>
              <a:ext uri="{FF2B5EF4-FFF2-40B4-BE49-F238E27FC236}">
                <a16:creationId xmlns:a16="http://schemas.microsoft.com/office/drawing/2014/main" id="{FEDDDA10-1BC2-472F-A8BB-45B86156B782}"/>
              </a:ext>
            </a:extLst>
          </p:cNvPr>
          <p:cNvGrpSpPr>
            <a:grpSpLocks/>
          </p:cNvGrpSpPr>
          <p:nvPr/>
        </p:nvGrpSpPr>
        <p:grpSpPr bwMode="auto">
          <a:xfrm>
            <a:off x="404813" y="3636963"/>
            <a:ext cx="287337" cy="215900"/>
            <a:chOff x="2750" y="2608"/>
            <a:chExt cx="146" cy="99"/>
          </a:xfrm>
        </p:grpSpPr>
        <p:sp>
          <p:nvSpPr>
            <p:cNvPr id="70952" name="Rectangle 296">
              <a:extLst>
                <a:ext uri="{FF2B5EF4-FFF2-40B4-BE49-F238E27FC236}">
                  <a16:creationId xmlns:a16="http://schemas.microsoft.com/office/drawing/2014/main" id="{9603F82A-1D71-4CD7-AA11-82A05CB6C428}"/>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53" name="Line 297">
              <a:extLst>
                <a:ext uri="{FF2B5EF4-FFF2-40B4-BE49-F238E27FC236}">
                  <a16:creationId xmlns:a16="http://schemas.microsoft.com/office/drawing/2014/main" id="{09410275-EF8E-492D-8F64-FAE2B6E237B5}"/>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54" name="Line 298">
              <a:extLst>
                <a:ext uri="{FF2B5EF4-FFF2-40B4-BE49-F238E27FC236}">
                  <a16:creationId xmlns:a16="http://schemas.microsoft.com/office/drawing/2014/main" id="{4F0AE07A-F8DA-4D29-952F-446DCF5FEC4C}"/>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0955" name="Group 299">
            <a:extLst>
              <a:ext uri="{FF2B5EF4-FFF2-40B4-BE49-F238E27FC236}">
                <a16:creationId xmlns:a16="http://schemas.microsoft.com/office/drawing/2014/main" id="{87D5463F-7C50-4597-9149-B29395874B49}"/>
              </a:ext>
            </a:extLst>
          </p:cNvPr>
          <p:cNvGrpSpPr>
            <a:grpSpLocks/>
          </p:cNvGrpSpPr>
          <p:nvPr/>
        </p:nvGrpSpPr>
        <p:grpSpPr bwMode="auto">
          <a:xfrm>
            <a:off x="511175" y="3997325"/>
            <a:ext cx="76200" cy="63500"/>
            <a:chOff x="2443" y="447"/>
            <a:chExt cx="48" cy="40"/>
          </a:xfrm>
        </p:grpSpPr>
        <p:sp>
          <p:nvSpPr>
            <p:cNvPr id="70956" name="Line 300">
              <a:extLst>
                <a:ext uri="{FF2B5EF4-FFF2-40B4-BE49-F238E27FC236}">
                  <a16:creationId xmlns:a16="http://schemas.microsoft.com/office/drawing/2014/main" id="{BBA51EDB-FA73-41CA-AF75-E69CB40F1CE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57" name="Line 301">
              <a:extLst>
                <a:ext uri="{FF2B5EF4-FFF2-40B4-BE49-F238E27FC236}">
                  <a16:creationId xmlns:a16="http://schemas.microsoft.com/office/drawing/2014/main" id="{A41E27AD-8B77-4264-BA97-52BD583FDB8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58" name="Line 302">
            <a:extLst>
              <a:ext uri="{FF2B5EF4-FFF2-40B4-BE49-F238E27FC236}">
                <a16:creationId xmlns:a16="http://schemas.microsoft.com/office/drawing/2014/main" id="{F535CB20-285B-4A7B-9781-AB9C6BD0E2CF}"/>
              </a:ext>
            </a:extLst>
          </p:cNvPr>
          <p:cNvSpPr>
            <a:spLocks noChangeShapeType="1"/>
          </p:cNvSpPr>
          <p:nvPr/>
        </p:nvSpPr>
        <p:spPr bwMode="auto">
          <a:xfrm>
            <a:off x="260350" y="4140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59" name="Text Box 303">
            <a:extLst>
              <a:ext uri="{FF2B5EF4-FFF2-40B4-BE49-F238E27FC236}">
                <a16:creationId xmlns:a16="http://schemas.microsoft.com/office/drawing/2014/main" id="{000D72BD-7EAB-4645-866F-8097DDEC0ED7}"/>
              </a:ext>
            </a:extLst>
          </p:cNvPr>
          <p:cNvSpPr txBox="1">
            <a:spLocks noChangeArrowheads="1"/>
          </p:cNvSpPr>
          <p:nvPr/>
        </p:nvSpPr>
        <p:spPr bwMode="auto">
          <a:xfrm>
            <a:off x="692150" y="3924300"/>
            <a:ext cx="1704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CWUS-32</a:t>
            </a:r>
          </a:p>
          <a:p>
            <a:r>
              <a:rPr lang="en-GB" altLang="en-US" sz="1000" b="1"/>
              <a:t>x2 Light Attack Battalion </a:t>
            </a:r>
          </a:p>
        </p:txBody>
      </p:sp>
      <p:grpSp>
        <p:nvGrpSpPr>
          <p:cNvPr id="70960" name="Group 304">
            <a:extLst>
              <a:ext uri="{FF2B5EF4-FFF2-40B4-BE49-F238E27FC236}">
                <a16:creationId xmlns:a16="http://schemas.microsoft.com/office/drawing/2014/main" id="{B63377A5-3267-4472-924D-ED30435CE34E}"/>
              </a:ext>
            </a:extLst>
          </p:cNvPr>
          <p:cNvGrpSpPr>
            <a:grpSpLocks/>
          </p:cNvGrpSpPr>
          <p:nvPr/>
        </p:nvGrpSpPr>
        <p:grpSpPr bwMode="auto">
          <a:xfrm>
            <a:off x="404813" y="4068763"/>
            <a:ext cx="287337" cy="215900"/>
            <a:chOff x="2750" y="2608"/>
            <a:chExt cx="146" cy="99"/>
          </a:xfrm>
        </p:grpSpPr>
        <p:sp>
          <p:nvSpPr>
            <p:cNvPr id="70961" name="Rectangle 305">
              <a:extLst>
                <a:ext uri="{FF2B5EF4-FFF2-40B4-BE49-F238E27FC236}">
                  <a16:creationId xmlns:a16="http://schemas.microsoft.com/office/drawing/2014/main" id="{685AD5A8-CB27-4A05-9AC3-B34E8D5BC705}"/>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62" name="Line 306">
              <a:extLst>
                <a:ext uri="{FF2B5EF4-FFF2-40B4-BE49-F238E27FC236}">
                  <a16:creationId xmlns:a16="http://schemas.microsoft.com/office/drawing/2014/main" id="{E4B6565D-2D3B-4237-B60A-4A89C46AB289}"/>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63" name="Line 307">
              <a:extLst>
                <a:ext uri="{FF2B5EF4-FFF2-40B4-BE49-F238E27FC236}">
                  <a16:creationId xmlns:a16="http://schemas.microsoft.com/office/drawing/2014/main" id="{CA89853B-80EE-45A1-B03B-57443578CD62}"/>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64" name="Line 308">
            <a:extLst>
              <a:ext uri="{FF2B5EF4-FFF2-40B4-BE49-F238E27FC236}">
                <a16:creationId xmlns:a16="http://schemas.microsoft.com/office/drawing/2014/main" id="{05913892-2FE1-47EB-BCAC-CAC700AD8266}"/>
              </a:ext>
            </a:extLst>
          </p:cNvPr>
          <p:cNvSpPr>
            <a:spLocks noChangeShapeType="1"/>
          </p:cNvSpPr>
          <p:nvPr/>
        </p:nvSpPr>
        <p:spPr bwMode="auto">
          <a:xfrm>
            <a:off x="260350" y="55086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65" name="Text Box 309">
            <a:extLst>
              <a:ext uri="{FF2B5EF4-FFF2-40B4-BE49-F238E27FC236}">
                <a16:creationId xmlns:a16="http://schemas.microsoft.com/office/drawing/2014/main" id="{BF59763F-4A5C-4DE1-B27A-38A305AE464C}"/>
              </a:ext>
            </a:extLst>
          </p:cNvPr>
          <p:cNvSpPr txBox="1">
            <a:spLocks noChangeArrowheads="1"/>
          </p:cNvSpPr>
          <p:nvPr/>
        </p:nvSpPr>
        <p:spPr bwMode="auto">
          <a:xfrm>
            <a:off x="692150" y="5364163"/>
            <a:ext cx="1703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CWUS-17</a:t>
            </a:r>
          </a:p>
          <a:p>
            <a:r>
              <a:rPr lang="en-GB" altLang="en-US" b="1"/>
              <a:t>x4 Air Defence Battery (Vulcan)</a:t>
            </a:r>
          </a:p>
        </p:txBody>
      </p:sp>
      <p:sp>
        <p:nvSpPr>
          <p:cNvPr id="70966" name="Line 310">
            <a:extLst>
              <a:ext uri="{FF2B5EF4-FFF2-40B4-BE49-F238E27FC236}">
                <a16:creationId xmlns:a16="http://schemas.microsoft.com/office/drawing/2014/main" id="{9AC111D5-9E7A-44F7-AA0C-82245650C130}"/>
              </a:ext>
            </a:extLst>
          </p:cNvPr>
          <p:cNvSpPr>
            <a:spLocks noChangeShapeType="1"/>
          </p:cNvSpPr>
          <p:nvPr/>
        </p:nvSpPr>
        <p:spPr bwMode="auto">
          <a:xfrm>
            <a:off x="547688" y="5364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67" name="Line 311">
            <a:extLst>
              <a:ext uri="{FF2B5EF4-FFF2-40B4-BE49-F238E27FC236}">
                <a16:creationId xmlns:a16="http://schemas.microsoft.com/office/drawing/2014/main" id="{DC57F93B-F51A-48CC-9914-77770E1A94A5}"/>
              </a:ext>
            </a:extLst>
          </p:cNvPr>
          <p:cNvSpPr>
            <a:spLocks noChangeShapeType="1"/>
          </p:cNvSpPr>
          <p:nvPr/>
        </p:nvSpPr>
        <p:spPr bwMode="auto">
          <a:xfrm>
            <a:off x="260350" y="58689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68" name="Text Box 312">
            <a:extLst>
              <a:ext uri="{FF2B5EF4-FFF2-40B4-BE49-F238E27FC236}">
                <a16:creationId xmlns:a16="http://schemas.microsoft.com/office/drawing/2014/main" id="{FAC4757C-709E-4D24-9440-C67F6DC765C8}"/>
              </a:ext>
            </a:extLst>
          </p:cNvPr>
          <p:cNvSpPr txBox="1">
            <a:spLocks noChangeArrowheads="1"/>
          </p:cNvSpPr>
          <p:nvPr/>
        </p:nvSpPr>
        <p:spPr bwMode="auto">
          <a:xfrm>
            <a:off x="692150" y="5724525"/>
            <a:ext cx="1844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CWUS-18</a:t>
            </a:r>
          </a:p>
          <a:p>
            <a:r>
              <a:rPr lang="en-GB" altLang="en-US" b="1"/>
              <a:t>x2 Air Defence Battery (Chaparral)</a:t>
            </a:r>
          </a:p>
        </p:txBody>
      </p:sp>
      <p:sp>
        <p:nvSpPr>
          <p:cNvPr id="70969" name="Line 313">
            <a:extLst>
              <a:ext uri="{FF2B5EF4-FFF2-40B4-BE49-F238E27FC236}">
                <a16:creationId xmlns:a16="http://schemas.microsoft.com/office/drawing/2014/main" id="{07A7CC98-B0DF-4476-9C2F-9369EB6ADBA8}"/>
              </a:ext>
            </a:extLst>
          </p:cNvPr>
          <p:cNvSpPr>
            <a:spLocks noChangeShapeType="1"/>
          </p:cNvSpPr>
          <p:nvPr/>
        </p:nvSpPr>
        <p:spPr bwMode="auto">
          <a:xfrm>
            <a:off x="547688" y="57245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970" name="Group 314">
            <a:extLst>
              <a:ext uri="{FF2B5EF4-FFF2-40B4-BE49-F238E27FC236}">
                <a16:creationId xmlns:a16="http://schemas.microsoft.com/office/drawing/2014/main" id="{F4218434-671C-4445-BB32-FC400B59891E}"/>
              </a:ext>
            </a:extLst>
          </p:cNvPr>
          <p:cNvGrpSpPr>
            <a:grpSpLocks/>
          </p:cNvGrpSpPr>
          <p:nvPr/>
        </p:nvGrpSpPr>
        <p:grpSpPr bwMode="auto">
          <a:xfrm>
            <a:off x="404813" y="5435600"/>
            <a:ext cx="287337" cy="217488"/>
            <a:chOff x="2523" y="2880"/>
            <a:chExt cx="152" cy="99"/>
          </a:xfrm>
        </p:grpSpPr>
        <p:sp>
          <p:nvSpPr>
            <p:cNvPr id="70971" name="Rectangle 315">
              <a:extLst>
                <a:ext uri="{FF2B5EF4-FFF2-40B4-BE49-F238E27FC236}">
                  <a16:creationId xmlns:a16="http://schemas.microsoft.com/office/drawing/2014/main" id="{F2878885-628C-41B3-A848-FD6497103D70}"/>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72" name="Oval 316">
              <a:extLst>
                <a:ext uri="{FF2B5EF4-FFF2-40B4-BE49-F238E27FC236}">
                  <a16:creationId xmlns:a16="http://schemas.microsoft.com/office/drawing/2014/main" id="{6E0557EE-69E6-46E5-8DC2-F45E9A0F4A91}"/>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73" name="Line 317">
              <a:extLst>
                <a:ext uri="{FF2B5EF4-FFF2-40B4-BE49-F238E27FC236}">
                  <a16:creationId xmlns:a16="http://schemas.microsoft.com/office/drawing/2014/main" id="{6C8782C6-4C9B-483A-ADED-F5DD5E20DE62}"/>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74" name="Line 318">
              <a:extLst>
                <a:ext uri="{FF2B5EF4-FFF2-40B4-BE49-F238E27FC236}">
                  <a16:creationId xmlns:a16="http://schemas.microsoft.com/office/drawing/2014/main" id="{F6207352-4E5E-44AB-8580-E90C4062136A}"/>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75" name="Line 319">
              <a:extLst>
                <a:ext uri="{FF2B5EF4-FFF2-40B4-BE49-F238E27FC236}">
                  <a16:creationId xmlns:a16="http://schemas.microsoft.com/office/drawing/2014/main" id="{FF65F882-7099-43CC-882A-FBB037370CC2}"/>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0976" name="Group 320">
            <a:extLst>
              <a:ext uri="{FF2B5EF4-FFF2-40B4-BE49-F238E27FC236}">
                <a16:creationId xmlns:a16="http://schemas.microsoft.com/office/drawing/2014/main" id="{CF00972F-C985-4A8D-B280-CED77C73DC58}"/>
              </a:ext>
            </a:extLst>
          </p:cNvPr>
          <p:cNvGrpSpPr>
            <a:grpSpLocks/>
          </p:cNvGrpSpPr>
          <p:nvPr/>
        </p:nvGrpSpPr>
        <p:grpSpPr bwMode="auto">
          <a:xfrm>
            <a:off x="404813" y="5795963"/>
            <a:ext cx="287337" cy="217487"/>
            <a:chOff x="2523" y="2880"/>
            <a:chExt cx="152" cy="99"/>
          </a:xfrm>
        </p:grpSpPr>
        <p:sp>
          <p:nvSpPr>
            <p:cNvPr id="70977" name="Rectangle 321">
              <a:extLst>
                <a:ext uri="{FF2B5EF4-FFF2-40B4-BE49-F238E27FC236}">
                  <a16:creationId xmlns:a16="http://schemas.microsoft.com/office/drawing/2014/main" id="{70675426-9A21-4B6B-A82A-364A7F1E639E}"/>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78" name="Oval 322">
              <a:extLst>
                <a:ext uri="{FF2B5EF4-FFF2-40B4-BE49-F238E27FC236}">
                  <a16:creationId xmlns:a16="http://schemas.microsoft.com/office/drawing/2014/main" id="{0BB92CDC-B20B-4FE0-96DE-83D1FF198F75}"/>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79" name="Line 323">
              <a:extLst>
                <a:ext uri="{FF2B5EF4-FFF2-40B4-BE49-F238E27FC236}">
                  <a16:creationId xmlns:a16="http://schemas.microsoft.com/office/drawing/2014/main" id="{1B52194F-B27F-4081-8CAA-D24D22A28355}"/>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80" name="Line 324">
              <a:extLst>
                <a:ext uri="{FF2B5EF4-FFF2-40B4-BE49-F238E27FC236}">
                  <a16:creationId xmlns:a16="http://schemas.microsoft.com/office/drawing/2014/main" id="{71B874FD-2818-4187-B48F-FE115E977177}"/>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81" name="Line 325">
              <a:extLst>
                <a:ext uri="{FF2B5EF4-FFF2-40B4-BE49-F238E27FC236}">
                  <a16:creationId xmlns:a16="http://schemas.microsoft.com/office/drawing/2014/main" id="{C0BC1CC8-E064-43B0-8700-8059D9D13326}"/>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0982" name="Group 326">
            <a:extLst>
              <a:ext uri="{FF2B5EF4-FFF2-40B4-BE49-F238E27FC236}">
                <a16:creationId xmlns:a16="http://schemas.microsoft.com/office/drawing/2014/main" id="{939BA386-E8D2-49D6-967E-C0392857D7F0}"/>
              </a:ext>
            </a:extLst>
          </p:cNvPr>
          <p:cNvGrpSpPr>
            <a:grpSpLocks/>
          </p:cNvGrpSpPr>
          <p:nvPr/>
        </p:nvGrpSpPr>
        <p:grpSpPr bwMode="auto">
          <a:xfrm>
            <a:off x="403225" y="6445250"/>
            <a:ext cx="288925" cy="215900"/>
            <a:chOff x="2296" y="3061"/>
            <a:chExt cx="151" cy="99"/>
          </a:xfrm>
        </p:grpSpPr>
        <p:sp>
          <p:nvSpPr>
            <p:cNvPr id="70983" name="Rectangle 327">
              <a:extLst>
                <a:ext uri="{FF2B5EF4-FFF2-40B4-BE49-F238E27FC236}">
                  <a16:creationId xmlns:a16="http://schemas.microsoft.com/office/drawing/2014/main" id="{9CDEC723-80D9-420E-B20A-7B4EE55BA51D}"/>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84" name="Oval 328">
              <a:extLst>
                <a:ext uri="{FF2B5EF4-FFF2-40B4-BE49-F238E27FC236}">
                  <a16:creationId xmlns:a16="http://schemas.microsoft.com/office/drawing/2014/main" id="{614C9C52-0847-43F0-8BD3-E5BEAF81292B}"/>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0985" name="Group 329">
            <a:extLst>
              <a:ext uri="{FF2B5EF4-FFF2-40B4-BE49-F238E27FC236}">
                <a16:creationId xmlns:a16="http://schemas.microsoft.com/office/drawing/2014/main" id="{1CCA8F56-95D5-47FE-840B-3E2317149C29}"/>
              </a:ext>
            </a:extLst>
          </p:cNvPr>
          <p:cNvGrpSpPr>
            <a:grpSpLocks/>
          </p:cNvGrpSpPr>
          <p:nvPr/>
        </p:nvGrpSpPr>
        <p:grpSpPr bwMode="auto">
          <a:xfrm>
            <a:off x="509588" y="6373813"/>
            <a:ext cx="76200" cy="63500"/>
            <a:chOff x="2443" y="447"/>
            <a:chExt cx="48" cy="40"/>
          </a:xfrm>
        </p:grpSpPr>
        <p:sp>
          <p:nvSpPr>
            <p:cNvPr id="70986" name="Line 330">
              <a:extLst>
                <a:ext uri="{FF2B5EF4-FFF2-40B4-BE49-F238E27FC236}">
                  <a16:creationId xmlns:a16="http://schemas.microsoft.com/office/drawing/2014/main" id="{526BC049-8A66-4EAF-BCCF-2E33599173A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87" name="Line 331">
              <a:extLst>
                <a:ext uri="{FF2B5EF4-FFF2-40B4-BE49-F238E27FC236}">
                  <a16:creationId xmlns:a16="http://schemas.microsoft.com/office/drawing/2014/main" id="{F440A9AF-3E78-4BDC-9E98-19ACEE0968B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88" name="Text Box 332">
            <a:extLst>
              <a:ext uri="{FF2B5EF4-FFF2-40B4-BE49-F238E27FC236}">
                <a16:creationId xmlns:a16="http://schemas.microsoft.com/office/drawing/2014/main" id="{137D8BED-1332-4D41-B040-F7013DDAA727}"/>
              </a:ext>
            </a:extLst>
          </p:cNvPr>
          <p:cNvSpPr txBox="1">
            <a:spLocks noChangeArrowheads="1"/>
          </p:cNvSpPr>
          <p:nvPr/>
        </p:nvSpPr>
        <p:spPr bwMode="auto">
          <a:xfrm>
            <a:off x="692150" y="6300788"/>
            <a:ext cx="1879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CWUS-05</a:t>
            </a:r>
          </a:p>
          <a:p>
            <a:r>
              <a:rPr lang="en-GB" altLang="en-US" sz="1000" b="1"/>
              <a:t>x3 Field Artillery Battalion </a:t>
            </a:r>
            <a:r>
              <a:rPr lang="en-GB" altLang="en-US" b="1"/>
              <a:t>(f)</a:t>
            </a:r>
            <a:endParaRPr lang="en-GB" altLang="en-US" sz="1000" b="1"/>
          </a:p>
        </p:txBody>
      </p:sp>
      <p:sp>
        <p:nvSpPr>
          <p:cNvPr id="70989" name="Line 333">
            <a:extLst>
              <a:ext uri="{FF2B5EF4-FFF2-40B4-BE49-F238E27FC236}">
                <a16:creationId xmlns:a16="http://schemas.microsoft.com/office/drawing/2014/main" id="{599BB614-49A9-4BC0-8F72-6EDD8523B386}"/>
              </a:ext>
            </a:extLst>
          </p:cNvPr>
          <p:cNvSpPr>
            <a:spLocks noChangeShapeType="1"/>
          </p:cNvSpPr>
          <p:nvPr/>
        </p:nvSpPr>
        <p:spPr bwMode="auto">
          <a:xfrm>
            <a:off x="260350" y="65166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990" name="Group 334">
            <a:extLst>
              <a:ext uri="{FF2B5EF4-FFF2-40B4-BE49-F238E27FC236}">
                <a16:creationId xmlns:a16="http://schemas.microsoft.com/office/drawing/2014/main" id="{FA1A5805-3DD6-4452-9FEE-E3AC68153F87}"/>
              </a:ext>
            </a:extLst>
          </p:cNvPr>
          <p:cNvGrpSpPr>
            <a:grpSpLocks/>
          </p:cNvGrpSpPr>
          <p:nvPr/>
        </p:nvGrpSpPr>
        <p:grpSpPr bwMode="auto">
          <a:xfrm>
            <a:off x="404813" y="7308850"/>
            <a:ext cx="287337" cy="217488"/>
            <a:chOff x="2886" y="3016"/>
            <a:chExt cx="136" cy="91"/>
          </a:xfrm>
        </p:grpSpPr>
        <p:sp>
          <p:nvSpPr>
            <p:cNvPr id="70991" name="Rectangle 335">
              <a:extLst>
                <a:ext uri="{FF2B5EF4-FFF2-40B4-BE49-F238E27FC236}">
                  <a16:creationId xmlns:a16="http://schemas.microsoft.com/office/drawing/2014/main" id="{ADA9934E-B955-499E-9E3B-936E095B4116}"/>
                </a:ext>
              </a:extLst>
            </p:cNvPr>
            <p:cNvSpPr>
              <a:spLocks noChangeAspect="1" noChangeArrowheads="1"/>
            </p:cNvSpPr>
            <p:nvPr/>
          </p:nvSpPr>
          <p:spPr bwMode="auto">
            <a:xfrm>
              <a:off x="2886" y="3016"/>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992" name="Freeform 336">
              <a:extLst>
                <a:ext uri="{FF2B5EF4-FFF2-40B4-BE49-F238E27FC236}">
                  <a16:creationId xmlns:a16="http://schemas.microsoft.com/office/drawing/2014/main" id="{98012B68-A484-4A35-971A-E83DDABC8CB5}"/>
                </a:ext>
              </a:extLst>
            </p:cNvPr>
            <p:cNvSpPr>
              <a:spLocks/>
            </p:cNvSpPr>
            <p:nvPr/>
          </p:nvSpPr>
          <p:spPr bwMode="auto">
            <a:xfrm>
              <a:off x="2929" y="3028"/>
              <a:ext cx="51" cy="49"/>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93" name="Freeform 337">
              <a:extLst>
                <a:ext uri="{FF2B5EF4-FFF2-40B4-BE49-F238E27FC236}">
                  <a16:creationId xmlns:a16="http://schemas.microsoft.com/office/drawing/2014/main" id="{F5775D12-D2F4-41F8-A77C-139B53BD4ECE}"/>
                </a:ext>
              </a:extLst>
            </p:cNvPr>
            <p:cNvSpPr>
              <a:spLocks/>
            </p:cNvSpPr>
            <p:nvPr/>
          </p:nvSpPr>
          <p:spPr bwMode="auto">
            <a:xfrm>
              <a:off x="2932" y="3067"/>
              <a:ext cx="1" cy="10"/>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94" name="Line 338">
              <a:extLst>
                <a:ext uri="{FF2B5EF4-FFF2-40B4-BE49-F238E27FC236}">
                  <a16:creationId xmlns:a16="http://schemas.microsoft.com/office/drawing/2014/main" id="{65FC9485-46C8-4459-9941-BAB883B7EAEC}"/>
                </a:ext>
              </a:extLst>
            </p:cNvPr>
            <p:cNvSpPr>
              <a:spLocks noChangeAspect="1" noChangeShapeType="1"/>
            </p:cNvSpPr>
            <p:nvPr/>
          </p:nvSpPr>
          <p:spPr bwMode="auto">
            <a:xfrm flipH="1">
              <a:off x="2955" y="3046"/>
              <a:ext cx="0" cy="57"/>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0995" name="Line 339">
            <a:extLst>
              <a:ext uri="{FF2B5EF4-FFF2-40B4-BE49-F238E27FC236}">
                <a16:creationId xmlns:a16="http://schemas.microsoft.com/office/drawing/2014/main" id="{ED2F5115-C157-418C-9A24-BBB393E922AB}"/>
              </a:ext>
            </a:extLst>
          </p:cNvPr>
          <p:cNvSpPr>
            <a:spLocks noChangeShapeType="1"/>
          </p:cNvSpPr>
          <p:nvPr/>
        </p:nvSpPr>
        <p:spPr bwMode="auto">
          <a:xfrm>
            <a:off x="547688" y="7235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996" name="Text Box 340">
            <a:extLst>
              <a:ext uri="{FF2B5EF4-FFF2-40B4-BE49-F238E27FC236}">
                <a16:creationId xmlns:a16="http://schemas.microsoft.com/office/drawing/2014/main" id="{6CB02145-750F-4E81-87B1-5255ED99FD4E}"/>
              </a:ext>
            </a:extLst>
          </p:cNvPr>
          <p:cNvSpPr txBox="1">
            <a:spLocks noChangeArrowheads="1"/>
          </p:cNvSpPr>
          <p:nvPr/>
        </p:nvSpPr>
        <p:spPr bwMode="auto">
          <a:xfrm>
            <a:off x="692150" y="7164388"/>
            <a:ext cx="1354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CWUS-10</a:t>
            </a:r>
          </a:p>
          <a:p>
            <a:r>
              <a:rPr lang="en-GB" altLang="en-US" sz="1000" b="1"/>
              <a:t>x1 MLRS Battery </a:t>
            </a:r>
            <a:r>
              <a:rPr lang="en-GB" altLang="en-US" b="1"/>
              <a:t>(g)</a:t>
            </a:r>
            <a:endParaRPr lang="en-GB" altLang="en-US" sz="1000" b="1"/>
          </a:p>
        </p:txBody>
      </p:sp>
      <p:sp>
        <p:nvSpPr>
          <p:cNvPr id="70997" name="Line 341">
            <a:extLst>
              <a:ext uri="{FF2B5EF4-FFF2-40B4-BE49-F238E27FC236}">
                <a16:creationId xmlns:a16="http://schemas.microsoft.com/office/drawing/2014/main" id="{84C895D8-75AE-4345-944A-A1308EA17DDC}"/>
              </a:ext>
            </a:extLst>
          </p:cNvPr>
          <p:cNvSpPr>
            <a:spLocks noChangeShapeType="1"/>
          </p:cNvSpPr>
          <p:nvPr/>
        </p:nvSpPr>
        <p:spPr bwMode="auto">
          <a:xfrm>
            <a:off x="258763" y="73802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0998" name="Group 342">
            <a:extLst>
              <a:ext uri="{FF2B5EF4-FFF2-40B4-BE49-F238E27FC236}">
                <a16:creationId xmlns:a16="http://schemas.microsoft.com/office/drawing/2014/main" id="{163D4BEF-E10C-409C-8895-43483A2321C6}"/>
              </a:ext>
            </a:extLst>
          </p:cNvPr>
          <p:cNvGrpSpPr>
            <a:grpSpLocks/>
          </p:cNvGrpSpPr>
          <p:nvPr/>
        </p:nvGrpSpPr>
        <p:grpSpPr bwMode="auto">
          <a:xfrm>
            <a:off x="404813" y="8748713"/>
            <a:ext cx="244475" cy="158750"/>
            <a:chOff x="2341" y="3016"/>
            <a:chExt cx="154" cy="100"/>
          </a:xfrm>
        </p:grpSpPr>
        <p:sp>
          <p:nvSpPr>
            <p:cNvPr id="70999" name="Rectangle 343">
              <a:extLst>
                <a:ext uri="{FF2B5EF4-FFF2-40B4-BE49-F238E27FC236}">
                  <a16:creationId xmlns:a16="http://schemas.microsoft.com/office/drawing/2014/main" id="{EF03B57A-DFD7-4F34-8646-E177D76C5DB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71000" name="Group 344">
              <a:extLst>
                <a:ext uri="{FF2B5EF4-FFF2-40B4-BE49-F238E27FC236}">
                  <a16:creationId xmlns:a16="http://schemas.microsoft.com/office/drawing/2014/main" id="{C6CBA1C6-01CE-4D40-A202-836F84A49C06}"/>
                </a:ext>
              </a:extLst>
            </p:cNvPr>
            <p:cNvGrpSpPr>
              <a:grpSpLocks/>
            </p:cNvGrpSpPr>
            <p:nvPr/>
          </p:nvGrpSpPr>
          <p:grpSpPr bwMode="auto">
            <a:xfrm>
              <a:off x="2363" y="3033"/>
              <a:ext cx="110" cy="63"/>
              <a:chOff x="691" y="3359"/>
              <a:chExt cx="136" cy="90"/>
            </a:xfrm>
          </p:grpSpPr>
          <p:sp>
            <p:nvSpPr>
              <p:cNvPr id="71001" name="Line 345">
                <a:extLst>
                  <a:ext uri="{FF2B5EF4-FFF2-40B4-BE49-F238E27FC236}">
                    <a16:creationId xmlns:a16="http://schemas.microsoft.com/office/drawing/2014/main" id="{053B4782-0A09-4051-8A81-EDB0C4DC617D}"/>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02" name="Line 346">
                <a:extLst>
                  <a:ext uri="{FF2B5EF4-FFF2-40B4-BE49-F238E27FC236}">
                    <a16:creationId xmlns:a16="http://schemas.microsoft.com/office/drawing/2014/main" id="{38E3E4D6-DF16-4A6E-9D27-6BC27FCD92F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03" name="Line 347">
                <a:extLst>
                  <a:ext uri="{FF2B5EF4-FFF2-40B4-BE49-F238E27FC236}">
                    <a16:creationId xmlns:a16="http://schemas.microsoft.com/office/drawing/2014/main" id="{CB045460-0412-4D48-A54B-3212CB9D665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04" name="Line 348">
                <a:extLst>
                  <a:ext uri="{FF2B5EF4-FFF2-40B4-BE49-F238E27FC236}">
                    <a16:creationId xmlns:a16="http://schemas.microsoft.com/office/drawing/2014/main" id="{5ADBC605-74F1-465B-9976-BFD2BE803A02}"/>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71005" name="Group 349">
            <a:extLst>
              <a:ext uri="{FF2B5EF4-FFF2-40B4-BE49-F238E27FC236}">
                <a16:creationId xmlns:a16="http://schemas.microsoft.com/office/drawing/2014/main" id="{2212C1FA-BF65-4517-BDA7-45F078798EBD}"/>
              </a:ext>
            </a:extLst>
          </p:cNvPr>
          <p:cNvGrpSpPr>
            <a:grpSpLocks/>
          </p:cNvGrpSpPr>
          <p:nvPr/>
        </p:nvGrpSpPr>
        <p:grpSpPr bwMode="auto">
          <a:xfrm>
            <a:off x="488950" y="8677275"/>
            <a:ext cx="74613" cy="26988"/>
            <a:chOff x="2373" y="1404"/>
            <a:chExt cx="47" cy="17"/>
          </a:xfrm>
        </p:grpSpPr>
        <p:sp>
          <p:nvSpPr>
            <p:cNvPr id="71006" name="Oval 350">
              <a:extLst>
                <a:ext uri="{FF2B5EF4-FFF2-40B4-BE49-F238E27FC236}">
                  <a16:creationId xmlns:a16="http://schemas.microsoft.com/office/drawing/2014/main" id="{154623F7-55A6-4A49-A181-DBAA32C2D0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007" name="Oval 351">
              <a:extLst>
                <a:ext uri="{FF2B5EF4-FFF2-40B4-BE49-F238E27FC236}">
                  <a16:creationId xmlns:a16="http://schemas.microsoft.com/office/drawing/2014/main" id="{EFAEC231-BD23-4D2A-BB6C-EC6135030C2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008" name="Line 352">
            <a:extLst>
              <a:ext uri="{FF2B5EF4-FFF2-40B4-BE49-F238E27FC236}">
                <a16:creationId xmlns:a16="http://schemas.microsoft.com/office/drawing/2014/main" id="{501A2B21-4F1B-4746-B9E5-0437B7E82CAE}"/>
              </a:ext>
            </a:extLst>
          </p:cNvPr>
          <p:cNvSpPr>
            <a:spLocks noChangeShapeType="1"/>
          </p:cNvSpPr>
          <p:nvPr/>
        </p:nvSpPr>
        <p:spPr bwMode="auto">
          <a:xfrm>
            <a:off x="260350" y="8821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09" name="Text Box 353">
            <a:extLst>
              <a:ext uri="{FF2B5EF4-FFF2-40B4-BE49-F238E27FC236}">
                <a16:creationId xmlns:a16="http://schemas.microsoft.com/office/drawing/2014/main" id="{CDB02D61-7342-4653-B5EF-7056EC25D153}"/>
              </a:ext>
            </a:extLst>
          </p:cNvPr>
          <p:cNvSpPr txBox="1">
            <a:spLocks noChangeArrowheads="1"/>
          </p:cNvSpPr>
          <p:nvPr/>
        </p:nvSpPr>
        <p:spPr bwMode="auto">
          <a:xfrm>
            <a:off x="620713" y="8677275"/>
            <a:ext cx="2825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x8 </a:t>
            </a:r>
            <a:r>
              <a:rPr lang="en-GB" altLang="en-US"/>
              <a:t>UH-60A Blackhawk Utility Helicopter </a:t>
            </a:r>
            <a:r>
              <a:rPr lang="en-GB" altLang="en-US" b="1"/>
              <a:t>             </a:t>
            </a:r>
            <a:r>
              <a:rPr lang="en-GB" altLang="en-US"/>
              <a:t>CWUS-60</a:t>
            </a:r>
            <a:endParaRPr lang="en-GB" altLang="en-US" b="1"/>
          </a:p>
        </p:txBody>
      </p:sp>
      <p:pic>
        <p:nvPicPr>
          <p:cNvPr id="71011" name="Picture 355" descr="2000px-9th_Infantry_Division_patch">
            <a:extLst>
              <a:ext uri="{FF2B5EF4-FFF2-40B4-BE49-F238E27FC236}">
                <a16:creationId xmlns:a16="http://schemas.microsoft.com/office/drawing/2014/main" id="{EBBEF5B6-DE4A-462B-B05D-3E2F88E6B6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525" y="107950"/>
            <a:ext cx="1217613" cy="1217613"/>
          </a:xfrm>
          <a:prstGeom prst="rect">
            <a:avLst/>
          </a:prstGeom>
          <a:noFill/>
          <a:extLst>
            <a:ext uri="{909E8E84-426E-40DD-AFC4-6F175D3DCCD1}">
              <a14:hiddenFill xmlns:a14="http://schemas.microsoft.com/office/drawing/2010/main">
                <a:solidFill>
                  <a:srgbClr val="FFFFFF"/>
                </a:solidFill>
              </a14:hiddenFill>
            </a:ext>
          </a:extLst>
        </p:spPr>
      </p:pic>
      <p:pic>
        <p:nvPicPr>
          <p:cNvPr id="71013" name="Picture 357" descr="motorcycle72lo5">
            <a:extLst>
              <a:ext uri="{FF2B5EF4-FFF2-40B4-BE49-F238E27FC236}">
                <a16:creationId xmlns:a16="http://schemas.microsoft.com/office/drawing/2014/main" id="{BDEF45FA-C051-48EF-BF85-86131BE71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5263" y="7372350"/>
            <a:ext cx="2447925" cy="16684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4" name="Group 4">
            <a:extLst>
              <a:ext uri="{FF2B5EF4-FFF2-40B4-BE49-F238E27FC236}">
                <a16:creationId xmlns:a16="http://schemas.microsoft.com/office/drawing/2014/main" id="{5B9370A7-10CA-4A3C-B3E4-1433E6257095}"/>
              </a:ext>
            </a:extLst>
          </p:cNvPr>
          <p:cNvGrpSpPr>
            <a:grpSpLocks/>
          </p:cNvGrpSpPr>
          <p:nvPr/>
        </p:nvGrpSpPr>
        <p:grpSpPr bwMode="auto">
          <a:xfrm>
            <a:off x="223838" y="180975"/>
            <a:ext cx="76200" cy="63500"/>
            <a:chOff x="2443" y="447"/>
            <a:chExt cx="48" cy="40"/>
          </a:xfrm>
        </p:grpSpPr>
        <p:sp>
          <p:nvSpPr>
            <p:cNvPr id="71685" name="Line 5">
              <a:extLst>
                <a:ext uri="{FF2B5EF4-FFF2-40B4-BE49-F238E27FC236}">
                  <a16:creationId xmlns:a16="http://schemas.microsoft.com/office/drawing/2014/main" id="{F0A31D82-406A-4759-9068-AB476991C0F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6" name="Line 6">
              <a:extLst>
                <a:ext uri="{FF2B5EF4-FFF2-40B4-BE49-F238E27FC236}">
                  <a16:creationId xmlns:a16="http://schemas.microsoft.com/office/drawing/2014/main" id="{5182D1A4-B724-43DE-81D6-AD82780DB19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687" name="Text Box 7">
            <a:extLst>
              <a:ext uri="{FF2B5EF4-FFF2-40B4-BE49-F238E27FC236}">
                <a16:creationId xmlns:a16="http://schemas.microsoft.com/office/drawing/2014/main" id="{465664DA-41E4-4A1E-8B05-85ECD98F27CC}"/>
              </a:ext>
            </a:extLst>
          </p:cNvPr>
          <p:cNvSpPr txBox="1">
            <a:spLocks noChangeArrowheads="1"/>
          </p:cNvSpPr>
          <p:nvPr/>
        </p:nvSpPr>
        <p:spPr bwMode="auto">
          <a:xfrm>
            <a:off x="404813" y="107950"/>
            <a:ext cx="2233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CWUS-30</a:t>
            </a:r>
          </a:p>
          <a:p>
            <a:r>
              <a:rPr lang="en-GB" altLang="en-US" sz="1000" b="1"/>
              <a:t>Combined Arms Battalion (Heavy)</a:t>
            </a:r>
          </a:p>
        </p:txBody>
      </p:sp>
      <p:grpSp>
        <p:nvGrpSpPr>
          <p:cNvPr id="71688" name="Group 8">
            <a:extLst>
              <a:ext uri="{FF2B5EF4-FFF2-40B4-BE49-F238E27FC236}">
                <a16:creationId xmlns:a16="http://schemas.microsoft.com/office/drawing/2014/main" id="{02B7BCC6-3011-4499-BEAB-04F1741422BC}"/>
              </a:ext>
            </a:extLst>
          </p:cNvPr>
          <p:cNvGrpSpPr>
            <a:grpSpLocks/>
          </p:cNvGrpSpPr>
          <p:nvPr/>
        </p:nvGrpSpPr>
        <p:grpSpPr bwMode="auto">
          <a:xfrm>
            <a:off x="115888" y="250825"/>
            <a:ext cx="287337" cy="215900"/>
            <a:chOff x="2750" y="2608"/>
            <a:chExt cx="146" cy="99"/>
          </a:xfrm>
        </p:grpSpPr>
        <p:sp>
          <p:nvSpPr>
            <p:cNvPr id="71689" name="Rectangle 9">
              <a:extLst>
                <a:ext uri="{FF2B5EF4-FFF2-40B4-BE49-F238E27FC236}">
                  <a16:creationId xmlns:a16="http://schemas.microsoft.com/office/drawing/2014/main" id="{F099C8D0-5FEE-416D-8B99-E972C356B6B4}"/>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690" name="Line 10">
              <a:extLst>
                <a:ext uri="{FF2B5EF4-FFF2-40B4-BE49-F238E27FC236}">
                  <a16:creationId xmlns:a16="http://schemas.microsoft.com/office/drawing/2014/main" id="{60774A9B-47C6-46E3-BD7F-C9592F50F207}"/>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91" name="Line 11">
              <a:extLst>
                <a:ext uri="{FF2B5EF4-FFF2-40B4-BE49-F238E27FC236}">
                  <a16:creationId xmlns:a16="http://schemas.microsoft.com/office/drawing/2014/main" id="{BBBA8B57-9BC6-46DA-BD65-268F3E7520BD}"/>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08" name="Line 28">
            <a:extLst>
              <a:ext uri="{FF2B5EF4-FFF2-40B4-BE49-F238E27FC236}">
                <a16:creationId xmlns:a16="http://schemas.microsoft.com/office/drawing/2014/main" id="{30C6B9D9-5C4D-4AB1-9F3A-78B2BAF8102E}"/>
              </a:ext>
            </a:extLst>
          </p:cNvPr>
          <p:cNvSpPr>
            <a:spLocks noChangeShapeType="1"/>
          </p:cNvSpPr>
          <p:nvPr/>
        </p:nvSpPr>
        <p:spPr bwMode="auto">
          <a:xfrm>
            <a:off x="4778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09" name="Group 29">
            <a:extLst>
              <a:ext uri="{FF2B5EF4-FFF2-40B4-BE49-F238E27FC236}">
                <a16:creationId xmlns:a16="http://schemas.microsoft.com/office/drawing/2014/main" id="{0E19014F-439F-4A14-AE3B-E4E081515DA1}"/>
              </a:ext>
            </a:extLst>
          </p:cNvPr>
          <p:cNvGrpSpPr>
            <a:grpSpLocks/>
          </p:cNvGrpSpPr>
          <p:nvPr/>
        </p:nvGrpSpPr>
        <p:grpSpPr bwMode="auto">
          <a:xfrm>
            <a:off x="404813" y="612775"/>
            <a:ext cx="231775" cy="157163"/>
            <a:chOff x="933" y="149"/>
            <a:chExt cx="146" cy="99"/>
          </a:xfrm>
        </p:grpSpPr>
        <p:sp>
          <p:nvSpPr>
            <p:cNvPr id="71710" name="Rectangle 30">
              <a:extLst>
                <a:ext uri="{FF2B5EF4-FFF2-40B4-BE49-F238E27FC236}">
                  <a16:creationId xmlns:a16="http://schemas.microsoft.com/office/drawing/2014/main" id="{FB90FE6D-02F1-4C2E-BC14-5B7BF41A28CC}"/>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11" name="Text Box 31">
              <a:extLst>
                <a:ext uri="{FF2B5EF4-FFF2-40B4-BE49-F238E27FC236}">
                  <a16:creationId xmlns:a16="http://schemas.microsoft.com/office/drawing/2014/main" id="{E9E8A782-DB60-4116-994F-B52E74A3391C}"/>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1712" name="Line 32">
            <a:extLst>
              <a:ext uri="{FF2B5EF4-FFF2-40B4-BE49-F238E27FC236}">
                <a16:creationId xmlns:a16="http://schemas.microsoft.com/office/drawing/2014/main" id="{7EF8724B-46AA-4566-B1FA-14FB626B5285}"/>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13" name="Group 33">
            <a:extLst>
              <a:ext uri="{FF2B5EF4-FFF2-40B4-BE49-F238E27FC236}">
                <a16:creationId xmlns:a16="http://schemas.microsoft.com/office/drawing/2014/main" id="{F3221AB4-D4E8-431A-AB8B-A494B69CAE45}"/>
              </a:ext>
            </a:extLst>
          </p:cNvPr>
          <p:cNvGrpSpPr>
            <a:grpSpLocks/>
          </p:cNvGrpSpPr>
          <p:nvPr/>
        </p:nvGrpSpPr>
        <p:grpSpPr bwMode="auto">
          <a:xfrm>
            <a:off x="482600" y="539750"/>
            <a:ext cx="74613" cy="26988"/>
            <a:chOff x="2373" y="1404"/>
            <a:chExt cx="47" cy="17"/>
          </a:xfrm>
        </p:grpSpPr>
        <p:sp>
          <p:nvSpPr>
            <p:cNvPr id="71714" name="Oval 34">
              <a:extLst>
                <a:ext uri="{FF2B5EF4-FFF2-40B4-BE49-F238E27FC236}">
                  <a16:creationId xmlns:a16="http://schemas.microsoft.com/office/drawing/2014/main" id="{AA60DB42-7D81-48BA-BD1E-431AC4E52F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15" name="Oval 35">
              <a:extLst>
                <a:ext uri="{FF2B5EF4-FFF2-40B4-BE49-F238E27FC236}">
                  <a16:creationId xmlns:a16="http://schemas.microsoft.com/office/drawing/2014/main" id="{FDE5E1A6-2867-446A-9101-37B78B266B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716" name="Text Box 36">
            <a:extLst>
              <a:ext uri="{FF2B5EF4-FFF2-40B4-BE49-F238E27FC236}">
                <a16:creationId xmlns:a16="http://schemas.microsoft.com/office/drawing/2014/main" id="{8AC873CD-F4A9-40F0-9E30-3FA1C3EA996D}"/>
              </a:ext>
            </a:extLst>
          </p:cNvPr>
          <p:cNvSpPr txBox="1">
            <a:spLocks noChangeArrowheads="1"/>
          </p:cNvSpPr>
          <p:nvPr/>
        </p:nvSpPr>
        <p:spPr bwMode="auto">
          <a:xfrm>
            <a:off x="620713" y="46831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
        <p:nvSpPr>
          <p:cNvPr id="71717" name="Line 37">
            <a:extLst>
              <a:ext uri="{FF2B5EF4-FFF2-40B4-BE49-F238E27FC236}">
                <a16:creationId xmlns:a16="http://schemas.microsoft.com/office/drawing/2014/main" id="{885C992E-C0BA-4805-9810-D7E68C8CA8B3}"/>
              </a:ext>
            </a:extLst>
          </p:cNvPr>
          <p:cNvSpPr>
            <a:spLocks noChangeShapeType="1"/>
          </p:cNvSpPr>
          <p:nvPr/>
        </p:nvSpPr>
        <p:spPr bwMode="auto">
          <a:xfrm>
            <a:off x="260350" y="468313"/>
            <a:ext cx="0" cy="2303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18" name="Group 38">
            <a:extLst>
              <a:ext uri="{FF2B5EF4-FFF2-40B4-BE49-F238E27FC236}">
                <a16:creationId xmlns:a16="http://schemas.microsoft.com/office/drawing/2014/main" id="{D3A436B7-516F-4C9E-B599-46787F74F696}"/>
              </a:ext>
            </a:extLst>
          </p:cNvPr>
          <p:cNvGrpSpPr>
            <a:grpSpLocks/>
          </p:cNvGrpSpPr>
          <p:nvPr/>
        </p:nvGrpSpPr>
        <p:grpSpPr bwMode="auto">
          <a:xfrm>
            <a:off x="404813" y="900113"/>
            <a:ext cx="231775" cy="190500"/>
            <a:chOff x="2251" y="2290"/>
            <a:chExt cx="146" cy="120"/>
          </a:xfrm>
        </p:grpSpPr>
        <p:sp>
          <p:nvSpPr>
            <p:cNvPr id="71719" name="Rectangle 39">
              <a:extLst>
                <a:ext uri="{FF2B5EF4-FFF2-40B4-BE49-F238E27FC236}">
                  <a16:creationId xmlns:a16="http://schemas.microsoft.com/office/drawing/2014/main" id="{576D243A-CE1D-4B5C-B9CD-DF11D8DA3548}"/>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20" name="Oval 40">
              <a:extLst>
                <a:ext uri="{FF2B5EF4-FFF2-40B4-BE49-F238E27FC236}">
                  <a16:creationId xmlns:a16="http://schemas.microsoft.com/office/drawing/2014/main" id="{272DDC96-D07D-4822-9D1B-48A1DD7FC7A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21" name="Oval 41">
              <a:extLst>
                <a:ext uri="{FF2B5EF4-FFF2-40B4-BE49-F238E27FC236}">
                  <a16:creationId xmlns:a16="http://schemas.microsoft.com/office/drawing/2014/main" id="{0DBB8005-A3FF-4BD2-8E0B-F9FE7221476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722" name="Group 42">
            <a:extLst>
              <a:ext uri="{FF2B5EF4-FFF2-40B4-BE49-F238E27FC236}">
                <a16:creationId xmlns:a16="http://schemas.microsoft.com/office/drawing/2014/main" id="{5A4A2094-1C1E-4A85-A79D-BE7A22C9FE69}"/>
              </a:ext>
            </a:extLst>
          </p:cNvPr>
          <p:cNvGrpSpPr>
            <a:grpSpLocks/>
          </p:cNvGrpSpPr>
          <p:nvPr/>
        </p:nvGrpSpPr>
        <p:grpSpPr bwMode="auto">
          <a:xfrm>
            <a:off x="482600" y="828675"/>
            <a:ext cx="74613" cy="26988"/>
            <a:chOff x="2373" y="1404"/>
            <a:chExt cx="47" cy="17"/>
          </a:xfrm>
        </p:grpSpPr>
        <p:sp>
          <p:nvSpPr>
            <p:cNvPr id="71723" name="Oval 43">
              <a:extLst>
                <a:ext uri="{FF2B5EF4-FFF2-40B4-BE49-F238E27FC236}">
                  <a16:creationId xmlns:a16="http://schemas.microsoft.com/office/drawing/2014/main" id="{CCE45A83-AA74-463E-A0B5-31C773E446C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24" name="Oval 44">
              <a:extLst>
                <a:ext uri="{FF2B5EF4-FFF2-40B4-BE49-F238E27FC236}">
                  <a16:creationId xmlns:a16="http://schemas.microsoft.com/office/drawing/2014/main" id="{06DDD991-F648-4D87-8F6B-1C90A8E3E4C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725" name="Text Box 45">
            <a:extLst>
              <a:ext uri="{FF2B5EF4-FFF2-40B4-BE49-F238E27FC236}">
                <a16:creationId xmlns:a16="http://schemas.microsoft.com/office/drawing/2014/main" id="{608104D6-84B7-4D95-A5C3-313248289A95}"/>
              </a:ext>
            </a:extLst>
          </p:cNvPr>
          <p:cNvSpPr txBox="1">
            <a:spLocks noChangeArrowheads="1"/>
          </p:cNvSpPr>
          <p:nvPr/>
        </p:nvSpPr>
        <p:spPr bwMode="auto">
          <a:xfrm>
            <a:off x="620713" y="75565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71744" name="Text Box 64">
            <a:extLst>
              <a:ext uri="{FF2B5EF4-FFF2-40B4-BE49-F238E27FC236}">
                <a16:creationId xmlns:a16="http://schemas.microsoft.com/office/drawing/2014/main" id="{78D5AFE8-984F-445E-99E2-3348EF1FF58F}"/>
              </a:ext>
            </a:extLst>
          </p:cNvPr>
          <p:cNvSpPr txBox="1">
            <a:spLocks noChangeArrowheads="1"/>
          </p:cNvSpPr>
          <p:nvPr/>
        </p:nvSpPr>
        <p:spPr bwMode="auto">
          <a:xfrm>
            <a:off x="620713"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71751" name="Group 71">
            <a:extLst>
              <a:ext uri="{FF2B5EF4-FFF2-40B4-BE49-F238E27FC236}">
                <a16:creationId xmlns:a16="http://schemas.microsoft.com/office/drawing/2014/main" id="{A5FD7F43-046D-4E78-A0E1-2743EBF902D2}"/>
              </a:ext>
            </a:extLst>
          </p:cNvPr>
          <p:cNvGrpSpPr>
            <a:grpSpLocks/>
          </p:cNvGrpSpPr>
          <p:nvPr/>
        </p:nvGrpSpPr>
        <p:grpSpPr bwMode="auto">
          <a:xfrm>
            <a:off x="403225" y="2698750"/>
            <a:ext cx="287338" cy="258763"/>
            <a:chOff x="2478" y="2653"/>
            <a:chExt cx="146" cy="120"/>
          </a:xfrm>
        </p:grpSpPr>
        <p:sp>
          <p:nvSpPr>
            <p:cNvPr id="71752" name="Rectangle 72">
              <a:extLst>
                <a:ext uri="{FF2B5EF4-FFF2-40B4-BE49-F238E27FC236}">
                  <a16:creationId xmlns:a16="http://schemas.microsoft.com/office/drawing/2014/main" id="{1E39555A-673B-4133-B7D1-2B6DC5738A59}"/>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53" name="Line 73">
              <a:extLst>
                <a:ext uri="{FF2B5EF4-FFF2-40B4-BE49-F238E27FC236}">
                  <a16:creationId xmlns:a16="http://schemas.microsoft.com/office/drawing/2014/main" id="{93AF2FF2-0F57-44D8-8FC4-041F9F4C5448}"/>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54" name="Oval 74">
              <a:extLst>
                <a:ext uri="{FF2B5EF4-FFF2-40B4-BE49-F238E27FC236}">
                  <a16:creationId xmlns:a16="http://schemas.microsoft.com/office/drawing/2014/main" id="{BF83DF4B-925B-4DC7-A754-286F4DBCDB68}"/>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55" name="Oval 75">
              <a:extLst>
                <a:ext uri="{FF2B5EF4-FFF2-40B4-BE49-F238E27FC236}">
                  <a16:creationId xmlns:a16="http://schemas.microsoft.com/office/drawing/2014/main" id="{BA43BC3A-CC60-4942-B422-34456A15E638}"/>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756" name="Group 76">
            <a:extLst>
              <a:ext uri="{FF2B5EF4-FFF2-40B4-BE49-F238E27FC236}">
                <a16:creationId xmlns:a16="http://schemas.microsoft.com/office/drawing/2014/main" id="{01456E77-B674-4B4D-8EE8-D4E9242C9CD5}"/>
              </a:ext>
            </a:extLst>
          </p:cNvPr>
          <p:cNvGrpSpPr>
            <a:grpSpLocks/>
          </p:cNvGrpSpPr>
          <p:nvPr/>
        </p:nvGrpSpPr>
        <p:grpSpPr bwMode="auto">
          <a:xfrm>
            <a:off x="482600" y="2624138"/>
            <a:ext cx="131763" cy="26987"/>
            <a:chOff x="304" y="1872"/>
            <a:chExt cx="83" cy="17"/>
          </a:xfrm>
        </p:grpSpPr>
        <p:sp>
          <p:nvSpPr>
            <p:cNvPr id="71757" name="Oval 77">
              <a:extLst>
                <a:ext uri="{FF2B5EF4-FFF2-40B4-BE49-F238E27FC236}">
                  <a16:creationId xmlns:a16="http://schemas.microsoft.com/office/drawing/2014/main" id="{AC39FE2B-6DD1-4AB6-ABF0-B331F2DC02BA}"/>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58" name="Oval 78">
              <a:extLst>
                <a:ext uri="{FF2B5EF4-FFF2-40B4-BE49-F238E27FC236}">
                  <a16:creationId xmlns:a16="http://schemas.microsoft.com/office/drawing/2014/main" id="{D5A75D73-6D45-487F-A3FB-358A45AA705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59" name="Oval 79">
              <a:extLst>
                <a:ext uri="{FF2B5EF4-FFF2-40B4-BE49-F238E27FC236}">
                  <a16:creationId xmlns:a16="http://schemas.microsoft.com/office/drawing/2014/main" id="{7F0DFB50-F8FE-4160-9AB0-013DDCEF0CF8}"/>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760" name="Text Box 80">
            <a:extLst>
              <a:ext uri="{FF2B5EF4-FFF2-40B4-BE49-F238E27FC236}">
                <a16:creationId xmlns:a16="http://schemas.microsoft.com/office/drawing/2014/main" id="{D0736F74-6447-4522-9350-F78D8A77974A}"/>
              </a:ext>
            </a:extLst>
          </p:cNvPr>
          <p:cNvSpPr txBox="1">
            <a:spLocks noChangeArrowheads="1"/>
          </p:cNvSpPr>
          <p:nvPr/>
        </p:nvSpPr>
        <p:spPr bwMode="auto">
          <a:xfrm>
            <a:off x="692150" y="2627313"/>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71761" name="Line 81">
            <a:extLst>
              <a:ext uri="{FF2B5EF4-FFF2-40B4-BE49-F238E27FC236}">
                <a16:creationId xmlns:a16="http://schemas.microsoft.com/office/drawing/2014/main" id="{250A754F-5345-41C6-AF7A-86B1C668D6C6}"/>
              </a:ext>
            </a:extLst>
          </p:cNvPr>
          <p:cNvSpPr>
            <a:spLocks noChangeShapeType="1"/>
          </p:cNvSpPr>
          <p:nvPr/>
        </p:nvSpPr>
        <p:spPr bwMode="auto">
          <a:xfrm>
            <a:off x="260350" y="27717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62" name="Group 82">
            <a:extLst>
              <a:ext uri="{FF2B5EF4-FFF2-40B4-BE49-F238E27FC236}">
                <a16:creationId xmlns:a16="http://schemas.microsoft.com/office/drawing/2014/main" id="{1237CAF3-A2A2-4D05-B448-4AAE1C95FDF4}"/>
              </a:ext>
            </a:extLst>
          </p:cNvPr>
          <p:cNvGrpSpPr>
            <a:grpSpLocks/>
          </p:cNvGrpSpPr>
          <p:nvPr/>
        </p:nvGrpSpPr>
        <p:grpSpPr bwMode="auto">
          <a:xfrm>
            <a:off x="404813" y="1404938"/>
            <a:ext cx="287337" cy="215900"/>
            <a:chOff x="2750" y="3061"/>
            <a:chExt cx="146" cy="99"/>
          </a:xfrm>
        </p:grpSpPr>
        <p:sp>
          <p:nvSpPr>
            <p:cNvPr id="71763" name="Rectangle 83">
              <a:extLst>
                <a:ext uri="{FF2B5EF4-FFF2-40B4-BE49-F238E27FC236}">
                  <a16:creationId xmlns:a16="http://schemas.microsoft.com/office/drawing/2014/main" id="{1E770F6C-5AB3-4560-998A-BA26A448E832}"/>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64" name="Line 84">
              <a:extLst>
                <a:ext uri="{FF2B5EF4-FFF2-40B4-BE49-F238E27FC236}">
                  <a16:creationId xmlns:a16="http://schemas.microsoft.com/office/drawing/2014/main" id="{739F8F7E-0406-4907-B77A-38567EFF6077}"/>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65" name="Line 85">
              <a:extLst>
                <a:ext uri="{FF2B5EF4-FFF2-40B4-BE49-F238E27FC236}">
                  <a16:creationId xmlns:a16="http://schemas.microsoft.com/office/drawing/2014/main" id="{16507010-48E9-4D41-B177-438FBECD16BE}"/>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66" name="Line 86">
            <a:extLst>
              <a:ext uri="{FF2B5EF4-FFF2-40B4-BE49-F238E27FC236}">
                <a16:creationId xmlns:a16="http://schemas.microsoft.com/office/drawing/2014/main" id="{ADA5EC96-C06B-4CB6-BA9A-E627E9C81293}"/>
              </a:ext>
            </a:extLst>
          </p:cNvPr>
          <p:cNvSpPr>
            <a:spLocks noChangeShapeType="1"/>
          </p:cNvSpPr>
          <p:nvPr/>
        </p:nvSpPr>
        <p:spPr bwMode="auto">
          <a:xfrm>
            <a:off x="549275" y="13319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67" name="Line 87">
            <a:extLst>
              <a:ext uri="{FF2B5EF4-FFF2-40B4-BE49-F238E27FC236}">
                <a16:creationId xmlns:a16="http://schemas.microsoft.com/office/drawing/2014/main" id="{8DD5AB62-902C-4F39-9EF0-6EA01D720CD5}"/>
              </a:ext>
            </a:extLst>
          </p:cNvPr>
          <p:cNvSpPr>
            <a:spLocks noChangeShapeType="1"/>
          </p:cNvSpPr>
          <p:nvPr/>
        </p:nvSpPr>
        <p:spPr bwMode="auto">
          <a:xfrm>
            <a:off x="260350" y="1476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68" name="Text Box 88">
            <a:extLst>
              <a:ext uri="{FF2B5EF4-FFF2-40B4-BE49-F238E27FC236}">
                <a16:creationId xmlns:a16="http://schemas.microsoft.com/office/drawing/2014/main" id="{0B0FB029-4C23-48DF-BFF7-66FDEC1A25EE}"/>
              </a:ext>
            </a:extLst>
          </p:cNvPr>
          <p:cNvSpPr txBox="1">
            <a:spLocks noChangeArrowheads="1"/>
          </p:cNvSpPr>
          <p:nvPr/>
        </p:nvSpPr>
        <p:spPr bwMode="auto">
          <a:xfrm>
            <a:off x="692150" y="1331913"/>
            <a:ext cx="1739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CWUS-31</a:t>
            </a:r>
          </a:p>
          <a:p>
            <a:r>
              <a:rPr lang="en-GB" altLang="en-US" b="1"/>
              <a:t>x2 Motorised Antitank Company</a:t>
            </a:r>
          </a:p>
        </p:txBody>
      </p:sp>
      <p:grpSp>
        <p:nvGrpSpPr>
          <p:cNvPr id="71769" name="Group 89">
            <a:extLst>
              <a:ext uri="{FF2B5EF4-FFF2-40B4-BE49-F238E27FC236}">
                <a16:creationId xmlns:a16="http://schemas.microsoft.com/office/drawing/2014/main" id="{66BDF529-7AC2-4FFE-9E21-86741C45E1FA}"/>
              </a:ext>
            </a:extLst>
          </p:cNvPr>
          <p:cNvGrpSpPr>
            <a:grpSpLocks/>
          </p:cNvGrpSpPr>
          <p:nvPr/>
        </p:nvGrpSpPr>
        <p:grpSpPr bwMode="auto">
          <a:xfrm>
            <a:off x="404813" y="1836738"/>
            <a:ext cx="287337" cy="217487"/>
            <a:chOff x="2750" y="2608"/>
            <a:chExt cx="146" cy="99"/>
          </a:xfrm>
        </p:grpSpPr>
        <p:sp>
          <p:nvSpPr>
            <p:cNvPr id="71770" name="Rectangle 90">
              <a:extLst>
                <a:ext uri="{FF2B5EF4-FFF2-40B4-BE49-F238E27FC236}">
                  <a16:creationId xmlns:a16="http://schemas.microsoft.com/office/drawing/2014/main" id="{972535DF-6487-4370-9A4D-D6BF50560F32}"/>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71" name="Line 91">
              <a:extLst>
                <a:ext uri="{FF2B5EF4-FFF2-40B4-BE49-F238E27FC236}">
                  <a16:creationId xmlns:a16="http://schemas.microsoft.com/office/drawing/2014/main" id="{A7B5A344-7BC9-4DAE-A93D-48DF9C8FBB55}"/>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72" name="Line 92">
              <a:extLst>
                <a:ext uri="{FF2B5EF4-FFF2-40B4-BE49-F238E27FC236}">
                  <a16:creationId xmlns:a16="http://schemas.microsoft.com/office/drawing/2014/main" id="{C47CE72C-E7BF-4059-8AB3-601CF28608BB}"/>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73" name="Line 93">
            <a:extLst>
              <a:ext uri="{FF2B5EF4-FFF2-40B4-BE49-F238E27FC236}">
                <a16:creationId xmlns:a16="http://schemas.microsoft.com/office/drawing/2014/main" id="{E463A308-41DE-405C-94B1-60E1C3E5A814}"/>
              </a:ext>
            </a:extLst>
          </p:cNvPr>
          <p:cNvSpPr>
            <a:spLocks noChangeShapeType="1"/>
          </p:cNvSpPr>
          <p:nvPr/>
        </p:nvSpPr>
        <p:spPr bwMode="auto">
          <a:xfrm>
            <a:off x="549275" y="17637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74" name="Line 94">
            <a:extLst>
              <a:ext uri="{FF2B5EF4-FFF2-40B4-BE49-F238E27FC236}">
                <a16:creationId xmlns:a16="http://schemas.microsoft.com/office/drawing/2014/main" id="{DD3E3D51-22C9-4072-9E2D-9B8C133FB814}"/>
              </a:ext>
            </a:extLst>
          </p:cNvPr>
          <p:cNvSpPr>
            <a:spLocks noChangeShapeType="1"/>
          </p:cNvSpPr>
          <p:nvPr/>
        </p:nvSpPr>
        <p:spPr bwMode="auto">
          <a:xfrm>
            <a:off x="260350" y="1908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75" name="Text Box 95">
            <a:extLst>
              <a:ext uri="{FF2B5EF4-FFF2-40B4-BE49-F238E27FC236}">
                <a16:creationId xmlns:a16="http://schemas.microsoft.com/office/drawing/2014/main" id="{9D780D18-BAF7-45D8-B194-BD499664286C}"/>
              </a:ext>
            </a:extLst>
          </p:cNvPr>
          <p:cNvSpPr txBox="1">
            <a:spLocks noChangeArrowheads="1"/>
          </p:cNvSpPr>
          <p:nvPr/>
        </p:nvSpPr>
        <p:spPr bwMode="auto">
          <a:xfrm>
            <a:off x="692150" y="1763713"/>
            <a:ext cx="1706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CWUS-32</a:t>
            </a:r>
          </a:p>
          <a:p>
            <a:r>
              <a:rPr lang="en-GB" altLang="en-US" b="1"/>
              <a:t>x1 Motorised Infantry Company</a:t>
            </a:r>
          </a:p>
        </p:txBody>
      </p:sp>
      <p:grpSp>
        <p:nvGrpSpPr>
          <p:cNvPr id="71776" name="Group 96">
            <a:extLst>
              <a:ext uri="{FF2B5EF4-FFF2-40B4-BE49-F238E27FC236}">
                <a16:creationId xmlns:a16="http://schemas.microsoft.com/office/drawing/2014/main" id="{28B73272-E1DE-4D5B-8B53-F2AA782DA35A}"/>
              </a:ext>
            </a:extLst>
          </p:cNvPr>
          <p:cNvGrpSpPr>
            <a:grpSpLocks/>
          </p:cNvGrpSpPr>
          <p:nvPr/>
        </p:nvGrpSpPr>
        <p:grpSpPr bwMode="auto">
          <a:xfrm>
            <a:off x="404813" y="2268538"/>
            <a:ext cx="287337" cy="215900"/>
            <a:chOff x="3113" y="2653"/>
            <a:chExt cx="146" cy="99"/>
          </a:xfrm>
        </p:grpSpPr>
        <p:sp>
          <p:nvSpPr>
            <p:cNvPr id="71777" name="Rectangle 97">
              <a:extLst>
                <a:ext uri="{FF2B5EF4-FFF2-40B4-BE49-F238E27FC236}">
                  <a16:creationId xmlns:a16="http://schemas.microsoft.com/office/drawing/2014/main" id="{247CE201-88BC-49C0-A4DA-61B0457C2BD6}"/>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78" name="Rectangle 98">
              <a:extLst>
                <a:ext uri="{FF2B5EF4-FFF2-40B4-BE49-F238E27FC236}">
                  <a16:creationId xmlns:a16="http://schemas.microsoft.com/office/drawing/2014/main" id="{EDBB8339-506F-4653-BC34-A58A1F995E6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79" name="Line 99">
              <a:extLst>
                <a:ext uri="{FF2B5EF4-FFF2-40B4-BE49-F238E27FC236}">
                  <a16:creationId xmlns:a16="http://schemas.microsoft.com/office/drawing/2014/main" id="{2A28B89D-C572-4314-9E11-C38797158016}"/>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80" name="Line 100">
              <a:extLst>
                <a:ext uri="{FF2B5EF4-FFF2-40B4-BE49-F238E27FC236}">
                  <a16:creationId xmlns:a16="http://schemas.microsoft.com/office/drawing/2014/main" id="{4D6FCC76-DFEF-480A-8E2F-0C9D64F4184F}"/>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81" name="Line 101">
            <a:extLst>
              <a:ext uri="{FF2B5EF4-FFF2-40B4-BE49-F238E27FC236}">
                <a16:creationId xmlns:a16="http://schemas.microsoft.com/office/drawing/2014/main" id="{438BDA99-BC07-4800-B0D3-9D95FA505181}"/>
              </a:ext>
            </a:extLst>
          </p:cNvPr>
          <p:cNvSpPr>
            <a:spLocks noChangeShapeType="1"/>
          </p:cNvSpPr>
          <p:nvPr/>
        </p:nvSpPr>
        <p:spPr bwMode="auto">
          <a:xfrm>
            <a:off x="260350" y="2339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82" name="Line 102">
            <a:extLst>
              <a:ext uri="{FF2B5EF4-FFF2-40B4-BE49-F238E27FC236}">
                <a16:creationId xmlns:a16="http://schemas.microsoft.com/office/drawing/2014/main" id="{59D32D24-464C-45C8-A0B7-11B1BCE26E01}"/>
              </a:ext>
            </a:extLst>
          </p:cNvPr>
          <p:cNvSpPr>
            <a:spLocks noChangeShapeType="1"/>
          </p:cNvSpPr>
          <p:nvPr/>
        </p:nvSpPr>
        <p:spPr bwMode="auto">
          <a:xfrm>
            <a:off x="549275" y="2195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83" name="Text Box 103">
            <a:extLst>
              <a:ext uri="{FF2B5EF4-FFF2-40B4-BE49-F238E27FC236}">
                <a16:creationId xmlns:a16="http://schemas.microsoft.com/office/drawing/2014/main" id="{6557A25E-5021-4DAB-A5F9-7CEFF8E61100}"/>
              </a:ext>
            </a:extLst>
          </p:cNvPr>
          <p:cNvSpPr txBox="1">
            <a:spLocks noChangeArrowheads="1"/>
          </p:cNvSpPr>
          <p:nvPr/>
        </p:nvSpPr>
        <p:spPr bwMode="auto">
          <a:xfrm>
            <a:off x="692150" y="2195513"/>
            <a:ext cx="2128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CWUS-33</a:t>
            </a:r>
          </a:p>
          <a:p>
            <a:r>
              <a:rPr lang="en-GB" altLang="en-US" b="1"/>
              <a:t>x1 Motorised Combat Support Company</a:t>
            </a:r>
          </a:p>
        </p:txBody>
      </p:sp>
      <p:grpSp>
        <p:nvGrpSpPr>
          <p:cNvPr id="71784" name="Group 104">
            <a:extLst>
              <a:ext uri="{FF2B5EF4-FFF2-40B4-BE49-F238E27FC236}">
                <a16:creationId xmlns:a16="http://schemas.microsoft.com/office/drawing/2014/main" id="{C6B27DBB-AB34-4EE3-B391-F014BEB8A764}"/>
              </a:ext>
            </a:extLst>
          </p:cNvPr>
          <p:cNvGrpSpPr>
            <a:grpSpLocks/>
          </p:cNvGrpSpPr>
          <p:nvPr/>
        </p:nvGrpSpPr>
        <p:grpSpPr bwMode="auto">
          <a:xfrm>
            <a:off x="223838" y="3781425"/>
            <a:ext cx="76200" cy="63500"/>
            <a:chOff x="2443" y="447"/>
            <a:chExt cx="48" cy="40"/>
          </a:xfrm>
        </p:grpSpPr>
        <p:sp>
          <p:nvSpPr>
            <p:cNvPr id="71785" name="Line 105">
              <a:extLst>
                <a:ext uri="{FF2B5EF4-FFF2-40B4-BE49-F238E27FC236}">
                  <a16:creationId xmlns:a16="http://schemas.microsoft.com/office/drawing/2014/main" id="{535D0CF2-18BD-487A-8763-FC7C5E127E2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86" name="Line 106">
              <a:extLst>
                <a:ext uri="{FF2B5EF4-FFF2-40B4-BE49-F238E27FC236}">
                  <a16:creationId xmlns:a16="http://schemas.microsoft.com/office/drawing/2014/main" id="{30557C55-F60B-4A63-8382-0DAE9CAE417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87" name="Text Box 107">
            <a:extLst>
              <a:ext uri="{FF2B5EF4-FFF2-40B4-BE49-F238E27FC236}">
                <a16:creationId xmlns:a16="http://schemas.microsoft.com/office/drawing/2014/main" id="{8ECEFC7B-A124-402E-AC4D-1378128296BE}"/>
              </a:ext>
            </a:extLst>
          </p:cNvPr>
          <p:cNvSpPr txBox="1">
            <a:spLocks noChangeArrowheads="1"/>
          </p:cNvSpPr>
          <p:nvPr/>
        </p:nvSpPr>
        <p:spPr bwMode="auto">
          <a:xfrm>
            <a:off x="404813" y="3708400"/>
            <a:ext cx="2173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CWUS-31</a:t>
            </a:r>
          </a:p>
          <a:p>
            <a:r>
              <a:rPr lang="en-GB" altLang="en-US" sz="1000" b="1"/>
              <a:t>Combined Arms Battalion (Light)</a:t>
            </a:r>
          </a:p>
        </p:txBody>
      </p:sp>
      <p:grpSp>
        <p:nvGrpSpPr>
          <p:cNvPr id="71788" name="Group 108">
            <a:extLst>
              <a:ext uri="{FF2B5EF4-FFF2-40B4-BE49-F238E27FC236}">
                <a16:creationId xmlns:a16="http://schemas.microsoft.com/office/drawing/2014/main" id="{877C2CED-50DD-4E1D-ABF1-FF835933AC55}"/>
              </a:ext>
            </a:extLst>
          </p:cNvPr>
          <p:cNvGrpSpPr>
            <a:grpSpLocks/>
          </p:cNvGrpSpPr>
          <p:nvPr/>
        </p:nvGrpSpPr>
        <p:grpSpPr bwMode="auto">
          <a:xfrm>
            <a:off x="115888" y="3851275"/>
            <a:ext cx="287337" cy="215900"/>
            <a:chOff x="2750" y="2608"/>
            <a:chExt cx="146" cy="99"/>
          </a:xfrm>
        </p:grpSpPr>
        <p:sp>
          <p:nvSpPr>
            <p:cNvPr id="71789" name="Rectangle 109">
              <a:extLst>
                <a:ext uri="{FF2B5EF4-FFF2-40B4-BE49-F238E27FC236}">
                  <a16:creationId xmlns:a16="http://schemas.microsoft.com/office/drawing/2014/main" id="{1F155D12-31E4-4DC3-AD74-8887CFCBF88C}"/>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90" name="Line 110">
              <a:extLst>
                <a:ext uri="{FF2B5EF4-FFF2-40B4-BE49-F238E27FC236}">
                  <a16:creationId xmlns:a16="http://schemas.microsoft.com/office/drawing/2014/main" id="{809882A3-616A-40F6-8C45-B354F439566A}"/>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91" name="Line 111">
              <a:extLst>
                <a:ext uri="{FF2B5EF4-FFF2-40B4-BE49-F238E27FC236}">
                  <a16:creationId xmlns:a16="http://schemas.microsoft.com/office/drawing/2014/main" id="{81E982FF-118B-4FE5-AC8E-BF314FFC1640}"/>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792" name="Line 112">
            <a:extLst>
              <a:ext uri="{FF2B5EF4-FFF2-40B4-BE49-F238E27FC236}">
                <a16:creationId xmlns:a16="http://schemas.microsoft.com/office/drawing/2014/main" id="{7F616F9D-D043-4F61-9948-D7306A636A68}"/>
              </a:ext>
            </a:extLst>
          </p:cNvPr>
          <p:cNvSpPr>
            <a:spLocks noChangeShapeType="1"/>
          </p:cNvSpPr>
          <p:nvPr/>
        </p:nvSpPr>
        <p:spPr bwMode="auto">
          <a:xfrm>
            <a:off x="477838" y="43561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93" name="Group 113">
            <a:extLst>
              <a:ext uri="{FF2B5EF4-FFF2-40B4-BE49-F238E27FC236}">
                <a16:creationId xmlns:a16="http://schemas.microsoft.com/office/drawing/2014/main" id="{9816EBCF-CB75-4ABA-BA73-86B1213C5720}"/>
              </a:ext>
            </a:extLst>
          </p:cNvPr>
          <p:cNvGrpSpPr>
            <a:grpSpLocks/>
          </p:cNvGrpSpPr>
          <p:nvPr/>
        </p:nvGrpSpPr>
        <p:grpSpPr bwMode="auto">
          <a:xfrm>
            <a:off x="404813" y="4213225"/>
            <a:ext cx="231775" cy="157163"/>
            <a:chOff x="933" y="149"/>
            <a:chExt cx="146" cy="99"/>
          </a:xfrm>
        </p:grpSpPr>
        <p:sp>
          <p:nvSpPr>
            <p:cNvPr id="71794" name="Rectangle 114">
              <a:extLst>
                <a:ext uri="{FF2B5EF4-FFF2-40B4-BE49-F238E27FC236}">
                  <a16:creationId xmlns:a16="http://schemas.microsoft.com/office/drawing/2014/main" id="{84B5905F-4F5C-4439-BADC-401DF79C0A9B}"/>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795" name="Text Box 115">
              <a:extLst>
                <a:ext uri="{FF2B5EF4-FFF2-40B4-BE49-F238E27FC236}">
                  <a16:creationId xmlns:a16="http://schemas.microsoft.com/office/drawing/2014/main" id="{3C6896AD-1881-4E2F-853F-624B0DE47A84}"/>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1796" name="Line 116">
            <a:extLst>
              <a:ext uri="{FF2B5EF4-FFF2-40B4-BE49-F238E27FC236}">
                <a16:creationId xmlns:a16="http://schemas.microsoft.com/office/drawing/2014/main" id="{1F06C36C-924A-4A9D-A8EB-701C14175D60}"/>
              </a:ext>
            </a:extLst>
          </p:cNvPr>
          <p:cNvSpPr>
            <a:spLocks noChangeShapeType="1"/>
          </p:cNvSpPr>
          <p:nvPr/>
        </p:nvSpPr>
        <p:spPr bwMode="auto">
          <a:xfrm>
            <a:off x="26035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797" name="Group 117">
            <a:extLst>
              <a:ext uri="{FF2B5EF4-FFF2-40B4-BE49-F238E27FC236}">
                <a16:creationId xmlns:a16="http://schemas.microsoft.com/office/drawing/2014/main" id="{40F619D6-E6C7-479F-B74C-93CB01265DF0}"/>
              </a:ext>
            </a:extLst>
          </p:cNvPr>
          <p:cNvGrpSpPr>
            <a:grpSpLocks/>
          </p:cNvGrpSpPr>
          <p:nvPr/>
        </p:nvGrpSpPr>
        <p:grpSpPr bwMode="auto">
          <a:xfrm>
            <a:off x="482600" y="4140200"/>
            <a:ext cx="74613" cy="26988"/>
            <a:chOff x="2373" y="1404"/>
            <a:chExt cx="47" cy="17"/>
          </a:xfrm>
        </p:grpSpPr>
        <p:sp>
          <p:nvSpPr>
            <p:cNvPr id="71798" name="Oval 118">
              <a:extLst>
                <a:ext uri="{FF2B5EF4-FFF2-40B4-BE49-F238E27FC236}">
                  <a16:creationId xmlns:a16="http://schemas.microsoft.com/office/drawing/2014/main" id="{0C990832-FC70-4C8A-9F35-2B80D07814C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799" name="Oval 119">
              <a:extLst>
                <a:ext uri="{FF2B5EF4-FFF2-40B4-BE49-F238E27FC236}">
                  <a16:creationId xmlns:a16="http://schemas.microsoft.com/office/drawing/2014/main" id="{745F50C8-2A25-46C0-8153-228B87E00C7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00" name="Text Box 120">
            <a:extLst>
              <a:ext uri="{FF2B5EF4-FFF2-40B4-BE49-F238E27FC236}">
                <a16:creationId xmlns:a16="http://schemas.microsoft.com/office/drawing/2014/main" id="{6CC791D5-5323-4393-A72C-7AC590F4575F}"/>
              </a:ext>
            </a:extLst>
          </p:cNvPr>
          <p:cNvSpPr txBox="1">
            <a:spLocks noChangeArrowheads="1"/>
          </p:cNvSpPr>
          <p:nvPr/>
        </p:nvSpPr>
        <p:spPr bwMode="auto">
          <a:xfrm>
            <a:off x="620713" y="406876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
        <p:nvSpPr>
          <p:cNvPr id="71801" name="Line 121">
            <a:extLst>
              <a:ext uri="{FF2B5EF4-FFF2-40B4-BE49-F238E27FC236}">
                <a16:creationId xmlns:a16="http://schemas.microsoft.com/office/drawing/2014/main" id="{2395780B-79A2-4FD0-A33E-F7ECE737D56D}"/>
              </a:ext>
            </a:extLst>
          </p:cNvPr>
          <p:cNvSpPr>
            <a:spLocks noChangeShapeType="1"/>
          </p:cNvSpPr>
          <p:nvPr/>
        </p:nvSpPr>
        <p:spPr bwMode="auto">
          <a:xfrm>
            <a:off x="260350" y="4068763"/>
            <a:ext cx="0" cy="2303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02" name="Group 122">
            <a:extLst>
              <a:ext uri="{FF2B5EF4-FFF2-40B4-BE49-F238E27FC236}">
                <a16:creationId xmlns:a16="http://schemas.microsoft.com/office/drawing/2014/main" id="{D069112A-C796-4424-9CA3-8ACBCE71C6CC}"/>
              </a:ext>
            </a:extLst>
          </p:cNvPr>
          <p:cNvGrpSpPr>
            <a:grpSpLocks/>
          </p:cNvGrpSpPr>
          <p:nvPr/>
        </p:nvGrpSpPr>
        <p:grpSpPr bwMode="auto">
          <a:xfrm>
            <a:off x="404813" y="4500563"/>
            <a:ext cx="231775" cy="190500"/>
            <a:chOff x="2251" y="2290"/>
            <a:chExt cx="146" cy="120"/>
          </a:xfrm>
        </p:grpSpPr>
        <p:sp>
          <p:nvSpPr>
            <p:cNvPr id="71803" name="Rectangle 123">
              <a:extLst>
                <a:ext uri="{FF2B5EF4-FFF2-40B4-BE49-F238E27FC236}">
                  <a16:creationId xmlns:a16="http://schemas.microsoft.com/office/drawing/2014/main" id="{4C3813CB-2EFF-4BC4-A9CE-CAD87F2534CF}"/>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04" name="Oval 124">
              <a:extLst>
                <a:ext uri="{FF2B5EF4-FFF2-40B4-BE49-F238E27FC236}">
                  <a16:creationId xmlns:a16="http://schemas.microsoft.com/office/drawing/2014/main" id="{0FE5BDF5-8ACA-4A1A-BE34-DC269659C8D1}"/>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05" name="Oval 125">
              <a:extLst>
                <a:ext uri="{FF2B5EF4-FFF2-40B4-BE49-F238E27FC236}">
                  <a16:creationId xmlns:a16="http://schemas.microsoft.com/office/drawing/2014/main" id="{996849B9-7324-46A7-A5D7-258D7FA5931D}"/>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806" name="Group 126">
            <a:extLst>
              <a:ext uri="{FF2B5EF4-FFF2-40B4-BE49-F238E27FC236}">
                <a16:creationId xmlns:a16="http://schemas.microsoft.com/office/drawing/2014/main" id="{22FCD87A-AEE3-4A92-A6D8-AF29083717F3}"/>
              </a:ext>
            </a:extLst>
          </p:cNvPr>
          <p:cNvGrpSpPr>
            <a:grpSpLocks/>
          </p:cNvGrpSpPr>
          <p:nvPr/>
        </p:nvGrpSpPr>
        <p:grpSpPr bwMode="auto">
          <a:xfrm>
            <a:off x="482600" y="4429125"/>
            <a:ext cx="74613" cy="26988"/>
            <a:chOff x="2373" y="1404"/>
            <a:chExt cx="47" cy="17"/>
          </a:xfrm>
        </p:grpSpPr>
        <p:sp>
          <p:nvSpPr>
            <p:cNvPr id="71807" name="Oval 127">
              <a:extLst>
                <a:ext uri="{FF2B5EF4-FFF2-40B4-BE49-F238E27FC236}">
                  <a16:creationId xmlns:a16="http://schemas.microsoft.com/office/drawing/2014/main" id="{D26CC39F-D923-4329-BC6D-12AC7AC7CB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08" name="Oval 128">
              <a:extLst>
                <a:ext uri="{FF2B5EF4-FFF2-40B4-BE49-F238E27FC236}">
                  <a16:creationId xmlns:a16="http://schemas.microsoft.com/office/drawing/2014/main" id="{FC866A5B-6A82-4F2D-919E-CA443C8FEFA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09" name="Text Box 129">
            <a:extLst>
              <a:ext uri="{FF2B5EF4-FFF2-40B4-BE49-F238E27FC236}">
                <a16:creationId xmlns:a16="http://schemas.microsoft.com/office/drawing/2014/main" id="{E3A6DC23-D37D-4950-B1D4-D92E15FEFFC8}"/>
              </a:ext>
            </a:extLst>
          </p:cNvPr>
          <p:cNvSpPr txBox="1">
            <a:spLocks noChangeArrowheads="1"/>
          </p:cNvSpPr>
          <p:nvPr/>
        </p:nvSpPr>
        <p:spPr bwMode="auto">
          <a:xfrm>
            <a:off x="620713" y="43561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71810" name="Text Box 130">
            <a:extLst>
              <a:ext uri="{FF2B5EF4-FFF2-40B4-BE49-F238E27FC236}">
                <a16:creationId xmlns:a16="http://schemas.microsoft.com/office/drawing/2014/main" id="{493BF56A-F29A-4DE1-B38F-CC916002E51D}"/>
              </a:ext>
            </a:extLst>
          </p:cNvPr>
          <p:cNvSpPr txBox="1">
            <a:spLocks noChangeArrowheads="1"/>
          </p:cNvSpPr>
          <p:nvPr/>
        </p:nvSpPr>
        <p:spPr bwMode="auto">
          <a:xfrm>
            <a:off x="620713" y="471646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71811" name="Group 131">
            <a:extLst>
              <a:ext uri="{FF2B5EF4-FFF2-40B4-BE49-F238E27FC236}">
                <a16:creationId xmlns:a16="http://schemas.microsoft.com/office/drawing/2014/main" id="{3A61AD7B-F1DA-4CF6-88AE-97BA4FC6EC60}"/>
              </a:ext>
            </a:extLst>
          </p:cNvPr>
          <p:cNvGrpSpPr>
            <a:grpSpLocks/>
          </p:cNvGrpSpPr>
          <p:nvPr/>
        </p:nvGrpSpPr>
        <p:grpSpPr bwMode="auto">
          <a:xfrm>
            <a:off x="403225" y="6299200"/>
            <a:ext cx="287338" cy="258763"/>
            <a:chOff x="2478" y="2653"/>
            <a:chExt cx="146" cy="120"/>
          </a:xfrm>
        </p:grpSpPr>
        <p:sp>
          <p:nvSpPr>
            <p:cNvPr id="71812" name="Rectangle 132">
              <a:extLst>
                <a:ext uri="{FF2B5EF4-FFF2-40B4-BE49-F238E27FC236}">
                  <a16:creationId xmlns:a16="http://schemas.microsoft.com/office/drawing/2014/main" id="{07F3BA9C-C26D-44F0-A919-079EA407F5E0}"/>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3" name="Line 133">
              <a:extLst>
                <a:ext uri="{FF2B5EF4-FFF2-40B4-BE49-F238E27FC236}">
                  <a16:creationId xmlns:a16="http://schemas.microsoft.com/office/drawing/2014/main" id="{13192D31-4C11-4F99-B7AB-7C8EF96A24D9}"/>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14" name="Oval 134">
              <a:extLst>
                <a:ext uri="{FF2B5EF4-FFF2-40B4-BE49-F238E27FC236}">
                  <a16:creationId xmlns:a16="http://schemas.microsoft.com/office/drawing/2014/main" id="{A63DDDFD-16D2-4720-9B6C-19E20EAE9E0F}"/>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15" name="Oval 135">
              <a:extLst>
                <a:ext uri="{FF2B5EF4-FFF2-40B4-BE49-F238E27FC236}">
                  <a16:creationId xmlns:a16="http://schemas.microsoft.com/office/drawing/2014/main" id="{84E63E3B-1444-414D-80C9-888D4C646870}"/>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816" name="Group 136">
            <a:extLst>
              <a:ext uri="{FF2B5EF4-FFF2-40B4-BE49-F238E27FC236}">
                <a16:creationId xmlns:a16="http://schemas.microsoft.com/office/drawing/2014/main" id="{98B03487-4427-4730-9202-BDF16C6F97F4}"/>
              </a:ext>
            </a:extLst>
          </p:cNvPr>
          <p:cNvGrpSpPr>
            <a:grpSpLocks/>
          </p:cNvGrpSpPr>
          <p:nvPr/>
        </p:nvGrpSpPr>
        <p:grpSpPr bwMode="auto">
          <a:xfrm>
            <a:off x="482600" y="6224588"/>
            <a:ext cx="131763" cy="26987"/>
            <a:chOff x="304" y="1872"/>
            <a:chExt cx="83" cy="17"/>
          </a:xfrm>
        </p:grpSpPr>
        <p:sp>
          <p:nvSpPr>
            <p:cNvPr id="71817" name="Oval 137">
              <a:extLst>
                <a:ext uri="{FF2B5EF4-FFF2-40B4-BE49-F238E27FC236}">
                  <a16:creationId xmlns:a16="http://schemas.microsoft.com/office/drawing/2014/main" id="{67D7B148-A3D5-4345-8B78-2F97AF3896B4}"/>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18" name="Oval 138">
              <a:extLst>
                <a:ext uri="{FF2B5EF4-FFF2-40B4-BE49-F238E27FC236}">
                  <a16:creationId xmlns:a16="http://schemas.microsoft.com/office/drawing/2014/main" id="{3401F4FA-4032-4AE3-B050-95ADFE64D6FB}"/>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19" name="Oval 139">
              <a:extLst>
                <a:ext uri="{FF2B5EF4-FFF2-40B4-BE49-F238E27FC236}">
                  <a16:creationId xmlns:a16="http://schemas.microsoft.com/office/drawing/2014/main" id="{0E484790-713F-4E30-9E9E-F5FBAF58F94B}"/>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20" name="Text Box 140">
            <a:extLst>
              <a:ext uri="{FF2B5EF4-FFF2-40B4-BE49-F238E27FC236}">
                <a16:creationId xmlns:a16="http://schemas.microsoft.com/office/drawing/2014/main" id="{E29B78DF-11DD-4062-90BA-516D7F82744E}"/>
              </a:ext>
            </a:extLst>
          </p:cNvPr>
          <p:cNvSpPr txBox="1">
            <a:spLocks noChangeArrowheads="1"/>
          </p:cNvSpPr>
          <p:nvPr/>
        </p:nvSpPr>
        <p:spPr bwMode="auto">
          <a:xfrm>
            <a:off x="692150" y="6227763"/>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71821" name="Line 141">
            <a:extLst>
              <a:ext uri="{FF2B5EF4-FFF2-40B4-BE49-F238E27FC236}">
                <a16:creationId xmlns:a16="http://schemas.microsoft.com/office/drawing/2014/main" id="{8A4535C0-608B-4B85-85C4-0F048D7DBEED}"/>
              </a:ext>
            </a:extLst>
          </p:cNvPr>
          <p:cNvSpPr>
            <a:spLocks noChangeShapeType="1"/>
          </p:cNvSpPr>
          <p:nvPr/>
        </p:nvSpPr>
        <p:spPr bwMode="auto">
          <a:xfrm>
            <a:off x="260350" y="63722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22" name="Group 142">
            <a:extLst>
              <a:ext uri="{FF2B5EF4-FFF2-40B4-BE49-F238E27FC236}">
                <a16:creationId xmlns:a16="http://schemas.microsoft.com/office/drawing/2014/main" id="{288EA4BB-1487-4A55-B2E0-41F5156FDEDD}"/>
              </a:ext>
            </a:extLst>
          </p:cNvPr>
          <p:cNvGrpSpPr>
            <a:grpSpLocks/>
          </p:cNvGrpSpPr>
          <p:nvPr/>
        </p:nvGrpSpPr>
        <p:grpSpPr bwMode="auto">
          <a:xfrm>
            <a:off x="404813" y="5005388"/>
            <a:ext cx="287337" cy="215900"/>
            <a:chOff x="2750" y="3061"/>
            <a:chExt cx="146" cy="99"/>
          </a:xfrm>
        </p:grpSpPr>
        <p:sp>
          <p:nvSpPr>
            <p:cNvPr id="71823" name="Rectangle 143">
              <a:extLst>
                <a:ext uri="{FF2B5EF4-FFF2-40B4-BE49-F238E27FC236}">
                  <a16:creationId xmlns:a16="http://schemas.microsoft.com/office/drawing/2014/main" id="{B64D799B-C137-4FFA-90D8-4E557DC2581B}"/>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24" name="Line 144">
              <a:extLst>
                <a:ext uri="{FF2B5EF4-FFF2-40B4-BE49-F238E27FC236}">
                  <a16:creationId xmlns:a16="http://schemas.microsoft.com/office/drawing/2014/main" id="{F2870D77-0E27-4E1A-8FC3-9D7DA1981A32}"/>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25" name="Line 145">
              <a:extLst>
                <a:ext uri="{FF2B5EF4-FFF2-40B4-BE49-F238E27FC236}">
                  <a16:creationId xmlns:a16="http://schemas.microsoft.com/office/drawing/2014/main" id="{0F5B7CE8-F5BB-4374-A811-D3B932AE728B}"/>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826" name="Line 146">
            <a:extLst>
              <a:ext uri="{FF2B5EF4-FFF2-40B4-BE49-F238E27FC236}">
                <a16:creationId xmlns:a16="http://schemas.microsoft.com/office/drawing/2014/main" id="{5EED1733-BC27-459A-A275-DA64B40C0E2D}"/>
              </a:ext>
            </a:extLst>
          </p:cNvPr>
          <p:cNvSpPr>
            <a:spLocks noChangeShapeType="1"/>
          </p:cNvSpPr>
          <p:nvPr/>
        </p:nvSpPr>
        <p:spPr bwMode="auto">
          <a:xfrm>
            <a:off x="549275" y="4932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27" name="Line 147">
            <a:extLst>
              <a:ext uri="{FF2B5EF4-FFF2-40B4-BE49-F238E27FC236}">
                <a16:creationId xmlns:a16="http://schemas.microsoft.com/office/drawing/2014/main" id="{3068FE48-19F4-4364-965E-ECF4BC331BBE}"/>
              </a:ext>
            </a:extLst>
          </p:cNvPr>
          <p:cNvSpPr>
            <a:spLocks noChangeShapeType="1"/>
          </p:cNvSpPr>
          <p:nvPr/>
        </p:nvSpPr>
        <p:spPr bwMode="auto">
          <a:xfrm>
            <a:off x="260350" y="50768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28" name="Text Box 148">
            <a:extLst>
              <a:ext uri="{FF2B5EF4-FFF2-40B4-BE49-F238E27FC236}">
                <a16:creationId xmlns:a16="http://schemas.microsoft.com/office/drawing/2014/main" id="{47BA66F9-C031-4501-AC76-49139377E25F}"/>
              </a:ext>
            </a:extLst>
          </p:cNvPr>
          <p:cNvSpPr txBox="1">
            <a:spLocks noChangeArrowheads="1"/>
          </p:cNvSpPr>
          <p:nvPr/>
        </p:nvSpPr>
        <p:spPr bwMode="auto">
          <a:xfrm>
            <a:off x="692150" y="4932363"/>
            <a:ext cx="1739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CWUS-31</a:t>
            </a:r>
          </a:p>
          <a:p>
            <a:r>
              <a:rPr lang="en-GB" altLang="en-US" b="1"/>
              <a:t>x1 Motorised Antitank Company</a:t>
            </a:r>
          </a:p>
        </p:txBody>
      </p:sp>
      <p:grpSp>
        <p:nvGrpSpPr>
          <p:cNvPr id="71829" name="Group 149">
            <a:extLst>
              <a:ext uri="{FF2B5EF4-FFF2-40B4-BE49-F238E27FC236}">
                <a16:creationId xmlns:a16="http://schemas.microsoft.com/office/drawing/2014/main" id="{E13139AE-BBD5-4DF7-963C-A21A2324871B}"/>
              </a:ext>
            </a:extLst>
          </p:cNvPr>
          <p:cNvGrpSpPr>
            <a:grpSpLocks/>
          </p:cNvGrpSpPr>
          <p:nvPr/>
        </p:nvGrpSpPr>
        <p:grpSpPr bwMode="auto">
          <a:xfrm>
            <a:off x="404813" y="5437188"/>
            <a:ext cx="287337" cy="217487"/>
            <a:chOff x="2750" y="2608"/>
            <a:chExt cx="146" cy="99"/>
          </a:xfrm>
        </p:grpSpPr>
        <p:sp>
          <p:nvSpPr>
            <p:cNvPr id="71830" name="Rectangle 150">
              <a:extLst>
                <a:ext uri="{FF2B5EF4-FFF2-40B4-BE49-F238E27FC236}">
                  <a16:creationId xmlns:a16="http://schemas.microsoft.com/office/drawing/2014/main" id="{21D82A72-3771-447C-B71E-387BED6435CC}"/>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31" name="Line 151">
              <a:extLst>
                <a:ext uri="{FF2B5EF4-FFF2-40B4-BE49-F238E27FC236}">
                  <a16:creationId xmlns:a16="http://schemas.microsoft.com/office/drawing/2014/main" id="{29186E65-14D9-47AA-8BD5-90F5C000675B}"/>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32" name="Line 152">
              <a:extLst>
                <a:ext uri="{FF2B5EF4-FFF2-40B4-BE49-F238E27FC236}">
                  <a16:creationId xmlns:a16="http://schemas.microsoft.com/office/drawing/2014/main" id="{B118D5CA-02D3-4EFB-96AC-85FA5ADD575E}"/>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833" name="Line 153">
            <a:extLst>
              <a:ext uri="{FF2B5EF4-FFF2-40B4-BE49-F238E27FC236}">
                <a16:creationId xmlns:a16="http://schemas.microsoft.com/office/drawing/2014/main" id="{F2F3B38B-D708-4D51-B753-771C55CA4091}"/>
              </a:ext>
            </a:extLst>
          </p:cNvPr>
          <p:cNvSpPr>
            <a:spLocks noChangeShapeType="1"/>
          </p:cNvSpPr>
          <p:nvPr/>
        </p:nvSpPr>
        <p:spPr bwMode="auto">
          <a:xfrm>
            <a:off x="549275" y="5364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34" name="Line 154">
            <a:extLst>
              <a:ext uri="{FF2B5EF4-FFF2-40B4-BE49-F238E27FC236}">
                <a16:creationId xmlns:a16="http://schemas.microsoft.com/office/drawing/2014/main" id="{C4CCE111-7ADE-4BE1-8EF3-3F6F4B742CF0}"/>
              </a:ext>
            </a:extLst>
          </p:cNvPr>
          <p:cNvSpPr>
            <a:spLocks noChangeShapeType="1"/>
          </p:cNvSpPr>
          <p:nvPr/>
        </p:nvSpPr>
        <p:spPr bwMode="auto">
          <a:xfrm>
            <a:off x="260350" y="5508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35" name="Text Box 155">
            <a:extLst>
              <a:ext uri="{FF2B5EF4-FFF2-40B4-BE49-F238E27FC236}">
                <a16:creationId xmlns:a16="http://schemas.microsoft.com/office/drawing/2014/main" id="{B075E572-6BB5-46B4-8601-745C4CC08F2D}"/>
              </a:ext>
            </a:extLst>
          </p:cNvPr>
          <p:cNvSpPr txBox="1">
            <a:spLocks noChangeArrowheads="1"/>
          </p:cNvSpPr>
          <p:nvPr/>
        </p:nvSpPr>
        <p:spPr bwMode="auto">
          <a:xfrm>
            <a:off x="692150" y="5364163"/>
            <a:ext cx="1706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CWUS-32</a:t>
            </a:r>
          </a:p>
          <a:p>
            <a:r>
              <a:rPr lang="en-GB" altLang="en-US" b="1"/>
              <a:t>x2 Motorised Infantry Company</a:t>
            </a:r>
          </a:p>
        </p:txBody>
      </p:sp>
      <p:grpSp>
        <p:nvGrpSpPr>
          <p:cNvPr id="71836" name="Group 156">
            <a:extLst>
              <a:ext uri="{FF2B5EF4-FFF2-40B4-BE49-F238E27FC236}">
                <a16:creationId xmlns:a16="http://schemas.microsoft.com/office/drawing/2014/main" id="{9A64D6B5-EF85-48F6-BDB2-57D53C479D05}"/>
              </a:ext>
            </a:extLst>
          </p:cNvPr>
          <p:cNvGrpSpPr>
            <a:grpSpLocks/>
          </p:cNvGrpSpPr>
          <p:nvPr/>
        </p:nvGrpSpPr>
        <p:grpSpPr bwMode="auto">
          <a:xfrm>
            <a:off x="404813" y="5868988"/>
            <a:ext cx="287337" cy="215900"/>
            <a:chOff x="3113" y="2653"/>
            <a:chExt cx="146" cy="99"/>
          </a:xfrm>
        </p:grpSpPr>
        <p:sp>
          <p:nvSpPr>
            <p:cNvPr id="71837" name="Rectangle 157">
              <a:extLst>
                <a:ext uri="{FF2B5EF4-FFF2-40B4-BE49-F238E27FC236}">
                  <a16:creationId xmlns:a16="http://schemas.microsoft.com/office/drawing/2014/main" id="{667293E4-7BB3-4E83-907A-4DAD0B6D1561}"/>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38" name="Rectangle 158">
              <a:extLst>
                <a:ext uri="{FF2B5EF4-FFF2-40B4-BE49-F238E27FC236}">
                  <a16:creationId xmlns:a16="http://schemas.microsoft.com/office/drawing/2014/main" id="{E2C48556-6DF0-48FE-84D1-A9B44064A4CE}"/>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39" name="Line 159">
              <a:extLst>
                <a:ext uri="{FF2B5EF4-FFF2-40B4-BE49-F238E27FC236}">
                  <a16:creationId xmlns:a16="http://schemas.microsoft.com/office/drawing/2014/main" id="{84180B5F-0379-4362-AB85-68A672A0F6FA}"/>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40" name="Line 160">
              <a:extLst>
                <a:ext uri="{FF2B5EF4-FFF2-40B4-BE49-F238E27FC236}">
                  <a16:creationId xmlns:a16="http://schemas.microsoft.com/office/drawing/2014/main" id="{D9E61159-4E15-43CE-8E13-A9CCA37C600E}"/>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841" name="Line 161">
            <a:extLst>
              <a:ext uri="{FF2B5EF4-FFF2-40B4-BE49-F238E27FC236}">
                <a16:creationId xmlns:a16="http://schemas.microsoft.com/office/drawing/2014/main" id="{36589607-041F-4A5A-A17D-4BFBF7C4CABF}"/>
              </a:ext>
            </a:extLst>
          </p:cNvPr>
          <p:cNvSpPr>
            <a:spLocks noChangeShapeType="1"/>
          </p:cNvSpPr>
          <p:nvPr/>
        </p:nvSpPr>
        <p:spPr bwMode="auto">
          <a:xfrm>
            <a:off x="260350" y="59404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42" name="Line 162">
            <a:extLst>
              <a:ext uri="{FF2B5EF4-FFF2-40B4-BE49-F238E27FC236}">
                <a16:creationId xmlns:a16="http://schemas.microsoft.com/office/drawing/2014/main" id="{34F349C2-5E0C-470E-A791-79E147DEFE8A}"/>
              </a:ext>
            </a:extLst>
          </p:cNvPr>
          <p:cNvSpPr>
            <a:spLocks noChangeShapeType="1"/>
          </p:cNvSpPr>
          <p:nvPr/>
        </p:nvSpPr>
        <p:spPr bwMode="auto">
          <a:xfrm>
            <a:off x="549275" y="57959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43" name="Text Box 163">
            <a:extLst>
              <a:ext uri="{FF2B5EF4-FFF2-40B4-BE49-F238E27FC236}">
                <a16:creationId xmlns:a16="http://schemas.microsoft.com/office/drawing/2014/main" id="{FC5F68EF-4EED-422C-BBBB-B64FEA36A0EC}"/>
              </a:ext>
            </a:extLst>
          </p:cNvPr>
          <p:cNvSpPr txBox="1">
            <a:spLocks noChangeArrowheads="1"/>
          </p:cNvSpPr>
          <p:nvPr/>
        </p:nvSpPr>
        <p:spPr bwMode="auto">
          <a:xfrm>
            <a:off x="692150" y="5795963"/>
            <a:ext cx="2128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CWUS-33</a:t>
            </a:r>
          </a:p>
          <a:p>
            <a:r>
              <a:rPr lang="en-GB" altLang="en-US" b="1"/>
              <a:t>x1 Motorised Combat Support Company</a:t>
            </a:r>
          </a:p>
        </p:txBody>
      </p:sp>
      <p:grpSp>
        <p:nvGrpSpPr>
          <p:cNvPr id="71844" name="Group 164">
            <a:extLst>
              <a:ext uri="{FF2B5EF4-FFF2-40B4-BE49-F238E27FC236}">
                <a16:creationId xmlns:a16="http://schemas.microsoft.com/office/drawing/2014/main" id="{EB484B8E-76F5-403A-82EB-96FD141B0FFD}"/>
              </a:ext>
            </a:extLst>
          </p:cNvPr>
          <p:cNvGrpSpPr>
            <a:grpSpLocks/>
          </p:cNvGrpSpPr>
          <p:nvPr/>
        </p:nvGrpSpPr>
        <p:grpSpPr bwMode="auto">
          <a:xfrm>
            <a:off x="3608388" y="2701925"/>
            <a:ext cx="76200" cy="63500"/>
            <a:chOff x="2443" y="447"/>
            <a:chExt cx="48" cy="40"/>
          </a:xfrm>
        </p:grpSpPr>
        <p:sp>
          <p:nvSpPr>
            <p:cNvPr id="71845" name="Line 165">
              <a:extLst>
                <a:ext uri="{FF2B5EF4-FFF2-40B4-BE49-F238E27FC236}">
                  <a16:creationId xmlns:a16="http://schemas.microsoft.com/office/drawing/2014/main" id="{C9BC0CB0-0119-4499-8021-A6F52E29263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46" name="Line 166">
              <a:extLst>
                <a:ext uri="{FF2B5EF4-FFF2-40B4-BE49-F238E27FC236}">
                  <a16:creationId xmlns:a16="http://schemas.microsoft.com/office/drawing/2014/main" id="{C69CB380-4772-429D-994C-D6050568EA5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847" name="Text Box 167">
            <a:extLst>
              <a:ext uri="{FF2B5EF4-FFF2-40B4-BE49-F238E27FC236}">
                <a16:creationId xmlns:a16="http://schemas.microsoft.com/office/drawing/2014/main" id="{B1E5B0AD-DB09-482C-9AD0-72F79461677F}"/>
              </a:ext>
            </a:extLst>
          </p:cNvPr>
          <p:cNvSpPr txBox="1">
            <a:spLocks noChangeArrowheads="1"/>
          </p:cNvSpPr>
          <p:nvPr/>
        </p:nvSpPr>
        <p:spPr bwMode="auto">
          <a:xfrm>
            <a:off x="3789363" y="262890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CWUS-32</a:t>
            </a:r>
          </a:p>
          <a:p>
            <a:r>
              <a:rPr lang="en-GB" altLang="en-US" sz="1000" b="1"/>
              <a:t>Light Attack Battalion</a:t>
            </a:r>
          </a:p>
        </p:txBody>
      </p:sp>
      <p:sp>
        <p:nvSpPr>
          <p:cNvPr id="71852" name="Line 172">
            <a:extLst>
              <a:ext uri="{FF2B5EF4-FFF2-40B4-BE49-F238E27FC236}">
                <a16:creationId xmlns:a16="http://schemas.microsoft.com/office/drawing/2014/main" id="{67B77969-D53D-4855-A52D-95EC10D9C818}"/>
              </a:ext>
            </a:extLst>
          </p:cNvPr>
          <p:cNvSpPr>
            <a:spLocks noChangeShapeType="1"/>
          </p:cNvSpPr>
          <p:nvPr/>
        </p:nvSpPr>
        <p:spPr bwMode="auto">
          <a:xfrm>
            <a:off x="3862388" y="32766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53" name="Group 173">
            <a:extLst>
              <a:ext uri="{FF2B5EF4-FFF2-40B4-BE49-F238E27FC236}">
                <a16:creationId xmlns:a16="http://schemas.microsoft.com/office/drawing/2014/main" id="{91A06871-2EBB-4F98-8A20-A93D6D891468}"/>
              </a:ext>
            </a:extLst>
          </p:cNvPr>
          <p:cNvGrpSpPr>
            <a:grpSpLocks/>
          </p:cNvGrpSpPr>
          <p:nvPr/>
        </p:nvGrpSpPr>
        <p:grpSpPr bwMode="auto">
          <a:xfrm>
            <a:off x="3789363" y="3133725"/>
            <a:ext cx="231775" cy="157163"/>
            <a:chOff x="933" y="149"/>
            <a:chExt cx="146" cy="99"/>
          </a:xfrm>
        </p:grpSpPr>
        <p:sp>
          <p:nvSpPr>
            <p:cNvPr id="71854" name="Rectangle 174">
              <a:extLst>
                <a:ext uri="{FF2B5EF4-FFF2-40B4-BE49-F238E27FC236}">
                  <a16:creationId xmlns:a16="http://schemas.microsoft.com/office/drawing/2014/main" id="{BFC5352C-D2C8-489B-9BB2-3C2CEC606E9D}"/>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55" name="Text Box 175">
              <a:extLst>
                <a:ext uri="{FF2B5EF4-FFF2-40B4-BE49-F238E27FC236}">
                  <a16:creationId xmlns:a16="http://schemas.microsoft.com/office/drawing/2014/main" id="{6685AF5E-6791-472A-864F-EA9BCAD728D0}"/>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1856" name="Line 176">
            <a:extLst>
              <a:ext uri="{FF2B5EF4-FFF2-40B4-BE49-F238E27FC236}">
                <a16:creationId xmlns:a16="http://schemas.microsoft.com/office/drawing/2014/main" id="{E916FFAF-0E3E-4F1E-A439-3415F912CF0E}"/>
              </a:ext>
            </a:extLst>
          </p:cNvPr>
          <p:cNvSpPr>
            <a:spLocks noChangeShapeType="1"/>
          </p:cNvSpPr>
          <p:nvPr/>
        </p:nvSpPr>
        <p:spPr bwMode="auto">
          <a:xfrm>
            <a:off x="3644900" y="32051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57" name="Group 177">
            <a:extLst>
              <a:ext uri="{FF2B5EF4-FFF2-40B4-BE49-F238E27FC236}">
                <a16:creationId xmlns:a16="http://schemas.microsoft.com/office/drawing/2014/main" id="{40DC4B75-2559-4854-8254-73B27BAFBF7C}"/>
              </a:ext>
            </a:extLst>
          </p:cNvPr>
          <p:cNvGrpSpPr>
            <a:grpSpLocks/>
          </p:cNvGrpSpPr>
          <p:nvPr/>
        </p:nvGrpSpPr>
        <p:grpSpPr bwMode="auto">
          <a:xfrm>
            <a:off x="3867150" y="3060700"/>
            <a:ext cx="74613" cy="26988"/>
            <a:chOff x="2373" y="1404"/>
            <a:chExt cx="47" cy="17"/>
          </a:xfrm>
        </p:grpSpPr>
        <p:sp>
          <p:nvSpPr>
            <p:cNvPr id="71858" name="Oval 178">
              <a:extLst>
                <a:ext uri="{FF2B5EF4-FFF2-40B4-BE49-F238E27FC236}">
                  <a16:creationId xmlns:a16="http://schemas.microsoft.com/office/drawing/2014/main" id="{11906CC4-558B-4EB8-BADE-A8843156111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59" name="Oval 179">
              <a:extLst>
                <a:ext uri="{FF2B5EF4-FFF2-40B4-BE49-F238E27FC236}">
                  <a16:creationId xmlns:a16="http://schemas.microsoft.com/office/drawing/2014/main" id="{6E07DB3A-ECC4-42FB-85BB-98CE2E3757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60" name="Text Box 180">
            <a:extLst>
              <a:ext uri="{FF2B5EF4-FFF2-40B4-BE49-F238E27FC236}">
                <a16:creationId xmlns:a16="http://schemas.microsoft.com/office/drawing/2014/main" id="{48723B35-EF56-4D9E-9984-F37A401F9B09}"/>
              </a:ext>
            </a:extLst>
          </p:cNvPr>
          <p:cNvSpPr txBox="1">
            <a:spLocks noChangeArrowheads="1"/>
          </p:cNvSpPr>
          <p:nvPr/>
        </p:nvSpPr>
        <p:spPr bwMode="auto">
          <a:xfrm>
            <a:off x="4005263" y="2989263"/>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sp>
        <p:nvSpPr>
          <p:cNvPr id="71861" name="Line 181">
            <a:extLst>
              <a:ext uri="{FF2B5EF4-FFF2-40B4-BE49-F238E27FC236}">
                <a16:creationId xmlns:a16="http://schemas.microsoft.com/office/drawing/2014/main" id="{961384AC-86C7-4978-8AB2-3D8482E23113}"/>
              </a:ext>
            </a:extLst>
          </p:cNvPr>
          <p:cNvSpPr>
            <a:spLocks noChangeShapeType="1"/>
          </p:cNvSpPr>
          <p:nvPr/>
        </p:nvSpPr>
        <p:spPr bwMode="auto">
          <a:xfrm>
            <a:off x="3644900" y="2989263"/>
            <a:ext cx="0" cy="18716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62" name="Group 182">
            <a:extLst>
              <a:ext uri="{FF2B5EF4-FFF2-40B4-BE49-F238E27FC236}">
                <a16:creationId xmlns:a16="http://schemas.microsoft.com/office/drawing/2014/main" id="{E44CEE94-56A6-4151-9A11-C4F7043D54B9}"/>
              </a:ext>
            </a:extLst>
          </p:cNvPr>
          <p:cNvGrpSpPr>
            <a:grpSpLocks/>
          </p:cNvGrpSpPr>
          <p:nvPr/>
        </p:nvGrpSpPr>
        <p:grpSpPr bwMode="auto">
          <a:xfrm>
            <a:off x="3789363" y="3421063"/>
            <a:ext cx="231775" cy="190500"/>
            <a:chOff x="2251" y="2290"/>
            <a:chExt cx="146" cy="120"/>
          </a:xfrm>
        </p:grpSpPr>
        <p:sp>
          <p:nvSpPr>
            <p:cNvPr id="71863" name="Rectangle 183">
              <a:extLst>
                <a:ext uri="{FF2B5EF4-FFF2-40B4-BE49-F238E27FC236}">
                  <a16:creationId xmlns:a16="http://schemas.microsoft.com/office/drawing/2014/main" id="{4A135D26-7FDE-4278-90D9-8BB83651A6C8}"/>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64" name="Oval 184">
              <a:extLst>
                <a:ext uri="{FF2B5EF4-FFF2-40B4-BE49-F238E27FC236}">
                  <a16:creationId xmlns:a16="http://schemas.microsoft.com/office/drawing/2014/main" id="{A7A43CC2-1FB0-4E3F-ADDC-0143A7B9526B}"/>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65" name="Oval 185">
              <a:extLst>
                <a:ext uri="{FF2B5EF4-FFF2-40B4-BE49-F238E27FC236}">
                  <a16:creationId xmlns:a16="http://schemas.microsoft.com/office/drawing/2014/main" id="{1C32EF1A-5C8A-4BD4-8A08-D3A57169D109}"/>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866" name="Group 186">
            <a:extLst>
              <a:ext uri="{FF2B5EF4-FFF2-40B4-BE49-F238E27FC236}">
                <a16:creationId xmlns:a16="http://schemas.microsoft.com/office/drawing/2014/main" id="{3F37F2CD-19CB-49AC-86F0-465DAB401985}"/>
              </a:ext>
            </a:extLst>
          </p:cNvPr>
          <p:cNvGrpSpPr>
            <a:grpSpLocks/>
          </p:cNvGrpSpPr>
          <p:nvPr/>
        </p:nvGrpSpPr>
        <p:grpSpPr bwMode="auto">
          <a:xfrm>
            <a:off x="3867150" y="3349625"/>
            <a:ext cx="74613" cy="26988"/>
            <a:chOff x="2373" y="1404"/>
            <a:chExt cx="47" cy="17"/>
          </a:xfrm>
        </p:grpSpPr>
        <p:sp>
          <p:nvSpPr>
            <p:cNvPr id="71867" name="Oval 187">
              <a:extLst>
                <a:ext uri="{FF2B5EF4-FFF2-40B4-BE49-F238E27FC236}">
                  <a16:creationId xmlns:a16="http://schemas.microsoft.com/office/drawing/2014/main" id="{5263F924-F62F-4E08-B166-D0B547F63AA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68" name="Oval 188">
              <a:extLst>
                <a:ext uri="{FF2B5EF4-FFF2-40B4-BE49-F238E27FC236}">
                  <a16:creationId xmlns:a16="http://schemas.microsoft.com/office/drawing/2014/main" id="{77EC36F6-325C-43C2-BA45-03B2ABB1752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69" name="Text Box 189">
            <a:extLst>
              <a:ext uri="{FF2B5EF4-FFF2-40B4-BE49-F238E27FC236}">
                <a16:creationId xmlns:a16="http://schemas.microsoft.com/office/drawing/2014/main" id="{8A4A5C50-0A6F-4387-B9DA-C3FC58E65101}"/>
              </a:ext>
            </a:extLst>
          </p:cNvPr>
          <p:cNvSpPr txBox="1">
            <a:spLocks noChangeArrowheads="1"/>
          </p:cNvSpPr>
          <p:nvPr/>
        </p:nvSpPr>
        <p:spPr bwMode="auto">
          <a:xfrm>
            <a:off x="4005263" y="32766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M998 HMMWV Utility Vehicle (no MG)        CWUS-34</a:t>
            </a:r>
          </a:p>
        </p:txBody>
      </p:sp>
      <p:sp>
        <p:nvSpPr>
          <p:cNvPr id="71870" name="Text Box 190">
            <a:extLst>
              <a:ext uri="{FF2B5EF4-FFF2-40B4-BE49-F238E27FC236}">
                <a16:creationId xmlns:a16="http://schemas.microsoft.com/office/drawing/2014/main" id="{896595B9-3EA2-4CCA-BB07-F1C16A760866}"/>
              </a:ext>
            </a:extLst>
          </p:cNvPr>
          <p:cNvSpPr txBox="1">
            <a:spLocks noChangeArrowheads="1"/>
          </p:cNvSpPr>
          <p:nvPr/>
        </p:nvSpPr>
        <p:spPr bwMode="auto">
          <a:xfrm>
            <a:off x="4005263" y="363696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71871" name="Group 191">
            <a:extLst>
              <a:ext uri="{FF2B5EF4-FFF2-40B4-BE49-F238E27FC236}">
                <a16:creationId xmlns:a16="http://schemas.microsoft.com/office/drawing/2014/main" id="{06DB6FD0-D7F4-4781-8042-CC90B2FA62E5}"/>
              </a:ext>
            </a:extLst>
          </p:cNvPr>
          <p:cNvGrpSpPr>
            <a:grpSpLocks/>
          </p:cNvGrpSpPr>
          <p:nvPr/>
        </p:nvGrpSpPr>
        <p:grpSpPr bwMode="auto">
          <a:xfrm>
            <a:off x="3787775" y="4787900"/>
            <a:ext cx="287338" cy="258763"/>
            <a:chOff x="2478" y="2653"/>
            <a:chExt cx="146" cy="120"/>
          </a:xfrm>
        </p:grpSpPr>
        <p:sp>
          <p:nvSpPr>
            <p:cNvPr id="71872" name="Rectangle 192">
              <a:extLst>
                <a:ext uri="{FF2B5EF4-FFF2-40B4-BE49-F238E27FC236}">
                  <a16:creationId xmlns:a16="http://schemas.microsoft.com/office/drawing/2014/main" id="{1730C343-B6FB-4F07-B585-9E7466119F4C}"/>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73" name="Line 193">
              <a:extLst>
                <a:ext uri="{FF2B5EF4-FFF2-40B4-BE49-F238E27FC236}">
                  <a16:creationId xmlns:a16="http://schemas.microsoft.com/office/drawing/2014/main" id="{E796DEA6-41D2-454A-84D5-D16D48165974}"/>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74" name="Oval 194">
              <a:extLst>
                <a:ext uri="{FF2B5EF4-FFF2-40B4-BE49-F238E27FC236}">
                  <a16:creationId xmlns:a16="http://schemas.microsoft.com/office/drawing/2014/main" id="{B3AE8857-4E5E-4BB5-8C4F-2C9E2F324D0E}"/>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75" name="Oval 195">
              <a:extLst>
                <a:ext uri="{FF2B5EF4-FFF2-40B4-BE49-F238E27FC236}">
                  <a16:creationId xmlns:a16="http://schemas.microsoft.com/office/drawing/2014/main" id="{1E1909F3-5A52-481E-B07D-DA969CCE4065}"/>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1876" name="Group 196">
            <a:extLst>
              <a:ext uri="{FF2B5EF4-FFF2-40B4-BE49-F238E27FC236}">
                <a16:creationId xmlns:a16="http://schemas.microsoft.com/office/drawing/2014/main" id="{E29956DC-5DBB-43BD-855E-BE922C67BE8F}"/>
              </a:ext>
            </a:extLst>
          </p:cNvPr>
          <p:cNvGrpSpPr>
            <a:grpSpLocks/>
          </p:cNvGrpSpPr>
          <p:nvPr/>
        </p:nvGrpSpPr>
        <p:grpSpPr bwMode="auto">
          <a:xfrm>
            <a:off x="3867150" y="4713288"/>
            <a:ext cx="131763" cy="26987"/>
            <a:chOff x="304" y="1872"/>
            <a:chExt cx="83" cy="17"/>
          </a:xfrm>
        </p:grpSpPr>
        <p:sp>
          <p:nvSpPr>
            <p:cNvPr id="71877" name="Oval 197">
              <a:extLst>
                <a:ext uri="{FF2B5EF4-FFF2-40B4-BE49-F238E27FC236}">
                  <a16:creationId xmlns:a16="http://schemas.microsoft.com/office/drawing/2014/main" id="{5C562F51-12C8-4511-8402-C7DBD7366076}"/>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78" name="Oval 198">
              <a:extLst>
                <a:ext uri="{FF2B5EF4-FFF2-40B4-BE49-F238E27FC236}">
                  <a16:creationId xmlns:a16="http://schemas.microsoft.com/office/drawing/2014/main" id="{5621F754-6311-4029-9281-BDD2CBBBCEC7}"/>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1879" name="Oval 199">
              <a:extLst>
                <a:ext uri="{FF2B5EF4-FFF2-40B4-BE49-F238E27FC236}">
                  <a16:creationId xmlns:a16="http://schemas.microsoft.com/office/drawing/2014/main" id="{65865B9B-124D-4A70-9A03-4BE2A0EB1D0D}"/>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1880" name="Text Box 200">
            <a:extLst>
              <a:ext uri="{FF2B5EF4-FFF2-40B4-BE49-F238E27FC236}">
                <a16:creationId xmlns:a16="http://schemas.microsoft.com/office/drawing/2014/main" id="{8B55F6E8-E04E-400E-95E0-FB2E75025854}"/>
              </a:ext>
            </a:extLst>
          </p:cNvPr>
          <p:cNvSpPr txBox="1">
            <a:spLocks noChangeArrowheads="1"/>
          </p:cNvSpPr>
          <p:nvPr/>
        </p:nvSpPr>
        <p:spPr bwMode="auto">
          <a:xfrm>
            <a:off x="4076700" y="4716463"/>
            <a:ext cx="1811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CWUS-11</a:t>
            </a:r>
          </a:p>
          <a:p>
            <a:r>
              <a:rPr lang="en-GB" altLang="en-US" b="1"/>
              <a:t>x1 Light Reconnaissance Platoon</a:t>
            </a:r>
          </a:p>
        </p:txBody>
      </p:sp>
      <p:sp>
        <p:nvSpPr>
          <p:cNvPr id="71881" name="Line 201">
            <a:extLst>
              <a:ext uri="{FF2B5EF4-FFF2-40B4-BE49-F238E27FC236}">
                <a16:creationId xmlns:a16="http://schemas.microsoft.com/office/drawing/2014/main" id="{57C9142A-EB13-43D1-A7F2-44E08E705C8E}"/>
              </a:ext>
            </a:extLst>
          </p:cNvPr>
          <p:cNvSpPr>
            <a:spLocks noChangeShapeType="1"/>
          </p:cNvSpPr>
          <p:nvPr/>
        </p:nvSpPr>
        <p:spPr bwMode="auto">
          <a:xfrm>
            <a:off x="3644900" y="4860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1882" name="Group 202">
            <a:extLst>
              <a:ext uri="{FF2B5EF4-FFF2-40B4-BE49-F238E27FC236}">
                <a16:creationId xmlns:a16="http://schemas.microsoft.com/office/drawing/2014/main" id="{93D8DAA4-8A39-48CF-AFE4-D6B84BA1BBF3}"/>
              </a:ext>
            </a:extLst>
          </p:cNvPr>
          <p:cNvGrpSpPr>
            <a:grpSpLocks/>
          </p:cNvGrpSpPr>
          <p:nvPr/>
        </p:nvGrpSpPr>
        <p:grpSpPr bwMode="auto">
          <a:xfrm>
            <a:off x="3789363" y="3924300"/>
            <a:ext cx="287337" cy="215900"/>
            <a:chOff x="2750" y="3061"/>
            <a:chExt cx="146" cy="99"/>
          </a:xfrm>
        </p:grpSpPr>
        <p:sp>
          <p:nvSpPr>
            <p:cNvPr id="71883" name="Rectangle 203">
              <a:extLst>
                <a:ext uri="{FF2B5EF4-FFF2-40B4-BE49-F238E27FC236}">
                  <a16:creationId xmlns:a16="http://schemas.microsoft.com/office/drawing/2014/main" id="{4F23D309-E101-45C9-96E4-24E4F234C1EF}"/>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84" name="Line 204">
              <a:extLst>
                <a:ext uri="{FF2B5EF4-FFF2-40B4-BE49-F238E27FC236}">
                  <a16:creationId xmlns:a16="http://schemas.microsoft.com/office/drawing/2014/main" id="{C52749E9-796B-47BE-8C6F-675ABD9E4D4B}"/>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85" name="Line 205">
              <a:extLst>
                <a:ext uri="{FF2B5EF4-FFF2-40B4-BE49-F238E27FC236}">
                  <a16:creationId xmlns:a16="http://schemas.microsoft.com/office/drawing/2014/main" id="{A2D0D5F0-6D3B-436F-9C25-5C379C725310}"/>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886" name="Line 206">
            <a:extLst>
              <a:ext uri="{FF2B5EF4-FFF2-40B4-BE49-F238E27FC236}">
                <a16:creationId xmlns:a16="http://schemas.microsoft.com/office/drawing/2014/main" id="{A48AE8F7-AA00-495B-8AFA-BCE66DACE8EA}"/>
              </a:ext>
            </a:extLst>
          </p:cNvPr>
          <p:cNvSpPr>
            <a:spLocks noChangeShapeType="1"/>
          </p:cNvSpPr>
          <p:nvPr/>
        </p:nvSpPr>
        <p:spPr bwMode="auto">
          <a:xfrm>
            <a:off x="3933825" y="38528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87" name="Line 207">
            <a:extLst>
              <a:ext uri="{FF2B5EF4-FFF2-40B4-BE49-F238E27FC236}">
                <a16:creationId xmlns:a16="http://schemas.microsoft.com/office/drawing/2014/main" id="{041ECC41-B5D2-418F-A838-A1DD4F39A0D6}"/>
              </a:ext>
            </a:extLst>
          </p:cNvPr>
          <p:cNvSpPr>
            <a:spLocks noChangeShapeType="1"/>
          </p:cNvSpPr>
          <p:nvPr/>
        </p:nvSpPr>
        <p:spPr bwMode="auto">
          <a:xfrm>
            <a:off x="3644900" y="39973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888" name="Text Box 208">
            <a:extLst>
              <a:ext uri="{FF2B5EF4-FFF2-40B4-BE49-F238E27FC236}">
                <a16:creationId xmlns:a16="http://schemas.microsoft.com/office/drawing/2014/main" id="{067FDE9F-A3C5-4F28-9019-5F4E59D1306F}"/>
              </a:ext>
            </a:extLst>
          </p:cNvPr>
          <p:cNvSpPr txBox="1">
            <a:spLocks noChangeArrowheads="1"/>
          </p:cNvSpPr>
          <p:nvPr/>
        </p:nvSpPr>
        <p:spPr bwMode="auto">
          <a:xfrm>
            <a:off x="4076700" y="3852863"/>
            <a:ext cx="1406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CWUS-34</a:t>
            </a:r>
          </a:p>
          <a:p>
            <a:r>
              <a:rPr lang="en-GB" altLang="en-US" b="1"/>
              <a:t>x3 Light Attack Company</a:t>
            </a:r>
          </a:p>
        </p:txBody>
      </p:sp>
      <p:grpSp>
        <p:nvGrpSpPr>
          <p:cNvPr id="71896" name="Group 216">
            <a:extLst>
              <a:ext uri="{FF2B5EF4-FFF2-40B4-BE49-F238E27FC236}">
                <a16:creationId xmlns:a16="http://schemas.microsoft.com/office/drawing/2014/main" id="{C4542C89-5FFE-4188-8EA5-F5E523E2C60C}"/>
              </a:ext>
            </a:extLst>
          </p:cNvPr>
          <p:cNvGrpSpPr>
            <a:grpSpLocks/>
          </p:cNvGrpSpPr>
          <p:nvPr/>
        </p:nvGrpSpPr>
        <p:grpSpPr bwMode="auto">
          <a:xfrm>
            <a:off x="3789363" y="4357688"/>
            <a:ext cx="287337" cy="215900"/>
            <a:chOff x="3113" y="2653"/>
            <a:chExt cx="146" cy="99"/>
          </a:xfrm>
        </p:grpSpPr>
        <p:sp>
          <p:nvSpPr>
            <p:cNvPr id="71897" name="Rectangle 217">
              <a:extLst>
                <a:ext uri="{FF2B5EF4-FFF2-40B4-BE49-F238E27FC236}">
                  <a16:creationId xmlns:a16="http://schemas.microsoft.com/office/drawing/2014/main" id="{B1616341-26D4-4311-8079-563ACAA1A6DF}"/>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98" name="Rectangle 218">
              <a:extLst>
                <a:ext uri="{FF2B5EF4-FFF2-40B4-BE49-F238E27FC236}">
                  <a16:creationId xmlns:a16="http://schemas.microsoft.com/office/drawing/2014/main" id="{9777972A-EE20-4E53-8022-C74371672FA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99" name="Line 219">
              <a:extLst>
                <a:ext uri="{FF2B5EF4-FFF2-40B4-BE49-F238E27FC236}">
                  <a16:creationId xmlns:a16="http://schemas.microsoft.com/office/drawing/2014/main" id="{E10105AE-14C4-489B-B645-98EDBEE27263}"/>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900" name="Line 220">
              <a:extLst>
                <a:ext uri="{FF2B5EF4-FFF2-40B4-BE49-F238E27FC236}">
                  <a16:creationId xmlns:a16="http://schemas.microsoft.com/office/drawing/2014/main" id="{B673EF8B-4922-4AF0-9EA9-C58BF8DC3E0B}"/>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901" name="Line 221">
            <a:extLst>
              <a:ext uri="{FF2B5EF4-FFF2-40B4-BE49-F238E27FC236}">
                <a16:creationId xmlns:a16="http://schemas.microsoft.com/office/drawing/2014/main" id="{E4EB37F9-5C6D-4E4B-AB01-5FFE09D5BA68}"/>
              </a:ext>
            </a:extLst>
          </p:cNvPr>
          <p:cNvSpPr>
            <a:spLocks noChangeShapeType="1"/>
          </p:cNvSpPr>
          <p:nvPr/>
        </p:nvSpPr>
        <p:spPr bwMode="auto">
          <a:xfrm>
            <a:off x="3644900" y="4429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902" name="Line 222">
            <a:extLst>
              <a:ext uri="{FF2B5EF4-FFF2-40B4-BE49-F238E27FC236}">
                <a16:creationId xmlns:a16="http://schemas.microsoft.com/office/drawing/2014/main" id="{C46AEDED-F30C-49E2-B316-417CA15FE49B}"/>
              </a:ext>
            </a:extLst>
          </p:cNvPr>
          <p:cNvSpPr>
            <a:spLocks noChangeShapeType="1"/>
          </p:cNvSpPr>
          <p:nvPr/>
        </p:nvSpPr>
        <p:spPr bwMode="auto">
          <a:xfrm>
            <a:off x="3933825" y="42846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903" name="Text Box 223">
            <a:extLst>
              <a:ext uri="{FF2B5EF4-FFF2-40B4-BE49-F238E27FC236}">
                <a16:creationId xmlns:a16="http://schemas.microsoft.com/office/drawing/2014/main" id="{5292711E-5993-49E3-9A7D-E271E1D4BC42}"/>
              </a:ext>
            </a:extLst>
          </p:cNvPr>
          <p:cNvSpPr txBox="1">
            <a:spLocks noChangeArrowheads="1"/>
          </p:cNvSpPr>
          <p:nvPr/>
        </p:nvSpPr>
        <p:spPr bwMode="auto">
          <a:xfrm>
            <a:off x="4076700" y="4284663"/>
            <a:ext cx="2128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CWUS-33</a:t>
            </a:r>
          </a:p>
          <a:p>
            <a:r>
              <a:rPr lang="en-GB" altLang="en-US" b="1"/>
              <a:t>x1 Motorised Combat Support Company</a:t>
            </a:r>
          </a:p>
        </p:txBody>
      </p:sp>
      <p:grpSp>
        <p:nvGrpSpPr>
          <p:cNvPr id="71904" name="Group 224">
            <a:extLst>
              <a:ext uri="{FF2B5EF4-FFF2-40B4-BE49-F238E27FC236}">
                <a16:creationId xmlns:a16="http://schemas.microsoft.com/office/drawing/2014/main" id="{5C81DF1B-C8E1-4097-A88C-B88486BEAA36}"/>
              </a:ext>
            </a:extLst>
          </p:cNvPr>
          <p:cNvGrpSpPr>
            <a:grpSpLocks/>
          </p:cNvGrpSpPr>
          <p:nvPr/>
        </p:nvGrpSpPr>
        <p:grpSpPr bwMode="auto">
          <a:xfrm>
            <a:off x="3500438" y="2771775"/>
            <a:ext cx="287337" cy="215900"/>
            <a:chOff x="2750" y="3061"/>
            <a:chExt cx="146" cy="99"/>
          </a:xfrm>
        </p:grpSpPr>
        <p:sp>
          <p:nvSpPr>
            <p:cNvPr id="71905" name="Rectangle 225">
              <a:extLst>
                <a:ext uri="{FF2B5EF4-FFF2-40B4-BE49-F238E27FC236}">
                  <a16:creationId xmlns:a16="http://schemas.microsoft.com/office/drawing/2014/main" id="{B4E53A2B-6A30-4E77-80E0-5EAB531DB763}"/>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906" name="Line 226">
              <a:extLst>
                <a:ext uri="{FF2B5EF4-FFF2-40B4-BE49-F238E27FC236}">
                  <a16:creationId xmlns:a16="http://schemas.microsoft.com/office/drawing/2014/main" id="{7672138C-D420-4599-AA7B-AE383119D945}"/>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907" name="Line 227">
              <a:extLst>
                <a:ext uri="{FF2B5EF4-FFF2-40B4-BE49-F238E27FC236}">
                  <a16:creationId xmlns:a16="http://schemas.microsoft.com/office/drawing/2014/main" id="{88293D3C-ABBA-4B8E-A764-8C598E27A2D1}"/>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1909" name="Picture 229" descr="Operation_Cold_Winter_1987_Norway_DM-ST-87-10885">
            <a:extLst>
              <a:ext uri="{FF2B5EF4-FFF2-40B4-BE49-F238E27FC236}">
                <a16:creationId xmlns:a16="http://schemas.microsoft.com/office/drawing/2014/main" id="{83FFC6E6-E89E-4224-AAC1-4E8FC275AB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107950"/>
            <a:ext cx="3241675" cy="2170113"/>
          </a:xfrm>
          <a:prstGeom prst="rect">
            <a:avLst/>
          </a:prstGeom>
          <a:noFill/>
          <a:extLst>
            <a:ext uri="{909E8E84-426E-40DD-AFC4-6F175D3DCCD1}">
              <a14:hiddenFill xmlns:a14="http://schemas.microsoft.com/office/drawing/2010/main">
                <a:solidFill>
                  <a:srgbClr val="FFFFFF"/>
                </a:solidFill>
              </a14:hiddenFill>
            </a:ext>
          </a:extLst>
        </p:spPr>
      </p:pic>
      <p:pic>
        <p:nvPicPr>
          <p:cNvPr id="71911" name="Picture 231" descr="us_ftx_reforger_1988-008">
            <a:extLst>
              <a:ext uri="{FF2B5EF4-FFF2-40B4-BE49-F238E27FC236}">
                <a16:creationId xmlns:a16="http://schemas.microsoft.com/office/drawing/2014/main" id="{0E487F7D-3FAF-4F64-8363-2D43AC4DC7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877050"/>
            <a:ext cx="2952750" cy="1908175"/>
          </a:xfrm>
          <a:prstGeom prst="rect">
            <a:avLst/>
          </a:prstGeom>
          <a:noFill/>
          <a:extLst>
            <a:ext uri="{909E8E84-426E-40DD-AFC4-6F175D3DCCD1}">
              <a14:hiddenFill xmlns:a14="http://schemas.microsoft.com/office/drawing/2010/main">
                <a:solidFill>
                  <a:srgbClr val="FFFFFF"/>
                </a:solidFill>
              </a14:hiddenFill>
            </a:ext>
          </a:extLst>
        </p:spPr>
      </p:pic>
      <p:pic>
        <p:nvPicPr>
          <p:cNvPr id="71913" name="Picture 233" descr="hmmwv_weapons_ringmount_700">
            <a:extLst>
              <a:ext uri="{FF2B5EF4-FFF2-40B4-BE49-F238E27FC236}">
                <a16:creationId xmlns:a16="http://schemas.microsoft.com/office/drawing/2014/main" id="{3F462DA5-7D58-4732-925E-21CFFAC721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5508625"/>
            <a:ext cx="3143250" cy="1878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8" name="Line 482">
            <a:extLst>
              <a:ext uri="{FF2B5EF4-FFF2-40B4-BE49-F238E27FC236}">
                <a16:creationId xmlns:a16="http://schemas.microsoft.com/office/drawing/2014/main" id="{17704E69-73A0-4548-9893-B472B4DFC341}"/>
              </a:ext>
            </a:extLst>
          </p:cNvPr>
          <p:cNvSpPr>
            <a:spLocks noChangeShapeType="1"/>
          </p:cNvSpPr>
          <p:nvPr/>
        </p:nvSpPr>
        <p:spPr bwMode="auto">
          <a:xfrm>
            <a:off x="3860800" y="1908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939" name="Group 483">
            <a:extLst>
              <a:ext uri="{FF2B5EF4-FFF2-40B4-BE49-F238E27FC236}">
                <a16:creationId xmlns:a16="http://schemas.microsoft.com/office/drawing/2014/main" id="{DD8DC0FF-C5C5-4DDD-899C-A964063EA6C1}"/>
              </a:ext>
            </a:extLst>
          </p:cNvPr>
          <p:cNvGrpSpPr>
            <a:grpSpLocks/>
          </p:cNvGrpSpPr>
          <p:nvPr/>
        </p:nvGrpSpPr>
        <p:grpSpPr bwMode="auto">
          <a:xfrm>
            <a:off x="3789363" y="2052638"/>
            <a:ext cx="239712" cy="157162"/>
            <a:chOff x="2296" y="2064"/>
            <a:chExt cx="151" cy="99"/>
          </a:xfrm>
        </p:grpSpPr>
        <p:sp>
          <p:nvSpPr>
            <p:cNvPr id="19940" name="Rectangle 484">
              <a:extLst>
                <a:ext uri="{FF2B5EF4-FFF2-40B4-BE49-F238E27FC236}">
                  <a16:creationId xmlns:a16="http://schemas.microsoft.com/office/drawing/2014/main" id="{C0073A67-0F98-4ACE-AF5A-62353ECD462D}"/>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941" name="Oval 485">
              <a:extLst>
                <a:ext uri="{FF2B5EF4-FFF2-40B4-BE49-F238E27FC236}">
                  <a16:creationId xmlns:a16="http://schemas.microsoft.com/office/drawing/2014/main" id="{63ABEA18-D7A8-4E42-BDC9-066E1150D404}"/>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942" name="Line 486">
              <a:extLst>
                <a:ext uri="{FF2B5EF4-FFF2-40B4-BE49-F238E27FC236}">
                  <a16:creationId xmlns:a16="http://schemas.microsoft.com/office/drawing/2014/main" id="{D45C286A-C2F4-45B4-8658-8F15347639CA}"/>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943" name="Line 487">
              <a:extLst>
                <a:ext uri="{FF2B5EF4-FFF2-40B4-BE49-F238E27FC236}">
                  <a16:creationId xmlns:a16="http://schemas.microsoft.com/office/drawing/2014/main" id="{1E90F8FC-2BF6-472C-A041-6870E22F51D8}"/>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944" name="Group 488">
            <a:extLst>
              <a:ext uri="{FF2B5EF4-FFF2-40B4-BE49-F238E27FC236}">
                <a16:creationId xmlns:a16="http://schemas.microsoft.com/office/drawing/2014/main" id="{E68AD02E-1F0B-4197-B879-13451FD7522B}"/>
              </a:ext>
            </a:extLst>
          </p:cNvPr>
          <p:cNvGrpSpPr>
            <a:grpSpLocks/>
          </p:cNvGrpSpPr>
          <p:nvPr/>
        </p:nvGrpSpPr>
        <p:grpSpPr bwMode="auto">
          <a:xfrm>
            <a:off x="3871913" y="1981200"/>
            <a:ext cx="74612" cy="26988"/>
            <a:chOff x="2373" y="1404"/>
            <a:chExt cx="47" cy="17"/>
          </a:xfrm>
        </p:grpSpPr>
        <p:sp>
          <p:nvSpPr>
            <p:cNvPr id="19945" name="Oval 489">
              <a:extLst>
                <a:ext uri="{FF2B5EF4-FFF2-40B4-BE49-F238E27FC236}">
                  <a16:creationId xmlns:a16="http://schemas.microsoft.com/office/drawing/2014/main" id="{6F4D90D8-4AEE-48A0-9F90-E8560A58A4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946" name="Oval 490">
              <a:extLst>
                <a:ext uri="{FF2B5EF4-FFF2-40B4-BE49-F238E27FC236}">
                  <a16:creationId xmlns:a16="http://schemas.microsoft.com/office/drawing/2014/main" id="{03881CF2-2903-4F2F-B1C2-26AE1239B92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9947" name="Text Box 491">
            <a:extLst>
              <a:ext uri="{FF2B5EF4-FFF2-40B4-BE49-F238E27FC236}">
                <a16:creationId xmlns:a16="http://schemas.microsoft.com/office/drawing/2014/main" id="{F8213668-37DD-447D-9A43-1300B47A2A0E}"/>
              </a:ext>
            </a:extLst>
          </p:cNvPr>
          <p:cNvSpPr txBox="1">
            <a:spLocks noChangeArrowheads="1"/>
          </p:cNvSpPr>
          <p:nvPr/>
        </p:nvSpPr>
        <p:spPr bwMode="auto">
          <a:xfrm>
            <a:off x="4005263" y="1908175"/>
            <a:ext cx="2654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M125 81mm Mortar Carrier </a:t>
            </a:r>
            <a:r>
              <a:rPr lang="en-GB" altLang="en-US" b="1"/>
              <a:t>(f)</a:t>
            </a:r>
            <a:r>
              <a:rPr lang="en-GB" altLang="en-US"/>
              <a:t>                  CWUS-16</a:t>
            </a:r>
            <a:endParaRPr lang="en-GB" altLang="en-US" b="1"/>
          </a:p>
        </p:txBody>
      </p:sp>
      <p:sp>
        <p:nvSpPr>
          <p:cNvPr id="19630" name="Line 174">
            <a:extLst>
              <a:ext uri="{FF2B5EF4-FFF2-40B4-BE49-F238E27FC236}">
                <a16:creationId xmlns:a16="http://schemas.microsoft.com/office/drawing/2014/main" id="{27D4DD15-5CEB-4E5B-92D4-1CF9407173ED}"/>
              </a:ext>
            </a:extLst>
          </p:cNvPr>
          <p:cNvSpPr>
            <a:spLocks noChangeShapeType="1"/>
          </p:cNvSpPr>
          <p:nvPr/>
        </p:nvSpPr>
        <p:spPr bwMode="auto">
          <a:xfrm>
            <a:off x="3860800" y="7556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600" name="Group 144">
            <a:extLst>
              <a:ext uri="{FF2B5EF4-FFF2-40B4-BE49-F238E27FC236}">
                <a16:creationId xmlns:a16="http://schemas.microsoft.com/office/drawing/2014/main" id="{CAE53FE6-7DC9-4B10-98F4-8E8E71AFFEC6}"/>
              </a:ext>
            </a:extLst>
          </p:cNvPr>
          <p:cNvGrpSpPr>
            <a:grpSpLocks/>
          </p:cNvGrpSpPr>
          <p:nvPr/>
        </p:nvGrpSpPr>
        <p:grpSpPr bwMode="auto">
          <a:xfrm>
            <a:off x="115888" y="2627313"/>
            <a:ext cx="288925" cy="217487"/>
            <a:chOff x="2931" y="2245"/>
            <a:chExt cx="146" cy="99"/>
          </a:xfrm>
        </p:grpSpPr>
        <p:sp>
          <p:nvSpPr>
            <p:cNvPr id="19601" name="Rectangle 145">
              <a:extLst>
                <a:ext uri="{FF2B5EF4-FFF2-40B4-BE49-F238E27FC236}">
                  <a16:creationId xmlns:a16="http://schemas.microsoft.com/office/drawing/2014/main" id="{9947FF8E-8EDD-467D-8F4E-7A0F06D7C0F0}"/>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02" name="Oval 146">
              <a:extLst>
                <a:ext uri="{FF2B5EF4-FFF2-40B4-BE49-F238E27FC236}">
                  <a16:creationId xmlns:a16="http://schemas.microsoft.com/office/drawing/2014/main" id="{69130DC8-E006-432B-ACDC-EF7C761468DD}"/>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9603" name="Line 147">
            <a:extLst>
              <a:ext uri="{FF2B5EF4-FFF2-40B4-BE49-F238E27FC236}">
                <a16:creationId xmlns:a16="http://schemas.microsoft.com/office/drawing/2014/main" id="{BA0D4A95-0D52-44E8-B80C-EF4C66DDC49F}"/>
              </a:ext>
            </a:extLst>
          </p:cNvPr>
          <p:cNvSpPr>
            <a:spLocks noChangeShapeType="1"/>
          </p:cNvSpPr>
          <p:nvPr/>
        </p:nvSpPr>
        <p:spPr bwMode="auto">
          <a:xfrm>
            <a:off x="260350" y="25558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04" name="Text Box 148">
            <a:extLst>
              <a:ext uri="{FF2B5EF4-FFF2-40B4-BE49-F238E27FC236}">
                <a16:creationId xmlns:a16="http://schemas.microsoft.com/office/drawing/2014/main" id="{D6F66258-74E6-430A-B1C7-BE5C30AEA74E}"/>
              </a:ext>
            </a:extLst>
          </p:cNvPr>
          <p:cNvSpPr txBox="1">
            <a:spLocks noChangeArrowheads="1"/>
          </p:cNvSpPr>
          <p:nvPr/>
        </p:nvSpPr>
        <p:spPr bwMode="auto">
          <a:xfrm>
            <a:off x="404813" y="24844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CWUS-01</a:t>
            </a:r>
          </a:p>
          <a:p>
            <a:r>
              <a:rPr lang="en-GB" altLang="en-US" sz="1000" b="1"/>
              <a:t>Tank Company </a:t>
            </a:r>
            <a:r>
              <a:rPr lang="en-GB" altLang="en-US" b="1"/>
              <a:t>(c)</a:t>
            </a:r>
            <a:endParaRPr lang="en-GB" altLang="en-US" sz="1000" b="1"/>
          </a:p>
        </p:txBody>
      </p:sp>
      <p:grpSp>
        <p:nvGrpSpPr>
          <p:cNvPr id="19605" name="Group 149">
            <a:extLst>
              <a:ext uri="{FF2B5EF4-FFF2-40B4-BE49-F238E27FC236}">
                <a16:creationId xmlns:a16="http://schemas.microsoft.com/office/drawing/2014/main" id="{07953A0B-DEB3-4DE4-93BD-90257F39E721}"/>
              </a:ext>
            </a:extLst>
          </p:cNvPr>
          <p:cNvGrpSpPr>
            <a:grpSpLocks/>
          </p:cNvGrpSpPr>
          <p:nvPr/>
        </p:nvGrpSpPr>
        <p:grpSpPr bwMode="auto">
          <a:xfrm>
            <a:off x="404813" y="2987675"/>
            <a:ext cx="231775" cy="157163"/>
            <a:chOff x="2931" y="2245"/>
            <a:chExt cx="146" cy="99"/>
          </a:xfrm>
        </p:grpSpPr>
        <p:sp>
          <p:nvSpPr>
            <p:cNvPr id="19606" name="Rectangle 150">
              <a:extLst>
                <a:ext uri="{FF2B5EF4-FFF2-40B4-BE49-F238E27FC236}">
                  <a16:creationId xmlns:a16="http://schemas.microsoft.com/office/drawing/2014/main" id="{7E4B0511-D956-48F1-AE79-F5C57A2EEFD8}"/>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07" name="Oval 151">
              <a:extLst>
                <a:ext uri="{FF2B5EF4-FFF2-40B4-BE49-F238E27FC236}">
                  <a16:creationId xmlns:a16="http://schemas.microsoft.com/office/drawing/2014/main" id="{43B2512D-A812-4699-AF95-943BD18D4B95}"/>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9608" name="Group 152">
            <a:extLst>
              <a:ext uri="{FF2B5EF4-FFF2-40B4-BE49-F238E27FC236}">
                <a16:creationId xmlns:a16="http://schemas.microsoft.com/office/drawing/2014/main" id="{1568832D-00A7-478A-B09F-19A2DD6C60B7}"/>
              </a:ext>
            </a:extLst>
          </p:cNvPr>
          <p:cNvGrpSpPr>
            <a:grpSpLocks/>
          </p:cNvGrpSpPr>
          <p:nvPr/>
        </p:nvGrpSpPr>
        <p:grpSpPr bwMode="auto">
          <a:xfrm>
            <a:off x="482600" y="2916238"/>
            <a:ext cx="74613" cy="26987"/>
            <a:chOff x="2373" y="1404"/>
            <a:chExt cx="47" cy="17"/>
          </a:xfrm>
        </p:grpSpPr>
        <p:sp>
          <p:nvSpPr>
            <p:cNvPr id="19609" name="Oval 153">
              <a:extLst>
                <a:ext uri="{FF2B5EF4-FFF2-40B4-BE49-F238E27FC236}">
                  <a16:creationId xmlns:a16="http://schemas.microsoft.com/office/drawing/2014/main" id="{206BF826-3F0D-4FBC-A2CC-5D7BD33B5A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10" name="Oval 154">
              <a:extLst>
                <a:ext uri="{FF2B5EF4-FFF2-40B4-BE49-F238E27FC236}">
                  <a16:creationId xmlns:a16="http://schemas.microsoft.com/office/drawing/2014/main" id="{ABDDCBE8-BA96-4518-9C3C-B12639B343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9611" name="Line 155">
            <a:extLst>
              <a:ext uri="{FF2B5EF4-FFF2-40B4-BE49-F238E27FC236}">
                <a16:creationId xmlns:a16="http://schemas.microsoft.com/office/drawing/2014/main" id="{31AD3266-9FA2-42BB-9264-00C502967F80}"/>
              </a:ext>
            </a:extLst>
          </p:cNvPr>
          <p:cNvSpPr>
            <a:spLocks noChangeShapeType="1"/>
          </p:cNvSpPr>
          <p:nvPr/>
        </p:nvSpPr>
        <p:spPr bwMode="auto">
          <a:xfrm>
            <a:off x="260350" y="3060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12" name="Text Box 156">
            <a:extLst>
              <a:ext uri="{FF2B5EF4-FFF2-40B4-BE49-F238E27FC236}">
                <a16:creationId xmlns:a16="http://schemas.microsoft.com/office/drawing/2014/main" id="{B2C596C0-F102-4A19-9F2F-9FBF65A57832}"/>
              </a:ext>
            </a:extLst>
          </p:cNvPr>
          <p:cNvSpPr txBox="1">
            <a:spLocks noChangeArrowheads="1"/>
          </p:cNvSpPr>
          <p:nvPr/>
        </p:nvSpPr>
        <p:spPr bwMode="auto">
          <a:xfrm>
            <a:off x="620713" y="2844800"/>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M60A1 105mm Main Battle Tank </a:t>
            </a:r>
            <a:r>
              <a:rPr lang="en-GB" altLang="en-US" b="1"/>
              <a:t>(a)          </a:t>
            </a:r>
            <a:r>
              <a:rPr lang="en-GB" altLang="en-US"/>
              <a:t>CWUS-03</a:t>
            </a:r>
            <a:endParaRPr lang="en-GB" altLang="en-US" b="1"/>
          </a:p>
        </p:txBody>
      </p:sp>
      <p:grpSp>
        <p:nvGrpSpPr>
          <p:cNvPr id="19613" name="Group 157">
            <a:extLst>
              <a:ext uri="{FF2B5EF4-FFF2-40B4-BE49-F238E27FC236}">
                <a16:creationId xmlns:a16="http://schemas.microsoft.com/office/drawing/2014/main" id="{75E58658-79B3-4AD1-9CBD-2FE9C1ADE190}"/>
              </a:ext>
            </a:extLst>
          </p:cNvPr>
          <p:cNvGrpSpPr>
            <a:grpSpLocks/>
          </p:cNvGrpSpPr>
          <p:nvPr/>
        </p:nvGrpSpPr>
        <p:grpSpPr bwMode="auto">
          <a:xfrm>
            <a:off x="404813" y="3275013"/>
            <a:ext cx="231775" cy="157162"/>
            <a:chOff x="2931" y="2245"/>
            <a:chExt cx="146" cy="99"/>
          </a:xfrm>
        </p:grpSpPr>
        <p:sp>
          <p:nvSpPr>
            <p:cNvPr id="19614" name="Rectangle 158">
              <a:extLst>
                <a:ext uri="{FF2B5EF4-FFF2-40B4-BE49-F238E27FC236}">
                  <a16:creationId xmlns:a16="http://schemas.microsoft.com/office/drawing/2014/main" id="{69ED8A2B-F897-4691-ACFB-38ED630D5FB2}"/>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15" name="Oval 159">
              <a:extLst>
                <a:ext uri="{FF2B5EF4-FFF2-40B4-BE49-F238E27FC236}">
                  <a16:creationId xmlns:a16="http://schemas.microsoft.com/office/drawing/2014/main" id="{C5B87953-63D3-4936-875A-35527371080F}"/>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9616" name="Group 160">
            <a:extLst>
              <a:ext uri="{FF2B5EF4-FFF2-40B4-BE49-F238E27FC236}">
                <a16:creationId xmlns:a16="http://schemas.microsoft.com/office/drawing/2014/main" id="{1FE5C965-D879-4A7F-BA32-42931E5E1ED0}"/>
              </a:ext>
            </a:extLst>
          </p:cNvPr>
          <p:cNvGrpSpPr>
            <a:grpSpLocks/>
          </p:cNvGrpSpPr>
          <p:nvPr/>
        </p:nvGrpSpPr>
        <p:grpSpPr bwMode="auto">
          <a:xfrm>
            <a:off x="482600" y="3203575"/>
            <a:ext cx="74613" cy="26988"/>
            <a:chOff x="2373" y="1404"/>
            <a:chExt cx="47" cy="17"/>
          </a:xfrm>
        </p:grpSpPr>
        <p:sp>
          <p:nvSpPr>
            <p:cNvPr id="19617" name="Oval 161">
              <a:extLst>
                <a:ext uri="{FF2B5EF4-FFF2-40B4-BE49-F238E27FC236}">
                  <a16:creationId xmlns:a16="http://schemas.microsoft.com/office/drawing/2014/main" id="{8DAC4913-6DBD-4308-A59A-C5CDA84C089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18" name="Oval 162">
              <a:extLst>
                <a:ext uri="{FF2B5EF4-FFF2-40B4-BE49-F238E27FC236}">
                  <a16:creationId xmlns:a16="http://schemas.microsoft.com/office/drawing/2014/main" id="{E0B6621B-AB43-49C9-9436-CA1F5496B0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9619" name="Line 163">
            <a:extLst>
              <a:ext uri="{FF2B5EF4-FFF2-40B4-BE49-F238E27FC236}">
                <a16:creationId xmlns:a16="http://schemas.microsoft.com/office/drawing/2014/main" id="{36B041EF-CDC8-47FE-9635-62DF01832AEF}"/>
              </a:ext>
            </a:extLst>
          </p:cNvPr>
          <p:cNvSpPr>
            <a:spLocks noChangeShapeType="1"/>
          </p:cNvSpPr>
          <p:nvPr/>
        </p:nvSpPr>
        <p:spPr bwMode="auto">
          <a:xfrm>
            <a:off x="260350" y="3348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20" name="Text Box 164">
            <a:extLst>
              <a:ext uri="{FF2B5EF4-FFF2-40B4-BE49-F238E27FC236}">
                <a16:creationId xmlns:a16="http://schemas.microsoft.com/office/drawing/2014/main" id="{CA4D898E-30F2-4A34-AA87-428CBC4ABEE4}"/>
              </a:ext>
            </a:extLst>
          </p:cNvPr>
          <p:cNvSpPr txBox="1">
            <a:spLocks noChangeArrowheads="1"/>
          </p:cNvSpPr>
          <p:nvPr/>
        </p:nvSpPr>
        <p:spPr bwMode="auto">
          <a:xfrm>
            <a:off x="620713" y="3203575"/>
            <a:ext cx="2714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x7 </a:t>
            </a:r>
            <a:r>
              <a:rPr lang="en-GB" altLang="en-US"/>
              <a:t>M60A1 105mm Main Battle Tank </a:t>
            </a:r>
            <a:r>
              <a:rPr lang="en-GB" altLang="en-US" b="1"/>
              <a:t>(ad)        </a:t>
            </a:r>
            <a:r>
              <a:rPr lang="en-GB" altLang="en-US"/>
              <a:t>CWUS-03</a:t>
            </a:r>
            <a:endParaRPr lang="en-GB" altLang="en-US" b="1"/>
          </a:p>
        </p:txBody>
      </p:sp>
      <p:sp>
        <p:nvSpPr>
          <p:cNvPr id="19621" name="Line 165">
            <a:extLst>
              <a:ext uri="{FF2B5EF4-FFF2-40B4-BE49-F238E27FC236}">
                <a16:creationId xmlns:a16="http://schemas.microsoft.com/office/drawing/2014/main" id="{4AA56210-EA3E-47D1-BB8C-520AC0DA08B2}"/>
              </a:ext>
            </a:extLst>
          </p:cNvPr>
          <p:cNvSpPr>
            <a:spLocks noChangeShapeType="1"/>
          </p:cNvSpPr>
          <p:nvPr/>
        </p:nvSpPr>
        <p:spPr bwMode="auto">
          <a:xfrm>
            <a:off x="260350" y="284480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22" name="Text Box 166">
            <a:extLst>
              <a:ext uri="{FF2B5EF4-FFF2-40B4-BE49-F238E27FC236}">
                <a16:creationId xmlns:a16="http://schemas.microsoft.com/office/drawing/2014/main" id="{91AD397B-F8D5-4469-AB7C-4BEFAB708FAA}"/>
              </a:ext>
            </a:extLst>
          </p:cNvPr>
          <p:cNvSpPr txBox="1">
            <a:spLocks noChangeArrowheads="1"/>
          </p:cNvSpPr>
          <p:nvPr/>
        </p:nvSpPr>
        <p:spPr bwMode="auto">
          <a:xfrm>
            <a:off x="115888" y="3492500"/>
            <a:ext cx="3313112" cy="3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replace M60A1 with:</a:t>
            </a:r>
          </a:p>
          <a:p>
            <a:r>
              <a:rPr lang="en-GB" altLang="en-US"/>
              <a:t>     M60A2 ‘Starship’ 152mm/ATGM Main Battle Tank </a:t>
            </a:r>
            <a:r>
              <a:rPr lang="en-GB" altLang="en-US" b="1"/>
              <a:t>(b) </a:t>
            </a:r>
            <a:r>
              <a:rPr lang="en-GB" altLang="en-US"/>
              <a:t>CWUS-04</a:t>
            </a:r>
          </a:p>
          <a:p>
            <a:r>
              <a:rPr lang="en-GB" altLang="en-US"/>
              <a:t>     M60A3 105mm Main Battle Tank                                  CWUS-05</a:t>
            </a:r>
          </a:p>
          <a:p>
            <a:r>
              <a:rPr lang="en-GB" altLang="en-US"/>
              <a:t>Or from 1982 with:</a:t>
            </a:r>
          </a:p>
          <a:p>
            <a:r>
              <a:rPr lang="en-GB" altLang="en-US"/>
              <a:t>     M1 Abrams 105mm Main Battle Tank </a:t>
            </a:r>
            <a:r>
              <a:rPr lang="en-GB" altLang="en-US" b="1"/>
              <a:t>(e)</a:t>
            </a:r>
            <a:r>
              <a:rPr lang="en-GB" altLang="en-US"/>
              <a:t>                     CWUS-06</a:t>
            </a:r>
          </a:p>
          <a:p>
            <a:r>
              <a:rPr lang="en-GB" altLang="en-US"/>
              <a:t>Or from 1984 with:</a:t>
            </a:r>
          </a:p>
          <a:p>
            <a:r>
              <a:rPr lang="en-GB" altLang="en-US"/>
              <a:t>     IPM1 Abrams (Improved Protection) 105mm MBT       CWUS-13</a:t>
            </a:r>
          </a:p>
          <a:p>
            <a:r>
              <a:rPr lang="en-GB" altLang="en-US"/>
              <a:t>Or from 1987 with:</a:t>
            </a:r>
          </a:p>
          <a:p>
            <a:r>
              <a:rPr lang="en-GB" altLang="en-US"/>
              <a:t>     M1A1 Abrams 120mm Main Battle Tank </a:t>
            </a:r>
            <a:r>
              <a:rPr lang="en-GB" altLang="en-US" b="1"/>
              <a:t>(e)</a:t>
            </a:r>
            <a:r>
              <a:rPr lang="en-GB" altLang="en-US"/>
              <a:t>                 CWUS-07</a:t>
            </a:r>
          </a:p>
          <a:p>
            <a:r>
              <a:rPr lang="en-GB" altLang="en-US"/>
              <a:t>Or in some REFORGER units, with:</a:t>
            </a:r>
          </a:p>
          <a:p>
            <a:r>
              <a:rPr lang="en-GB" altLang="en-US"/>
              <a:t>     M48A5/A6 Patton 105mm Medium Tank                       CWUS-02</a:t>
            </a:r>
          </a:p>
          <a:p>
            <a:endParaRPr lang="en-GB" altLang="en-US"/>
          </a:p>
          <a:p>
            <a:r>
              <a:rPr lang="en-GB" altLang="en-US" b="1"/>
              <a:t>(b) </a:t>
            </a:r>
            <a:r>
              <a:rPr lang="en-GB" altLang="en-US"/>
              <a:t>The M60A2 ‘Starship’ was removed from service by 1981.</a:t>
            </a:r>
          </a:p>
          <a:p>
            <a:endParaRPr lang="en-GB" altLang="en-US" b="1"/>
          </a:p>
          <a:p>
            <a:r>
              <a:rPr lang="en-GB" altLang="en-US" b="1"/>
              <a:t>(c) </a:t>
            </a:r>
            <a:r>
              <a:rPr lang="en-GB" altLang="en-US"/>
              <a:t>May alternatively be fielded as </a:t>
            </a:r>
            <a:r>
              <a:rPr lang="en-GB" altLang="en-US" b="1"/>
              <a:t>x3 </a:t>
            </a:r>
            <a:r>
              <a:rPr lang="en-GB" altLang="en-US"/>
              <a:t>platoon-sized MEs, each of </a:t>
            </a:r>
            <a:r>
              <a:rPr lang="en-GB" altLang="en-US" b="1"/>
              <a:t>x2 </a:t>
            </a:r>
            <a:r>
              <a:rPr lang="en-GB" altLang="en-US"/>
              <a:t>tanks.  Designate one tank in the platoon as the Platoon Commander.</a:t>
            </a:r>
          </a:p>
          <a:p>
            <a:endParaRPr lang="en-GB" altLang="en-US"/>
          </a:p>
          <a:p>
            <a:r>
              <a:rPr lang="en-GB" altLang="en-US" b="1"/>
              <a:t>(d) </a:t>
            </a:r>
            <a:r>
              <a:rPr lang="en-GB" altLang="en-US"/>
              <a:t>In the US Berlin Brigade: add </a:t>
            </a:r>
            <a:r>
              <a:rPr lang="en-GB" altLang="en-US" b="1"/>
              <a:t>x2 </a:t>
            </a:r>
            <a:r>
              <a:rPr lang="en-GB" altLang="en-US"/>
              <a:t>Main Battle Tanks (the Berlin Brigade Tank Company had an extra platoon).</a:t>
            </a:r>
          </a:p>
          <a:p>
            <a:endParaRPr lang="en-GB" altLang="en-US"/>
          </a:p>
          <a:p>
            <a:r>
              <a:rPr lang="en-GB" altLang="en-US" b="1"/>
              <a:t>(e) </a:t>
            </a:r>
            <a:r>
              <a:rPr lang="en-GB" altLang="en-US"/>
              <a:t>In Tank Companies equipped with M1, IPM1 or M1A1 Abrams, reduce strength to </a:t>
            </a:r>
            <a:r>
              <a:rPr lang="en-GB" altLang="en-US" b="1"/>
              <a:t>x1 </a:t>
            </a:r>
            <a:r>
              <a:rPr lang="en-GB" altLang="en-US"/>
              <a:t>Command Abrams and </a:t>
            </a:r>
            <a:r>
              <a:rPr lang="en-GB" altLang="en-US" b="1"/>
              <a:t>x6 </a:t>
            </a:r>
            <a:r>
              <a:rPr lang="en-GB" altLang="en-US"/>
              <a:t>Abrams.  All remaining M48 and M60-equipped units, including National Guard, soon followed suit and had completed the reorganisation by the end of 1986.  This was done in concert with the change from </a:t>
            </a:r>
            <a:r>
              <a:rPr lang="en-GB" altLang="en-US" b="1"/>
              <a:t>x3 </a:t>
            </a:r>
            <a:r>
              <a:rPr lang="en-GB" altLang="en-US"/>
              <a:t>to </a:t>
            </a:r>
            <a:r>
              <a:rPr lang="en-GB" altLang="en-US" b="1"/>
              <a:t>x4 </a:t>
            </a:r>
            <a:r>
              <a:rPr lang="en-GB" altLang="en-US"/>
              <a:t>Companies in the Battalion. (see BG CWUS-13).</a:t>
            </a:r>
          </a:p>
        </p:txBody>
      </p:sp>
      <p:grpSp>
        <p:nvGrpSpPr>
          <p:cNvPr id="19623" name="Group 167">
            <a:extLst>
              <a:ext uri="{FF2B5EF4-FFF2-40B4-BE49-F238E27FC236}">
                <a16:creationId xmlns:a16="http://schemas.microsoft.com/office/drawing/2014/main" id="{B7DC225C-A17B-4572-B5AC-DF44ABBEBD27}"/>
              </a:ext>
            </a:extLst>
          </p:cNvPr>
          <p:cNvGrpSpPr>
            <a:grpSpLocks/>
          </p:cNvGrpSpPr>
          <p:nvPr/>
        </p:nvGrpSpPr>
        <p:grpSpPr bwMode="auto">
          <a:xfrm>
            <a:off x="3500438" y="250825"/>
            <a:ext cx="288925" cy="215900"/>
            <a:chOff x="2523" y="2472"/>
            <a:chExt cx="152" cy="99"/>
          </a:xfrm>
        </p:grpSpPr>
        <p:sp>
          <p:nvSpPr>
            <p:cNvPr id="19624" name="Rectangle 168">
              <a:extLst>
                <a:ext uri="{FF2B5EF4-FFF2-40B4-BE49-F238E27FC236}">
                  <a16:creationId xmlns:a16="http://schemas.microsoft.com/office/drawing/2014/main" id="{11D682B8-8934-4AF2-AA0E-AE93D775988E}"/>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25" name="Oval 169">
              <a:extLst>
                <a:ext uri="{FF2B5EF4-FFF2-40B4-BE49-F238E27FC236}">
                  <a16:creationId xmlns:a16="http://schemas.microsoft.com/office/drawing/2014/main" id="{8F141247-4B6A-4770-8FB8-41A1B8C88EF3}"/>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26" name="Line 170">
              <a:extLst>
                <a:ext uri="{FF2B5EF4-FFF2-40B4-BE49-F238E27FC236}">
                  <a16:creationId xmlns:a16="http://schemas.microsoft.com/office/drawing/2014/main" id="{9D7CCEAB-C463-49FD-8F5C-277FC342D470}"/>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27" name="Line 171">
              <a:extLst>
                <a:ext uri="{FF2B5EF4-FFF2-40B4-BE49-F238E27FC236}">
                  <a16:creationId xmlns:a16="http://schemas.microsoft.com/office/drawing/2014/main" id="{901D7C15-CEFD-4192-BFBF-B2FAF2688F26}"/>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628" name="Line 172">
            <a:extLst>
              <a:ext uri="{FF2B5EF4-FFF2-40B4-BE49-F238E27FC236}">
                <a16:creationId xmlns:a16="http://schemas.microsoft.com/office/drawing/2014/main" id="{30592656-D918-479B-84F6-9DD65100FEE7}"/>
              </a:ext>
            </a:extLst>
          </p:cNvPr>
          <p:cNvSpPr>
            <a:spLocks noChangeShapeType="1"/>
          </p:cNvSpPr>
          <p:nvPr/>
        </p:nvSpPr>
        <p:spPr bwMode="auto">
          <a:xfrm>
            <a:off x="364490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29" name="Text Box 173">
            <a:extLst>
              <a:ext uri="{FF2B5EF4-FFF2-40B4-BE49-F238E27FC236}">
                <a16:creationId xmlns:a16="http://schemas.microsoft.com/office/drawing/2014/main" id="{0623C7F1-8227-4521-947B-8AB67DDA3163}"/>
              </a:ext>
            </a:extLst>
          </p:cNvPr>
          <p:cNvSpPr txBox="1">
            <a:spLocks noChangeArrowheads="1"/>
          </p:cNvSpPr>
          <p:nvPr/>
        </p:nvSpPr>
        <p:spPr bwMode="auto">
          <a:xfrm>
            <a:off x="378936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CWUS-02</a:t>
            </a:r>
          </a:p>
          <a:p>
            <a:r>
              <a:rPr lang="en-GB" altLang="en-US" sz="1000" b="1"/>
              <a:t>Mechanized Infantry Company</a:t>
            </a:r>
          </a:p>
        </p:txBody>
      </p:sp>
      <p:grpSp>
        <p:nvGrpSpPr>
          <p:cNvPr id="19631" name="Group 175">
            <a:extLst>
              <a:ext uri="{FF2B5EF4-FFF2-40B4-BE49-F238E27FC236}">
                <a16:creationId xmlns:a16="http://schemas.microsoft.com/office/drawing/2014/main" id="{44A27436-0D50-469B-80C5-C1DA752B9912}"/>
              </a:ext>
            </a:extLst>
          </p:cNvPr>
          <p:cNvGrpSpPr>
            <a:grpSpLocks/>
          </p:cNvGrpSpPr>
          <p:nvPr/>
        </p:nvGrpSpPr>
        <p:grpSpPr bwMode="auto">
          <a:xfrm>
            <a:off x="3789363" y="611188"/>
            <a:ext cx="231775" cy="157162"/>
            <a:chOff x="933" y="149"/>
            <a:chExt cx="146" cy="99"/>
          </a:xfrm>
        </p:grpSpPr>
        <p:sp>
          <p:nvSpPr>
            <p:cNvPr id="19632" name="Rectangle 176">
              <a:extLst>
                <a:ext uri="{FF2B5EF4-FFF2-40B4-BE49-F238E27FC236}">
                  <a16:creationId xmlns:a16="http://schemas.microsoft.com/office/drawing/2014/main" id="{2025E43D-4567-40E1-BB0A-77B5919D9E96}"/>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33" name="Text Box 177">
              <a:extLst>
                <a:ext uri="{FF2B5EF4-FFF2-40B4-BE49-F238E27FC236}">
                  <a16:creationId xmlns:a16="http://schemas.microsoft.com/office/drawing/2014/main" id="{25C18CF7-AC53-4448-AD63-B8488518A09E}"/>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19634" name="Line 178">
            <a:extLst>
              <a:ext uri="{FF2B5EF4-FFF2-40B4-BE49-F238E27FC236}">
                <a16:creationId xmlns:a16="http://schemas.microsoft.com/office/drawing/2014/main" id="{D64F6FC4-B2CE-4BD8-B397-73AD2DD076C4}"/>
              </a:ext>
            </a:extLst>
          </p:cNvPr>
          <p:cNvSpPr>
            <a:spLocks noChangeShapeType="1"/>
          </p:cNvSpPr>
          <p:nvPr/>
        </p:nvSpPr>
        <p:spPr bwMode="auto">
          <a:xfrm>
            <a:off x="364490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9635" name="Group 179">
            <a:extLst>
              <a:ext uri="{FF2B5EF4-FFF2-40B4-BE49-F238E27FC236}">
                <a16:creationId xmlns:a16="http://schemas.microsoft.com/office/drawing/2014/main" id="{27430017-5998-4F78-BE22-98B95B9B83A5}"/>
              </a:ext>
            </a:extLst>
          </p:cNvPr>
          <p:cNvGrpSpPr>
            <a:grpSpLocks/>
          </p:cNvGrpSpPr>
          <p:nvPr/>
        </p:nvGrpSpPr>
        <p:grpSpPr bwMode="auto">
          <a:xfrm>
            <a:off x="3867150" y="538163"/>
            <a:ext cx="74613" cy="26987"/>
            <a:chOff x="2373" y="1404"/>
            <a:chExt cx="47" cy="17"/>
          </a:xfrm>
        </p:grpSpPr>
        <p:sp>
          <p:nvSpPr>
            <p:cNvPr id="19636" name="Oval 180">
              <a:extLst>
                <a:ext uri="{FF2B5EF4-FFF2-40B4-BE49-F238E27FC236}">
                  <a16:creationId xmlns:a16="http://schemas.microsoft.com/office/drawing/2014/main" id="{545A38B1-8801-4E73-A42D-240FF3BF4AD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37" name="Oval 181">
              <a:extLst>
                <a:ext uri="{FF2B5EF4-FFF2-40B4-BE49-F238E27FC236}">
                  <a16:creationId xmlns:a16="http://schemas.microsoft.com/office/drawing/2014/main" id="{E5FDCADD-A3C6-4661-A744-F2084DA095C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9638" name="Text Box 182">
            <a:extLst>
              <a:ext uri="{FF2B5EF4-FFF2-40B4-BE49-F238E27FC236}">
                <a16:creationId xmlns:a16="http://schemas.microsoft.com/office/drawing/2014/main" id="{6AD599C1-C31B-4FE7-88F3-9DA9923D5C09}"/>
              </a:ext>
            </a:extLst>
          </p:cNvPr>
          <p:cNvSpPr txBox="1">
            <a:spLocks noChangeArrowheads="1"/>
          </p:cNvSpPr>
          <p:nvPr/>
        </p:nvSpPr>
        <p:spPr bwMode="auto">
          <a:xfrm>
            <a:off x="4006850" y="46831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19639" name="Group 183">
            <a:extLst>
              <a:ext uri="{FF2B5EF4-FFF2-40B4-BE49-F238E27FC236}">
                <a16:creationId xmlns:a16="http://schemas.microsoft.com/office/drawing/2014/main" id="{1702B760-57EF-4461-8A4B-4B8B9EC8EFBD}"/>
              </a:ext>
            </a:extLst>
          </p:cNvPr>
          <p:cNvGrpSpPr>
            <a:grpSpLocks/>
          </p:cNvGrpSpPr>
          <p:nvPr/>
        </p:nvGrpSpPr>
        <p:grpSpPr bwMode="auto">
          <a:xfrm>
            <a:off x="3867150" y="1404938"/>
            <a:ext cx="74613" cy="26987"/>
            <a:chOff x="2373" y="1404"/>
            <a:chExt cx="47" cy="17"/>
          </a:xfrm>
        </p:grpSpPr>
        <p:sp>
          <p:nvSpPr>
            <p:cNvPr id="19640" name="Oval 184">
              <a:extLst>
                <a:ext uri="{FF2B5EF4-FFF2-40B4-BE49-F238E27FC236}">
                  <a16:creationId xmlns:a16="http://schemas.microsoft.com/office/drawing/2014/main" id="{AB57611A-E640-4613-8919-23EFD53C35B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41" name="Oval 185">
              <a:extLst>
                <a:ext uri="{FF2B5EF4-FFF2-40B4-BE49-F238E27FC236}">
                  <a16:creationId xmlns:a16="http://schemas.microsoft.com/office/drawing/2014/main" id="{9323EBEE-8B5F-432F-B3B8-CF9A4328C7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9642" name="Group 186">
            <a:extLst>
              <a:ext uri="{FF2B5EF4-FFF2-40B4-BE49-F238E27FC236}">
                <a16:creationId xmlns:a16="http://schemas.microsoft.com/office/drawing/2014/main" id="{4949B602-67FF-4661-ADDF-6F6C0B21B9E2}"/>
              </a:ext>
            </a:extLst>
          </p:cNvPr>
          <p:cNvGrpSpPr>
            <a:grpSpLocks/>
          </p:cNvGrpSpPr>
          <p:nvPr/>
        </p:nvGrpSpPr>
        <p:grpSpPr bwMode="auto">
          <a:xfrm>
            <a:off x="3789363" y="1476375"/>
            <a:ext cx="241300" cy="157163"/>
            <a:chOff x="2523" y="2472"/>
            <a:chExt cx="152" cy="99"/>
          </a:xfrm>
        </p:grpSpPr>
        <p:sp>
          <p:nvSpPr>
            <p:cNvPr id="19643" name="Rectangle 187">
              <a:extLst>
                <a:ext uri="{FF2B5EF4-FFF2-40B4-BE49-F238E27FC236}">
                  <a16:creationId xmlns:a16="http://schemas.microsoft.com/office/drawing/2014/main" id="{7B77C3E1-A796-47DB-A186-61F019A5DD90}"/>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44" name="Oval 188">
              <a:extLst>
                <a:ext uri="{FF2B5EF4-FFF2-40B4-BE49-F238E27FC236}">
                  <a16:creationId xmlns:a16="http://schemas.microsoft.com/office/drawing/2014/main" id="{7DFFA081-1F4C-4BB4-B1A6-841660DEF09F}"/>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45" name="Line 189">
              <a:extLst>
                <a:ext uri="{FF2B5EF4-FFF2-40B4-BE49-F238E27FC236}">
                  <a16:creationId xmlns:a16="http://schemas.microsoft.com/office/drawing/2014/main" id="{26F7BEE2-CEF4-4230-A681-C3B228F57883}"/>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46" name="Line 190">
              <a:extLst>
                <a:ext uri="{FF2B5EF4-FFF2-40B4-BE49-F238E27FC236}">
                  <a16:creationId xmlns:a16="http://schemas.microsoft.com/office/drawing/2014/main" id="{E5574F3E-AFBC-49E2-A13D-52B6941D04B9}"/>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9647" name="Text Box 191">
            <a:extLst>
              <a:ext uri="{FF2B5EF4-FFF2-40B4-BE49-F238E27FC236}">
                <a16:creationId xmlns:a16="http://schemas.microsoft.com/office/drawing/2014/main" id="{42E2569A-0876-4488-B204-6AD1E6174BD9}"/>
              </a:ext>
            </a:extLst>
          </p:cNvPr>
          <p:cNvSpPr txBox="1">
            <a:spLocks noChangeArrowheads="1"/>
          </p:cNvSpPr>
          <p:nvPr/>
        </p:nvSpPr>
        <p:spPr bwMode="auto">
          <a:xfrm>
            <a:off x="4005263" y="1331913"/>
            <a:ext cx="270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t>Transport</a:t>
            </a:r>
          </a:p>
          <a:p>
            <a:r>
              <a:rPr lang="en-GB" altLang="en-US" b="1" dirty="0"/>
              <a:t>x7 </a:t>
            </a:r>
            <a:r>
              <a:rPr lang="en-GB" altLang="en-US" dirty="0"/>
              <a:t>M113 Armoured Personnel Carrier </a:t>
            </a:r>
            <a:r>
              <a:rPr lang="en-GB" altLang="en-US" b="1" dirty="0"/>
              <a:t>(</a:t>
            </a:r>
            <a:r>
              <a:rPr lang="en-GB" altLang="en-US" b="1" dirty="0" err="1"/>
              <a:t>bdeg</a:t>
            </a:r>
            <a:r>
              <a:rPr lang="en-GB" altLang="en-US" b="1" dirty="0"/>
              <a:t>)</a:t>
            </a:r>
            <a:r>
              <a:rPr lang="en-GB" altLang="en-US" dirty="0"/>
              <a:t> CWUS-12</a:t>
            </a:r>
            <a:endParaRPr lang="en-GB" altLang="en-US" b="1" dirty="0"/>
          </a:p>
        </p:txBody>
      </p:sp>
      <p:grpSp>
        <p:nvGrpSpPr>
          <p:cNvPr id="19648" name="Group 192">
            <a:extLst>
              <a:ext uri="{FF2B5EF4-FFF2-40B4-BE49-F238E27FC236}">
                <a16:creationId xmlns:a16="http://schemas.microsoft.com/office/drawing/2014/main" id="{8992A133-2E8B-4FCC-B8CE-F364953F50EC}"/>
              </a:ext>
            </a:extLst>
          </p:cNvPr>
          <p:cNvGrpSpPr>
            <a:grpSpLocks/>
          </p:cNvGrpSpPr>
          <p:nvPr/>
        </p:nvGrpSpPr>
        <p:grpSpPr bwMode="auto">
          <a:xfrm>
            <a:off x="3789363" y="1189038"/>
            <a:ext cx="231775" cy="157162"/>
            <a:chOff x="2750" y="2608"/>
            <a:chExt cx="146" cy="99"/>
          </a:xfrm>
        </p:grpSpPr>
        <p:sp>
          <p:nvSpPr>
            <p:cNvPr id="19649" name="Rectangle 193">
              <a:extLst>
                <a:ext uri="{FF2B5EF4-FFF2-40B4-BE49-F238E27FC236}">
                  <a16:creationId xmlns:a16="http://schemas.microsoft.com/office/drawing/2014/main" id="{5B51747D-54F8-4754-A914-9A11B4143FE2}"/>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50" name="Line 194">
              <a:extLst>
                <a:ext uri="{FF2B5EF4-FFF2-40B4-BE49-F238E27FC236}">
                  <a16:creationId xmlns:a16="http://schemas.microsoft.com/office/drawing/2014/main" id="{2EB4D39D-A372-4C7A-BEBA-A683203D8528}"/>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51" name="Line 195">
              <a:extLst>
                <a:ext uri="{FF2B5EF4-FFF2-40B4-BE49-F238E27FC236}">
                  <a16:creationId xmlns:a16="http://schemas.microsoft.com/office/drawing/2014/main" id="{54383C3B-208E-4BAE-B414-4A496EFBF214}"/>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652" name="Group 196">
            <a:extLst>
              <a:ext uri="{FF2B5EF4-FFF2-40B4-BE49-F238E27FC236}">
                <a16:creationId xmlns:a16="http://schemas.microsoft.com/office/drawing/2014/main" id="{2A286E96-220B-484C-9883-0B1FE4C6C262}"/>
              </a:ext>
            </a:extLst>
          </p:cNvPr>
          <p:cNvGrpSpPr>
            <a:grpSpLocks/>
          </p:cNvGrpSpPr>
          <p:nvPr/>
        </p:nvGrpSpPr>
        <p:grpSpPr bwMode="auto">
          <a:xfrm>
            <a:off x="3867150" y="1116013"/>
            <a:ext cx="74613" cy="26987"/>
            <a:chOff x="2373" y="1404"/>
            <a:chExt cx="47" cy="17"/>
          </a:xfrm>
        </p:grpSpPr>
        <p:sp>
          <p:nvSpPr>
            <p:cNvPr id="19653" name="Oval 197">
              <a:extLst>
                <a:ext uri="{FF2B5EF4-FFF2-40B4-BE49-F238E27FC236}">
                  <a16:creationId xmlns:a16="http://schemas.microsoft.com/office/drawing/2014/main" id="{098CB0E0-13F5-4A61-A789-55264A3F86D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54" name="Oval 198">
              <a:extLst>
                <a:ext uri="{FF2B5EF4-FFF2-40B4-BE49-F238E27FC236}">
                  <a16:creationId xmlns:a16="http://schemas.microsoft.com/office/drawing/2014/main" id="{EC281AFA-DE24-41F1-B740-6229C2BD14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9655" name="Group 199">
            <a:extLst>
              <a:ext uri="{FF2B5EF4-FFF2-40B4-BE49-F238E27FC236}">
                <a16:creationId xmlns:a16="http://schemas.microsoft.com/office/drawing/2014/main" id="{EFD5A7F2-F053-4F56-9191-4DB24ABB7A84}"/>
              </a:ext>
            </a:extLst>
          </p:cNvPr>
          <p:cNvGrpSpPr>
            <a:grpSpLocks/>
          </p:cNvGrpSpPr>
          <p:nvPr/>
        </p:nvGrpSpPr>
        <p:grpSpPr bwMode="auto">
          <a:xfrm>
            <a:off x="3789363" y="1763713"/>
            <a:ext cx="231775" cy="157162"/>
            <a:chOff x="3113" y="2653"/>
            <a:chExt cx="146" cy="99"/>
          </a:xfrm>
        </p:grpSpPr>
        <p:sp>
          <p:nvSpPr>
            <p:cNvPr id="19656" name="Rectangle 200">
              <a:extLst>
                <a:ext uri="{FF2B5EF4-FFF2-40B4-BE49-F238E27FC236}">
                  <a16:creationId xmlns:a16="http://schemas.microsoft.com/office/drawing/2014/main" id="{8A982FC0-568A-4460-89EE-C55B7234BD75}"/>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57" name="Rectangle 201">
              <a:extLst>
                <a:ext uri="{FF2B5EF4-FFF2-40B4-BE49-F238E27FC236}">
                  <a16:creationId xmlns:a16="http://schemas.microsoft.com/office/drawing/2014/main" id="{751B65B7-6721-4F8F-AF65-CEC62063141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58" name="Line 202">
              <a:extLst>
                <a:ext uri="{FF2B5EF4-FFF2-40B4-BE49-F238E27FC236}">
                  <a16:creationId xmlns:a16="http://schemas.microsoft.com/office/drawing/2014/main" id="{35B5A336-0999-46C1-9F14-E1715415BB83}"/>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59" name="Line 203">
              <a:extLst>
                <a:ext uri="{FF2B5EF4-FFF2-40B4-BE49-F238E27FC236}">
                  <a16:creationId xmlns:a16="http://schemas.microsoft.com/office/drawing/2014/main" id="{AC57CADF-FA54-4F9F-A1A5-3D5505B33F26}"/>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660" name="Group 204">
            <a:extLst>
              <a:ext uri="{FF2B5EF4-FFF2-40B4-BE49-F238E27FC236}">
                <a16:creationId xmlns:a16="http://schemas.microsoft.com/office/drawing/2014/main" id="{76178A21-378C-4288-9EA4-83B39759F358}"/>
              </a:ext>
            </a:extLst>
          </p:cNvPr>
          <p:cNvGrpSpPr>
            <a:grpSpLocks/>
          </p:cNvGrpSpPr>
          <p:nvPr/>
        </p:nvGrpSpPr>
        <p:grpSpPr bwMode="auto">
          <a:xfrm>
            <a:off x="3860800" y="1692275"/>
            <a:ext cx="74613" cy="26988"/>
            <a:chOff x="2373" y="1404"/>
            <a:chExt cx="47" cy="17"/>
          </a:xfrm>
        </p:grpSpPr>
        <p:sp>
          <p:nvSpPr>
            <p:cNvPr id="19661" name="Oval 205">
              <a:extLst>
                <a:ext uri="{FF2B5EF4-FFF2-40B4-BE49-F238E27FC236}">
                  <a16:creationId xmlns:a16="http://schemas.microsoft.com/office/drawing/2014/main" id="{E0737F23-9ED9-4B57-86C9-CA56DBCAD09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9662" name="Oval 206">
              <a:extLst>
                <a:ext uri="{FF2B5EF4-FFF2-40B4-BE49-F238E27FC236}">
                  <a16:creationId xmlns:a16="http://schemas.microsoft.com/office/drawing/2014/main" id="{1C64B878-9DC7-48EB-B308-4E7D7265C9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9663" name="Line 207">
            <a:extLst>
              <a:ext uri="{FF2B5EF4-FFF2-40B4-BE49-F238E27FC236}">
                <a16:creationId xmlns:a16="http://schemas.microsoft.com/office/drawing/2014/main" id="{95B7F208-D604-4049-B637-C7A010371878}"/>
              </a:ext>
            </a:extLst>
          </p:cNvPr>
          <p:cNvSpPr>
            <a:spLocks noChangeShapeType="1"/>
          </p:cNvSpPr>
          <p:nvPr/>
        </p:nvSpPr>
        <p:spPr bwMode="auto">
          <a:xfrm>
            <a:off x="364490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4" name="Line 208">
            <a:extLst>
              <a:ext uri="{FF2B5EF4-FFF2-40B4-BE49-F238E27FC236}">
                <a16:creationId xmlns:a16="http://schemas.microsoft.com/office/drawing/2014/main" id="{D424CC65-3284-4F76-B224-E4B8ACBB8D28}"/>
              </a:ext>
            </a:extLst>
          </p:cNvPr>
          <p:cNvSpPr>
            <a:spLocks noChangeShapeType="1"/>
          </p:cNvSpPr>
          <p:nvPr/>
        </p:nvSpPr>
        <p:spPr bwMode="auto">
          <a:xfrm>
            <a:off x="3644900" y="1835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5" name="Line 209">
            <a:extLst>
              <a:ext uri="{FF2B5EF4-FFF2-40B4-BE49-F238E27FC236}">
                <a16:creationId xmlns:a16="http://schemas.microsoft.com/office/drawing/2014/main" id="{F0546EFA-0C62-445C-88D6-DBCC0978D1C4}"/>
              </a:ext>
            </a:extLst>
          </p:cNvPr>
          <p:cNvSpPr>
            <a:spLocks noChangeShapeType="1"/>
          </p:cNvSpPr>
          <p:nvPr/>
        </p:nvSpPr>
        <p:spPr bwMode="auto">
          <a:xfrm>
            <a:off x="3644900" y="468313"/>
            <a:ext cx="0" cy="19431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666" name="Text Box 210">
            <a:extLst>
              <a:ext uri="{FF2B5EF4-FFF2-40B4-BE49-F238E27FC236}">
                <a16:creationId xmlns:a16="http://schemas.microsoft.com/office/drawing/2014/main" id="{432306BA-FE2F-4B6F-B447-A92D479D3E71}"/>
              </a:ext>
            </a:extLst>
          </p:cNvPr>
          <p:cNvSpPr txBox="1">
            <a:spLocks noChangeArrowheads="1"/>
          </p:cNvSpPr>
          <p:nvPr/>
        </p:nvSpPr>
        <p:spPr bwMode="auto">
          <a:xfrm>
            <a:off x="4005263" y="1116013"/>
            <a:ext cx="27051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Infantry (3 with M47 Dragon ATGM) </a:t>
            </a:r>
            <a:r>
              <a:rPr lang="en-GB" altLang="en-US" b="1"/>
              <a:t>(deg)</a:t>
            </a:r>
            <a:r>
              <a:rPr lang="en-GB" altLang="en-US"/>
              <a:t> CWUS-37</a:t>
            </a:r>
            <a:endParaRPr lang="en-GB" altLang="en-US" b="1"/>
          </a:p>
        </p:txBody>
      </p:sp>
      <p:sp>
        <p:nvSpPr>
          <p:cNvPr id="19667" name="Text Box 211">
            <a:extLst>
              <a:ext uri="{FF2B5EF4-FFF2-40B4-BE49-F238E27FC236}">
                <a16:creationId xmlns:a16="http://schemas.microsoft.com/office/drawing/2014/main" id="{87BCF341-B554-47D8-9C8D-B4C211F7A15A}"/>
              </a:ext>
            </a:extLst>
          </p:cNvPr>
          <p:cNvSpPr txBox="1">
            <a:spLocks noChangeArrowheads="1"/>
          </p:cNvSpPr>
          <p:nvPr/>
        </p:nvSpPr>
        <p:spPr bwMode="auto">
          <a:xfrm>
            <a:off x="4005263" y="1619250"/>
            <a:ext cx="2659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M29 81mm Mortar </a:t>
            </a:r>
            <a:r>
              <a:rPr lang="en-GB" altLang="en-US" b="1"/>
              <a:t>(f)</a:t>
            </a:r>
            <a:r>
              <a:rPr lang="en-GB" altLang="en-US"/>
              <a:t>                                CWUS-44</a:t>
            </a:r>
            <a:endParaRPr lang="en-GB" altLang="en-US" b="1"/>
          </a:p>
        </p:txBody>
      </p:sp>
      <p:sp>
        <p:nvSpPr>
          <p:cNvPr id="19668" name="Text Box 212">
            <a:extLst>
              <a:ext uri="{FF2B5EF4-FFF2-40B4-BE49-F238E27FC236}">
                <a16:creationId xmlns:a16="http://schemas.microsoft.com/office/drawing/2014/main" id="{2C340E21-BDDF-481F-A362-07E82CEFEA90}"/>
              </a:ext>
            </a:extLst>
          </p:cNvPr>
          <p:cNvSpPr txBox="1">
            <a:spLocks noChangeArrowheads="1"/>
          </p:cNvSpPr>
          <p:nvPr/>
        </p:nvSpPr>
        <p:spPr bwMode="auto">
          <a:xfrm>
            <a:off x="3500438" y="2843213"/>
            <a:ext cx="3241675" cy="534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M901 Improved TOW Vehicle had replaced the obsolete M150 in front-line units by the 1980s.  However, the M150 persisted in some Reserve and National Guard REFORGER units.  May therefore downgrade ITOW to TOW (see card) and replace M901 ITVs with:</a:t>
            </a:r>
          </a:p>
          <a:p>
            <a:r>
              <a:rPr lang="en-GB" altLang="en-US"/>
              <a:t>     M150 TOW ATGM Carrier                                           CWUS-17</a:t>
            </a:r>
          </a:p>
          <a:p>
            <a:endParaRPr lang="en-GB" altLang="en-US" b="1"/>
          </a:p>
          <a:p>
            <a:r>
              <a:rPr lang="en-GB" altLang="en-US" b="1"/>
              <a:t>(b) </a:t>
            </a:r>
            <a:r>
              <a:rPr lang="en-GB" altLang="en-US"/>
              <a:t>From 1984: May replace M113 APCs with:</a:t>
            </a:r>
          </a:p>
          <a:p>
            <a:r>
              <a:rPr lang="en-GB" altLang="en-US" b="1"/>
              <a:t>     </a:t>
            </a:r>
            <a:r>
              <a:rPr lang="en-GB" altLang="en-US"/>
              <a:t>M2 Bradley Infantry Fighting Vehicle                           CWUS-08</a:t>
            </a:r>
          </a:p>
          <a:p>
            <a:r>
              <a:rPr lang="en-GB" altLang="en-US"/>
              <a:t>Or in late 1980s with:</a:t>
            </a:r>
          </a:p>
          <a:p>
            <a:r>
              <a:rPr lang="en-GB" altLang="en-US"/>
              <a:t>     M2A1 Bradley Infantry Fighting Vehicle                       CWUS-09</a:t>
            </a:r>
          </a:p>
          <a:p>
            <a:r>
              <a:rPr lang="en-GB" altLang="en-US"/>
              <a:t>Or in 1989 with:</a:t>
            </a:r>
          </a:p>
          <a:p>
            <a:r>
              <a:rPr lang="en-GB" altLang="en-US"/>
              <a:t>     M2A2 Bradley Infantry Fighting Vehicle                       CWUS-80</a:t>
            </a:r>
          </a:p>
          <a:p>
            <a:endParaRPr lang="en-GB" altLang="en-US"/>
          </a:p>
          <a:p>
            <a:r>
              <a:rPr lang="en-GB" altLang="en-US" b="1"/>
              <a:t>(c) </a:t>
            </a:r>
            <a:r>
              <a:rPr lang="en-GB" altLang="en-US"/>
              <a:t>If the unit is equipped with Bradley IFVs, delete the TOW ATGM section.</a:t>
            </a:r>
            <a:endParaRPr lang="en-GB" altLang="en-US" b="1"/>
          </a:p>
          <a:p>
            <a:endParaRPr lang="en-GB" altLang="en-US" b="1"/>
          </a:p>
          <a:p>
            <a:r>
              <a:rPr lang="en-GB" altLang="en-US" b="1"/>
              <a:t>(d) </a:t>
            </a:r>
            <a:r>
              <a:rPr lang="en-GB" altLang="en-US"/>
              <a:t>When in prepared defensive positions, the company may dismount </a:t>
            </a:r>
            <a:r>
              <a:rPr lang="en-GB" altLang="en-US" b="1"/>
              <a:t>x1</a:t>
            </a:r>
            <a:r>
              <a:rPr lang="en-GB" altLang="en-US"/>
              <a:t> .50 Cal HMG from an M113 APC (N.B. this option is not therefore possible if M2 Bradleys are fielded).  In which case, replace </a:t>
            </a:r>
            <a:r>
              <a:rPr lang="en-GB" altLang="en-US" b="1"/>
              <a:t>x1 </a:t>
            </a:r>
            <a:r>
              <a:rPr lang="en-GB" altLang="en-US"/>
              <a:t>Infantry with:</a:t>
            </a:r>
          </a:p>
          <a:p>
            <a:r>
              <a:rPr lang="en-GB" altLang="en-US"/>
              <a:t>     M2 .50 Cal Heavy Machine Gun                                   CWUS-45</a:t>
            </a:r>
          </a:p>
          <a:p>
            <a:r>
              <a:rPr lang="en-GB" altLang="en-US"/>
              <a:t>Use the stats on the M577 Command Vehicle card (CWUS-14) for any disarmed M113.</a:t>
            </a:r>
          </a:p>
          <a:p>
            <a:endParaRPr lang="en-GB" altLang="en-US"/>
          </a:p>
          <a:p>
            <a:r>
              <a:rPr lang="en-GB" altLang="en-US" b="1"/>
              <a:t>(e) </a:t>
            </a:r>
            <a:r>
              <a:rPr lang="en-GB" altLang="en-US"/>
              <a:t>From 1988: May replace M72 66mm LAW with M136 84mm LAW as the squad light antitank weapon (see card).</a:t>
            </a:r>
          </a:p>
          <a:p>
            <a:endParaRPr lang="en-GB" altLang="en-US" b="1"/>
          </a:p>
          <a:p>
            <a:r>
              <a:rPr lang="en-GB" altLang="en-US" b="1"/>
              <a:t>(f) </a:t>
            </a:r>
            <a:r>
              <a:rPr lang="en-GB" altLang="en-US"/>
              <a:t>Mid-1980s: Delete M29 81mm Mortar and M125 Carrier.</a:t>
            </a:r>
          </a:p>
          <a:p>
            <a:endParaRPr lang="en-GB" altLang="en-US"/>
          </a:p>
          <a:p>
            <a:r>
              <a:rPr lang="en-GB" altLang="en-US" b="1"/>
              <a:t>(g) </a:t>
            </a:r>
            <a:r>
              <a:rPr lang="en-GB" altLang="en-US"/>
              <a:t>When Dragon-armed Infantry Squads and M47 Dragon ATGM Teams are mounted, the Dragon may be fired from its M113 transport (this is not possible for Bradleys).  Alternatively, the Dragon may be left mounted as a vehicle weapon when the Infantry Squad dismounts (in which case it may not bail out if the vehicle is hit).  </a:t>
            </a:r>
          </a:p>
          <a:p>
            <a:endParaRPr lang="en-GB" altLang="en-US"/>
          </a:p>
          <a:p>
            <a:r>
              <a:rPr lang="en-GB" altLang="en-US" b="1"/>
              <a:t>(h) </a:t>
            </a:r>
            <a:r>
              <a:rPr lang="en-GB" altLang="en-US"/>
              <a:t>The separate M47 Dragon ATGM teams account for the fact that each platoon had four Dragon teams: one in each infantry squad and one in each Platoon HQ, for a total of 12 Dragon launchers (</a:t>
            </a:r>
            <a:r>
              <a:rPr lang="en-GB" altLang="en-US" b="1"/>
              <a:t>x6 </a:t>
            </a:r>
            <a:r>
              <a:rPr lang="en-GB" altLang="en-US"/>
              <a:t>in game terms) in each company.  US platoons were also reasonably large, so had sufficient personnel to justify this increase in ME strength.</a:t>
            </a:r>
          </a:p>
        </p:txBody>
      </p:sp>
      <p:sp>
        <p:nvSpPr>
          <p:cNvPr id="20109" name="Line 653">
            <a:extLst>
              <a:ext uri="{FF2B5EF4-FFF2-40B4-BE49-F238E27FC236}">
                <a16:creationId xmlns:a16="http://schemas.microsoft.com/office/drawing/2014/main" id="{67E1D495-136F-41EB-9046-4DAD77E67A91}"/>
              </a:ext>
            </a:extLst>
          </p:cNvPr>
          <p:cNvSpPr>
            <a:spLocks noChangeShapeType="1"/>
          </p:cNvSpPr>
          <p:nvPr/>
        </p:nvSpPr>
        <p:spPr bwMode="auto">
          <a:xfrm>
            <a:off x="3860800" y="24828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0110" name="Group 654">
            <a:extLst>
              <a:ext uri="{FF2B5EF4-FFF2-40B4-BE49-F238E27FC236}">
                <a16:creationId xmlns:a16="http://schemas.microsoft.com/office/drawing/2014/main" id="{8CFF92BC-2CE5-4F5F-BD32-88B9F70E65F6}"/>
              </a:ext>
            </a:extLst>
          </p:cNvPr>
          <p:cNvGrpSpPr>
            <a:grpSpLocks/>
          </p:cNvGrpSpPr>
          <p:nvPr/>
        </p:nvGrpSpPr>
        <p:grpSpPr bwMode="auto">
          <a:xfrm>
            <a:off x="3789363" y="2338388"/>
            <a:ext cx="231775" cy="157162"/>
            <a:chOff x="2750" y="3061"/>
            <a:chExt cx="146" cy="99"/>
          </a:xfrm>
        </p:grpSpPr>
        <p:sp>
          <p:nvSpPr>
            <p:cNvPr id="20111" name="Rectangle 655">
              <a:extLst>
                <a:ext uri="{FF2B5EF4-FFF2-40B4-BE49-F238E27FC236}">
                  <a16:creationId xmlns:a16="http://schemas.microsoft.com/office/drawing/2014/main" id="{1D7224A9-7E07-4293-AE78-1E20B01A81A5}"/>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112" name="Line 656">
              <a:extLst>
                <a:ext uri="{FF2B5EF4-FFF2-40B4-BE49-F238E27FC236}">
                  <a16:creationId xmlns:a16="http://schemas.microsoft.com/office/drawing/2014/main" id="{6F672F3D-A322-4933-B0B7-98F2E395D918}"/>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13" name="Line 657">
              <a:extLst>
                <a:ext uri="{FF2B5EF4-FFF2-40B4-BE49-F238E27FC236}">
                  <a16:creationId xmlns:a16="http://schemas.microsoft.com/office/drawing/2014/main" id="{FB3338ED-28F5-4DF7-9F68-1F939BEA0A85}"/>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0114" name="Group 658">
            <a:extLst>
              <a:ext uri="{FF2B5EF4-FFF2-40B4-BE49-F238E27FC236}">
                <a16:creationId xmlns:a16="http://schemas.microsoft.com/office/drawing/2014/main" id="{C1B7E90B-51AB-4C02-BE50-E54D35012B39}"/>
              </a:ext>
            </a:extLst>
          </p:cNvPr>
          <p:cNvGrpSpPr>
            <a:grpSpLocks/>
          </p:cNvGrpSpPr>
          <p:nvPr/>
        </p:nvGrpSpPr>
        <p:grpSpPr bwMode="auto">
          <a:xfrm>
            <a:off x="3867150" y="2266950"/>
            <a:ext cx="74613" cy="26988"/>
            <a:chOff x="2373" y="1404"/>
            <a:chExt cx="47" cy="17"/>
          </a:xfrm>
        </p:grpSpPr>
        <p:sp>
          <p:nvSpPr>
            <p:cNvPr id="20115" name="Oval 659">
              <a:extLst>
                <a:ext uri="{FF2B5EF4-FFF2-40B4-BE49-F238E27FC236}">
                  <a16:creationId xmlns:a16="http://schemas.microsoft.com/office/drawing/2014/main" id="{DF7BD990-C547-4C61-A3C1-5BB2D085D34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0116" name="Oval 660">
              <a:extLst>
                <a:ext uri="{FF2B5EF4-FFF2-40B4-BE49-F238E27FC236}">
                  <a16:creationId xmlns:a16="http://schemas.microsoft.com/office/drawing/2014/main" id="{8834984A-6B55-40AA-A0F1-B32CF79F5A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0117" name="Line 661">
            <a:extLst>
              <a:ext uri="{FF2B5EF4-FFF2-40B4-BE49-F238E27FC236}">
                <a16:creationId xmlns:a16="http://schemas.microsoft.com/office/drawing/2014/main" id="{71520A26-D53E-4D69-B7D8-27548C7515BA}"/>
              </a:ext>
            </a:extLst>
          </p:cNvPr>
          <p:cNvSpPr>
            <a:spLocks noChangeShapeType="1"/>
          </p:cNvSpPr>
          <p:nvPr/>
        </p:nvSpPr>
        <p:spPr bwMode="auto">
          <a:xfrm>
            <a:off x="3644900" y="2411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18" name="Text Box 662">
            <a:extLst>
              <a:ext uri="{FF2B5EF4-FFF2-40B4-BE49-F238E27FC236}">
                <a16:creationId xmlns:a16="http://schemas.microsoft.com/office/drawing/2014/main" id="{19E56C8F-9B22-4139-A26C-A8BDFAE98D6F}"/>
              </a:ext>
            </a:extLst>
          </p:cNvPr>
          <p:cNvSpPr txBox="1">
            <a:spLocks noChangeArrowheads="1"/>
          </p:cNvSpPr>
          <p:nvPr/>
        </p:nvSpPr>
        <p:spPr bwMode="auto">
          <a:xfrm>
            <a:off x="4005263" y="2266950"/>
            <a:ext cx="26939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M220 Improved TOW ATGM Team </a:t>
            </a:r>
            <a:r>
              <a:rPr lang="en-GB" altLang="en-US" b="1"/>
              <a:t>(ac)    </a:t>
            </a:r>
            <a:r>
              <a:rPr lang="en-GB" altLang="en-US"/>
              <a:t>CWUS-40</a:t>
            </a:r>
          </a:p>
        </p:txBody>
      </p:sp>
      <p:grpSp>
        <p:nvGrpSpPr>
          <p:cNvPr id="20119" name="Group 663">
            <a:extLst>
              <a:ext uri="{FF2B5EF4-FFF2-40B4-BE49-F238E27FC236}">
                <a16:creationId xmlns:a16="http://schemas.microsoft.com/office/drawing/2014/main" id="{2FE07A77-12A3-4B05-ACD4-5392E8F72EFD}"/>
              </a:ext>
            </a:extLst>
          </p:cNvPr>
          <p:cNvGrpSpPr>
            <a:grpSpLocks/>
          </p:cNvGrpSpPr>
          <p:nvPr/>
        </p:nvGrpSpPr>
        <p:grpSpPr bwMode="auto">
          <a:xfrm>
            <a:off x="3867150" y="2555875"/>
            <a:ext cx="74613" cy="26988"/>
            <a:chOff x="2373" y="1404"/>
            <a:chExt cx="47" cy="17"/>
          </a:xfrm>
        </p:grpSpPr>
        <p:sp>
          <p:nvSpPr>
            <p:cNvPr id="20120" name="Oval 664">
              <a:extLst>
                <a:ext uri="{FF2B5EF4-FFF2-40B4-BE49-F238E27FC236}">
                  <a16:creationId xmlns:a16="http://schemas.microsoft.com/office/drawing/2014/main" id="{FD60A680-96C7-49F2-85B6-5AC5488F6C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0121" name="Oval 665">
              <a:extLst>
                <a:ext uri="{FF2B5EF4-FFF2-40B4-BE49-F238E27FC236}">
                  <a16:creationId xmlns:a16="http://schemas.microsoft.com/office/drawing/2014/main" id="{A5F93374-7FBA-4C28-8115-A91E5BB9C06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0122" name="Text Box 666">
            <a:extLst>
              <a:ext uri="{FF2B5EF4-FFF2-40B4-BE49-F238E27FC236}">
                <a16:creationId xmlns:a16="http://schemas.microsoft.com/office/drawing/2014/main" id="{AFF84407-C771-46C5-826C-633C7E57CB2B}"/>
              </a:ext>
            </a:extLst>
          </p:cNvPr>
          <p:cNvSpPr txBox="1">
            <a:spLocks noChangeArrowheads="1"/>
          </p:cNvSpPr>
          <p:nvPr/>
        </p:nvSpPr>
        <p:spPr bwMode="auto">
          <a:xfrm>
            <a:off x="4005263" y="2484438"/>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M901 Improved TOW Vehicle </a:t>
            </a:r>
            <a:r>
              <a:rPr lang="en-GB" altLang="en-US" b="1"/>
              <a:t>(ac)   </a:t>
            </a:r>
            <a:r>
              <a:rPr lang="en-GB" altLang="en-US"/>
              <a:t>          CWUS-19</a:t>
            </a:r>
            <a:endParaRPr lang="en-GB" altLang="en-US" b="1"/>
          </a:p>
        </p:txBody>
      </p:sp>
      <p:grpSp>
        <p:nvGrpSpPr>
          <p:cNvPr id="20123" name="Group 667">
            <a:extLst>
              <a:ext uri="{FF2B5EF4-FFF2-40B4-BE49-F238E27FC236}">
                <a16:creationId xmlns:a16="http://schemas.microsoft.com/office/drawing/2014/main" id="{416F0D19-5770-41AD-8446-6CB9EA1F0B0C}"/>
              </a:ext>
            </a:extLst>
          </p:cNvPr>
          <p:cNvGrpSpPr>
            <a:grpSpLocks/>
          </p:cNvGrpSpPr>
          <p:nvPr/>
        </p:nvGrpSpPr>
        <p:grpSpPr bwMode="auto">
          <a:xfrm>
            <a:off x="3789363" y="2627313"/>
            <a:ext cx="241300" cy="157162"/>
            <a:chOff x="3113" y="2789"/>
            <a:chExt cx="152" cy="99"/>
          </a:xfrm>
        </p:grpSpPr>
        <p:sp>
          <p:nvSpPr>
            <p:cNvPr id="20124" name="Rectangle 668">
              <a:extLst>
                <a:ext uri="{FF2B5EF4-FFF2-40B4-BE49-F238E27FC236}">
                  <a16:creationId xmlns:a16="http://schemas.microsoft.com/office/drawing/2014/main" id="{5303AED3-C39D-4B0E-A9FB-198553D5E7AA}"/>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125" name="Oval 669">
              <a:extLst>
                <a:ext uri="{FF2B5EF4-FFF2-40B4-BE49-F238E27FC236}">
                  <a16:creationId xmlns:a16="http://schemas.microsoft.com/office/drawing/2014/main" id="{E5A95056-1CD9-498F-83D3-D782B82666C3}"/>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126" name="Line 670">
              <a:extLst>
                <a:ext uri="{FF2B5EF4-FFF2-40B4-BE49-F238E27FC236}">
                  <a16:creationId xmlns:a16="http://schemas.microsoft.com/office/drawing/2014/main" id="{B4F8CCB3-AEA0-4705-B50B-9F8F06748BE6}"/>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27" name="Line 671">
              <a:extLst>
                <a:ext uri="{FF2B5EF4-FFF2-40B4-BE49-F238E27FC236}">
                  <a16:creationId xmlns:a16="http://schemas.microsoft.com/office/drawing/2014/main" id="{C7CB5913-E173-42CE-A268-300F5FA0CD83}"/>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0140" name="Picture 684" descr="CWUS-19 M901 ITV">
            <a:extLst>
              <a:ext uri="{FF2B5EF4-FFF2-40B4-BE49-F238E27FC236}">
                <a16:creationId xmlns:a16="http://schemas.microsoft.com/office/drawing/2014/main" id="{A43593B3-32EF-4DB0-B330-280D362CFA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107950"/>
            <a:ext cx="2592387" cy="2311400"/>
          </a:xfrm>
          <a:prstGeom prst="rect">
            <a:avLst/>
          </a:prstGeom>
          <a:noFill/>
          <a:extLst>
            <a:ext uri="{909E8E84-426E-40DD-AFC4-6F175D3DCCD1}">
              <a14:hiddenFill xmlns:a14="http://schemas.microsoft.com/office/drawing/2010/main">
                <a:solidFill>
                  <a:srgbClr val="FFFFFF"/>
                </a:solidFill>
              </a14:hiddenFill>
            </a:ext>
          </a:extLst>
        </p:spPr>
      </p:pic>
      <p:pic>
        <p:nvPicPr>
          <p:cNvPr id="20143" name="Picture 687" descr="M1_abrams">
            <a:extLst>
              <a:ext uri="{FF2B5EF4-FFF2-40B4-BE49-F238E27FC236}">
                <a16:creationId xmlns:a16="http://schemas.microsoft.com/office/drawing/2014/main" id="{50607BC5-FC65-4A73-A3D1-3CE5478B30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13" y="6948488"/>
            <a:ext cx="3168650" cy="2062162"/>
          </a:xfrm>
          <a:prstGeom prst="rect">
            <a:avLst/>
          </a:prstGeom>
          <a:noFill/>
          <a:extLst>
            <a:ext uri="{909E8E84-426E-40DD-AFC4-6F175D3DCCD1}">
              <a14:hiddenFill xmlns:a14="http://schemas.microsoft.com/office/drawing/2010/main">
                <a:solidFill>
                  <a:srgbClr val="FFFFFF"/>
                </a:solidFill>
              </a14:hiddenFill>
            </a:ext>
          </a:extLst>
        </p:spPr>
      </p:pic>
      <p:grpSp>
        <p:nvGrpSpPr>
          <p:cNvPr id="20145" name="Group 689">
            <a:extLst>
              <a:ext uri="{FF2B5EF4-FFF2-40B4-BE49-F238E27FC236}">
                <a16:creationId xmlns:a16="http://schemas.microsoft.com/office/drawing/2014/main" id="{AB443813-BE2B-4B90-994F-68F5C5E8D6D9}"/>
              </a:ext>
            </a:extLst>
          </p:cNvPr>
          <p:cNvGrpSpPr>
            <a:grpSpLocks/>
          </p:cNvGrpSpPr>
          <p:nvPr/>
        </p:nvGrpSpPr>
        <p:grpSpPr bwMode="auto">
          <a:xfrm>
            <a:off x="3789363" y="898525"/>
            <a:ext cx="231775" cy="157163"/>
            <a:chOff x="2750" y="3061"/>
            <a:chExt cx="146" cy="99"/>
          </a:xfrm>
        </p:grpSpPr>
        <p:sp>
          <p:nvSpPr>
            <p:cNvPr id="20146" name="Rectangle 690">
              <a:extLst>
                <a:ext uri="{FF2B5EF4-FFF2-40B4-BE49-F238E27FC236}">
                  <a16:creationId xmlns:a16="http://schemas.microsoft.com/office/drawing/2014/main" id="{F4FF5E2A-A8B7-4F46-9291-99BBDC7C5395}"/>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147" name="Line 691">
              <a:extLst>
                <a:ext uri="{FF2B5EF4-FFF2-40B4-BE49-F238E27FC236}">
                  <a16:creationId xmlns:a16="http://schemas.microsoft.com/office/drawing/2014/main" id="{FC78457D-4940-4AF3-99C8-4C576C1853B0}"/>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48" name="Line 692">
              <a:extLst>
                <a:ext uri="{FF2B5EF4-FFF2-40B4-BE49-F238E27FC236}">
                  <a16:creationId xmlns:a16="http://schemas.microsoft.com/office/drawing/2014/main" id="{BF5E2705-0698-4F1D-BBDB-E6EB8EBB0EF9}"/>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0149" name="Group 693">
            <a:extLst>
              <a:ext uri="{FF2B5EF4-FFF2-40B4-BE49-F238E27FC236}">
                <a16:creationId xmlns:a16="http://schemas.microsoft.com/office/drawing/2014/main" id="{FED642C4-89A2-4E87-B3DB-78AE8CBA09FA}"/>
              </a:ext>
            </a:extLst>
          </p:cNvPr>
          <p:cNvGrpSpPr>
            <a:grpSpLocks/>
          </p:cNvGrpSpPr>
          <p:nvPr/>
        </p:nvGrpSpPr>
        <p:grpSpPr bwMode="auto">
          <a:xfrm>
            <a:off x="3867150" y="827088"/>
            <a:ext cx="74613" cy="26987"/>
            <a:chOff x="2373" y="1404"/>
            <a:chExt cx="47" cy="17"/>
          </a:xfrm>
        </p:grpSpPr>
        <p:sp>
          <p:nvSpPr>
            <p:cNvPr id="20150" name="Oval 694">
              <a:extLst>
                <a:ext uri="{FF2B5EF4-FFF2-40B4-BE49-F238E27FC236}">
                  <a16:creationId xmlns:a16="http://schemas.microsoft.com/office/drawing/2014/main" id="{7F8FB55D-D8D2-48AC-A3A7-30AE5E45DCB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0151" name="Oval 695">
              <a:extLst>
                <a:ext uri="{FF2B5EF4-FFF2-40B4-BE49-F238E27FC236}">
                  <a16:creationId xmlns:a16="http://schemas.microsoft.com/office/drawing/2014/main" id="{4DA5EF07-1B01-4080-9226-1C8ABE0A59F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0152" name="Line 696">
            <a:extLst>
              <a:ext uri="{FF2B5EF4-FFF2-40B4-BE49-F238E27FC236}">
                <a16:creationId xmlns:a16="http://schemas.microsoft.com/office/drawing/2014/main" id="{CD5710A1-55D8-457F-A58D-375D1572AD32}"/>
              </a:ext>
            </a:extLst>
          </p:cNvPr>
          <p:cNvSpPr>
            <a:spLocks noChangeShapeType="1"/>
          </p:cNvSpPr>
          <p:nvPr/>
        </p:nvSpPr>
        <p:spPr bwMode="auto">
          <a:xfrm>
            <a:off x="364490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153" name="Text Box 697">
            <a:extLst>
              <a:ext uri="{FF2B5EF4-FFF2-40B4-BE49-F238E27FC236}">
                <a16:creationId xmlns:a16="http://schemas.microsoft.com/office/drawing/2014/main" id="{DF590FA5-A299-4354-BCD9-9BF3EB6430BE}"/>
              </a:ext>
            </a:extLst>
          </p:cNvPr>
          <p:cNvSpPr txBox="1">
            <a:spLocks noChangeArrowheads="1"/>
          </p:cNvSpPr>
          <p:nvPr/>
        </p:nvSpPr>
        <p:spPr bwMode="auto">
          <a:xfrm>
            <a:off x="4005263" y="827088"/>
            <a:ext cx="26622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M47 Dragon ATGM Team </a:t>
            </a:r>
            <a:r>
              <a:rPr lang="en-GB" altLang="en-US" b="1"/>
              <a:t>(gh)       </a:t>
            </a:r>
            <a:r>
              <a:rPr lang="en-GB" altLang="en-US"/>
              <a:t>          CWUS-41</a:t>
            </a:r>
            <a:endParaRPr lang="en-GB" altLang="en-US"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Line 4">
            <a:extLst>
              <a:ext uri="{FF2B5EF4-FFF2-40B4-BE49-F238E27FC236}">
                <a16:creationId xmlns:a16="http://schemas.microsoft.com/office/drawing/2014/main" id="{3832E45E-9CF2-41AC-9905-030463EBAD6B}"/>
              </a:ext>
            </a:extLst>
          </p:cNvPr>
          <p:cNvSpPr>
            <a:spLocks noChangeShapeType="1"/>
          </p:cNvSpPr>
          <p:nvPr/>
        </p:nvSpPr>
        <p:spPr bwMode="auto">
          <a:xfrm>
            <a:off x="476250" y="75247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05" name="Line 5">
            <a:extLst>
              <a:ext uri="{FF2B5EF4-FFF2-40B4-BE49-F238E27FC236}">
                <a16:creationId xmlns:a16="http://schemas.microsoft.com/office/drawing/2014/main" id="{2F7124E5-EE95-450B-AEA7-595A2E3B5C1A}"/>
              </a:ext>
            </a:extLst>
          </p:cNvPr>
          <p:cNvSpPr>
            <a:spLocks noChangeShapeType="1"/>
          </p:cNvSpPr>
          <p:nvPr/>
        </p:nvSpPr>
        <p:spPr bwMode="auto">
          <a:xfrm>
            <a:off x="476250" y="69484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806" name="Group 6">
            <a:extLst>
              <a:ext uri="{FF2B5EF4-FFF2-40B4-BE49-F238E27FC236}">
                <a16:creationId xmlns:a16="http://schemas.microsoft.com/office/drawing/2014/main" id="{26F62ED8-69A7-4F5A-9E26-2712FBB6766F}"/>
              </a:ext>
            </a:extLst>
          </p:cNvPr>
          <p:cNvGrpSpPr>
            <a:grpSpLocks/>
          </p:cNvGrpSpPr>
          <p:nvPr/>
        </p:nvGrpSpPr>
        <p:grpSpPr bwMode="auto">
          <a:xfrm>
            <a:off x="115888" y="250825"/>
            <a:ext cx="287337" cy="217488"/>
            <a:chOff x="2296" y="2835"/>
            <a:chExt cx="151" cy="99"/>
          </a:xfrm>
        </p:grpSpPr>
        <p:sp>
          <p:nvSpPr>
            <p:cNvPr id="76807" name="Rectangle 7">
              <a:extLst>
                <a:ext uri="{FF2B5EF4-FFF2-40B4-BE49-F238E27FC236}">
                  <a16:creationId xmlns:a16="http://schemas.microsoft.com/office/drawing/2014/main" id="{10BBEB6F-9AB9-4B30-BD8C-49B93A144FB0}"/>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08" name="Oval 8">
              <a:extLst>
                <a:ext uri="{FF2B5EF4-FFF2-40B4-BE49-F238E27FC236}">
                  <a16:creationId xmlns:a16="http://schemas.microsoft.com/office/drawing/2014/main" id="{986131EA-DFDA-42FC-82AC-AFC6A6B2F8DA}"/>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09" name="Line 9">
              <a:extLst>
                <a:ext uri="{FF2B5EF4-FFF2-40B4-BE49-F238E27FC236}">
                  <a16:creationId xmlns:a16="http://schemas.microsoft.com/office/drawing/2014/main" id="{89682602-64BB-48DD-836C-9F5330AFAB58}"/>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810" name="Group 10">
            <a:extLst>
              <a:ext uri="{FF2B5EF4-FFF2-40B4-BE49-F238E27FC236}">
                <a16:creationId xmlns:a16="http://schemas.microsoft.com/office/drawing/2014/main" id="{97407592-AA3E-4A77-B04C-A56C03490234}"/>
              </a:ext>
            </a:extLst>
          </p:cNvPr>
          <p:cNvGrpSpPr>
            <a:grpSpLocks/>
          </p:cNvGrpSpPr>
          <p:nvPr/>
        </p:nvGrpSpPr>
        <p:grpSpPr bwMode="auto">
          <a:xfrm>
            <a:off x="193675" y="179388"/>
            <a:ext cx="131763" cy="26987"/>
            <a:chOff x="304" y="1872"/>
            <a:chExt cx="83" cy="17"/>
          </a:xfrm>
        </p:grpSpPr>
        <p:sp>
          <p:nvSpPr>
            <p:cNvPr id="76811" name="Oval 11">
              <a:extLst>
                <a:ext uri="{FF2B5EF4-FFF2-40B4-BE49-F238E27FC236}">
                  <a16:creationId xmlns:a16="http://schemas.microsoft.com/office/drawing/2014/main" id="{1247F6B4-0BD0-43B1-8A94-ED4D03EEF92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12" name="Oval 12">
              <a:extLst>
                <a:ext uri="{FF2B5EF4-FFF2-40B4-BE49-F238E27FC236}">
                  <a16:creationId xmlns:a16="http://schemas.microsoft.com/office/drawing/2014/main" id="{E6085FBF-7B50-4EEB-BAEC-CA822B007053}"/>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13" name="Oval 13">
              <a:extLst>
                <a:ext uri="{FF2B5EF4-FFF2-40B4-BE49-F238E27FC236}">
                  <a16:creationId xmlns:a16="http://schemas.microsoft.com/office/drawing/2014/main" id="{7C7B28D5-BACC-42DF-9976-925D7C2918FC}"/>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14" name="Line 14">
            <a:extLst>
              <a:ext uri="{FF2B5EF4-FFF2-40B4-BE49-F238E27FC236}">
                <a16:creationId xmlns:a16="http://schemas.microsoft.com/office/drawing/2014/main" id="{1ED8A4DA-BD63-4A74-84E3-C2141062AFBE}"/>
              </a:ext>
            </a:extLst>
          </p:cNvPr>
          <p:cNvSpPr>
            <a:spLocks noChangeShapeType="1"/>
          </p:cNvSpPr>
          <p:nvPr/>
        </p:nvSpPr>
        <p:spPr bwMode="auto">
          <a:xfrm>
            <a:off x="476250" y="755650"/>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815" name="Group 15">
            <a:extLst>
              <a:ext uri="{FF2B5EF4-FFF2-40B4-BE49-F238E27FC236}">
                <a16:creationId xmlns:a16="http://schemas.microsoft.com/office/drawing/2014/main" id="{D539F436-7A45-4738-969B-A9CBD87FAE4A}"/>
              </a:ext>
            </a:extLst>
          </p:cNvPr>
          <p:cNvGrpSpPr>
            <a:grpSpLocks/>
          </p:cNvGrpSpPr>
          <p:nvPr/>
        </p:nvGrpSpPr>
        <p:grpSpPr bwMode="auto">
          <a:xfrm>
            <a:off x="404813" y="612775"/>
            <a:ext cx="231775" cy="157163"/>
            <a:chOff x="933" y="149"/>
            <a:chExt cx="146" cy="99"/>
          </a:xfrm>
        </p:grpSpPr>
        <p:sp>
          <p:nvSpPr>
            <p:cNvPr id="76816" name="Rectangle 16">
              <a:extLst>
                <a:ext uri="{FF2B5EF4-FFF2-40B4-BE49-F238E27FC236}">
                  <a16:creationId xmlns:a16="http://schemas.microsoft.com/office/drawing/2014/main" id="{E505F086-054E-48D6-BDBE-B7EDE80A43D6}"/>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17" name="Text Box 17">
              <a:extLst>
                <a:ext uri="{FF2B5EF4-FFF2-40B4-BE49-F238E27FC236}">
                  <a16:creationId xmlns:a16="http://schemas.microsoft.com/office/drawing/2014/main" id="{D2399973-2D61-4052-A99A-7D5E18C3BE39}"/>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6818" name="Line 18">
            <a:extLst>
              <a:ext uri="{FF2B5EF4-FFF2-40B4-BE49-F238E27FC236}">
                <a16:creationId xmlns:a16="http://schemas.microsoft.com/office/drawing/2014/main" id="{EB805837-9639-4428-803B-3AE34B8A1072}"/>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819" name="Group 19">
            <a:extLst>
              <a:ext uri="{FF2B5EF4-FFF2-40B4-BE49-F238E27FC236}">
                <a16:creationId xmlns:a16="http://schemas.microsoft.com/office/drawing/2014/main" id="{90D187E7-D324-4919-8603-400D27EB657A}"/>
              </a:ext>
            </a:extLst>
          </p:cNvPr>
          <p:cNvGrpSpPr>
            <a:grpSpLocks/>
          </p:cNvGrpSpPr>
          <p:nvPr/>
        </p:nvGrpSpPr>
        <p:grpSpPr bwMode="auto">
          <a:xfrm>
            <a:off x="482600" y="539750"/>
            <a:ext cx="74613" cy="26988"/>
            <a:chOff x="2373" y="1404"/>
            <a:chExt cx="47" cy="17"/>
          </a:xfrm>
        </p:grpSpPr>
        <p:sp>
          <p:nvSpPr>
            <p:cNvPr id="76820" name="Oval 20">
              <a:extLst>
                <a:ext uri="{FF2B5EF4-FFF2-40B4-BE49-F238E27FC236}">
                  <a16:creationId xmlns:a16="http://schemas.microsoft.com/office/drawing/2014/main" id="{1F35A403-F9C6-4487-8E60-C5E0D134E71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21" name="Oval 21">
              <a:extLst>
                <a:ext uri="{FF2B5EF4-FFF2-40B4-BE49-F238E27FC236}">
                  <a16:creationId xmlns:a16="http://schemas.microsoft.com/office/drawing/2014/main" id="{182F2D8A-B722-4E3D-9258-DFE89D25A22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22" name="Text Box 22">
            <a:extLst>
              <a:ext uri="{FF2B5EF4-FFF2-40B4-BE49-F238E27FC236}">
                <a16:creationId xmlns:a16="http://schemas.microsoft.com/office/drawing/2014/main" id="{E1BD52D1-9969-4285-BA8C-27AABDA8531D}"/>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76823" name="Group 23">
            <a:extLst>
              <a:ext uri="{FF2B5EF4-FFF2-40B4-BE49-F238E27FC236}">
                <a16:creationId xmlns:a16="http://schemas.microsoft.com/office/drawing/2014/main" id="{E536ABF1-50C7-4B66-9A0C-BAB7FFA5D514}"/>
              </a:ext>
            </a:extLst>
          </p:cNvPr>
          <p:cNvGrpSpPr>
            <a:grpSpLocks/>
          </p:cNvGrpSpPr>
          <p:nvPr/>
        </p:nvGrpSpPr>
        <p:grpSpPr bwMode="auto">
          <a:xfrm>
            <a:off x="482600" y="1116013"/>
            <a:ext cx="74613" cy="26987"/>
            <a:chOff x="2373" y="1404"/>
            <a:chExt cx="47" cy="17"/>
          </a:xfrm>
        </p:grpSpPr>
        <p:sp>
          <p:nvSpPr>
            <p:cNvPr id="76824" name="Oval 24">
              <a:extLst>
                <a:ext uri="{FF2B5EF4-FFF2-40B4-BE49-F238E27FC236}">
                  <a16:creationId xmlns:a16="http://schemas.microsoft.com/office/drawing/2014/main" id="{8EA56839-D62C-48C6-BF31-ACB5F742F2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25" name="Oval 25">
              <a:extLst>
                <a:ext uri="{FF2B5EF4-FFF2-40B4-BE49-F238E27FC236}">
                  <a16:creationId xmlns:a16="http://schemas.microsoft.com/office/drawing/2014/main" id="{CD664980-6DE7-481D-BB8D-C4F7F7F19A8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26" name="Text Box 26">
            <a:extLst>
              <a:ext uri="{FF2B5EF4-FFF2-40B4-BE49-F238E27FC236}">
                <a16:creationId xmlns:a16="http://schemas.microsoft.com/office/drawing/2014/main" id="{21C206D7-5752-4F95-8ADC-1E0E7E1B072E}"/>
              </a:ext>
            </a:extLst>
          </p:cNvPr>
          <p:cNvSpPr txBox="1">
            <a:spLocks noChangeArrowheads="1"/>
          </p:cNvSpPr>
          <p:nvPr/>
        </p:nvSpPr>
        <p:spPr bwMode="auto">
          <a:xfrm>
            <a:off x="620713" y="1042988"/>
            <a:ext cx="2700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x2 </a:t>
            </a:r>
            <a:r>
              <a:rPr lang="en-GB" altLang="en-US"/>
              <a:t>M113 Armoured Personnel Carrier </a:t>
            </a:r>
            <a:r>
              <a:rPr lang="en-GB" altLang="en-US" b="1"/>
              <a:t>(abc)</a:t>
            </a:r>
            <a:r>
              <a:rPr lang="en-GB" altLang="en-US"/>
              <a:t>   CWUS-12</a:t>
            </a:r>
            <a:endParaRPr lang="en-GB" altLang="en-US" b="1"/>
          </a:p>
        </p:txBody>
      </p:sp>
      <p:grpSp>
        <p:nvGrpSpPr>
          <p:cNvPr id="76827" name="Group 27">
            <a:extLst>
              <a:ext uri="{FF2B5EF4-FFF2-40B4-BE49-F238E27FC236}">
                <a16:creationId xmlns:a16="http://schemas.microsoft.com/office/drawing/2014/main" id="{1C5DB7C9-6AF2-465D-8F77-2C9A072DDA1C}"/>
              </a:ext>
            </a:extLst>
          </p:cNvPr>
          <p:cNvGrpSpPr>
            <a:grpSpLocks/>
          </p:cNvGrpSpPr>
          <p:nvPr/>
        </p:nvGrpSpPr>
        <p:grpSpPr bwMode="auto">
          <a:xfrm>
            <a:off x="404813" y="900113"/>
            <a:ext cx="231775" cy="157162"/>
            <a:chOff x="2750" y="2608"/>
            <a:chExt cx="146" cy="99"/>
          </a:xfrm>
        </p:grpSpPr>
        <p:sp>
          <p:nvSpPr>
            <p:cNvPr id="76828" name="Rectangle 28">
              <a:extLst>
                <a:ext uri="{FF2B5EF4-FFF2-40B4-BE49-F238E27FC236}">
                  <a16:creationId xmlns:a16="http://schemas.microsoft.com/office/drawing/2014/main" id="{AFC5FA53-1CCE-4599-9331-0626DF570ED6}"/>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29" name="Line 29">
              <a:extLst>
                <a:ext uri="{FF2B5EF4-FFF2-40B4-BE49-F238E27FC236}">
                  <a16:creationId xmlns:a16="http://schemas.microsoft.com/office/drawing/2014/main" id="{1AE12ADE-7592-451F-BE30-1C57CC3DD339}"/>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30" name="Line 30">
              <a:extLst>
                <a:ext uri="{FF2B5EF4-FFF2-40B4-BE49-F238E27FC236}">
                  <a16:creationId xmlns:a16="http://schemas.microsoft.com/office/drawing/2014/main" id="{621E4B6A-1E87-4251-B3E2-51A81D8C78F4}"/>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831" name="Group 31">
            <a:extLst>
              <a:ext uri="{FF2B5EF4-FFF2-40B4-BE49-F238E27FC236}">
                <a16:creationId xmlns:a16="http://schemas.microsoft.com/office/drawing/2014/main" id="{DBE5551F-5F45-493C-9BDA-6D460C3A86B6}"/>
              </a:ext>
            </a:extLst>
          </p:cNvPr>
          <p:cNvGrpSpPr>
            <a:grpSpLocks/>
          </p:cNvGrpSpPr>
          <p:nvPr/>
        </p:nvGrpSpPr>
        <p:grpSpPr bwMode="auto">
          <a:xfrm>
            <a:off x="482600" y="828675"/>
            <a:ext cx="74613" cy="26988"/>
            <a:chOff x="2373" y="1404"/>
            <a:chExt cx="47" cy="17"/>
          </a:xfrm>
        </p:grpSpPr>
        <p:sp>
          <p:nvSpPr>
            <p:cNvPr id="76832" name="Oval 32">
              <a:extLst>
                <a:ext uri="{FF2B5EF4-FFF2-40B4-BE49-F238E27FC236}">
                  <a16:creationId xmlns:a16="http://schemas.microsoft.com/office/drawing/2014/main" id="{2408F1F1-F345-4D52-A1CC-87D70A3C32C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33" name="Oval 33">
              <a:extLst>
                <a:ext uri="{FF2B5EF4-FFF2-40B4-BE49-F238E27FC236}">
                  <a16:creationId xmlns:a16="http://schemas.microsoft.com/office/drawing/2014/main" id="{7644908A-4B73-4498-9588-C7333F08AFB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34" name="Line 34">
            <a:extLst>
              <a:ext uri="{FF2B5EF4-FFF2-40B4-BE49-F238E27FC236}">
                <a16:creationId xmlns:a16="http://schemas.microsoft.com/office/drawing/2014/main" id="{3344DEF1-2173-49DA-99D1-F6BE542B9E80}"/>
              </a:ext>
            </a:extLst>
          </p:cNvPr>
          <p:cNvSpPr>
            <a:spLocks noChangeShapeType="1"/>
          </p:cNvSpPr>
          <p:nvPr/>
        </p:nvSpPr>
        <p:spPr bwMode="auto">
          <a:xfrm>
            <a:off x="260350" y="973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35" name="Line 35">
            <a:extLst>
              <a:ext uri="{FF2B5EF4-FFF2-40B4-BE49-F238E27FC236}">
                <a16:creationId xmlns:a16="http://schemas.microsoft.com/office/drawing/2014/main" id="{38C91C21-DB7B-462C-A4E7-7D01F96E302F}"/>
              </a:ext>
            </a:extLst>
          </p:cNvPr>
          <p:cNvSpPr>
            <a:spLocks noChangeShapeType="1"/>
          </p:cNvSpPr>
          <p:nvPr/>
        </p:nvSpPr>
        <p:spPr bwMode="auto">
          <a:xfrm>
            <a:off x="260350" y="468313"/>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36" name="Text Box 36">
            <a:extLst>
              <a:ext uri="{FF2B5EF4-FFF2-40B4-BE49-F238E27FC236}">
                <a16:creationId xmlns:a16="http://schemas.microsoft.com/office/drawing/2014/main" id="{B2805D1C-94B2-4396-B0E0-451865113C31}"/>
              </a:ext>
            </a:extLst>
          </p:cNvPr>
          <p:cNvSpPr txBox="1">
            <a:spLocks noChangeArrowheads="1"/>
          </p:cNvSpPr>
          <p:nvPr/>
        </p:nvSpPr>
        <p:spPr bwMode="auto">
          <a:xfrm>
            <a:off x="620713" y="755650"/>
            <a:ext cx="2668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x3 </a:t>
            </a:r>
            <a:r>
              <a:rPr lang="en-GB" altLang="en-US"/>
              <a:t>Scout Team (1 with M47 Dragon) </a:t>
            </a:r>
            <a:r>
              <a:rPr lang="en-GB" altLang="en-US" b="1"/>
              <a:t>(c)</a:t>
            </a:r>
            <a:r>
              <a:rPr lang="en-GB" altLang="en-US"/>
              <a:t>        CWUS-52</a:t>
            </a:r>
            <a:endParaRPr lang="en-GB" altLang="en-US" b="1"/>
          </a:p>
        </p:txBody>
      </p:sp>
      <p:grpSp>
        <p:nvGrpSpPr>
          <p:cNvPr id="76837" name="Group 37">
            <a:extLst>
              <a:ext uri="{FF2B5EF4-FFF2-40B4-BE49-F238E27FC236}">
                <a16:creationId xmlns:a16="http://schemas.microsoft.com/office/drawing/2014/main" id="{5DBA2F31-9841-4707-923C-81CEB908C553}"/>
              </a:ext>
            </a:extLst>
          </p:cNvPr>
          <p:cNvGrpSpPr>
            <a:grpSpLocks/>
          </p:cNvGrpSpPr>
          <p:nvPr/>
        </p:nvGrpSpPr>
        <p:grpSpPr bwMode="auto">
          <a:xfrm>
            <a:off x="404813" y="1187450"/>
            <a:ext cx="239712" cy="157163"/>
            <a:chOff x="2296" y="2835"/>
            <a:chExt cx="151" cy="99"/>
          </a:xfrm>
        </p:grpSpPr>
        <p:sp>
          <p:nvSpPr>
            <p:cNvPr id="76838" name="Rectangle 38">
              <a:extLst>
                <a:ext uri="{FF2B5EF4-FFF2-40B4-BE49-F238E27FC236}">
                  <a16:creationId xmlns:a16="http://schemas.microsoft.com/office/drawing/2014/main" id="{F7AB5518-8E34-4348-8BFA-A25D12E6D1CC}"/>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39" name="Oval 39">
              <a:extLst>
                <a:ext uri="{FF2B5EF4-FFF2-40B4-BE49-F238E27FC236}">
                  <a16:creationId xmlns:a16="http://schemas.microsoft.com/office/drawing/2014/main" id="{2D23122F-FF44-45D6-BF56-2985F7D38C79}"/>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40" name="Line 40">
              <a:extLst>
                <a:ext uri="{FF2B5EF4-FFF2-40B4-BE49-F238E27FC236}">
                  <a16:creationId xmlns:a16="http://schemas.microsoft.com/office/drawing/2014/main" id="{1B09630B-3286-487E-AD61-98F84DFCDB3B}"/>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841" name="Text Box 41">
            <a:extLst>
              <a:ext uri="{FF2B5EF4-FFF2-40B4-BE49-F238E27FC236}">
                <a16:creationId xmlns:a16="http://schemas.microsoft.com/office/drawing/2014/main" id="{6B37EE45-EA0F-43DE-9D95-7B6D486286CF}"/>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CWUS-03</a:t>
            </a:r>
          </a:p>
          <a:p>
            <a:r>
              <a:rPr lang="en-GB" altLang="en-US" sz="1000" b="1"/>
              <a:t>Mechanized Scout Platoon</a:t>
            </a:r>
          </a:p>
        </p:txBody>
      </p:sp>
      <p:sp>
        <p:nvSpPr>
          <p:cNvPr id="76842" name="Text Box 42">
            <a:extLst>
              <a:ext uri="{FF2B5EF4-FFF2-40B4-BE49-F238E27FC236}">
                <a16:creationId xmlns:a16="http://schemas.microsoft.com/office/drawing/2014/main" id="{05D13341-4C36-4038-9A06-380EC5BE1668}"/>
              </a:ext>
            </a:extLst>
          </p:cNvPr>
          <p:cNvSpPr txBox="1">
            <a:spLocks noChangeArrowheads="1"/>
          </p:cNvSpPr>
          <p:nvPr/>
        </p:nvSpPr>
        <p:spPr bwMode="auto">
          <a:xfrm>
            <a:off x="188913" y="1979613"/>
            <a:ext cx="3241675"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1984: May replace all M113 and M901 with:</a:t>
            </a:r>
          </a:p>
          <a:p>
            <a:r>
              <a:rPr lang="en-GB" altLang="en-US" b="1"/>
              <a:t>     x3 </a:t>
            </a:r>
            <a:r>
              <a:rPr lang="en-GB" altLang="en-US"/>
              <a:t>M3 Bradley Cavalry Fighting Vehicle                       CWUS-10</a:t>
            </a:r>
          </a:p>
          <a:p>
            <a:r>
              <a:rPr lang="en-GB" altLang="en-US"/>
              <a:t>Or in late 1980s with:</a:t>
            </a:r>
          </a:p>
          <a:p>
            <a:r>
              <a:rPr lang="en-GB" altLang="en-US"/>
              <a:t>     </a:t>
            </a:r>
            <a:r>
              <a:rPr lang="en-GB" altLang="en-US" b="1"/>
              <a:t>x3 </a:t>
            </a:r>
            <a:r>
              <a:rPr lang="en-GB" altLang="en-US"/>
              <a:t>M3A1 Bradley Cavalry Fighting Vehicle                   CWUS-11</a:t>
            </a:r>
          </a:p>
          <a:p>
            <a:r>
              <a:rPr lang="en-GB" altLang="en-US"/>
              <a:t>Or in 1989 with:</a:t>
            </a:r>
          </a:p>
          <a:p>
            <a:r>
              <a:rPr lang="en-GB" altLang="en-US"/>
              <a:t>     M3A2 Bradley Cavalry Fighting Vehicle                        CWUS-80</a:t>
            </a:r>
          </a:p>
          <a:p>
            <a:r>
              <a:rPr lang="en-GB" altLang="en-US"/>
              <a:t>The intention during the 1980s was to replace M113s with M2/M3 Bradleys.  However, Bradley production was very slow and by the late 1980s there were still many units in Germany and a great many more in the USA continuing to use M113s.</a:t>
            </a:r>
          </a:p>
          <a:p>
            <a:endParaRPr lang="en-GB" altLang="en-US"/>
          </a:p>
          <a:p>
            <a:r>
              <a:rPr lang="en-GB" altLang="en-US" b="1"/>
              <a:t>(b) </a:t>
            </a:r>
            <a:r>
              <a:rPr lang="en-GB" altLang="en-US"/>
              <a:t>Some sources suggest that an effort was made to equip at least the Scout Platoons with M3 Bradley CFVs, even in battalions equipped with M113s, though some ex-US soldiers dispute this and are adamant that M3 Bradleys only ever went to Bradley-equipped battalions. </a:t>
            </a:r>
          </a:p>
          <a:p>
            <a:endParaRPr lang="en-GB" altLang="en-US"/>
          </a:p>
          <a:p>
            <a:r>
              <a:rPr lang="en-GB" altLang="en-US" b="1"/>
              <a:t>(c) </a:t>
            </a:r>
            <a:r>
              <a:rPr lang="en-GB" altLang="en-US"/>
              <a:t>When Dragon-armed Infantry Squads mounted, the Dragons may be fired from their M113 transports.  Alternatively, the Dragon may be left mounted as a vehicle weapon when an Infantry Squad dismounts (in which case it may not bail out if the vehicle is hit).  </a:t>
            </a:r>
          </a:p>
          <a:p>
            <a:endParaRPr lang="en-GB" altLang="en-US"/>
          </a:p>
          <a:p>
            <a:r>
              <a:rPr lang="en-GB" altLang="en-US" b="1"/>
              <a:t>(d) </a:t>
            </a:r>
            <a:r>
              <a:rPr lang="en-GB" altLang="en-US"/>
              <a:t>The M901 Improved TOW Vehicle had replaced the obsolete M150 in front-line units by the 1980s.  However, the M150 persisted in some Reserve and National Guard REFORGER units.  May therefore downgrade ITOW to TOW (see card) and replace M901 ITVs with:</a:t>
            </a:r>
          </a:p>
          <a:p>
            <a:r>
              <a:rPr lang="en-GB" altLang="en-US"/>
              <a:t>     M150 TOW ATGM Carrier                                            CWUS-17</a:t>
            </a:r>
          </a:p>
        </p:txBody>
      </p:sp>
      <p:grpSp>
        <p:nvGrpSpPr>
          <p:cNvPr id="76843" name="Group 43">
            <a:extLst>
              <a:ext uri="{FF2B5EF4-FFF2-40B4-BE49-F238E27FC236}">
                <a16:creationId xmlns:a16="http://schemas.microsoft.com/office/drawing/2014/main" id="{64A803F8-1F76-4DAB-BA46-E761CCEA70AD}"/>
              </a:ext>
            </a:extLst>
          </p:cNvPr>
          <p:cNvGrpSpPr>
            <a:grpSpLocks/>
          </p:cNvGrpSpPr>
          <p:nvPr/>
        </p:nvGrpSpPr>
        <p:grpSpPr bwMode="auto">
          <a:xfrm>
            <a:off x="115888" y="6445250"/>
            <a:ext cx="288925" cy="215900"/>
            <a:chOff x="3113" y="2789"/>
            <a:chExt cx="152" cy="99"/>
          </a:xfrm>
        </p:grpSpPr>
        <p:sp>
          <p:nvSpPr>
            <p:cNvPr id="76844" name="Rectangle 44">
              <a:extLst>
                <a:ext uri="{FF2B5EF4-FFF2-40B4-BE49-F238E27FC236}">
                  <a16:creationId xmlns:a16="http://schemas.microsoft.com/office/drawing/2014/main" id="{E3C159AF-F795-4727-B90A-AE0AE86FEA24}"/>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45" name="Oval 45">
              <a:extLst>
                <a:ext uri="{FF2B5EF4-FFF2-40B4-BE49-F238E27FC236}">
                  <a16:creationId xmlns:a16="http://schemas.microsoft.com/office/drawing/2014/main" id="{C107395F-B942-4F78-AB85-12F975B597F9}"/>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46" name="Line 46">
              <a:extLst>
                <a:ext uri="{FF2B5EF4-FFF2-40B4-BE49-F238E27FC236}">
                  <a16:creationId xmlns:a16="http://schemas.microsoft.com/office/drawing/2014/main" id="{57563F67-4AFC-41C2-9138-18BDE1B1ED92}"/>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47" name="Line 47">
              <a:extLst>
                <a:ext uri="{FF2B5EF4-FFF2-40B4-BE49-F238E27FC236}">
                  <a16:creationId xmlns:a16="http://schemas.microsoft.com/office/drawing/2014/main" id="{D90F5F9B-C748-44CF-A2B2-81B4F4A62803}"/>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848" name="Line 48">
            <a:extLst>
              <a:ext uri="{FF2B5EF4-FFF2-40B4-BE49-F238E27FC236}">
                <a16:creationId xmlns:a16="http://schemas.microsoft.com/office/drawing/2014/main" id="{3EBD104E-B21F-43E8-8F02-C0E3057B6B99}"/>
              </a:ext>
            </a:extLst>
          </p:cNvPr>
          <p:cNvSpPr>
            <a:spLocks noChangeShapeType="1"/>
          </p:cNvSpPr>
          <p:nvPr/>
        </p:nvSpPr>
        <p:spPr bwMode="auto">
          <a:xfrm>
            <a:off x="260350" y="63722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849" name="Group 49">
            <a:extLst>
              <a:ext uri="{FF2B5EF4-FFF2-40B4-BE49-F238E27FC236}">
                <a16:creationId xmlns:a16="http://schemas.microsoft.com/office/drawing/2014/main" id="{206F97BD-6168-45BD-947B-E967A2D8D1B4}"/>
              </a:ext>
            </a:extLst>
          </p:cNvPr>
          <p:cNvGrpSpPr>
            <a:grpSpLocks/>
          </p:cNvGrpSpPr>
          <p:nvPr/>
        </p:nvGrpSpPr>
        <p:grpSpPr bwMode="auto">
          <a:xfrm>
            <a:off x="404813" y="6805613"/>
            <a:ext cx="231775" cy="157162"/>
            <a:chOff x="933" y="149"/>
            <a:chExt cx="146" cy="99"/>
          </a:xfrm>
        </p:grpSpPr>
        <p:sp>
          <p:nvSpPr>
            <p:cNvPr id="76850" name="Rectangle 50">
              <a:extLst>
                <a:ext uri="{FF2B5EF4-FFF2-40B4-BE49-F238E27FC236}">
                  <a16:creationId xmlns:a16="http://schemas.microsoft.com/office/drawing/2014/main" id="{C4B4A500-7452-4FE6-AE5D-6731AA17BF2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51" name="Text Box 51">
              <a:extLst>
                <a:ext uri="{FF2B5EF4-FFF2-40B4-BE49-F238E27FC236}">
                  <a16:creationId xmlns:a16="http://schemas.microsoft.com/office/drawing/2014/main" id="{B0CE08DE-BD64-4D5B-97C0-13E6000D61A9}"/>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6852" name="Line 52">
            <a:extLst>
              <a:ext uri="{FF2B5EF4-FFF2-40B4-BE49-F238E27FC236}">
                <a16:creationId xmlns:a16="http://schemas.microsoft.com/office/drawing/2014/main" id="{73A1E082-1039-4100-9AA1-165F26669718}"/>
              </a:ext>
            </a:extLst>
          </p:cNvPr>
          <p:cNvSpPr>
            <a:spLocks noChangeShapeType="1"/>
          </p:cNvSpPr>
          <p:nvPr/>
        </p:nvSpPr>
        <p:spPr bwMode="auto">
          <a:xfrm>
            <a:off x="260350" y="68770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853" name="Group 53">
            <a:extLst>
              <a:ext uri="{FF2B5EF4-FFF2-40B4-BE49-F238E27FC236}">
                <a16:creationId xmlns:a16="http://schemas.microsoft.com/office/drawing/2014/main" id="{C6E444E0-165D-424D-8A2F-D6B48E838E78}"/>
              </a:ext>
            </a:extLst>
          </p:cNvPr>
          <p:cNvGrpSpPr>
            <a:grpSpLocks/>
          </p:cNvGrpSpPr>
          <p:nvPr/>
        </p:nvGrpSpPr>
        <p:grpSpPr bwMode="auto">
          <a:xfrm>
            <a:off x="482600" y="6732588"/>
            <a:ext cx="74613" cy="26987"/>
            <a:chOff x="2373" y="1404"/>
            <a:chExt cx="47" cy="17"/>
          </a:xfrm>
        </p:grpSpPr>
        <p:sp>
          <p:nvSpPr>
            <p:cNvPr id="76854" name="Oval 54">
              <a:extLst>
                <a:ext uri="{FF2B5EF4-FFF2-40B4-BE49-F238E27FC236}">
                  <a16:creationId xmlns:a16="http://schemas.microsoft.com/office/drawing/2014/main" id="{D5FF92F4-C2EB-460F-9A1B-45CD98BF577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55" name="Oval 55">
              <a:extLst>
                <a:ext uri="{FF2B5EF4-FFF2-40B4-BE49-F238E27FC236}">
                  <a16:creationId xmlns:a16="http://schemas.microsoft.com/office/drawing/2014/main" id="{A56374B3-F3BB-4138-BD69-057528372ED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56" name="Text Box 56">
            <a:extLst>
              <a:ext uri="{FF2B5EF4-FFF2-40B4-BE49-F238E27FC236}">
                <a16:creationId xmlns:a16="http://schemas.microsoft.com/office/drawing/2014/main" id="{B8D53FA2-F016-44CB-AA8A-F5D2DFC1ED28}"/>
              </a:ext>
            </a:extLst>
          </p:cNvPr>
          <p:cNvSpPr txBox="1">
            <a:spLocks noChangeArrowheads="1"/>
          </p:cNvSpPr>
          <p:nvPr/>
        </p:nvSpPr>
        <p:spPr bwMode="auto">
          <a:xfrm>
            <a:off x="620713" y="6661150"/>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76857" name="Group 57">
            <a:extLst>
              <a:ext uri="{FF2B5EF4-FFF2-40B4-BE49-F238E27FC236}">
                <a16:creationId xmlns:a16="http://schemas.microsoft.com/office/drawing/2014/main" id="{17CE4A5F-C92B-42D0-B54F-78C63C9C4CF9}"/>
              </a:ext>
            </a:extLst>
          </p:cNvPr>
          <p:cNvGrpSpPr>
            <a:grpSpLocks/>
          </p:cNvGrpSpPr>
          <p:nvPr/>
        </p:nvGrpSpPr>
        <p:grpSpPr bwMode="auto">
          <a:xfrm>
            <a:off x="482600" y="7021513"/>
            <a:ext cx="74613" cy="26987"/>
            <a:chOff x="2373" y="1404"/>
            <a:chExt cx="47" cy="17"/>
          </a:xfrm>
        </p:grpSpPr>
        <p:sp>
          <p:nvSpPr>
            <p:cNvPr id="76858" name="Oval 58">
              <a:extLst>
                <a:ext uri="{FF2B5EF4-FFF2-40B4-BE49-F238E27FC236}">
                  <a16:creationId xmlns:a16="http://schemas.microsoft.com/office/drawing/2014/main" id="{C30ED8F6-500F-4B41-8203-D7A1F383873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59" name="Oval 59">
              <a:extLst>
                <a:ext uri="{FF2B5EF4-FFF2-40B4-BE49-F238E27FC236}">
                  <a16:creationId xmlns:a16="http://schemas.microsoft.com/office/drawing/2014/main" id="{5E0810E7-56A5-4839-96CD-49A11BE46C1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6860" name="Group 60">
            <a:extLst>
              <a:ext uri="{FF2B5EF4-FFF2-40B4-BE49-F238E27FC236}">
                <a16:creationId xmlns:a16="http://schemas.microsoft.com/office/drawing/2014/main" id="{C847DC00-B07C-4D09-A7A8-F45D43E06EE0}"/>
              </a:ext>
            </a:extLst>
          </p:cNvPr>
          <p:cNvGrpSpPr>
            <a:grpSpLocks/>
          </p:cNvGrpSpPr>
          <p:nvPr/>
        </p:nvGrpSpPr>
        <p:grpSpPr bwMode="auto">
          <a:xfrm>
            <a:off x="404813" y="7092950"/>
            <a:ext cx="241300" cy="157163"/>
            <a:chOff x="2523" y="2472"/>
            <a:chExt cx="152" cy="99"/>
          </a:xfrm>
        </p:grpSpPr>
        <p:sp>
          <p:nvSpPr>
            <p:cNvPr id="76861" name="Rectangle 61">
              <a:extLst>
                <a:ext uri="{FF2B5EF4-FFF2-40B4-BE49-F238E27FC236}">
                  <a16:creationId xmlns:a16="http://schemas.microsoft.com/office/drawing/2014/main" id="{22B9F7C7-94A4-4963-9877-6C962CFAB6CB}"/>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62" name="Oval 62">
              <a:extLst>
                <a:ext uri="{FF2B5EF4-FFF2-40B4-BE49-F238E27FC236}">
                  <a16:creationId xmlns:a16="http://schemas.microsoft.com/office/drawing/2014/main" id="{0721F736-1488-47D2-ACE0-ACF1E4F2991E}"/>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63" name="Line 63">
              <a:extLst>
                <a:ext uri="{FF2B5EF4-FFF2-40B4-BE49-F238E27FC236}">
                  <a16:creationId xmlns:a16="http://schemas.microsoft.com/office/drawing/2014/main" id="{228457D3-3D95-41F8-931D-89C386663C2B}"/>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64" name="Line 64">
              <a:extLst>
                <a:ext uri="{FF2B5EF4-FFF2-40B4-BE49-F238E27FC236}">
                  <a16:creationId xmlns:a16="http://schemas.microsoft.com/office/drawing/2014/main" id="{E9F84B3A-980E-4A7B-819C-370776DBE4EF}"/>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865" name="Text Box 65">
            <a:extLst>
              <a:ext uri="{FF2B5EF4-FFF2-40B4-BE49-F238E27FC236}">
                <a16:creationId xmlns:a16="http://schemas.microsoft.com/office/drawing/2014/main" id="{6FE54BEC-0FF2-45CC-B1B9-4FD2F4F969C1}"/>
              </a:ext>
            </a:extLst>
          </p:cNvPr>
          <p:cNvSpPr txBox="1">
            <a:spLocks noChangeArrowheads="1"/>
          </p:cNvSpPr>
          <p:nvPr/>
        </p:nvSpPr>
        <p:spPr bwMode="auto">
          <a:xfrm>
            <a:off x="620713" y="6948488"/>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M113 Armoured Personnel Carrier </a:t>
            </a:r>
            <a:r>
              <a:rPr lang="en-GB" altLang="en-US" b="1"/>
              <a:t>      </a:t>
            </a:r>
            <a:r>
              <a:rPr lang="en-GB" altLang="en-US"/>
              <a:t>     CWUS-12</a:t>
            </a:r>
            <a:endParaRPr lang="en-GB" altLang="en-US" b="1"/>
          </a:p>
        </p:txBody>
      </p:sp>
      <p:grpSp>
        <p:nvGrpSpPr>
          <p:cNvPr id="76866" name="Group 66">
            <a:extLst>
              <a:ext uri="{FF2B5EF4-FFF2-40B4-BE49-F238E27FC236}">
                <a16:creationId xmlns:a16="http://schemas.microsoft.com/office/drawing/2014/main" id="{886EC22A-1347-4592-9BFC-F93239F8B96D}"/>
              </a:ext>
            </a:extLst>
          </p:cNvPr>
          <p:cNvGrpSpPr>
            <a:grpSpLocks/>
          </p:cNvGrpSpPr>
          <p:nvPr/>
        </p:nvGrpSpPr>
        <p:grpSpPr bwMode="auto">
          <a:xfrm>
            <a:off x="404813" y="7380288"/>
            <a:ext cx="231775" cy="157162"/>
            <a:chOff x="2750" y="3061"/>
            <a:chExt cx="146" cy="99"/>
          </a:xfrm>
        </p:grpSpPr>
        <p:sp>
          <p:nvSpPr>
            <p:cNvPr id="76867" name="Rectangle 67">
              <a:extLst>
                <a:ext uri="{FF2B5EF4-FFF2-40B4-BE49-F238E27FC236}">
                  <a16:creationId xmlns:a16="http://schemas.microsoft.com/office/drawing/2014/main" id="{41729919-28AF-4C09-88DE-F069571E3AD4}"/>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68" name="Line 68">
              <a:extLst>
                <a:ext uri="{FF2B5EF4-FFF2-40B4-BE49-F238E27FC236}">
                  <a16:creationId xmlns:a16="http://schemas.microsoft.com/office/drawing/2014/main" id="{276EA4A4-CC94-4757-B8C7-3643CEE5C7E6}"/>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69" name="Line 69">
              <a:extLst>
                <a:ext uri="{FF2B5EF4-FFF2-40B4-BE49-F238E27FC236}">
                  <a16:creationId xmlns:a16="http://schemas.microsoft.com/office/drawing/2014/main" id="{F1F1E6F4-A424-41DA-BF26-30E510854872}"/>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870" name="Group 70">
            <a:extLst>
              <a:ext uri="{FF2B5EF4-FFF2-40B4-BE49-F238E27FC236}">
                <a16:creationId xmlns:a16="http://schemas.microsoft.com/office/drawing/2014/main" id="{17F5908B-1D90-49F5-8C21-A08D42C55244}"/>
              </a:ext>
            </a:extLst>
          </p:cNvPr>
          <p:cNvGrpSpPr>
            <a:grpSpLocks/>
          </p:cNvGrpSpPr>
          <p:nvPr/>
        </p:nvGrpSpPr>
        <p:grpSpPr bwMode="auto">
          <a:xfrm>
            <a:off x="482600" y="7308850"/>
            <a:ext cx="74613" cy="26988"/>
            <a:chOff x="2373" y="1404"/>
            <a:chExt cx="47" cy="17"/>
          </a:xfrm>
        </p:grpSpPr>
        <p:sp>
          <p:nvSpPr>
            <p:cNvPr id="76871" name="Oval 71">
              <a:extLst>
                <a:ext uri="{FF2B5EF4-FFF2-40B4-BE49-F238E27FC236}">
                  <a16:creationId xmlns:a16="http://schemas.microsoft.com/office/drawing/2014/main" id="{207315A9-FD92-461B-8564-2EFEC4FEF2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72" name="Oval 72">
              <a:extLst>
                <a:ext uri="{FF2B5EF4-FFF2-40B4-BE49-F238E27FC236}">
                  <a16:creationId xmlns:a16="http://schemas.microsoft.com/office/drawing/2014/main" id="{E678B484-D101-428F-A5FD-9F777D554D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73" name="Line 73">
            <a:extLst>
              <a:ext uri="{FF2B5EF4-FFF2-40B4-BE49-F238E27FC236}">
                <a16:creationId xmlns:a16="http://schemas.microsoft.com/office/drawing/2014/main" id="{90247FA8-4C88-4A5D-8799-BDAC8FF4A829}"/>
              </a:ext>
            </a:extLst>
          </p:cNvPr>
          <p:cNvSpPr>
            <a:spLocks noChangeShapeType="1"/>
          </p:cNvSpPr>
          <p:nvPr/>
        </p:nvSpPr>
        <p:spPr bwMode="auto">
          <a:xfrm>
            <a:off x="260350" y="7453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74" name="Text Box 74">
            <a:extLst>
              <a:ext uri="{FF2B5EF4-FFF2-40B4-BE49-F238E27FC236}">
                <a16:creationId xmlns:a16="http://schemas.microsoft.com/office/drawing/2014/main" id="{A0FCAC0B-869C-49E0-B7C0-081F145E1FEC}"/>
              </a:ext>
            </a:extLst>
          </p:cNvPr>
          <p:cNvSpPr txBox="1">
            <a:spLocks noChangeArrowheads="1"/>
          </p:cNvSpPr>
          <p:nvPr/>
        </p:nvSpPr>
        <p:spPr bwMode="auto">
          <a:xfrm>
            <a:off x="620713" y="7308850"/>
            <a:ext cx="26844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M220 Improved TOW ATGM Team </a:t>
            </a:r>
            <a:r>
              <a:rPr lang="en-GB" altLang="en-US" b="1"/>
              <a:t>          </a:t>
            </a:r>
            <a:r>
              <a:rPr lang="en-GB" altLang="en-US"/>
              <a:t>CWUS-40</a:t>
            </a:r>
          </a:p>
        </p:txBody>
      </p:sp>
      <p:grpSp>
        <p:nvGrpSpPr>
          <p:cNvPr id="76875" name="Group 75">
            <a:extLst>
              <a:ext uri="{FF2B5EF4-FFF2-40B4-BE49-F238E27FC236}">
                <a16:creationId xmlns:a16="http://schemas.microsoft.com/office/drawing/2014/main" id="{2FB9CCE1-73A3-4AEF-9415-B3A768953B40}"/>
              </a:ext>
            </a:extLst>
          </p:cNvPr>
          <p:cNvGrpSpPr>
            <a:grpSpLocks/>
          </p:cNvGrpSpPr>
          <p:nvPr/>
        </p:nvGrpSpPr>
        <p:grpSpPr bwMode="auto">
          <a:xfrm>
            <a:off x="482600" y="7597775"/>
            <a:ext cx="74613" cy="26988"/>
            <a:chOff x="2373" y="1404"/>
            <a:chExt cx="47" cy="17"/>
          </a:xfrm>
        </p:grpSpPr>
        <p:sp>
          <p:nvSpPr>
            <p:cNvPr id="76876" name="Oval 76">
              <a:extLst>
                <a:ext uri="{FF2B5EF4-FFF2-40B4-BE49-F238E27FC236}">
                  <a16:creationId xmlns:a16="http://schemas.microsoft.com/office/drawing/2014/main" id="{0DC2AE10-296D-4AFE-A87F-A4E457D7FC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877" name="Oval 77">
              <a:extLst>
                <a:ext uri="{FF2B5EF4-FFF2-40B4-BE49-F238E27FC236}">
                  <a16:creationId xmlns:a16="http://schemas.microsoft.com/office/drawing/2014/main" id="{322A7EC6-813C-4B0B-A3FB-465F6E5FDD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878" name="Text Box 78">
            <a:extLst>
              <a:ext uri="{FF2B5EF4-FFF2-40B4-BE49-F238E27FC236}">
                <a16:creationId xmlns:a16="http://schemas.microsoft.com/office/drawing/2014/main" id="{41292AE7-DB44-498E-AE45-92DE0B87FDA3}"/>
              </a:ext>
            </a:extLst>
          </p:cNvPr>
          <p:cNvSpPr txBox="1">
            <a:spLocks noChangeArrowheads="1"/>
          </p:cNvSpPr>
          <p:nvPr/>
        </p:nvSpPr>
        <p:spPr bwMode="auto">
          <a:xfrm>
            <a:off x="620713" y="7524750"/>
            <a:ext cx="26654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x6 </a:t>
            </a:r>
            <a:r>
              <a:rPr lang="en-GB" altLang="en-US"/>
              <a:t>M901 Improved TOW Vehicle</a:t>
            </a:r>
            <a:r>
              <a:rPr lang="en-GB" altLang="en-US" b="1"/>
              <a:t> </a:t>
            </a:r>
            <a:r>
              <a:rPr lang="en-GB" altLang="en-US"/>
              <a:t>                  CWUS-19</a:t>
            </a:r>
            <a:endParaRPr lang="en-GB" altLang="en-US" b="1"/>
          </a:p>
        </p:txBody>
      </p:sp>
      <p:sp>
        <p:nvSpPr>
          <p:cNvPr id="76879" name="Line 79">
            <a:extLst>
              <a:ext uri="{FF2B5EF4-FFF2-40B4-BE49-F238E27FC236}">
                <a16:creationId xmlns:a16="http://schemas.microsoft.com/office/drawing/2014/main" id="{D4D2E8BB-C189-4EF3-B271-D59EAEB8B296}"/>
              </a:ext>
            </a:extLst>
          </p:cNvPr>
          <p:cNvSpPr>
            <a:spLocks noChangeShapeType="1"/>
          </p:cNvSpPr>
          <p:nvPr/>
        </p:nvSpPr>
        <p:spPr bwMode="auto">
          <a:xfrm>
            <a:off x="260350" y="66611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80" name="Text Box 80">
            <a:extLst>
              <a:ext uri="{FF2B5EF4-FFF2-40B4-BE49-F238E27FC236}">
                <a16:creationId xmlns:a16="http://schemas.microsoft.com/office/drawing/2014/main" id="{F425A77F-A09B-4E39-8CCF-F2378C28EB88}"/>
              </a:ext>
            </a:extLst>
          </p:cNvPr>
          <p:cNvSpPr txBox="1">
            <a:spLocks noChangeArrowheads="1"/>
          </p:cNvSpPr>
          <p:nvPr/>
        </p:nvSpPr>
        <p:spPr bwMode="auto">
          <a:xfrm>
            <a:off x="115888" y="7885113"/>
            <a:ext cx="32416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x3 </a:t>
            </a:r>
            <a:r>
              <a:rPr lang="en-GB" altLang="en-US"/>
              <a:t>platoon-sized MEs, each of </a:t>
            </a:r>
            <a:r>
              <a:rPr lang="en-GB" altLang="en-US" b="1"/>
              <a:t>x2 </a:t>
            </a:r>
            <a:r>
              <a:rPr lang="en-GB" altLang="en-US"/>
              <a:t>vehicles.  Designate one vehicle in the platoon as the Platoon Commander.</a:t>
            </a:r>
          </a:p>
        </p:txBody>
      </p:sp>
      <p:sp>
        <p:nvSpPr>
          <p:cNvPr id="76881" name="Text Box 81">
            <a:extLst>
              <a:ext uri="{FF2B5EF4-FFF2-40B4-BE49-F238E27FC236}">
                <a16:creationId xmlns:a16="http://schemas.microsoft.com/office/drawing/2014/main" id="{19759258-E15E-462B-A661-0655F47D57C9}"/>
              </a:ext>
            </a:extLst>
          </p:cNvPr>
          <p:cNvSpPr txBox="1">
            <a:spLocks noChangeArrowheads="1"/>
          </p:cNvSpPr>
          <p:nvPr/>
        </p:nvSpPr>
        <p:spPr bwMode="auto">
          <a:xfrm>
            <a:off x="404813" y="630078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CWUS-04</a:t>
            </a:r>
          </a:p>
          <a:p>
            <a:r>
              <a:rPr lang="en-GB" altLang="en-US" sz="1000" b="1"/>
              <a:t>Mechanized Antitank Company </a:t>
            </a:r>
            <a:r>
              <a:rPr lang="en-GB" altLang="en-US" b="1"/>
              <a:t>(a)</a:t>
            </a:r>
            <a:endParaRPr lang="en-GB" altLang="en-US" sz="1000" b="1"/>
          </a:p>
        </p:txBody>
      </p:sp>
      <p:grpSp>
        <p:nvGrpSpPr>
          <p:cNvPr id="76882" name="Group 82">
            <a:extLst>
              <a:ext uri="{FF2B5EF4-FFF2-40B4-BE49-F238E27FC236}">
                <a16:creationId xmlns:a16="http://schemas.microsoft.com/office/drawing/2014/main" id="{D24E17C8-BB60-47FF-A592-FE30BA489AF0}"/>
              </a:ext>
            </a:extLst>
          </p:cNvPr>
          <p:cNvGrpSpPr>
            <a:grpSpLocks/>
          </p:cNvGrpSpPr>
          <p:nvPr/>
        </p:nvGrpSpPr>
        <p:grpSpPr bwMode="auto">
          <a:xfrm>
            <a:off x="404813" y="7669213"/>
            <a:ext cx="241300" cy="157162"/>
            <a:chOff x="3113" y="2789"/>
            <a:chExt cx="152" cy="99"/>
          </a:xfrm>
        </p:grpSpPr>
        <p:sp>
          <p:nvSpPr>
            <p:cNvPr id="76883" name="Rectangle 83">
              <a:extLst>
                <a:ext uri="{FF2B5EF4-FFF2-40B4-BE49-F238E27FC236}">
                  <a16:creationId xmlns:a16="http://schemas.microsoft.com/office/drawing/2014/main" id="{23DACCD1-88CA-4AF0-8E44-3FE3F609109F}"/>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84" name="Oval 84">
              <a:extLst>
                <a:ext uri="{FF2B5EF4-FFF2-40B4-BE49-F238E27FC236}">
                  <a16:creationId xmlns:a16="http://schemas.microsoft.com/office/drawing/2014/main" id="{3DE49ABA-7065-4C42-9B77-61B452079445}"/>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885" name="Line 85">
              <a:extLst>
                <a:ext uri="{FF2B5EF4-FFF2-40B4-BE49-F238E27FC236}">
                  <a16:creationId xmlns:a16="http://schemas.microsoft.com/office/drawing/2014/main" id="{2256F47E-AEC9-493F-974F-91C982AF0B2A}"/>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886" name="Line 86">
              <a:extLst>
                <a:ext uri="{FF2B5EF4-FFF2-40B4-BE49-F238E27FC236}">
                  <a16:creationId xmlns:a16="http://schemas.microsoft.com/office/drawing/2014/main" id="{2DAB4A1B-5411-4D3D-8744-8EFDF23ACFF2}"/>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900" name="Line 100">
            <a:extLst>
              <a:ext uri="{FF2B5EF4-FFF2-40B4-BE49-F238E27FC236}">
                <a16:creationId xmlns:a16="http://schemas.microsoft.com/office/drawing/2014/main" id="{5AED0A2C-DB71-4A77-A7C7-F85DEAE65035}"/>
              </a:ext>
            </a:extLst>
          </p:cNvPr>
          <p:cNvSpPr>
            <a:spLocks noChangeShapeType="1"/>
          </p:cNvSpPr>
          <p:nvPr/>
        </p:nvSpPr>
        <p:spPr bwMode="auto">
          <a:xfrm>
            <a:off x="3860800" y="16192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01" name="Line 101">
            <a:extLst>
              <a:ext uri="{FF2B5EF4-FFF2-40B4-BE49-F238E27FC236}">
                <a16:creationId xmlns:a16="http://schemas.microsoft.com/office/drawing/2014/main" id="{C25F5008-3663-47EE-8A0E-A1849900DD2C}"/>
              </a:ext>
            </a:extLst>
          </p:cNvPr>
          <p:cNvSpPr>
            <a:spLocks noChangeShapeType="1"/>
          </p:cNvSpPr>
          <p:nvPr/>
        </p:nvSpPr>
        <p:spPr bwMode="auto">
          <a:xfrm>
            <a:off x="364490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02" name="Text Box 102">
            <a:extLst>
              <a:ext uri="{FF2B5EF4-FFF2-40B4-BE49-F238E27FC236}">
                <a16:creationId xmlns:a16="http://schemas.microsoft.com/office/drawing/2014/main" id="{878349F4-567F-4400-A1DF-ADF2D1A1A7F2}"/>
              </a:ext>
            </a:extLst>
          </p:cNvPr>
          <p:cNvSpPr txBox="1">
            <a:spLocks noChangeArrowheads="1"/>
          </p:cNvSpPr>
          <p:nvPr/>
        </p:nvSpPr>
        <p:spPr bwMode="auto">
          <a:xfrm>
            <a:off x="378936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CWUS-05</a:t>
            </a:r>
          </a:p>
          <a:p>
            <a:r>
              <a:rPr lang="en-GB" altLang="en-US" sz="1000" b="1"/>
              <a:t>Armoured Cavalry Troop </a:t>
            </a:r>
            <a:r>
              <a:rPr lang="en-GB" altLang="en-US" b="1"/>
              <a:t>(ag)</a:t>
            </a:r>
            <a:endParaRPr lang="en-GB" altLang="en-US" sz="1000" b="1"/>
          </a:p>
        </p:txBody>
      </p:sp>
      <p:sp>
        <p:nvSpPr>
          <p:cNvPr id="76903" name="Line 103">
            <a:extLst>
              <a:ext uri="{FF2B5EF4-FFF2-40B4-BE49-F238E27FC236}">
                <a16:creationId xmlns:a16="http://schemas.microsoft.com/office/drawing/2014/main" id="{73210F51-F2BE-4B27-BEFA-4F5B3D79139E}"/>
              </a:ext>
            </a:extLst>
          </p:cNvPr>
          <p:cNvSpPr>
            <a:spLocks noChangeShapeType="1"/>
          </p:cNvSpPr>
          <p:nvPr/>
        </p:nvSpPr>
        <p:spPr bwMode="auto">
          <a:xfrm>
            <a:off x="386080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04" name="Group 104">
            <a:extLst>
              <a:ext uri="{FF2B5EF4-FFF2-40B4-BE49-F238E27FC236}">
                <a16:creationId xmlns:a16="http://schemas.microsoft.com/office/drawing/2014/main" id="{E45FFA28-8A60-474F-A9F9-96B963FBF361}"/>
              </a:ext>
            </a:extLst>
          </p:cNvPr>
          <p:cNvGrpSpPr>
            <a:grpSpLocks/>
          </p:cNvGrpSpPr>
          <p:nvPr/>
        </p:nvGrpSpPr>
        <p:grpSpPr bwMode="auto">
          <a:xfrm>
            <a:off x="3789363" y="612775"/>
            <a:ext cx="231775" cy="157163"/>
            <a:chOff x="933" y="149"/>
            <a:chExt cx="146" cy="99"/>
          </a:xfrm>
        </p:grpSpPr>
        <p:sp>
          <p:nvSpPr>
            <p:cNvPr id="76905" name="Rectangle 105">
              <a:extLst>
                <a:ext uri="{FF2B5EF4-FFF2-40B4-BE49-F238E27FC236}">
                  <a16:creationId xmlns:a16="http://schemas.microsoft.com/office/drawing/2014/main" id="{B72E8B5E-C9D7-4C08-B3A1-63A3379D4C7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06" name="Text Box 106">
              <a:extLst>
                <a:ext uri="{FF2B5EF4-FFF2-40B4-BE49-F238E27FC236}">
                  <a16:creationId xmlns:a16="http://schemas.microsoft.com/office/drawing/2014/main" id="{EE7BD7CB-ED9A-45BA-99D0-BF213F6D78F9}"/>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6907" name="Line 107">
            <a:extLst>
              <a:ext uri="{FF2B5EF4-FFF2-40B4-BE49-F238E27FC236}">
                <a16:creationId xmlns:a16="http://schemas.microsoft.com/office/drawing/2014/main" id="{510197A2-A230-45D5-B8D6-2314BB6D2468}"/>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08" name="Group 108">
            <a:extLst>
              <a:ext uri="{FF2B5EF4-FFF2-40B4-BE49-F238E27FC236}">
                <a16:creationId xmlns:a16="http://schemas.microsoft.com/office/drawing/2014/main" id="{586627C2-07D3-46C9-98A9-E75E20F439D6}"/>
              </a:ext>
            </a:extLst>
          </p:cNvPr>
          <p:cNvGrpSpPr>
            <a:grpSpLocks/>
          </p:cNvGrpSpPr>
          <p:nvPr/>
        </p:nvGrpSpPr>
        <p:grpSpPr bwMode="auto">
          <a:xfrm>
            <a:off x="3867150" y="539750"/>
            <a:ext cx="74613" cy="26988"/>
            <a:chOff x="2373" y="1404"/>
            <a:chExt cx="47" cy="17"/>
          </a:xfrm>
        </p:grpSpPr>
        <p:sp>
          <p:nvSpPr>
            <p:cNvPr id="76909" name="Oval 109">
              <a:extLst>
                <a:ext uri="{FF2B5EF4-FFF2-40B4-BE49-F238E27FC236}">
                  <a16:creationId xmlns:a16="http://schemas.microsoft.com/office/drawing/2014/main" id="{B9003746-9A51-4037-8779-918F0CD0443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10" name="Oval 110">
              <a:extLst>
                <a:ext uri="{FF2B5EF4-FFF2-40B4-BE49-F238E27FC236}">
                  <a16:creationId xmlns:a16="http://schemas.microsoft.com/office/drawing/2014/main" id="{5EEC1AA0-32E9-40CF-A4D7-168717A32FC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11" name="Text Box 111">
            <a:extLst>
              <a:ext uri="{FF2B5EF4-FFF2-40B4-BE49-F238E27FC236}">
                <a16:creationId xmlns:a16="http://schemas.microsoft.com/office/drawing/2014/main" id="{9C3507F3-D76A-4591-86DD-D290FEDD694A}"/>
              </a:ext>
            </a:extLst>
          </p:cNvPr>
          <p:cNvSpPr txBox="1">
            <a:spLocks noChangeArrowheads="1"/>
          </p:cNvSpPr>
          <p:nvPr/>
        </p:nvSpPr>
        <p:spPr bwMode="auto">
          <a:xfrm>
            <a:off x="400526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76912" name="Group 112">
            <a:extLst>
              <a:ext uri="{FF2B5EF4-FFF2-40B4-BE49-F238E27FC236}">
                <a16:creationId xmlns:a16="http://schemas.microsoft.com/office/drawing/2014/main" id="{CA738577-BCDB-4565-9B6A-BB1756482F4A}"/>
              </a:ext>
            </a:extLst>
          </p:cNvPr>
          <p:cNvGrpSpPr>
            <a:grpSpLocks/>
          </p:cNvGrpSpPr>
          <p:nvPr/>
        </p:nvGrpSpPr>
        <p:grpSpPr bwMode="auto">
          <a:xfrm>
            <a:off x="3867150" y="828675"/>
            <a:ext cx="74613" cy="26988"/>
            <a:chOff x="2373" y="1404"/>
            <a:chExt cx="47" cy="17"/>
          </a:xfrm>
        </p:grpSpPr>
        <p:sp>
          <p:nvSpPr>
            <p:cNvPr id="76913" name="Oval 113">
              <a:extLst>
                <a:ext uri="{FF2B5EF4-FFF2-40B4-BE49-F238E27FC236}">
                  <a16:creationId xmlns:a16="http://schemas.microsoft.com/office/drawing/2014/main" id="{6A22A001-5173-42A9-ABF7-FFCD24292E5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14" name="Oval 114">
              <a:extLst>
                <a:ext uri="{FF2B5EF4-FFF2-40B4-BE49-F238E27FC236}">
                  <a16:creationId xmlns:a16="http://schemas.microsoft.com/office/drawing/2014/main" id="{0597D24F-3425-460E-82FF-35F6BF9DBC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15" name="Text Box 115">
            <a:extLst>
              <a:ext uri="{FF2B5EF4-FFF2-40B4-BE49-F238E27FC236}">
                <a16:creationId xmlns:a16="http://schemas.microsoft.com/office/drawing/2014/main" id="{7E64299C-D934-41D6-A123-F94B63F2A6B8}"/>
              </a:ext>
            </a:extLst>
          </p:cNvPr>
          <p:cNvSpPr txBox="1">
            <a:spLocks noChangeArrowheads="1"/>
          </p:cNvSpPr>
          <p:nvPr/>
        </p:nvSpPr>
        <p:spPr bwMode="auto">
          <a:xfrm>
            <a:off x="4005263" y="755650"/>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M113 Armoured Personnel Carrier </a:t>
            </a:r>
            <a:r>
              <a:rPr lang="en-GB" altLang="en-US" b="1"/>
              <a:t>    </a:t>
            </a:r>
            <a:r>
              <a:rPr lang="en-GB" altLang="en-US"/>
              <a:t>      CWUS-13</a:t>
            </a:r>
            <a:endParaRPr lang="en-GB" altLang="en-US" b="1"/>
          </a:p>
        </p:txBody>
      </p:sp>
      <p:grpSp>
        <p:nvGrpSpPr>
          <p:cNvPr id="76916" name="Group 116">
            <a:extLst>
              <a:ext uri="{FF2B5EF4-FFF2-40B4-BE49-F238E27FC236}">
                <a16:creationId xmlns:a16="http://schemas.microsoft.com/office/drawing/2014/main" id="{68228B38-6159-4C8E-BF7C-63697904CC45}"/>
              </a:ext>
            </a:extLst>
          </p:cNvPr>
          <p:cNvGrpSpPr>
            <a:grpSpLocks/>
          </p:cNvGrpSpPr>
          <p:nvPr/>
        </p:nvGrpSpPr>
        <p:grpSpPr bwMode="auto">
          <a:xfrm>
            <a:off x="3789363" y="900113"/>
            <a:ext cx="239712" cy="157162"/>
            <a:chOff x="2296" y="2835"/>
            <a:chExt cx="151" cy="99"/>
          </a:xfrm>
        </p:grpSpPr>
        <p:sp>
          <p:nvSpPr>
            <p:cNvPr id="76917" name="Rectangle 117">
              <a:extLst>
                <a:ext uri="{FF2B5EF4-FFF2-40B4-BE49-F238E27FC236}">
                  <a16:creationId xmlns:a16="http://schemas.microsoft.com/office/drawing/2014/main" id="{09FCE836-7A8C-44B6-90D3-056EE22817F2}"/>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18" name="Oval 118">
              <a:extLst>
                <a:ext uri="{FF2B5EF4-FFF2-40B4-BE49-F238E27FC236}">
                  <a16:creationId xmlns:a16="http://schemas.microsoft.com/office/drawing/2014/main" id="{60A79B53-D091-4CA7-A51D-C3C58B099275}"/>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19" name="Line 119">
              <a:extLst>
                <a:ext uri="{FF2B5EF4-FFF2-40B4-BE49-F238E27FC236}">
                  <a16:creationId xmlns:a16="http://schemas.microsoft.com/office/drawing/2014/main" id="{AE762D57-5AA7-41E4-8E70-2938CF9DBFA2}"/>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20" name="Group 120">
            <a:extLst>
              <a:ext uri="{FF2B5EF4-FFF2-40B4-BE49-F238E27FC236}">
                <a16:creationId xmlns:a16="http://schemas.microsoft.com/office/drawing/2014/main" id="{FA49D1C6-F1F3-493F-B401-CA2543536FD2}"/>
              </a:ext>
            </a:extLst>
          </p:cNvPr>
          <p:cNvGrpSpPr>
            <a:grpSpLocks/>
          </p:cNvGrpSpPr>
          <p:nvPr/>
        </p:nvGrpSpPr>
        <p:grpSpPr bwMode="auto">
          <a:xfrm>
            <a:off x="3787775" y="1187450"/>
            <a:ext cx="231775" cy="157163"/>
            <a:chOff x="2931" y="2245"/>
            <a:chExt cx="146" cy="99"/>
          </a:xfrm>
        </p:grpSpPr>
        <p:sp>
          <p:nvSpPr>
            <p:cNvPr id="76921" name="Rectangle 121">
              <a:extLst>
                <a:ext uri="{FF2B5EF4-FFF2-40B4-BE49-F238E27FC236}">
                  <a16:creationId xmlns:a16="http://schemas.microsoft.com/office/drawing/2014/main" id="{5B372576-29A0-4D1D-B633-C89D9F9CE3E2}"/>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22" name="Oval 122">
              <a:extLst>
                <a:ext uri="{FF2B5EF4-FFF2-40B4-BE49-F238E27FC236}">
                  <a16:creationId xmlns:a16="http://schemas.microsoft.com/office/drawing/2014/main" id="{08002C58-56FC-4307-BA41-200DE0D835E5}"/>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6923" name="Line 123">
            <a:extLst>
              <a:ext uri="{FF2B5EF4-FFF2-40B4-BE49-F238E27FC236}">
                <a16:creationId xmlns:a16="http://schemas.microsoft.com/office/drawing/2014/main" id="{AFF49AB1-9B15-47D9-B802-6C306DD7A5A7}"/>
              </a:ext>
            </a:extLst>
          </p:cNvPr>
          <p:cNvSpPr>
            <a:spLocks noChangeShapeType="1"/>
          </p:cNvSpPr>
          <p:nvPr/>
        </p:nvSpPr>
        <p:spPr bwMode="auto">
          <a:xfrm>
            <a:off x="3643313" y="1258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24" name="Group 124">
            <a:extLst>
              <a:ext uri="{FF2B5EF4-FFF2-40B4-BE49-F238E27FC236}">
                <a16:creationId xmlns:a16="http://schemas.microsoft.com/office/drawing/2014/main" id="{0F5AB856-0C1D-42C4-90BE-ED8045FC9428}"/>
              </a:ext>
            </a:extLst>
          </p:cNvPr>
          <p:cNvGrpSpPr>
            <a:grpSpLocks/>
          </p:cNvGrpSpPr>
          <p:nvPr/>
        </p:nvGrpSpPr>
        <p:grpSpPr bwMode="auto">
          <a:xfrm>
            <a:off x="3865563" y="1116013"/>
            <a:ext cx="74612" cy="26987"/>
            <a:chOff x="2373" y="1404"/>
            <a:chExt cx="47" cy="17"/>
          </a:xfrm>
        </p:grpSpPr>
        <p:sp>
          <p:nvSpPr>
            <p:cNvPr id="76925" name="Oval 125">
              <a:extLst>
                <a:ext uri="{FF2B5EF4-FFF2-40B4-BE49-F238E27FC236}">
                  <a16:creationId xmlns:a16="http://schemas.microsoft.com/office/drawing/2014/main" id="{6BE2469E-33A0-4499-B96C-91990E6B15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26" name="Oval 126">
              <a:extLst>
                <a:ext uri="{FF2B5EF4-FFF2-40B4-BE49-F238E27FC236}">
                  <a16:creationId xmlns:a16="http://schemas.microsoft.com/office/drawing/2014/main" id="{E453C584-A38F-485F-8EF1-93362DF898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27" name="Text Box 127">
            <a:extLst>
              <a:ext uri="{FF2B5EF4-FFF2-40B4-BE49-F238E27FC236}">
                <a16:creationId xmlns:a16="http://schemas.microsoft.com/office/drawing/2014/main" id="{4F86219A-02BC-4771-84FD-F4FB767FCF4C}"/>
              </a:ext>
            </a:extLst>
          </p:cNvPr>
          <p:cNvSpPr txBox="1">
            <a:spLocks noChangeArrowheads="1"/>
          </p:cNvSpPr>
          <p:nvPr/>
        </p:nvSpPr>
        <p:spPr bwMode="auto">
          <a:xfrm>
            <a:off x="4003675" y="1042988"/>
            <a:ext cx="2681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M551 Sheridan 152mm Light Tank </a:t>
            </a:r>
            <a:r>
              <a:rPr lang="en-GB" altLang="en-US" b="1"/>
              <a:t>(b)      </a:t>
            </a:r>
            <a:r>
              <a:rPr lang="en-GB" altLang="en-US"/>
              <a:t>CWUS-01</a:t>
            </a:r>
            <a:endParaRPr lang="en-GB" altLang="en-US" b="1"/>
          </a:p>
        </p:txBody>
      </p:sp>
      <p:grpSp>
        <p:nvGrpSpPr>
          <p:cNvPr id="76928" name="Group 128">
            <a:extLst>
              <a:ext uri="{FF2B5EF4-FFF2-40B4-BE49-F238E27FC236}">
                <a16:creationId xmlns:a16="http://schemas.microsoft.com/office/drawing/2014/main" id="{C94C1228-FD59-4F8B-B59A-87E80044CFF3}"/>
              </a:ext>
            </a:extLst>
          </p:cNvPr>
          <p:cNvGrpSpPr>
            <a:grpSpLocks/>
          </p:cNvGrpSpPr>
          <p:nvPr/>
        </p:nvGrpSpPr>
        <p:grpSpPr bwMode="auto">
          <a:xfrm>
            <a:off x="3867150" y="1692275"/>
            <a:ext cx="74613" cy="26988"/>
            <a:chOff x="2373" y="1404"/>
            <a:chExt cx="47" cy="17"/>
          </a:xfrm>
        </p:grpSpPr>
        <p:sp>
          <p:nvSpPr>
            <p:cNvPr id="76929" name="Oval 129">
              <a:extLst>
                <a:ext uri="{FF2B5EF4-FFF2-40B4-BE49-F238E27FC236}">
                  <a16:creationId xmlns:a16="http://schemas.microsoft.com/office/drawing/2014/main" id="{02803B72-B0F6-44CB-8248-6FA95FB9B1D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30" name="Oval 130">
              <a:extLst>
                <a:ext uri="{FF2B5EF4-FFF2-40B4-BE49-F238E27FC236}">
                  <a16:creationId xmlns:a16="http://schemas.microsoft.com/office/drawing/2014/main" id="{96856696-4D55-47B7-9C31-724A6E21A42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31" name="Text Box 131">
            <a:extLst>
              <a:ext uri="{FF2B5EF4-FFF2-40B4-BE49-F238E27FC236}">
                <a16:creationId xmlns:a16="http://schemas.microsoft.com/office/drawing/2014/main" id="{E826E77C-CACC-49AB-ACDF-C4739AB36E10}"/>
              </a:ext>
            </a:extLst>
          </p:cNvPr>
          <p:cNvSpPr txBox="1">
            <a:spLocks noChangeArrowheads="1"/>
          </p:cNvSpPr>
          <p:nvPr/>
        </p:nvSpPr>
        <p:spPr bwMode="auto">
          <a:xfrm>
            <a:off x="4005263" y="1619250"/>
            <a:ext cx="2686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x3 </a:t>
            </a:r>
            <a:r>
              <a:rPr lang="en-GB" altLang="en-US"/>
              <a:t>M113 Armoured Personnel Carrier </a:t>
            </a:r>
            <a:r>
              <a:rPr lang="en-GB" altLang="en-US" b="1"/>
              <a:t>    </a:t>
            </a:r>
            <a:r>
              <a:rPr lang="en-GB" altLang="en-US"/>
              <a:t>       CWUS-12</a:t>
            </a:r>
            <a:endParaRPr lang="en-GB" altLang="en-US" b="1"/>
          </a:p>
        </p:txBody>
      </p:sp>
      <p:grpSp>
        <p:nvGrpSpPr>
          <p:cNvPr id="76932" name="Group 132">
            <a:extLst>
              <a:ext uri="{FF2B5EF4-FFF2-40B4-BE49-F238E27FC236}">
                <a16:creationId xmlns:a16="http://schemas.microsoft.com/office/drawing/2014/main" id="{4A6A1121-32B5-4BCE-8B11-5AFFCFB1A5C0}"/>
              </a:ext>
            </a:extLst>
          </p:cNvPr>
          <p:cNvGrpSpPr>
            <a:grpSpLocks/>
          </p:cNvGrpSpPr>
          <p:nvPr/>
        </p:nvGrpSpPr>
        <p:grpSpPr bwMode="auto">
          <a:xfrm>
            <a:off x="3789363" y="1476375"/>
            <a:ext cx="231775" cy="157163"/>
            <a:chOff x="2750" y="2608"/>
            <a:chExt cx="146" cy="99"/>
          </a:xfrm>
        </p:grpSpPr>
        <p:sp>
          <p:nvSpPr>
            <p:cNvPr id="76933" name="Rectangle 133">
              <a:extLst>
                <a:ext uri="{FF2B5EF4-FFF2-40B4-BE49-F238E27FC236}">
                  <a16:creationId xmlns:a16="http://schemas.microsoft.com/office/drawing/2014/main" id="{92E6A085-0E0B-45FB-A857-DF7F031E6C51}"/>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34" name="Line 134">
              <a:extLst>
                <a:ext uri="{FF2B5EF4-FFF2-40B4-BE49-F238E27FC236}">
                  <a16:creationId xmlns:a16="http://schemas.microsoft.com/office/drawing/2014/main" id="{9A606B3F-4956-4F51-9FCD-3983C0373730}"/>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35" name="Line 135">
              <a:extLst>
                <a:ext uri="{FF2B5EF4-FFF2-40B4-BE49-F238E27FC236}">
                  <a16:creationId xmlns:a16="http://schemas.microsoft.com/office/drawing/2014/main" id="{CAF09C3A-6141-404A-842B-98386E34792F}"/>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36" name="Group 136">
            <a:extLst>
              <a:ext uri="{FF2B5EF4-FFF2-40B4-BE49-F238E27FC236}">
                <a16:creationId xmlns:a16="http://schemas.microsoft.com/office/drawing/2014/main" id="{FDDE1225-BF0C-43FE-A22A-137A08ADF30C}"/>
              </a:ext>
            </a:extLst>
          </p:cNvPr>
          <p:cNvGrpSpPr>
            <a:grpSpLocks/>
          </p:cNvGrpSpPr>
          <p:nvPr/>
        </p:nvGrpSpPr>
        <p:grpSpPr bwMode="auto">
          <a:xfrm>
            <a:off x="3867150" y="1404938"/>
            <a:ext cx="74613" cy="26987"/>
            <a:chOff x="2373" y="1404"/>
            <a:chExt cx="47" cy="17"/>
          </a:xfrm>
        </p:grpSpPr>
        <p:sp>
          <p:nvSpPr>
            <p:cNvPr id="76937" name="Oval 137">
              <a:extLst>
                <a:ext uri="{FF2B5EF4-FFF2-40B4-BE49-F238E27FC236}">
                  <a16:creationId xmlns:a16="http://schemas.microsoft.com/office/drawing/2014/main" id="{99EFF011-875C-4935-AACB-F9A4EACB41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38" name="Oval 138">
              <a:extLst>
                <a:ext uri="{FF2B5EF4-FFF2-40B4-BE49-F238E27FC236}">
                  <a16:creationId xmlns:a16="http://schemas.microsoft.com/office/drawing/2014/main" id="{0796A5DB-BF09-46C9-824A-DDA74A9D3A1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39" name="Line 139">
            <a:extLst>
              <a:ext uri="{FF2B5EF4-FFF2-40B4-BE49-F238E27FC236}">
                <a16:creationId xmlns:a16="http://schemas.microsoft.com/office/drawing/2014/main" id="{3E4C1D87-0ACE-4148-ACE4-861887E6F35B}"/>
              </a:ext>
            </a:extLst>
          </p:cNvPr>
          <p:cNvSpPr>
            <a:spLocks noChangeShapeType="1"/>
          </p:cNvSpPr>
          <p:nvPr/>
        </p:nvSpPr>
        <p:spPr bwMode="auto">
          <a:xfrm>
            <a:off x="3644900" y="1262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40" name="Text Box 140">
            <a:extLst>
              <a:ext uri="{FF2B5EF4-FFF2-40B4-BE49-F238E27FC236}">
                <a16:creationId xmlns:a16="http://schemas.microsoft.com/office/drawing/2014/main" id="{CB1192BC-0F4E-4192-B5D7-D0A89DE3F7C1}"/>
              </a:ext>
            </a:extLst>
          </p:cNvPr>
          <p:cNvSpPr txBox="1">
            <a:spLocks noChangeArrowheads="1"/>
          </p:cNvSpPr>
          <p:nvPr/>
        </p:nvSpPr>
        <p:spPr bwMode="auto">
          <a:xfrm>
            <a:off x="4005263" y="1331913"/>
            <a:ext cx="2673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Scout Team (3 with M47 Dragon) </a:t>
            </a:r>
            <a:r>
              <a:rPr lang="en-GB" altLang="en-US" b="1"/>
              <a:t>(f)</a:t>
            </a:r>
            <a:r>
              <a:rPr lang="en-GB" altLang="en-US"/>
              <a:t>         CWUS-52</a:t>
            </a:r>
            <a:endParaRPr lang="en-GB" altLang="en-US" b="1"/>
          </a:p>
        </p:txBody>
      </p:sp>
      <p:grpSp>
        <p:nvGrpSpPr>
          <p:cNvPr id="76941" name="Group 141">
            <a:extLst>
              <a:ext uri="{FF2B5EF4-FFF2-40B4-BE49-F238E27FC236}">
                <a16:creationId xmlns:a16="http://schemas.microsoft.com/office/drawing/2014/main" id="{7422C50D-0C6E-4BEB-A1F4-2626E55691FE}"/>
              </a:ext>
            </a:extLst>
          </p:cNvPr>
          <p:cNvGrpSpPr>
            <a:grpSpLocks/>
          </p:cNvGrpSpPr>
          <p:nvPr/>
        </p:nvGrpSpPr>
        <p:grpSpPr bwMode="auto">
          <a:xfrm>
            <a:off x="3789363" y="1763713"/>
            <a:ext cx="239712" cy="157162"/>
            <a:chOff x="2296" y="2835"/>
            <a:chExt cx="151" cy="99"/>
          </a:xfrm>
        </p:grpSpPr>
        <p:sp>
          <p:nvSpPr>
            <p:cNvPr id="76942" name="Rectangle 142">
              <a:extLst>
                <a:ext uri="{FF2B5EF4-FFF2-40B4-BE49-F238E27FC236}">
                  <a16:creationId xmlns:a16="http://schemas.microsoft.com/office/drawing/2014/main" id="{47F6BF56-1B9F-4B08-9152-0A3088B3D9B3}"/>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43" name="Oval 143">
              <a:extLst>
                <a:ext uri="{FF2B5EF4-FFF2-40B4-BE49-F238E27FC236}">
                  <a16:creationId xmlns:a16="http://schemas.microsoft.com/office/drawing/2014/main" id="{93A1AA60-08C3-4A8D-A14B-F869312FF435}"/>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44" name="Line 144">
              <a:extLst>
                <a:ext uri="{FF2B5EF4-FFF2-40B4-BE49-F238E27FC236}">
                  <a16:creationId xmlns:a16="http://schemas.microsoft.com/office/drawing/2014/main" id="{7F7C58F9-D379-44AE-B808-7328E5995DBF}"/>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945" name="Line 145">
            <a:extLst>
              <a:ext uri="{FF2B5EF4-FFF2-40B4-BE49-F238E27FC236}">
                <a16:creationId xmlns:a16="http://schemas.microsoft.com/office/drawing/2014/main" id="{635421D0-A27B-47B4-9B4A-69580FDC9574}"/>
              </a:ext>
            </a:extLst>
          </p:cNvPr>
          <p:cNvSpPr>
            <a:spLocks noChangeShapeType="1"/>
          </p:cNvSpPr>
          <p:nvPr/>
        </p:nvSpPr>
        <p:spPr bwMode="auto">
          <a:xfrm>
            <a:off x="3644900" y="395288"/>
            <a:ext cx="0" cy="23050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46" name="Line 146">
            <a:extLst>
              <a:ext uri="{FF2B5EF4-FFF2-40B4-BE49-F238E27FC236}">
                <a16:creationId xmlns:a16="http://schemas.microsoft.com/office/drawing/2014/main" id="{DB39DA2B-DE3B-47DB-ABF1-CF1244913BE1}"/>
              </a:ext>
            </a:extLst>
          </p:cNvPr>
          <p:cNvSpPr>
            <a:spLocks noChangeShapeType="1"/>
          </p:cNvSpPr>
          <p:nvPr/>
        </p:nvSpPr>
        <p:spPr bwMode="auto">
          <a:xfrm>
            <a:off x="3860800" y="27717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47" name="Group 147">
            <a:extLst>
              <a:ext uri="{FF2B5EF4-FFF2-40B4-BE49-F238E27FC236}">
                <a16:creationId xmlns:a16="http://schemas.microsoft.com/office/drawing/2014/main" id="{5A11E86C-DA43-48C0-8C95-B7598F196D7F}"/>
              </a:ext>
            </a:extLst>
          </p:cNvPr>
          <p:cNvGrpSpPr>
            <a:grpSpLocks/>
          </p:cNvGrpSpPr>
          <p:nvPr/>
        </p:nvGrpSpPr>
        <p:grpSpPr bwMode="auto">
          <a:xfrm>
            <a:off x="3789363" y="2628900"/>
            <a:ext cx="239712" cy="157163"/>
            <a:chOff x="2750" y="2064"/>
            <a:chExt cx="151" cy="99"/>
          </a:xfrm>
        </p:grpSpPr>
        <p:sp>
          <p:nvSpPr>
            <p:cNvPr id="76948" name="Rectangle 148">
              <a:extLst>
                <a:ext uri="{FF2B5EF4-FFF2-40B4-BE49-F238E27FC236}">
                  <a16:creationId xmlns:a16="http://schemas.microsoft.com/office/drawing/2014/main" id="{02654B80-8DD2-4F5B-9C97-78E686178D95}"/>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49" name="Line 149">
              <a:extLst>
                <a:ext uri="{FF2B5EF4-FFF2-40B4-BE49-F238E27FC236}">
                  <a16:creationId xmlns:a16="http://schemas.microsoft.com/office/drawing/2014/main" id="{F87D3BE9-65FD-49E5-AFCC-F5BE8AFE19E8}"/>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50" name="Line 150">
              <a:extLst>
                <a:ext uri="{FF2B5EF4-FFF2-40B4-BE49-F238E27FC236}">
                  <a16:creationId xmlns:a16="http://schemas.microsoft.com/office/drawing/2014/main" id="{F766A931-BCB6-4327-93DE-6D0D4266688A}"/>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51" name="Group 151">
            <a:extLst>
              <a:ext uri="{FF2B5EF4-FFF2-40B4-BE49-F238E27FC236}">
                <a16:creationId xmlns:a16="http://schemas.microsoft.com/office/drawing/2014/main" id="{366FFE01-B0CD-4745-A571-3C634622FF9C}"/>
              </a:ext>
            </a:extLst>
          </p:cNvPr>
          <p:cNvGrpSpPr>
            <a:grpSpLocks/>
          </p:cNvGrpSpPr>
          <p:nvPr/>
        </p:nvGrpSpPr>
        <p:grpSpPr bwMode="auto">
          <a:xfrm>
            <a:off x="3871913" y="2555875"/>
            <a:ext cx="74612" cy="26988"/>
            <a:chOff x="2373" y="1404"/>
            <a:chExt cx="47" cy="17"/>
          </a:xfrm>
        </p:grpSpPr>
        <p:sp>
          <p:nvSpPr>
            <p:cNvPr id="76952" name="Oval 152">
              <a:extLst>
                <a:ext uri="{FF2B5EF4-FFF2-40B4-BE49-F238E27FC236}">
                  <a16:creationId xmlns:a16="http://schemas.microsoft.com/office/drawing/2014/main" id="{194712FF-9C00-442F-A2A6-0C8091ABE8F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53" name="Oval 153">
              <a:extLst>
                <a:ext uri="{FF2B5EF4-FFF2-40B4-BE49-F238E27FC236}">
                  <a16:creationId xmlns:a16="http://schemas.microsoft.com/office/drawing/2014/main" id="{3F26B5BD-E903-4A33-A631-45D36228675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54" name="Line 154">
            <a:extLst>
              <a:ext uri="{FF2B5EF4-FFF2-40B4-BE49-F238E27FC236}">
                <a16:creationId xmlns:a16="http://schemas.microsoft.com/office/drawing/2014/main" id="{C44325D1-39BD-4387-A8D0-573A039CD721}"/>
              </a:ext>
            </a:extLst>
          </p:cNvPr>
          <p:cNvSpPr>
            <a:spLocks noChangeShapeType="1"/>
          </p:cNvSpPr>
          <p:nvPr/>
        </p:nvSpPr>
        <p:spPr bwMode="auto">
          <a:xfrm>
            <a:off x="364490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55" name="Text Box 155">
            <a:extLst>
              <a:ext uri="{FF2B5EF4-FFF2-40B4-BE49-F238E27FC236}">
                <a16:creationId xmlns:a16="http://schemas.microsoft.com/office/drawing/2014/main" id="{9278F6D5-52DF-44B2-ACD6-04B1DC6F6A85}"/>
              </a:ext>
            </a:extLst>
          </p:cNvPr>
          <p:cNvSpPr txBox="1">
            <a:spLocks noChangeArrowheads="1"/>
          </p:cNvSpPr>
          <p:nvPr/>
        </p:nvSpPr>
        <p:spPr bwMode="auto">
          <a:xfrm>
            <a:off x="4005263" y="2484438"/>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M30 107mm Mortar                                    CWUS-49</a:t>
            </a:r>
            <a:endParaRPr lang="en-GB" altLang="en-US" b="1"/>
          </a:p>
        </p:txBody>
      </p:sp>
      <p:grpSp>
        <p:nvGrpSpPr>
          <p:cNvPr id="76956" name="Group 156">
            <a:extLst>
              <a:ext uri="{FF2B5EF4-FFF2-40B4-BE49-F238E27FC236}">
                <a16:creationId xmlns:a16="http://schemas.microsoft.com/office/drawing/2014/main" id="{56037B28-DD46-4448-A3F7-86CF51353521}"/>
              </a:ext>
            </a:extLst>
          </p:cNvPr>
          <p:cNvGrpSpPr>
            <a:grpSpLocks/>
          </p:cNvGrpSpPr>
          <p:nvPr/>
        </p:nvGrpSpPr>
        <p:grpSpPr bwMode="auto">
          <a:xfrm>
            <a:off x="3789363" y="2916238"/>
            <a:ext cx="239712" cy="157162"/>
            <a:chOff x="2296" y="2064"/>
            <a:chExt cx="151" cy="99"/>
          </a:xfrm>
        </p:grpSpPr>
        <p:sp>
          <p:nvSpPr>
            <p:cNvPr id="76957" name="Rectangle 157">
              <a:extLst>
                <a:ext uri="{FF2B5EF4-FFF2-40B4-BE49-F238E27FC236}">
                  <a16:creationId xmlns:a16="http://schemas.microsoft.com/office/drawing/2014/main" id="{F76B0363-2BDA-4E97-BBB2-7F3E1C49A9A1}"/>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58" name="Oval 158">
              <a:extLst>
                <a:ext uri="{FF2B5EF4-FFF2-40B4-BE49-F238E27FC236}">
                  <a16:creationId xmlns:a16="http://schemas.microsoft.com/office/drawing/2014/main" id="{63F42F0F-8BEA-4CCD-B1B9-3EED1228AEB0}"/>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59" name="Line 159">
              <a:extLst>
                <a:ext uri="{FF2B5EF4-FFF2-40B4-BE49-F238E27FC236}">
                  <a16:creationId xmlns:a16="http://schemas.microsoft.com/office/drawing/2014/main" id="{31A7EB49-2A81-4C67-B79E-B46EF32245ED}"/>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60" name="Line 160">
              <a:extLst>
                <a:ext uri="{FF2B5EF4-FFF2-40B4-BE49-F238E27FC236}">
                  <a16:creationId xmlns:a16="http://schemas.microsoft.com/office/drawing/2014/main" id="{9A149AEF-D404-4BCE-9F57-30BE54C7ACCB}"/>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61" name="Group 161">
            <a:extLst>
              <a:ext uri="{FF2B5EF4-FFF2-40B4-BE49-F238E27FC236}">
                <a16:creationId xmlns:a16="http://schemas.microsoft.com/office/drawing/2014/main" id="{078FB51C-7826-4177-8F93-5D2DD3435878}"/>
              </a:ext>
            </a:extLst>
          </p:cNvPr>
          <p:cNvGrpSpPr>
            <a:grpSpLocks/>
          </p:cNvGrpSpPr>
          <p:nvPr/>
        </p:nvGrpSpPr>
        <p:grpSpPr bwMode="auto">
          <a:xfrm>
            <a:off x="3871913" y="2844800"/>
            <a:ext cx="74612" cy="26988"/>
            <a:chOff x="2373" y="1404"/>
            <a:chExt cx="47" cy="17"/>
          </a:xfrm>
        </p:grpSpPr>
        <p:sp>
          <p:nvSpPr>
            <p:cNvPr id="76962" name="Oval 162">
              <a:extLst>
                <a:ext uri="{FF2B5EF4-FFF2-40B4-BE49-F238E27FC236}">
                  <a16:creationId xmlns:a16="http://schemas.microsoft.com/office/drawing/2014/main" id="{3BB65B6A-719A-41CF-A477-12498668A7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63" name="Oval 163">
              <a:extLst>
                <a:ext uri="{FF2B5EF4-FFF2-40B4-BE49-F238E27FC236}">
                  <a16:creationId xmlns:a16="http://schemas.microsoft.com/office/drawing/2014/main" id="{EF483C4F-CB44-4FCF-B468-349A33F81C6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64" name="Text Box 164">
            <a:extLst>
              <a:ext uri="{FF2B5EF4-FFF2-40B4-BE49-F238E27FC236}">
                <a16:creationId xmlns:a16="http://schemas.microsoft.com/office/drawing/2014/main" id="{6F361626-B593-4F9E-9ED1-AAADA9675CD7}"/>
              </a:ext>
            </a:extLst>
          </p:cNvPr>
          <p:cNvSpPr txBox="1">
            <a:spLocks noChangeArrowheads="1"/>
          </p:cNvSpPr>
          <p:nvPr/>
        </p:nvSpPr>
        <p:spPr bwMode="auto">
          <a:xfrm>
            <a:off x="4005263" y="2771775"/>
            <a:ext cx="2725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M106 107mm Mortar Carrier                       CWUS-15</a:t>
            </a:r>
            <a:endParaRPr lang="en-GB" altLang="en-US" b="1"/>
          </a:p>
        </p:txBody>
      </p:sp>
      <p:sp>
        <p:nvSpPr>
          <p:cNvPr id="76965" name="Text Box 165">
            <a:extLst>
              <a:ext uri="{FF2B5EF4-FFF2-40B4-BE49-F238E27FC236}">
                <a16:creationId xmlns:a16="http://schemas.microsoft.com/office/drawing/2014/main" id="{8B5A324D-986C-48CF-81B3-BB41DDF92950}"/>
              </a:ext>
            </a:extLst>
          </p:cNvPr>
          <p:cNvSpPr txBox="1">
            <a:spLocks noChangeArrowheads="1"/>
          </p:cNvSpPr>
          <p:nvPr/>
        </p:nvSpPr>
        <p:spPr bwMode="auto">
          <a:xfrm>
            <a:off x="3500438" y="3132138"/>
            <a:ext cx="3241675" cy="583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x3 </a:t>
            </a:r>
            <a:r>
              <a:rPr lang="en-GB" altLang="en-US"/>
              <a:t>Armoured Cavalry Platoons, each of </a:t>
            </a:r>
            <a:r>
              <a:rPr lang="en-GB" altLang="en-US" b="1"/>
              <a:t>x2 </a:t>
            </a:r>
            <a:r>
              <a:rPr lang="en-GB" altLang="en-US"/>
              <a:t>tanks, </a:t>
            </a:r>
            <a:r>
              <a:rPr lang="en-GB" altLang="en-US" b="1"/>
              <a:t>x1 </a:t>
            </a:r>
            <a:r>
              <a:rPr lang="en-GB" altLang="en-US"/>
              <a:t>TOW/ITOW Team, </a:t>
            </a:r>
            <a:r>
              <a:rPr lang="en-GB" altLang="en-US" b="1"/>
              <a:t>x1 </a:t>
            </a:r>
            <a:r>
              <a:rPr lang="en-GB" altLang="en-US"/>
              <a:t>M150/M901, </a:t>
            </a:r>
            <a:r>
              <a:rPr lang="en-GB" altLang="en-US" b="1"/>
              <a:t>x2 </a:t>
            </a:r>
            <a:r>
              <a:rPr lang="en-GB" altLang="en-US"/>
              <a:t>Scout Team and </a:t>
            </a:r>
            <a:r>
              <a:rPr lang="en-GB" altLang="en-US" b="1"/>
              <a:t>x1 </a:t>
            </a:r>
            <a:r>
              <a:rPr lang="en-GB" altLang="en-US"/>
              <a:t>M113 (designate </a:t>
            </a:r>
            <a:r>
              <a:rPr lang="en-GB" altLang="en-US" b="1"/>
              <a:t>x1 </a:t>
            </a:r>
            <a:r>
              <a:rPr lang="en-GB" altLang="en-US"/>
              <a:t>M113 in each platoon as the Platoon Commander).</a:t>
            </a:r>
          </a:p>
          <a:p>
            <a:endParaRPr lang="en-GB" altLang="en-US" b="1"/>
          </a:p>
          <a:p>
            <a:r>
              <a:rPr lang="en-GB" altLang="en-US" b="1"/>
              <a:t>(b) </a:t>
            </a:r>
            <a:r>
              <a:rPr lang="en-GB" altLang="en-US"/>
              <a:t>The M551 Sheridan Light Tank had been retired from service by 1981 in all units except 82nd Airborne Division.  Replace Sheridan Light Tanks with:</a:t>
            </a:r>
          </a:p>
          <a:p>
            <a:r>
              <a:rPr lang="en-GB" altLang="en-US"/>
              <a:t>     M60A1 105mm Main Battle Tank                                 CWUS-03</a:t>
            </a:r>
          </a:p>
          <a:p>
            <a:r>
              <a:rPr lang="en-GB" altLang="en-US"/>
              <a:t>     M60A2 ‘Starship’ 152mm Main Battle Tank </a:t>
            </a:r>
            <a:r>
              <a:rPr lang="en-GB" altLang="en-US" b="1"/>
              <a:t>(d) </a:t>
            </a:r>
            <a:r>
              <a:rPr lang="en-GB" altLang="en-US"/>
              <a:t>           CWUS-04</a:t>
            </a:r>
          </a:p>
          <a:p>
            <a:r>
              <a:rPr lang="en-GB" altLang="en-US"/>
              <a:t>     M60A3 105mm Main Battle Tank                                 CWUS-05</a:t>
            </a:r>
          </a:p>
          <a:p>
            <a:r>
              <a:rPr lang="en-GB" altLang="en-US"/>
              <a:t>Or from 1983 in Armoured Cavalry Regiments with:</a:t>
            </a:r>
          </a:p>
          <a:p>
            <a:r>
              <a:rPr lang="en-GB" altLang="en-US"/>
              <a:t>     M1 Abrams 105mm Main Battle Tank </a:t>
            </a:r>
            <a:r>
              <a:rPr lang="en-GB" altLang="en-US" b="1"/>
              <a:t>(e)</a:t>
            </a:r>
            <a:r>
              <a:rPr lang="en-GB" altLang="en-US"/>
              <a:t>                    CWUS-05</a:t>
            </a:r>
          </a:p>
          <a:p>
            <a:r>
              <a:rPr lang="en-GB" altLang="en-US"/>
              <a:t>Or from 1984 in Armoured Cavalry Regiments with:</a:t>
            </a:r>
          </a:p>
          <a:p>
            <a:r>
              <a:rPr lang="en-GB" altLang="en-US"/>
              <a:t>     M1IP (Improved Protection) Abrams 105mm MBT </a:t>
            </a:r>
            <a:r>
              <a:rPr lang="en-GB" altLang="en-US" b="1"/>
              <a:t>(e)</a:t>
            </a:r>
            <a:r>
              <a:rPr lang="en-GB" altLang="en-US"/>
              <a:t> CWUS-13</a:t>
            </a:r>
          </a:p>
          <a:p>
            <a:r>
              <a:rPr lang="en-GB" altLang="en-US"/>
              <a:t>Or from 1987 in Armoured Cavalry Regiments with:</a:t>
            </a:r>
          </a:p>
          <a:p>
            <a:r>
              <a:rPr lang="en-GB" altLang="en-US"/>
              <a:t>     M1A1 Abrams 120mm Main Battle Tank </a:t>
            </a:r>
            <a:r>
              <a:rPr lang="en-GB" altLang="en-US" b="1"/>
              <a:t>(e)</a:t>
            </a:r>
            <a:r>
              <a:rPr lang="en-GB" altLang="en-US"/>
              <a:t>                CWUS-06</a:t>
            </a:r>
          </a:p>
          <a:p>
            <a:endParaRPr lang="en-GB" altLang="en-US"/>
          </a:p>
          <a:p>
            <a:r>
              <a:rPr lang="en-GB" altLang="en-US" b="1"/>
              <a:t>(c) </a:t>
            </a:r>
            <a:r>
              <a:rPr lang="en-GB" altLang="en-US"/>
              <a:t>The M901 Improved TOW Vehicle had replaced the obsolete M150 in front-line units by the 1980s.  However, the M150 persisted in some Reserve and National Guard REFORGER units.  May therefore downgrade ITOW to TOW (see card) and replace M901 ITVs with:</a:t>
            </a:r>
          </a:p>
          <a:p>
            <a:r>
              <a:rPr lang="en-GB" altLang="en-US"/>
              <a:t>     M150 TOW ATGM Carrier                                            CWUS-17</a:t>
            </a:r>
          </a:p>
          <a:p>
            <a:endParaRPr lang="en-GB" altLang="en-US"/>
          </a:p>
          <a:p>
            <a:r>
              <a:rPr lang="en-GB" altLang="en-US" b="1"/>
              <a:t>(d) </a:t>
            </a:r>
            <a:r>
              <a:rPr lang="en-GB" altLang="en-US"/>
              <a:t>Like the Sheridan, which shared its inadequate 152mm gun/missile weapon system, the M60A2 ‘Starship’ was retired by 1981 (the 11th Armored Cavalry Regiment suffered with both types of tank for a time during the late 1970s).</a:t>
            </a:r>
          </a:p>
          <a:p>
            <a:endParaRPr lang="en-GB" altLang="en-US"/>
          </a:p>
          <a:p>
            <a:r>
              <a:rPr lang="en-GB" altLang="en-US" b="1"/>
              <a:t>(e) </a:t>
            </a:r>
            <a:r>
              <a:rPr lang="en-GB" altLang="en-US"/>
              <a:t>M1 Abrams was never adopted by Divisional Cavalry Squadrons before the end of the 1980s, only by Armoured Cavalry Regiments.  </a:t>
            </a:r>
          </a:p>
          <a:p>
            <a:endParaRPr lang="en-GB" altLang="en-US"/>
          </a:p>
          <a:p>
            <a:r>
              <a:rPr lang="en-GB" altLang="en-US" b="1"/>
              <a:t>(f) </a:t>
            </a:r>
            <a:r>
              <a:rPr lang="en-GB" altLang="en-US"/>
              <a:t>From 1988: May replace M72 66mm LAW with M136 84mm LAW as the squad light antitank weapon (see card).</a:t>
            </a:r>
          </a:p>
          <a:p>
            <a:endParaRPr lang="en-GB" altLang="en-US" b="1"/>
          </a:p>
          <a:p>
            <a:r>
              <a:rPr lang="en-GB" altLang="en-US" b="1"/>
              <a:t>(g) </a:t>
            </a:r>
            <a:r>
              <a:rPr lang="en-GB" altLang="en-US"/>
              <a:t>This organisation was used by the Armoured Cavalry Troops of both Armoured Cavalry Regiments and Divisional Cavalry Squadrons until the introduction of the M3 Bradley Cavalry Fighting Vehicle from the mid-1980s.  At that point, these units adopted very different organisations, as shown in ME CWUS-07 (Armoured Cavalry Regiments) and ME CWUS-08 (Divisional Cavalry Squadrons).  However, the Divisional Cavalry Squadrons of the 1st Armored Division and 4th, 5th and 8th Infantry Divisions did not receive M3 Bradley before the end of the 1980s, so persisted with this organisation.</a:t>
            </a:r>
          </a:p>
        </p:txBody>
      </p:sp>
      <p:sp>
        <p:nvSpPr>
          <p:cNvPr id="76966" name="Line 166">
            <a:extLst>
              <a:ext uri="{FF2B5EF4-FFF2-40B4-BE49-F238E27FC236}">
                <a16:creationId xmlns:a16="http://schemas.microsoft.com/office/drawing/2014/main" id="{43647C82-E4AC-454B-BAA7-FD9878AD327A}"/>
              </a:ext>
            </a:extLst>
          </p:cNvPr>
          <p:cNvSpPr>
            <a:spLocks noChangeShapeType="1"/>
          </p:cNvSpPr>
          <p:nvPr/>
        </p:nvSpPr>
        <p:spPr bwMode="auto">
          <a:xfrm>
            <a:off x="3644900"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67" name="Line 167">
            <a:extLst>
              <a:ext uri="{FF2B5EF4-FFF2-40B4-BE49-F238E27FC236}">
                <a16:creationId xmlns:a16="http://schemas.microsoft.com/office/drawing/2014/main" id="{2651D23F-C8BE-448F-A9BB-BDCEE50EB6FF}"/>
              </a:ext>
            </a:extLst>
          </p:cNvPr>
          <p:cNvSpPr>
            <a:spLocks noChangeShapeType="1"/>
          </p:cNvSpPr>
          <p:nvPr/>
        </p:nvSpPr>
        <p:spPr bwMode="auto">
          <a:xfrm>
            <a:off x="3860800" y="21955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68" name="Group 168">
            <a:extLst>
              <a:ext uri="{FF2B5EF4-FFF2-40B4-BE49-F238E27FC236}">
                <a16:creationId xmlns:a16="http://schemas.microsoft.com/office/drawing/2014/main" id="{B76C7EED-5DFD-4E68-A072-19F7EF8F2C80}"/>
              </a:ext>
            </a:extLst>
          </p:cNvPr>
          <p:cNvGrpSpPr>
            <a:grpSpLocks/>
          </p:cNvGrpSpPr>
          <p:nvPr/>
        </p:nvGrpSpPr>
        <p:grpSpPr bwMode="auto">
          <a:xfrm>
            <a:off x="3789363" y="2051050"/>
            <a:ext cx="231775" cy="157163"/>
            <a:chOff x="2750" y="3061"/>
            <a:chExt cx="146" cy="99"/>
          </a:xfrm>
        </p:grpSpPr>
        <p:sp>
          <p:nvSpPr>
            <p:cNvPr id="76969" name="Rectangle 169">
              <a:extLst>
                <a:ext uri="{FF2B5EF4-FFF2-40B4-BE49-F238E27FC236}">
                  <a16:creationId xmlns:a16="http://schemas.microsoft.com/office/drawing/2014/main" id="{3FE925A8-6AEE-4332-841F-044F894DF6D7}"/>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70" name="Line 170">
              <a:extLst>
                <a:ext uri="{FF2B5EF4-FFF2-40B4-BE49-F238E27FC236}">
                  <a16:creationId xmlns:a16="http://schemas.microsoft.com/office/drawing/2014/main" id="{409C1F88-011C-412C-AE03-63EEB2BE73A9}"/>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71" name="Line 171">
              <a:extLst>
                <a:ext uri="{FF2B5EF4-FFF2-40B4-BE49-F238E27FC236}">
                  <a16:creationId xmlns:a16="http://schemas.microsoft.com/office/drawing/2014/main" id="{F6019663-7867-4514-A0DC-07E36E04A2B5}"/>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72" name="Group 172">
            <a:extLst>
              <a:ext uri="{FF2B5EF4-FFF2-40B4-BE49-F238E27FC236}">
                <a16:creationId xmlns:a16="http://schemas.microsoft.com/office/drawing/2014/main" id="{277CD667-5F3F-4FBD-8EBE-77498DF214CA}"/>
              </a:ext>
            </a:extLst>
          </p:cNvPr>
          <p:cNvGrpSpPr>
            <a:grpSpLocks/>
          </p:cNvGrpSpPr>
          <p:nvPr/>
        </p:nvGrpSpPr>
        <p:grpSpPr bwMode="auto">
          <a:xfrm>
            <a:off x="3867150" y="1979613"/>
            <a:ext cx="74613" cy="26987"/>
            <a:chOff x="2373" y="1404"/>
            <a:chExt cx="47" cy="17"/>
          </a:xfrm>
        </p:grpSpPr>
        <p:sp>
          <p:nvSpPr>
            <p:cNvPr id="76973" name="Oval 173">
              <a:extLst>
                <a:ext uri="{FF2B5EF4-FFF2-40B4-BE49-F238E27FC236}">
                  <a16:creationId xmlns:a16="http://schemas.microsoft.com/office/drawing/2014/main" id="{CB2C7836-A929-4E82-A3D8-EC6FE9EB23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74" name="Oval 174">
              <a:extLst>
                <a:ext uri="{FF2B5EF4-FFF2-40B4-BE49-F238E27FC236}">
                  <a16:creationId xmlns:a16="http://schemas.microsoft.com/office/drawing/2014/main" id="{8988F325-521B-4301-A3D7-5857C32AF2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75" name="Line 175">
            <a:extLst>
              <a:ext uri="{FF2B5EF4-FFF2-40B4-BE49-F238E27FC236}">
                <a16:creationId xmlns:a16="http://schemas.microsoft.com/office/drawing/2014/main" id="{347B8222-F3B3-4889-BDF6-53085CE632F2}"/>
              </a:ext>
            </a:extLst>
          </p:cNvPr>
          <p:cNvSpPr>
            <a:spLocks noChangeShapeType="1"/>
          </p:cNvSpPr>
          <p:nvPr/>
        </p:nvSpPr>
        <p:spPr bwMode="auto">
          <a:xfrm>
            <a:off x="364490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76" name="Text Box 176">
            <a:extLst>
              <a:ext uri="{FF2B5EF4-FFF2-40B4-BE49-F238E27FC236}">
                <a16:creationId xmlns:a16="http://schemas.microsoft.com/office/drawing/2014/main" id="{4875DAC8-1469-4FC0-897C-1F8C4D82C568}"/>
              </a:ext>
            </a:extLst>
          </p:cNvPr>
          <p:cNvSpPr txBox="1">
            <a:spLocks noChangeArrowheads="1"/>
          </p:cNvSpPr>
          <p:nvPr/>
        </p:nvSpPr>
        <p:spPr bwMode="auto">
          <a:xfrm>
            <a:off x="4005263" y="1906588"/>
            <a:ext cx="26939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x3 </a:t>
            </a:r>
            <a:r>
              <a:rPr lang="en-GB" altLang="en-US"/>
              <a:t>M220 Improved TOW ATGM Team </a:t>
            </a:r>
            <a:r>
              <a:rPr lang="en-GB" altLang="en-US" b="1"/>
              <a:t>(c)      </a:t>
            </a:r>
            <a:r>
              <a:rPr lang="en-GB" altLang="en-US"/>
              <a:t>CWUS-40</a:t>
            </a:r>
          </a:p>
        </p:txBody>
      </p:sp>
      <p:grpSp>
        <p:nvGrpSpPr>
          <p:cNvPr id="76977" name="Group 177">
            <a:extLst>
              <a:ext uri="{FF2B5EF4-FFF2-40B4-BE49-F238E27FC236}">
                <a16:creationId xmlns:a16="http://schemas.microsoft.com/office/drawing/2014/main" id="{14DD088E-FAD0-42A5-8EE4-F23ACAA15579}"/>
              </a:ext>
            </a:extLst>
          </p:cNvPr>
          <p:cNvGrpSpPr>
            <a:grpSpLocks/>
          </p:cNvGrpSpPr>
          <p:nvPr/>
        </p:nvGrpSpPr>
        <p:grpSpPr bwMode="auto">
          <a:xfrm>
            <a:off x="3867150" y="2268538"/>
            <a:ext cx="74613" cy="26987"/>
            <a:chOff x="2373" y="1404"/>
            <a:chExt cx="47" cy="17"/>
          </a:xfrm>
        </p:grpSpPr>
        <p:sp>
          <p:nvSpPr>
            <p:cNvPr id="76978" name="Oval 178">
              <a:extLst>
                <a:ext uri="{FF2B5EF4-FFF2-40B4-BE49-F238E27FC236}">
                  <a16:creationId xmlns:a16="http://schemas.microsoft.com/office/drawing/2014/main" id="{A083161E-7BBB-4D97-B9F9-46A8C27D5AB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79" name="Oval 179">
              <a:extLst>
                <a:ext uri="{FF2B5EF4-FFF2-40B4-BE49-F238E27FC236}">
                  <a16:creationId xmlns:a16="http://schemas.microsoft.com/office/drawing/2014/main" id="{1D5A127C-ED52-481A-902F-93FD083332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80" name="Text Box 180">
            <a:extLst>
              <a:ext uri="{FF2B5EF4-FFF2-40B4-BE49-F238E27FC236}">
                <a16:creationId xmlns:a16="http://schemas.microsoft.com/office/drawing/2014/main" id="{6016933E-E1BE-4B5C-BBC6-41EF5F5E5BEA}"/>
              </a:ext>
            </a:extLst>
          </p:cNvPr>
          <p:cNvSpPr txBox="1">
            <a:spLocks noChangeArrowheads="1"/>
          </p:cNvSpPr>
          <p:nvPr/>
        </p:nvSpPr>
        <p:spPr bwMode="auto">
          <a:xfrm>
            <a:off x="4005263" y="2195513"/>
            <a:ext cx="27035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Recce/Transport</a:t>
            </a:r>
          </a:p>
          <a:p>
            <a:r>
              <a:rPr lang="en-GB" altLang="en-US" b="1"/>
              <a:t>x3 </a:t>
            </a:r>
            <a:r>
              <a:rPr lang="en-GB" altLang="en-US"/>
              <a:t>M901 Improved TOW Vehicle </a:t>
            </a:r>
            <a:r>
              <a:rPr lang="en-GB" altLang="en-US" b="1"/>
              <a:t>(c) </a:t>
            </a:r>
            <a:r>
              <a:rPr lang="en-GB" altLang="en-US"/>
              <a:t>              CWUS-17</a:t>
            </a:r>
            <a:endParaRPr lang="en-GB" altLang="en-US" b="1"/>
          </a:p>
        </p:txBody>
      </p:sp>
      <p:grpSp>
        <p:nvGrpSpPr>
          <p:cNvPr id="76981" name="Group 181">
            <a:extLst>
              <a:ext uri="{FF2B5EF4-FFF2-40B4-BE49-F238E27FC236}">
                <a16:creationId xmlns:a16="http://schemas.microsoft.com/office/drawing/2014/main" id="{B818C6DF-F7EF-46DF-ADDF-5D06DCF15D63}"/>
              </a:ext>
            </a:extLst>
          </p:cNvPr>
          <p:cNvGrpSpPr>
            <a:grpSpLocks/>
          </p:cNvGrpSpPr>
          <p:nvPr/>
        </p:nvGrpSpPr>
        <p:grpSpPr bwMode="auto">
          <a:xfrm>
            <a:off x="3789363" y="2339975"/>
            <a:ext cx="241300" cy="157163"/>
            <a:chOff x="3113" y="2789"/>
            <a:chExt cx="152" cy="99"/>
          </a:xfrm>
        </p:grpSpPr>
        <p:sp>
          <p:nvSpPr>
            <p:cNvPr id="76982" name="Rectangle 182">
              <a:extLst>
                <a:ext uri="{FF2B5EF4-FFF2-40B4-BE49-F238E27FC236}">
                  <a16:creationId xmlns:a16="http://schemas.microsoft.com/office/drawing/2014/main" id="{18CBC0E2-F5F3-4EC6-AFB5-0941813DC5D7}"/>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83" name="Oval 183">
              <a:extLst>
                <a:ext uri="{FF2B5EF4-FFF2-40B4-BE49-F238E27FC236}">
                  <a16:creationId xmlns:a16="http://schemas.microsoft.com/office/drawing/2014/main" id="{C340420D-21D0-4C88-9C1A-D09DAC33FD68}"/>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84" name="Line 184">
              <a:extLst>
                <a:ext uri="{FF2B5EF4-FFF2-40B4-BE49-F238E27FC236}">
                  <a16:creationId xmlns:a16="http://schemas.microsoft.com/office/drawing/2014/main" id="{6DA361C4-6C6D-48EC-ACAA-3A4B168ABC5E}"/>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85" name="Line 185">
              <a:extLst>
                <a:ext uri="{FF2B5EF4-FFF2-40B4-BE49-F238E27FC236}">
                  <a16:creationId xmlns:a16="http://schemas.microsoft.com/office/drawing/2014/main" id="{D460B9C4-1971-4569-B07F-49BA0A6DA575}"/>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86" name="Group 186">
            <a:extLst>
              <a:ext uri="{FF2B5EF4-FFF2-40B4-BE49-F238E27FC236}">
                <a16:creationId xmlns:a16="http://schemas.microsoft.com/office/drawing/2014/main" id="{874AEBFE-C15F-46E5-B3E7-7DD255011B04}"/>
              </a:ext>
            </a:extLst>
          </p:cNvPr>
          <p:cNvGrpSpPr>
            <a:grpSpLocks/>
          </p:cNvGrpSpPr>
          <p:nvPr/>
        </p:nvGrpSpPr>
        <p:grpSpPr bwMode="auto">
          <a:xfrm>
            <a:off x="3500438" y="250825"/>
            <a:ext cx="288925" cy="217488"/>
            <a:chOff x="2296" y="2835"/>
            <a:chExt cx="151" cy="99"/>
          </a:xfrm>
        </p:grpSpPr>
        <p:sp>
          <p:nvSpPr>
            <p:cNvPr id="76987" name="Rectangle 187">
              <a:extLst>
                <a:ext uri="{FF2B5EF4-FFF2-40B4-BE49-F238E27FC236}">
                  <a16:creationId xmlns:a16="http://schemas.microsoft.com/office/drawing/2014/main" id="{BE27EC27-DE67-46BD-8107-46F01B30311A}"/>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88" name="Oval 188">
              <a:extLst>
                <a:ext uri="{FF2B5EF4-FFF2-40B4-BE49-F238E27FC236}">
                  <a16:creationId xmlns:a16="http://schemas.microsoft.com/office/drawing/2014/main" id="{157B4245-D31D-4CE1-90D7-2DEE86EA591B}"/>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89" name="Line 189">
              <a:extLst>
                <a:ext uri="{FF2B5EF4-FFF2-40B4-BE49-F238E27FC236}">
                  <a16:creationId xmlns:a16="http://schemas.microsoft.com/office/drawing/2014/main" id="{306D406D-89FF-4258-AD21-4AE6FD007043}"/>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6990" name="Line 190">
            <a:extLst>
              <a:ext uri="{FF2B5EF4-FFF2-40B4-BE49-F238E27FC236}">
                <a16:creationId xmlns:a16="http://schemas.microsoft.com/office/drawing/2014/main" id="{4A705390-BA81-419D-9E8D-8D376E3C6D1B}"/>
              </a:ext>
            </a:extLst>
          </p:cNvPr>
          <p:cNvSpPr>
            <a:spLocks noChangeShapeType="1"/>
          </p:cNvSpPr>
          <p:nvPr/>
        </p:nvSpPr>
        <p:spPr bwMode="auto">
          <a:xfrm>
            <a:off x="476250" y="16208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6991" name="Group 191">
            <a:extLst>
              <a:ext uri="{FF2B5EF4-FFF2-40B4-BE49-F238E27FC236}">
                <a16:creationId xmlns:a16="http://schemas.microsoft.com/office/drawing/2014/main" id="{B844C457-F96F-43BE-88E6-335C44564129}"/>
              </a:ext>
            </a:extLst>
          </p:cNvPr>
          <p:cNvGrpSpPr>
            <a:grpSpLocks/>
          </p:cNvGrpSpPr>
          <p:nvPr/>
        </p:nvGrpSpPr>
        <p:grpSpPr bwMode="auto">
          <a:xfrm>
            <a:off x="404813" y="1476375"/>
            <a:ext cx="231775" cy="157163"/>
            <a:chOff x="2750" y="3061"/>
            <a:chExt cx="146" cy="99"/>
          </a:xfrm>
        </p:grpSpPr>
        <p:sp>
          <p:nvSpPr>
            <p:cNvPr id="76992" name="Rectangle 192">
              <a:extLst>
                <a:ext uri="{FF2B5EF4-FFF2-40B4-BE49-F238E27FC236}">
                  <a16:creationId xmlns:a16="http://schemas.microsoft.com/office/drawing/2014/main" id="{7C5F44EF-23C9-4DB2-8628-A48BBF31422E}"/>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6993" name="Line 193">
              <a:extLst>
                <a:ext uri="{FF2B5EF4-FFF2-40B4-BE49-F238E27FC236}">
                  <a16:creationId xmlns:a16="http://schemas.microsoft.com/office/drawing/2014/main" id="{D6CF057F-B342-4FA1-8887-CF33366ABA75}"/>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94" name="Line 194">
              <a:extLst>
                <a:ext uri="{FF2B5EF4-FFF2-40B4-BE49-F238E27FC236}">
                  <a16:creationId xmlns:a16="http://schemas.microsoft.com/office/drawing/2014/main" id="{227AB991-653D-49B3-9539-DAF1420DE562}"/>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6995" name="Group 195">
            <a:extLst>
              <a:ext uri="{FF2B5EF4-FFF2-40B4-BE49-F238E27FC236}">
                <a16:creationId xmlns:a16="http://schemas.microsoft.com/office/drawing/2014/main" id="{73A9F545-882F-4A5A-8AEB-01E5FA07EEB2}"/>
              </a:ext>
            </a:extLst>
          </p:cNvPr>
          <p:cNvGrpSpPr>
            <a:grpSpLocks/>
          </p:cNvGrpSpPr>
          <p:nvPr/>
        </p:nvGrpSpPr>
        <p:grpSpPr bwMode="auto">
          <a:xfrm>
            <a:off x="482600" y="1404938"/>
            <a:ext cx="74613" cy="26987"/>
            <a:chOff x="2373" y="1404"/>
            <a:chExt cx="47" cy="17"/>
          </a:xfrm>
        </p:grpSpPr>
        <p:sp>
          <p:nvSpPr>
            <p:cNvPr id="76996" name="Oval 196">
              <a:extLst>
                <a:ext uri="{FF2B5EF4-FFF2-40B4-BE49-F238E27FC236}">
                  <a16:creationId xmlns:a16="http://schemas.microsoft.com/office/drawing/2014/main" id="{5BB800EA-8BDF-4878-9541-D2708D3311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6997" name="Oval 197">
              <a:extLst>
                <a:ext uri="{FF2B5EF4-FFF2-40B4-BE49-F238E27FC236}">
                  <a16:creationId xmlns:a16="http://schemas.microsoft.com/office/drawing/2014/main" id="{9EB24E57-8AB6-4CCB-8B95-11AAC0E1E2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6998" name="Line 198">
            <a:extLst>
              <a:ext uri="{FF2B5EF4-FFF2-40B4-BE49-F238E27FC236}">
                <a16:creationId xmlns:a16="http://schemas.microsoft.com/office/drawing/2014/main" id="{016DE81E-5A49-415D-B35D-591D242CDA56}"/>
              </a:ext>
            </a:extLst>
          </p:cNvPr>
          <p:cNvSpPr>
            <a:spLocks noChangeShapeType="1"/>
          </p:cNvSpPr>
          <p:nvPr/>
        </p:nvSpPr>
        <p:spPr bwMode="auto">
          <a:xfrm>
            <a:off x="260350" y="1549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6999" name="Text Box 199">
            <a:extLst>
              <a:ext uri="{FF2B5EF4-FFF2-40B4-BE49-F238E27FC236}">
                <a16:creationId xmlns:a16="http://schemas.microsoft.com/office/drawing/2014/main" id="{8B1D6BF2-CF34-4487-9B8D-372272C53C69}"/>
              </a:ext>
            </a:extLst>
          </p:cNvPr>
          <p:cNvSpPr txBox="1">
            <a:spLocks noChangeArrowheads="1"/>
          </p:cNvSpPr>
          <p:nvPr/>
        </p:nvSpPr>
        <p:spPr bwMode="auto">
          <a:xfrm>
            <a:off x="620713" y="1331913"/>
            <a:ext cx="2698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M220 Improved TOW ATGM Team </a:t>
            </a:r>
            <a:r>
              <a:rPr lang="en-GB" altLang="en-US" b="1"/>
              <a:t>(d)      </a:t>
            </a:r>
            <a:r>
              <a:rPr lang="en-GB" altLang="en-US"/>
              <a:t>CWUS-40</a:t>
            </a:r>
          </a:p>
        </p:txBody>
      </p:sp>
      <p:grpSp>
        <p:nvGrpSpPr>
          <p:cNvPr id="77000" name="Group 200">
            <a:extLst>
              <a:ext uri="{FF2B5EF4-FFF2-40B4-BE49-F238E27FC236}">
                <a16:creationId xmlns:a16="http://schemas.microsoft.com/office/drawing/2014/main" id="{B0253A66-A290-4848-9EE9-AFF860F0567E}"/>
              </a:ext>
            </a:extLst>
          </p:cNvPr>
          <p:cNvGrpSpPr>
            <a:grpSpLocks/>
          </p:cNvGrpSpPr>
          <p:nvPr/>
        </p:nvGrpSpPr>
        <p:grpSpPr bwMode="auto">
          <a:xfrm>
            <a:off x="482600" y="1693863"/>
            <a:ext cx="74613" cy="26987"/>
            <a:chOff x="2373" y="1404"/>
            <a:chExt cx="47" cy="17"/>
          </a:xfrm>
        </p:grpSpPr>
        <p:sp>
          <p:nvSpPr>
            <p:cNvPr id="77001" name="Oval 201">
              <a:extLst>
                <a:ext uri="{FF2B5EF4-FFF2-40B4-BE49-F238E27FC236}">
                  <a16:creationId xmlns:a16="http://schemas.microsoft.com/office/drawing/2014/main" id="{1AA2FF25-0490-4272-ADFC-52A665083A0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7002" name="Oval 202">
              <a:extLst>
                <a:ext uri="{FF2B5EF4-FFF2-40B4-BE49-F238E27FC236}">
                  <a16:creationId xmlns:a16="http://schemas.microsoft.com/office/drawing/2014/main" id="{04905C1E-D78A-4029-B3FE-10613B00703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7003" name="Text Box 203">
            <a:extLst>
              <a:ext uri="{FF2B5EF4-FFF2-40B4-BE49-F238E27FC236}">
                <a16:creationId xmlns:a16="http://schemas.microsoft.com/office/drawing/2014/main" id="{A9F5A8F7-B5B6-4198-AB35-2AF518DC838D}"/>
              </a:ext>
            </a:extLst>
          </p:cNvPr>
          <p:cNvSpPr txBox="1">
            <a:spLocks noChangeArrowheads="1"/>
          </p:cNvSpPr>
          <p:nvPr/>
        </p:nvSpPr>
        <p:spPr bwMode="auto">
          <a:xfrm>
            <a:off x="620713" y="1620838"/>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Recce/Transport</a:t>
            </a:r>
          </a:p>
          <a:p>
            <a:r>
              <a:rPr lang="en-GB" altLang="en-US" b="1"/>
              <a:t>x1 </a:t>
            </a:r>
            <a:r>
              <a:rPr lang="en-GB" altLang="en-US"/>
              <a:t>M901 Improved TOW Vehicle </a:t>
            </a:r>
            <a:r>
              <a:rPr lang="en-GB" altLang="en-US" b="1"/>
              <a:t>(d)  </a:t>
            </a:r>
            <a:r>
              <a:rPr lang="en-GB" altLang="en-US"/>
              <a:t>              CWUS-17</a:t>
            </a:r>
            <a:endParaRPr lang="en-GB" altLang="en-US" b="1"/>
          </a:p>
        </p:txBody>
      </p:sp>
      <p:grpSp>
        <p:nvGrpSpPr>
          <p:cNvPr id="77004" name="Group 204">
            <a:extLst>
              <a:ext uri="{FF2B5EF4-FFF2-40B4-BE49-F238E27FC236}">
                <a16:creationId xmlns:a16="http://schemas.microsoft.com/office/drawing/2014/main" id="{7655FDE8-AFE7-412D-9C3C-210DEC21551A}"/>
              </a:ext>
            </a:extLst>
          </p:cNvPr>
          <p:cNvGrpSpPr>
            <a:grpSpLocks/>
          </p:cNvGrpSpPr>
          <p:nvPr/>
        </p:nvGrpSpPr>
        <p:grpSpPr bwMode="auto">
          <a:xfrm>
            <a:off x="404813" y="1765300"/>
            <a:ext cx="241300" cy="157163"/>
            <a:chOff x="3113" y="2789"/>
            <a:chExt cx="152" cy="99"/>
          </a:xfrm>
        </p:grpSpPr>
        <p:sp>
          <p:nvSpPr>
            <p:cNvPr id="77005" name="Rectangle 205">
              <a:extLst>
                <a:ext uri="{FF2B5EF4-FFF2-40B4-BE49-F238E27FC236}">
                  <a16:creationId xmlns:a16="http://schemas.microsoft.com/office/drawing/2014/main" id="{5C30A397-8DA9-49E5-A352-93987A3E155F}"/>
                </a:ext>
              </a:extLst>
            </p:cNvPr>
            <p:cNvSpPr>
              <a:spLocks noChangeAspect="1" noChangeArrowheads="1"/>
            </p:cNvSpPr>
            <p:nvPr/>
          </p:nvSpPr>
          <p:spPr bwMode="auto">
            <a:xfrm>
              <a:off x="3114"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006" name="Oval 206">
              <a:extLst>
                <a:ext uri="{FF2B5EF4-FFF2-40B4-BE49-F238E27FC236}">
                  <a16:creationId xmlns:a16="http://schemas.microsoft.com/office/drawing/2014/main" id="{A267D276-F010-4F09-A78C-788CC131B799}"/>
                </a:ext>
              </a:extLst>
            </p:cNvPr>
            <p:cNvSpPr>
              <a:spLocks noChangeAspect="1" noChangeArrowheads="1"/>
            </p:cNvSpPr>
            <p:nvPr/>
          </p:nvSpPr>
          <p:spPr bwMode="auto">
            <a:xfrm>
              <a:off x="3133" y="2811"/>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7007" name="Line 207">
              <a:extLst>
                <a:ext uri="{FF2B5EF4-FFF2-40B4-BE49-F238E27FC236}">
                  <a16:creationId xmlns:a16="http://schemas.microsoft.com/office/drawing/2014/main" id="{1D84D8BA-1716-493C-ACAE-4F08664B65F8}"/>
                </a:ext>
              </a:extLst>
            </p:cNvPr>
            <p:cNvSpPr>
              <a:spLocks noChangeAspect="1" noChangeShapeType="1"/>
            </p:cNvSpPr>
            <p:nvPr/>
          </p:nvSpPr>
          <p:spPr bwMode="auto">
            <a:xfrm flipV="1">
              <a:off x="3113" y="2790"/>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7008" name="Line 208">
              <a:extLst>
                <a:ext uri="{FF2B5EF4-FFF2-40B4-BE49-F238E27FC236}">
                  <a16:creationId xmlns:a16="http://schemas.microsoft.com/office/drawing/2014/main" id="{8F00AA05-2F1A-47EA-8192-636E511D9DB1}"/>
                </a:ext>
              </a:extLst>
            </p:cNvPr>
            <p:cNvSpPr>
              <a:spLocks noChangeAspect="1" noChangeShapeType="1"/>
            </p:cNvSpPr>
            <p:nvPr/>
          </p:nvSpPr>
          <p:spPr bwMode="auto">
            <a:xfrm>
              <a:off x="3186"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43" name="Line 75">
            <a:extLst>
              <a:ext uri="{FF2B5EF4-FFF2-40B4-BE49-F238E27FC236}">
                <a16:creationId xmlns:a16="http://schemas.microsoft.com/office/drawing/2014/main" id="{37138069-CCB3-40B6-81A8-79D7A278C1B6}"/>
              </a:ext>
            </a:extLst>
          </p:cNvPr>
          <p:cNvSpPr>
            <a:spLocks noChangeShapeType="1"/>
          </p:cNvSpPr>
          <p:nvPr/>
        </p:nvSpPr>
        <p:spPr bwMode="auto">
          <a:xfrm>
            <a:off x="26035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844" name="Text Box 76">
            <a:extLst>
              <a:ext uri="{FF2B5EF4-FFF2-40B4-BE49-F238E27FC236}">
                <a16:creationId xmlns:a16="http://schemas.microsoft.com/office/drawing/2014/main" id="{0408529D-F312-4601-8113-11351D63F01B}"/>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CWUS-06</a:t>
            </a:r>
          </a:p>
          <a:p>
            <a:r>
              <a:rPr lang="en-GB" altLang="en-US" sz="1000" b="1"/>
              <a:t>Armored Cavalry Tank Troop </a:t>
            </a:r>
            <a:r>
              <a:rPr lang="en-GB" altLang="en-US" b="1"/>
              <a:t>(b)</a:t>
            </a:r>
            <a:endParaRPr lang="en-GB" altLang="en-US" sz="1000" b="1"/>
          </a:p>
        </p:txBody>
      </p:sp>
      <p:grpSp>
        <p:nvGrpSpPr>
          <p:cNvPr id="32845" name="Group 77">
            <a:extLst>
              <a:ext uri="{FF2B5EF4-FFF2-40B4-BE49-F238E27FC236}">
                <a16:creationId xmlns:a16="http://schemas.microsoft.com/office/drawing/2014/main" id="{7DB7C658-B750-40A5-980B-16A0F9F0CBF2}"/>
              </a:ext>
            </a:extLst>
          </p:cNvPr>
          <p:cNvGrpSpPr>
            <a:grpSpLocks/>
          </p:cNvGrpSpPr>
          <p:nvPr/>
        </p:nvGrpSpPr>
        <p:grpSpPr bwMode="auto">
          <a:xfrm>
            <a:off x="404813" y="611188"/>
            <a:ext cx="231775" cy="157162"/>
            <a:chOff x="2931" y="2245"/>
            <a:chExt cx="146" cy="99"/>
          </a:xfrm>
        </p:grpSpPr>
        <p:sp>
          <p:nvSpPr>
            <p:cNvPr id="32846" name="Rectangle 78">
              <a:extLst>
                <a:ext uri="{FF2B5EF4-FFF2-40B4-BE49-F238E27FC236}">
                  <a16:creationId xmlns:a16="http://schemas.microsoft.com/office/drawing/2014/main" id="{B60D358B-4A01-42C9-BA72-F7F55803393E}"/>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47" name="Oval 79">
              <a:extLst>
                <a:ext uri="{FF2B5EF4-FFF2-40B4-BE49-F238E27FC236}">
                  <a16:creationId xmlns:a16="http://schemas.microsoft.com/office/drawing/2014/main" id="{5B40F0D0-E72A-43E4-BA1C-70821C5471E0}"/>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848" name="Group 80">
            <a:extLst>
              <a:ext uri="{FF2B5EF4-FFF2-40B4-BE49-F238E27FC236}">
                <a16:creationId xmlns:a16="http://schemas.microsoft.com/office/drawing/2014/main" id="{C00520D5-6CFF-4BB8-9051-167D788D6B1A}"/>
              </a:ext>
            </a:extLst>
          </p:cNvPr>
          <p:cNvGrpSpPr>
            <a:grpSpLocks/>
          </p:cNvGrpSpPr>
          <p:nvPr/>
        </p:nvGrpSpPr>
        <p:grpSpPr bwMode="auto">
          <a:xfrm>
            <a:off x="482600" y="539750"/>
            <a:ext cx="74613" cy="26988"/>
            <a:chOff x="2373" y="1404"/>
            <a:chExt cx="47" cy="17"/>
          </a:xfrm>
        </p:grpSpPr>
        <p:sp>
          <p:nvSpPr>
            <p:cNvPr id="32849" name="Oval 81">
              <a:extLst>
                <a:ext uri="{FF2B5EF4-FFF2-40B4-BE49-F238E27FC236}">
                  <a16:creationId xmlns:a16="http://schemas.microsoft.com/office/drawing/2014/main" id="{7A9C1669-7A1A-4ACA-BB1E-473627971EC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2850" name="Oval 82">
              <a:extLst>
                <a:ext uri="{FF2B5EF4-FFF2-40B4-BE49-F238E27FC236}">
                  <a16:creationId xmlns:a16="http://schemas.microsoft.com/office/drawing/2014/main" id="{61D9754B-A3EF-4463-BC14-72AA91819AA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2851" name="Line 83">
            <a:extLst>
              <a:ext uri="{FF2B5EF4-FFF2-40B4-BE49-F238E27FC236}">
                <a16:creationId xmlns:a16="http://schemas.microsoft.com/office/drawing/2014/main" id="{94308290-6BCC-4282-B133-007D18E96DC8}"/>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852" name="Text Box 84">
            <a:extLst>
              <a:ext uri="{FF2B5EF4-FFF2-40B4-BE49-F238E27FC236}">
                <a16:creationId xmlns:a16="http://schemas.microsoft.com/office/drawing/2014/main" id="{F33F2FFD-D6E1-4DFB-A176-56BA40802458}"/>
              </a:ext>
            </a:extLst>
          </p:cNvPr>
          <p:cNvSpPr txBox="1">
            <a:spLocks noChangeArrowheads="1"/>
          </p:cNvSpPr>
          <p:nvPr/>
        </p:nvSpPr>
        <p:spPr bwMode="auto">
          <a:xfrm>
            <a:off x="620713" y="468313"/>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M551 Sheridan 152mm Light Tank </a:t>
            </a:r>
            <a:r>
              <a:rPr lang="en-GB" altLang="en-US" b="1"/>
              <a:t>(ac)      </a:t>
            </a:r>
            <a:r>
              <a:rPr lang="en-GB" altLang="en-US"/>
              <a:t>CWUS-01</a:t>
            </a:r>
            <a:endParaRPr lang="en-GB" altLang="en-US" b="1"/>
          </a:p>
        </p:txBody>
      </p:sp>
      <p:grpSp>
        <p:nvGrpSpPr>
          <p:cNvPr id="32853" name="Group 85">
            <a:extLst>
              <a:ext uri="{FF2B5EF4-FFF2-40B4-BE49-F238E27FC236}">
                <a16:creationId xmlns:a16="http://schemas.microsoft.com/office/drawing/2014/main" id="{73A6C35D-9A9E-4E01-890D-06C94843AB30}"/>
              </a:ext>
            </a:extLst>
          </p:cNvPr>
          <p:cNvGrpSpPr>
            <a:grpSpLocks/>
          </p:cNvGrpSpPr>
          <p:nvPr/>
        </p:nvGrpSpPr>
        <p:grpSpPr bwMode="auto">
          <a:xfrm>
            <a:off x="404813" y="898525"/>
            <a:ext cx="231775" cy="157163"/>
            <a:chOff x="2931" y="2245"/>
            <a:chExt cx="146" cy="99"/>
          </a:xfrm>
        </p:grpSpPr>
        <p:sp>
          <p:nvSpPr>
            <p:cNvPr id="32854" name="Rectangle 86">
              <a:extLst>
                <a:ext uri="{FF2B5EF4-FFF2-40B4-BE49-F238E27FC236}">
                  <a16:creationId xmlns:a16="http://schemas.microsoft.com/office/drawing/2014/main" id="{6E934B21-AA73-4E91-9630-125C8E07B5A7}"/>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55" name="Oval 87">
              <a:extLst>
                <a:ext uri="{FF2B5EF4-FFF2-40B4-BE49-F238E27FC236}">
                  <a16:creationId xmlns:a16="http://schemas.microsoft.com/office/drawing/2014/main" id="{2E2928CF-ED6A-49DF-98E8-FE2B4891E60A}"/>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856" name="Group 88">
            <a:extLst>
              <a:ext uri="{FF2B5EF4-FFF2-40B4-BE49-F238E27FC236}">
                <a16:creationId xmlns:a16="http://schemas.microsoft.com/office/drawing/2014/main" id="{10050DAE-5947-4907-B0C0-02F69A3F2238}"/>
              </a:ext>
            </a:extLst>
          </p:cNvPr>
          <p:cNvGrpSpPr>
            <a:grpSpLocks/>
          </p:cNvGrpSpPr>
          <p:nvPr/>
        </p:nvGrpSpPr>
        <p:grpSpPr bwMode="auto">
          <a:xfrm>
            <a:off x="482600" y="827088"/>
            <a:ext cx="74613" cy="26987"/>
            <a:chOff x="2373" y="1404"/>
            <a:chExt cx="47" cy="17"/>
          </a:xfrm>
        </p:grpSpPr>
        <p:sp>
          <p:nvSpPr>
            <p:cNvPr id="32857" name="Oval 89">
              <a:extLst>
                <a:ext uri="{FF2B5EF4-FFF2-40B4-BE49-F238E27FC236}">
                  <a16:creationId xmlns:a16="http://schemas.microsoft.com/office/drawing/2014/main" id="{343088DF-B3DD-476B-B50C-5A22990110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2858" name="Oval 90">
              <a:extLst>
                <a:ext uri="{FF2B5EF4-FFF2-40B4-BE49-F238E27FC236}">
                  <a16:creationId xmlns:a16="http://schemas.microsoft.com/office/drawing/2014/main" id="{CE488F14-86B8-4156-A7B7-7F84F7D2E5B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2859" name="Line 91">
            <a:extLst>
              <a:ext uri="{FF2B5EF4-FFF2-40B4-BE49-F238E27FC236}">
                <a16:creationId xmlns:a16="http://schemas.microsoft.com/office/drawing/2014/main" id="{3498C3E7-A974-489C-966A-5078D46C10D0}"/>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860" name="Text Box 92">
            <a:extLst>
              <a:ext uri="{FF2B5EF4-FFF2-40B4-BE49-F238E27FC236}">
                <a16:creationId xmlns:a16="http://schemas.microsoft.com/office/drawing/2014/main" id="{A223D276-50CE-4BBC-9CCD-B02539A4971B}"/>
              </a:ext>
            </a:extLst>
          </p:cNvPr>
          <p:cNvSpPr txBox="1">
            <a:spLocks noChangeArrowheads="1"/>
          </p:cNvSpPr>
          <p:nvPr/>
        </p:nvSpPr>
        <p:spPr bwMode="auto">
          <a:xfrm>
            <a:off x="620713" y="755650"/>
            <a:ext cx="2733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x7 </a:t>
            </a:r>
            <a:r>
              <a:rPr lang="en-GB" altLang="en-US"/>
              <a:t>M551 Sheridan 152mm Light Tank </a:t>
            </a:r>
            <a:r>
              <a:rPr lang="en-GB" altLang="en-US" b="1"/>
              <a:t>(ac)      </a:t>
            </a:r>
            <a:r>
              <a:rPr lang="en-GB" altLang="en-US"/>
              <a:t>CWUS-01</a:t>
            </a:r>
            <a:endParaRPr lang="en-GB" altLang="en-US" b="1"/>
          </a:p>
        </p:txBody>
      </p:sp>
      <p:sp>
        <p:nvSpPr>
          <p:cNvPr id="32861" name="Line 93">
            <a:extLst>
              <a:ext uri="{FF2B5EF4-FFF2-40B4-BE49-F238E27FC236}">
                <a16:creationId xmlns:a16="http://schemas.microsoft.com/office/drawing/2014/main" id="{AC45CB00-67B3-4E8E-9344-92116EC0196F}"/>
              </a:ext>
            </a:extLst>
          </p:cNvPr>
          <p:cNvSpPr>
            <a:spLocks noChangeShapeType="1"/>
          </p:cNvSpPr>
          <p:nvPr/>
        </p:nvSpPr>
        <p:spPr bwMode="auto">
          <a:xfrm>
            <a:off x="260350"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862" name="Text Box 94">
            <a:extLst>
              <a:ext uri="{FF2B5EF4-FFF2-40B4-BE49-F238E27FC236}">
                <a16:creationId xmlns:a16="http://schemas.microsoft.com/office/drawing/2014/main" id="{7B359FF7-A836-4A5F-8356-46C1B02CA000}"/>
              </a:ext>
            </a:extLst>
          </p:cNvPr>
          <p:cNvSpPr txBox="1">
            <a:spLocks noChangeArrowheads="1"/>
          </p:cNvSpPr>
          <p:nvPr/>
        </p:nvSpPr>
        <p:spPr bwMode="auto">
          <a:xfrm>
            <a:off x="115888" y="1116013"/>
            <a:ext cx="3313112"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M551 Sheridan Light Tank had been retired from service by 1981 in all units except 82nd Airborne Division.  Replace Sheridan Light Tanks with:</a:t>
            </a:r>
          </a:p>
          <a:p>
            <a:r>
              <a:rPr lang="en-GB" altLang="en-US"/>
              <a:t>     M60A1 105mm Main Battle Tank                                 CWUS-03</a:t>
            </a:r>
          </a:p>
          <a:p>
            <a:r>
              <a:rPr lang="en-GB" altLang="en-US"/>
              <a:t>     M60A3 105mm Main Battle Tank                                 CWUS-05</a:t>
            </a:r>
          </a:p>
          <a:p>
            <a:r>
              <a:rPr lang="en-GB" altLang="en-US"/>
              <a:t>Or from 1983 with:</a:t>
            </a:r>
          </a:p>
          <a:p>
            <a:r>
              <a:rPr lang="en-GB" altLang="en-US"/>
              <a:t>     M1 Abrams 105mm Main Battle Tank </a:t>
            </a:r>
            <a:r>
              <a:rPr lang="en-GB" altLang="en-US" b="1"/>
              <a:t>(c)</a:t>
            </a:r>
            <a:r>
              <a:rPr lang="en-GB" altLang="en-US"/>
              <a:t>                     CWUS-05</a:t>
            </a:r>
          </a:p>
          <a:p>
            <a:r>
              <a:rPr lang="en-GB" altLang="en-US"/>
              <a:t>Or from 1984 with:</a:t>
            </a:r>
          </a:p>
          <a:p>
            <a:r>
              <a:rPr lang="en-GB" altLang="en-US"/>
              <a:t>     M1IP (Improved Protection) Abrams 105mm MBT       CWUS-13 </a:t>
            </a:r>
          </a:p>
          <a:p>
            <a:r>
              <a:rPr lang="en-GB" altLang="en-US"/>
              <a:t>Or in Late 1980s, may replace with:</a:t>
            </a:r>
          </a:p>
          <a:p>
            <a:r>
              <a:rPr lang="en-GB" altLang="en-US"/>
              <a:t>     M1A1 Abrams 120mm Main Battle Tank </a:t>
            </a:r>
            <a:r>
              <a:rPr lang="en-GB" altLang="en-US" b="1"/>
              <a:t>(c)</a:t>
            </a:r>
            <a:r>
              <a:rPr lang="en-GB" altLang="en-US"/>
              <a:t>                 CWUS-06</a:t>
            </a:r>
          </a:p>
          <a:p>
            <a:endParaRPr lang="en-GB" altLang="en-US"/>
          </a:p>
          <a:p>
            <a:r>
              <a:rPr lang="en-GB" altLang="en-US" b="1"/>
              <a:t>(b) </a:t>
            </a:r>
            <a:r>
              <a:rPr lang="en-GB" altLang="en-US"/>
              <a:t>May alternatively be fielded as </a:t>
            </a:r>
            <a:r>
              <a:rPr lang="en-GB" altLang="en-US" b="1"/>
              <a:t>x3 </a:t>
            </a:r>
            <a:r>
              <a:rPr lang="en-GB" altLang="en-US"/>
              <a:t>platoon-sized MEs, each of </a:t>
            </a:r>
            <a:r>
              <a:rPr lang="en-GB" altLang="en-US" b="1"/>
              <a:t>x2 </a:t>
            </a:r>
            <a:r>
              <a:rPr lang="en-GB" altLang="en-US"/>
              <a:t>tanks.  Designate one tank in the platoon as the Platoon Commander.</a:t>
            </a:r>
          </a:p>
          <a:p>
            <a:endParaRPr lang="en-GB" altLang="en-US"/>
          </a:p>
          <a:p>
            <a:r>
              <a:rPr lang="en-GB" altLang="en-US" b="1"/>
              <a:t>(c) </a:t>
            </a:r>
            <a:r>
              <a:rPr lang="en-GB" altLang="en-US"/>
              <a:t>11th ACR adopted M1 Abrams in 1983, followed by 2nd ACR in 1984.  Armoured Cavalry Tank Troops equipped with Abrams kept the old organisation for a time, but then adopted a weaker organisation with the arrival of M3 Bradley and the general reorganisation that came with the new vehicle. The Tank Troops then had an organisation of </a:t>
            </a:r>
            <a:r>
              <a:rPr lang="en-GB" altLang="en-US" b="1"/>
              <a:t>x1 </a:t>
            </a:r>
            <a:r>
              <a:rPr lang="en-GB" altLang="en-US"/>
              <a:t>Command Abrams and </a:t>
            </a:r>
            <a:r>
              <a:rPr lang="en-GB" altLang="en-US" b="1"/>
              <a:t>x6 </a:t>
            </a:r>
            <a:r>
              <a:rPr lang="en-GB" altLang="en-US"/>
              <a:t>Abrams.</a:t>
            </a:r>
            <a:endParaRPr lang="en-GB" altLang="en-US" b="1"/>
          </a:p>
        </p:txBody>
      </p:sp>
      <p:grpSp>
        <p:nvGrpSpPr>
          <p:cNvPr id="32863" name="Group 95">
            <a:extLst>
              <a:ext uri="{FF2B5EF4-FFF2-40B4-BE49-F238E27FC236}">
                <a16:creationId xmlns:a16="http://schemas.microsoft.com/office/drawing/2014/main" id="{01D8DF3A-BB13-4BAD-B48B-D53166104F78}"/>
              </a:ext>
            </a:extLst>
          </p:cNvPr>
          <p:cNvGrpSpPr>
            <a:grpSpLocks/>
          </p:cNvGrpSpPr>
          <p:nvPr/>
        </p:nvGrpSpPr>
        <p:grpSpPr bwMode="auto">
          <a:xfrm>
            <a:off x="115888" y="250825"/>
            <a:ext cx="288925" cy="217488"/>
            <a:chOff x="2296" y="2835"/>
            <a:chExt cx="151" cy="99"/>
          </a:xfrm>
        </p:grpSpPr>
        <p:sp>
          <p:nvSpPr>
            <p:cNvPr id="32864" name="Rectangle 96">
              <a:extLst>
                <a:ext uri="{FF2B5EF4-FFF2-40B4-BE49-F238E27FC236}">
                  <a16:creationId xmlns:a16="http://schemas.microsoft.com/office/drawing/2014/main" id="{7B10D6F5-2574-4E09-93BB-A4BB44141616}"/>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65" name="Oval 97">
              <a:extLst>
                <a:ext uri="{FF2B5EF4-FFF2-40B4-BE49-F238E27FC236}">
                  <a16:creationId xmlns:a16="http://schemas.microsoft.com/office/drawing/2014/main" id="{EAA40938-3F17-4065-99B2-323D9349D4AA}"/>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66" name="Line 98">
              <a:extLst>
                <a:ext uri="{FF2B5EF4-FFF2-40B4-BE49-F238E27FC236}">
                  <a16:creationId xmlns:a16="http://schemas.microsoft.com/office/drawing/2014/main" id="{36B15316-D59D-421C-90A6-B71033CFD3C5}"/>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2967" name="Picture 199" descr="Us_army_bundesgrenzschutz">
            <a:extLst>
              <a:ext uri="{FF2B5EF4-FFF2-40B4-BE49-F238E27FC236}">
                <a16:creationId xmlns:a16="http://schemas.microsoft.com/office/drawing/2014/main" id="{11364917-6D38-41B4-BC52-47104FDD38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107950"/>
            <a:ext cx="3198812" cy="2289175"/>
          </a:xfrm>
          <a:prstGeom prst="rect">
            <a:avLst/>
          </a:prstGeom>
          <a:noFill/>
          <a:extLst>
            <a:ext uri="{909E8E84-426E-40DD-AFC4-6F175D3DCCD1}">
              <a14:hiddenFill xmlns:a14="http://schemas.microsoft.com/office/drawing/2010/main">
                <a:solidFill>
                  <a:srgbClr val="FFFFFF"/>
                </a:solidFill>
              </a14:hiddenFill>
            </a:ext>
          </a:extLst>
        </p:spPr>
      </p:pic>
      <p:pic>
        <p:nvPicPr>
          <p:cNvPr id="32970" name="Picture 202" descr="M60A2%20early%20production%20unit%20600">
            <a:extLst>
              <a:ext uri="{FF2B5EF4-FFF2-40B4-BE49-F238E27FC236}">
                <a16:creationId xmlns:a16="http://schemas.microsoft.com/office/drawing/2014/main" id="{7F580290-911E-402D-8699-C0E3847524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4067175"/>
            <a:ext cx="3168650" cy="2559050"/>
          </a:xfrm>
          <a:prstGeom prst="rect">
            <a:avLst/>
          </a:prstGeom>
          <a:noFill/>
          <a:extLst>
            <a:ext uri="{909E8E84-426E-40DD-AFC4-6F175D3DCCD1}">
              <a14:hiddenFill xmlns:a14="http://schemas.microsoft.com/office/drawing/2010/main">
                <a:solidFill>
                  <a:srgbClr val="FFFFFF"/>
                </a:solidFill>
              </a14:hiddenFill>
            </a:ext>
          </a:extLst>
        </p:spPr>
      </p:pic>
      <p:sp>
        <p:nvSpPr>
          <p:cNvPr id="32991" name="Line 223">
            <a:extLst>
              <a:ext uri="{FF2B5EF4-FFF2-40B4-BE49-F238E27FC236}">
                <a16:creationId xmlns:a16="http://schemas.microsoft.com/office/drawing/2014/main" id="{C1EACFE9-3489-4213-8D06-921E845B46B5}"/>
              </a:ext>
            </a:extLst>
          </p:cNvPr>
          <p:cNvSpPr>
            <a:spLocks noChangeShapeType="1"/>
          </p:cNvSpPr>
          <p:nvPr/>
        </p:nvSpPr>
        <p:spPr bwMode="auto">
          <a:xfrm>
            <a:off x="3860800" y="4067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992" name="Line 224">
            <a:extLst>
              <a:ext uri="{FF2B5EF4-FFF2-40B4-BE49-F238E27FC236}">
                <a16:creationId xmlns:a16="http://schemas.microsoft.com/office/drawing/2014/main" id="{09968EF7-8231-41FE-995A-EEA85B4B79A4}"/>
              </a:ext>
            </a:extLst>
          </p:cNvPr>
          <p:cNvSpPr>
            <a:spLocks noChangeShapeType="1"/>
          </p:cNvSpPr>
          <p:nvPr/>
        </p:nvSpPr>
        <p:spPr bwMode="auto">
          <a:xfrm>
            <a:off x="3644900" y="26273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993" name="Text Box 225">
            <a:extLst>
              <a:ext uri="{FF2B5EF4-FFF2-40B4-BE49-F238E27FC236}">
                <a16:creationId xmlns:a16="http://schemas.microsoft.com/office/drawing/2014/main" id="{AE78A996-360A-4FB6-9362-11A0C9983DB6}"/>
              </a:ext>
            </a:extLst>
          </p:cNvPr>
          <p:cNvSpPr txBox="1">
            <a:spLocks noChangeArrowheads="1"/>
          </p:cNvSpPr>
          <p:nvPr/>
        </p:nvSpPr>
        <p:spPr bwMode="auto">
          <a:xfrm>
            <a:off x="3789363" y="2555875"/>
            <a:ext cx="22939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CWUS-07</a:t>
            </a:r>
          </a:p>
          <a:p>
            <a:r>
              <a:rPr lang="en-GB" altLang="en-US" sz="1000" b="1"/>
              <a:t>Armoured Cavalry Troop (ACR) </a:t>
            </a:r>
            <a:r>
              <a:rPr lang="en-GB" altLang="en-US" b="1"/>
              <a:t>(ad)</a:t>
            </a:r>
            <a:endParaRPr lang="en-GB" altLang="en-US" sz="1000" b="1"/>
          </a:p>
        </p:txBody>
      </p:sp>
      <p:sp>
        <p:nvSpPr>
          <p:cNvPr id="32994" name="Line 226">
            <a:extLst>
              <a:ext uri="{FF2B5EF4-FFF2-40B4-BE49-F238E27FC236}">
                <a16:creationId xmlns:a16="http://schemas.microsoft.com/office/drawing/2014/main" id="{A572BFE1-12F5-49C1-BA93-37AF4A4EC3FD}"/>
              </a:ext>
            </a:extLst>
          </p:cNvPr>
          <p:cNvSpPr>
            <a:spLocks noChangeShapeType="1"/>
          </p:cNvSpPr>
          <p:nvPr/>
        </p:nvSpPr>
        <p:spPr bwMode="auto">
          <a:xfrm>
            <a:off x="3860800" y="32035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995" name="Group 227">
            <a:extLst>
              <a:ext uri="{FF2B5EF4-FFF2-40B4-BE49-F238E27FC236}">
                <a16:creationId xmlns:a16="http://schemas.microsoft.com/office/drawing/2014/main" id="{7A11A1C7-E959-4B0F-9909-285959D5CB48}"/>
              </a:ext>
            </a:extLst>
          </p:cNvPr>
          <p:cNvGrpSpPr>
            <a:grpSpLocks/>
          </p:cNvGrpSpPr>
          <p:nvPr/>
        </p:nvGrpSpPr>
        <p:grpSpPr bwMode="auto">
          <a:xfrm>
            <a:off x="3789363" y="3060700"/>
            <a:ext cx="231775" cy="157163"/>
            <a:chOff x="933" y="149"/>
            <a:chExt cx="146" cy="99"/>
          </a:xfrm>
        </p:grpSpPr>
        <p:sp>
          <p:nvSpPr>
            <p:cNvPr id="32996" name="Rectangle 228">
              <a:extLst>
                <a:ext uri="{FF2B5EF4-FFF2-40B4-BE49-F238E27FC236}">
                  <a16:creationId xmlns:a16="http://schemas.microsoft.com/office/drawing/2014/main" id="{DF7185CD-5686-46ED-90E9-274E3E87DCC2}"/>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997" name="Text Box 229">
              <a:extLst>
                <a:ext uri="{FF2B5EF4-FFF2-40B4-BE49-F238E27FC236}">
                  <a16:creationId xmlns:a16="http://schemas.microsoft.com/office/drawing/2014/main" id="{3B7B8293-0B30-4E93-9F7D-7EFFCFB4BEE1}"/>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32998" name="Line 230">
            <a:extLst>
              <a:ext uri="{FF2B5EF4-FFF2-40B4-BE49-F238E27FC236}">
                <a16:creationId xmlns:a16="http://schemas.microsoft.com/office/drawing/2014/main" id="{789A9F37-AF45-4838-9808-67DE2FB27759}"/>
              </a:ext>
            </a:extLst>
          </p:cNvPr>
          <p:cNvSpPr>
            <a:spLocks noChangeShapeType="1"/>
          </p:cNvSpPr>
          <p:nvPr/>
        </p:nvSpPr>
        <p:spPr bwMode="auto">
          <a:xfrm>
            <a:off x="3644900" y="3132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2999" name="Group 231">
            <a:extLst>
              <a:ext uri="{FF2B5EF4-FFF2-40B4-BE49-F238E27FC236}">
                <a16:creationId xmlns:a16="http://schemas.microsoft.com/office/drawing/2014/main" id="{B32213F4-5126-4169-ADF1-B562FABA3543}"/>
              </a:ext>
            </a:extLst>
          </p:cNvPr>
          <p:cNvGrpSpPr>
            <a:grpSpLocks/>
          </p:cNvGrpSpPr>
          <p:nvPr/>
        </p:nvGrpSpPr>
        <p:grpSpPr bwMode="auto">
          <a:xfrm>
            <a:off x="3867150" y="2987675"/>
            <a:ext cx="74613" cy="26988"/>
            <a:chOff x="2373" y="1404"/>
            <a:chExt cx="47" cy="17"/>
          </a:xfrm>
        </p:grpSpPr>
        <p:sp>
          <p:nvSpPr>
            <p:cNvPr id="33000" name="Oval 232">
              <a:extLst>
                <a:ext uri="{FF2B5EF4-FFF2-40B4-BE49-F238E27FC236}">
                  <a16:creationId xmlns:a16="http://schemas.microsoft.com/office/drawing/2014/main" id="{55AA66CC-A4D7-445E-961E-A29C9806EBA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01" name="Oval 233">
              <a:extLst>
                <a:ext uri="{FF2B5EF4-FFF2-40B4-BE49-F238E27FC236}">
                  <a16:creationId xmlns:a16="http://schemas.microsoft.com/office/drawing/2014/main" id="{24B122AA-4069-4A25-B2C9-709C58A371A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02" name="Text Box 234">
            <a:extLst>
              <a:ext uri="{FF2B5EF4-FFF2-40B4-BE49-F238E27FC236}">
                <a16:creationId xmlns:a16="http://schemas.microsoft.com/office/drawing/2014/main" id="{0C485F55-7C6E-4538-9B82-978A17C0B011}"/>
              </a:ext>
            </a:extLst>
          </p:cNvPr>
          <p:cNvSpPr txBox="1">
            <a:spLocks noChangeArrowheads="1"/>
          </p:cNvSpPr>
          <p:nvPr/>
        </p:nvSpPr>
        <p:spPr bwMode="auto">
          <a:xfrm>
            <a:off x="4005263" y="2916238"/>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33003" name="Group 235">
            <a:extLst>
              <a:ext uri="{FF2B5EF4-FFF2-40B4-BE49-F238E27FC236}">
                <a16:creationId xmlns:a16="http://schemas.microsoft.com/office/drawing/2014/main" id="{E2812544-D7D4-4E33-A6D4-04EEFD40A439}"/>
              </a:ext>
            </a:extLst>
          </p:cNvPr>
          <p:cNvGrpSpPr>
            <a:grpSpLocks/>
          </p:cNvGrpSpPr>
          <p:nvPr/>
        </p:nvGrpSpPr>
        <p:grpSpPr bwMode="auto">
          <a:xfrm>
            <a:off x="3867150" y="3276600"/>
            <a:ext cx="74613" cy="26988"/>
            <a:chOff x="2373" y="1404"/>
            <a:chExt cx="47" cy="17"/>
          </a:xfrm>
        </p:grpSpPr>
        <p:sp>
          <p:nvSpPr>
            <p:cNvPr id="33004" name="Oval 236">
              <a:extLst>
                <a:ext uri="{FF2B5EF4-FFF2-40B4-BE49-F238E27FC236}">
                  <a16:creationId xmlns:a16="http://schemas.microsoft.com/office/drawing/2014/main" id="{F88368D4-70F3-49BC-92EC-E00DEC70DF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05" name="Oval 237">
              <a:extLst>
                <a:ext uri="{FF2B5EF4-FFF2-40B4-BE49-F238E27FC236}">
                  <a16:creationId xmlns:a16="http://schemas.microsoft.com/office/drawing/2014/main" id="{0A108338-4276-41B5-A77F-DF2055D35D5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06" name="Text Box 238">
            <a:extLst>
              <a:ext uri="{FF2B5EF4-FFF2-40B4-BE49-F238E27FC236}">
                <a16:creationId xmlns:a16="http://schemas.microsoft.com/office/drawing/2014/main" id="{86BBA55A-C61C-4E2C-8F69-D40CA5BF0DC5}"/>
              </a:ext>
            </a:extLst>
          </p:cNvPr>
          <p:cNvSpPr txBox="1">
            <a:spLocks noChangeArrowheads="1"/>
          </p:cNvSpPr>
          <p:nvPr/>
        </p:nvSpPr>
        <p:spPr bwMode="auto">
          <a:xfrm>
            <a:off x="4005263" y="3203575"/>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M3 Bradley Cavalry Fighting Vehicle </a:t>
            </a:r>
            <a:r>
              <a:rPr lang="en-GB" altLang="en-US" b="1"/>
              <a:t>(b)</a:t>
            </a:r>
            <a:r>
              <a:rPr lang="en-GB" altLang="en-US"/>
              <a:t>   CWUS-09</a:t>
            </a:r>
            <a:endParaRPr lang="en-GB" altLang="en-US" b="1"/>
          </a:p>
        </p:txBody>
      </p:sp>
      <p:grpSp>
        <p:nvGrpSpPr>
          <p:cNvPr id="33007" name="Group 239">
            <a:extLst>
              <a:ext uri="{FF2B5EF4-FFF2-40B4-BE49-F238E27FC236}">
                <a16:creationId xmlns:a16="http://schemas.microsoft.com/office/drawing/2014/main" id="{CF1405D5-D363-4D6B-A7D7-9FFD6850BFAD}"/>
              </a:ext>
            </a:extLst>
          </p:cNvPr>
          <p:cNvGrpSpPr>
            <a:grpSpLocks/>
          </p:cNvGrpSpPr>
          <p:nvPr/>
        </p:nvGrpSpPr>
        <p:grpSpPr bwMode="auto">
          <a:xfrm>
            <a:off x="3789363" y="3348038"/>
            <a:ext cx="239712" cy="157162"/>
            <a:chOff x="2296" y="2835"/>
            <a:chExt cx="151" cy="99"/>
          </a:xfrm>
        </p:grpSpPr>
        <p:sp>
          <p:nvSpPr>
            <p:cNvPr id="33008" name="Rectangle 240">
              <a:extLst>
                <a:ext uri="{FF2B5EF4-FFF2-40B4-BE49-F238E27FC236}">
                  <a16:creationId xmlns:a16="http://schemas.microsoft.com/office/drawing/2014/main" id="{09D8F707-D703-43CA-9DFE-91A9876B649E}"/>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09" name="Oval 241">
              <a:extLst>
                <a:ext uri="{FF2B5EF4-FFF2-40B4-BE49-F238E27FC236}">
                  <a16:creationId xmlns:a16="http://schemas.microsoft.com/office/drawing/2014/main" id="{C94E2FB2-A4FA-4E2E-B9C2-D46807B020B3}"/>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10" name="Line 242">
              <a:extLst>
                <a:ext uri="{FF2B5EF4-FFF2-40B4-BE49-F238E27FC236}">
                  <a16:creationId xmlns:a16="http://schemas.microsoft.com/office/drawing/2014/main" id="{6116F4B4-8631-4AB3-9BE8-012CA4B02601}"/>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3011" name="Group 243">
            <a:extLst>
              <a:ext uri="{FF2B5EF4-FFF2-40B4-BE49-F238E27FC236}">
                <a16:creationId xmlns:a16="http://schemas.microsoft.com/office/drawing/2014/main" id="{18C23DF5-5E5B-42E4-99AC-AD8E160FC7D1}"/>
              </a:ext>
            </a:extLst>
          </p:cNvPr>
          <p:cNvGrpSpPr>
            <a:grpSpLocks/>
          </p:cNvGrpSpPr>
          <p:nvPr/>
        </p:nvGrpSpPr>
        <p:grpSpPr bwMode="auto">
          <a:xfrm>
            <a:off x="3787775" y="3635375"/>
            <a:ext cx="231775" cy="157163"/>
            <a:chOff x="2931" y="2245"/>
            <a:chExt cx="146" cy="99"/>
          </a:xfrm>
        </p:grpSpPr>
        <p:sp>
          <p:nvSpPr>
            <p:cNvPr id="33012" name="Rectangle 244">
              <a:extLst>
                <a:ext uri="{FF2B5EF4-FFF2-40B4-BE49-F238E27FC236}">
                  <a16:creationId xmlns:a16="http://schemas.microsoft.com/office/drawing/2014/main" id="{E1778D40-33A0-4C24-A7D2-7B9B5F2CC81D}"/>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13" name="Oval 245">
              <a:extLst>
                <a:ext uri="{FF2B5EF4-FFF2-40B4-BE49-F238E27FC236}">
                  <a16:creationId xmlns:a16="http://schemas.microsoft.com/office/drawing/2014/main" id="{9CC957C7-19BD-4DD3-979C-4EF54C45E6DA}"/>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3014" name="Line 246">
            <a:extLst>
              <a:ext uri="{FF2B5EF4-FFF2-40B4-BE49-F238E27FC236}">
                <a16:creationId xmlns:a16="http://schemas.microsoft.com/office/drawing/2014/main" id="{77B8E508-E93B-4214-BC6C-B8174C98D5CB}"/>
              </a:ext>
            </a:extLst>
          </p:cNvPr>
          <p:cNvSpPr>
            <a:spLocks noChangeShapeType="1"/>
          </p:cNvSpPr>
          <p:nvPr/>
        </p:nvSpPr>
        <p:spPr bwMode="auto">
          <a:xfrm>
            <a:off x="3643313" y="3706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3015" name="Group 247">
            <a:extLst>
              <a:ext uri="{FF2B5EF4-FFF2-40B4-BE49-F238E27FC236}">
                <a16:creationId xmlns:a16="http://schemas.microsoft.com/office/drawing/2014/main" id="{AF1E73E4-3291-45FD-A31B-BBD5393E819C}"/>
              </a:ext>
            </a:extLst>
          </p:cNvPr>
          <p:cNvGrpSpPr>
            <a:grpSpLocks/>
          </p:cNvGrpSpPr>
          <p:nvPr/>
        </p:nvGrpSpPr>
        <p:grpSpPr bwMode="auto">
          <a:xfrm>
            <a:off x="3865563" y="3563938"/>
            <a:ext cx="74612" cy="26987"/>
            <a:chOff x="2373" y="1404"/>
            <a:chExt cx="47" cy="17"/>
          </a:xfrm>
        </p:grpSpPr>
        <p:sp>
          <p:nvSpPr>
            <p:cNvPr id="33016" name="Oval 248">
              <a:extLst>
                <a:ext uri="{FF2B5EF4-FFF2-40B4-BE49-F238E27FC236}">
                  <a16:creationId xmlns:a16="http://schemas.microsoft.com/office/drawing/2014/main" id="{683A9C6E-763C-469C-9AA2-F92DDC8330B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17" name="Oval 249">
              <a:extLst>
                <a:ext uri="{FF2B5EF4-FFF2-40B4-BE49-F238E27FC236}">
                  <a16:creationId xmlns:a16="http://schemas.microsoft.com/office/drawing/2014/main" id="{186F8095-3FC1-4B4D-89D3-2912A1F3FD1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18" name="Text Box 250">
            <a:extLst>
              <a:ext uri="{FF2B5EF4-FFF2-40B4-BE49-F238E27FC236}">
                <a16:creationId xmlns:a16="http://schemas.microsoft.com/office/drawing/2014/main" id="{95B80BD0-7B2B-4371-A0D8-53FF12760032}"/>
              </a:ext>
            </a:extLst>
          </p:cNvPr>
          <p:cNvSpPr txBox="1">
            <a:spLocks noChangeArrowheads="1"/>
          </p:cNvSpPr>
          <p:nvPr/>
        </p:nvSpPr>
        <p:spPr bwMode="auto">
          <a:xfrm>
            <a:off x="4005263" y="3490913"/>
            <a:ext cx="2678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x4 </a:t>
            </a:r>
            <a:r>
              <a:rPr lang="en-GB" altLang="en-US"/>
              <a:t>M1 Abrams 105mm Main Battle Tank </a:t>
            </a:r>
            <a:r>
              <a:rPr lang="en-GB" altLang="en-US" b="1"/>
              <a:t>(c)</a:t>
            </a:r>
            <a:r>
              <a:rPr lang="en-GB" altLang="en-US"/>
              <a:t>  CWUS-05</a:t>
            </a:r>
          </a:p>
        </p:txBody>
      </p:sp>
      <p:grpSp>
        <p:nvGrpSpPr>
          <p:cNvPr id="33019" name="Group 251">
            <a:extLst>
              <a:ext uri="{FF2B5EF4-FFF2-40B4-BE49-F238E27FC236}">
                <a16:creationId xmlns:a16="http://schemas.microsoft.com/office/drawing/2014/main" id="{25983769-6FFF-4D80-8DA9-FE35C48C9757}"/>
              </a:ext>
            </a:extLst>
          </p:cNvPr>
          <p:cNvGrpSpPr>
            <a:grpSpLocks/>
          </p:cNvGrpSpPr>
          <p:nvPr/>
        </p:nvGrpSpPr>
        <p:grpSpPr bwMode="auto">
          <a:xfrm>
            <a:off x="3867150" y="4140200"/>
            <a:ext cx="74613" cy="26988"/>
            <a:chOff x="2373" y="1404"/>
            <a:chExt cx="47" cy="17"/>
          </a:xfrm>
        </p:grpSpPr>
        <p:sp>
          <p:nvSpPr>
            <p:cNvPr id="33020" name="Oval 252">
              <a:extLst>
                <a:ext uri="{FF2B5EF4-FFF2-40B4-BE49-F238E27FC236}">
                  <a16:creationId xmlns:a16="http://schemas.microsoft.com/office/drawing/2014/main" id="{AA04C748-DAD4-4598-8CBA-7BF08EEF7D8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21" name="Oval 253">
              <a:extLst>
                <a:ext uri="{FF2B5EF4-FFF2-40B4-BE49-F238E27FC236}">
                  <a16:creationId xmlns:a16="http://schemas.microsoft.com/office/drawing/2014/main" id="{E4019DEA-9FBB-42D5-A37C-9E68609B919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22" name="Text Box 254">
            <a:extLst>
              <a:ext uri="{FF2B5EF4-FFF2-40B4-BE49-F238E27FC236}">
                <a16:creationId xmlns:a16="http://schemas.microsoft.com/office/drawing/2014/main" id="{2F1A0F96-61F0-4939-98F8-6D1D17926FBA}"/>
              </a:ext>
            </a:extLst>
          </p:cNvPr>
          <p:cNvSpPr txBox="1">
            <a:spLocks noChangeArrowheads="1"/>
          </p:cNvSpPr>
          <p:nvPr/>
        </p:nvSpPr>
        <p:spPr bwMode="auto">
          <a:xfrm>
            <a:off x="4005263" y="4067175"/>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x6 </a:t>
            </a:r>
            <a:r>
              <a:rPr lang="en-GB" altLang="en-US"/>
              <a:t>M3 Bradley Cavalry Fighting Vehicle </a:t>
            </a:r>
            <a:r>
              <a:rPr lang="en-GB" altLang="en-US" b="1"/>
              <a:t>(b)</a:t>
            </a:r>
            <a:r>
              <a:rPr lang="en-GB" altLang="en-US"/>
              <a:t>   CWUS-09</a:t>
            </a:r>
          </a:p>
        </p:txBody>
      </p:sp>
      <p:grpSp>
        <p:nvGrpSpPr>
          <p:cNvPr id="33023" name="Group 255">
            <a:extLst>
              <a:ext uri="{FF2B5EF4-FFF2-40B4-BE49-F238E27FC236}">
                <a16:creationId xmlns:a16="http://schemas.microsoft.com/office/drawing/2014/main" id="{28D6822A-E6F9-485D-B0AE-016A22CFA7C1}"/>
              </a:ext>
            </a:extLst>
          </p:cNvPr>
          <p:cNvGrpSpPr>
            <a:grpSpLocks/>
          </p:cNvGrpSpPr>
          <p:nvPr/>
        </p:nvGrpSpPr>
        <p:grpSpPr bwMode="auto">
          <a:xfrm>
            <a:off x="3789363" y="3924300"/>
            <a:ext cx="231775" cy="157163"/>
            <a:chOff x="2750" y="2608"/>
            <a:chExt cx="146" cy="99"/>
          </a:xfrm>
        </p:grpSpPr>
        <p:sp>
          <p:nvSpPr>
            <p:cNvPr id="33024" name="Rectangle 256">
              <a:extLst>
                <a:ext uri="{FF2B5EF4-FFF2-40B4-BE49-F238E27FC236}">
                  <a16:creationId xmlns:a16="http://schemas.microsoft.com/office/drawing/2014/main" id="{F11E9325-757D-4D55-8778-EE862784B680}"/>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25" name="Line 257">
              <a:extLst>
                <a:ext uri="{FF2B5EF4-FFF2-40B4-BE49-F238E27FC236}">
                  <a16:creationId xmlns:a16="http://schemas.microsoft.com/office/drawing/2014/main" id="{AFAAF0C0-0F76-4085-9842-8B5BD8A2C94E}"/>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26" name="Line 258">
              <a:extLst>
                <a:ext uri="{FF2B5EF4-FFF2-40B4-BE49-F238E27FC236}">
                  <a16:creationId xmlns:a16="http://schemas.microsoft.com/office/drawing/2014/main" id="{89618791-B20B-46A7-B544-5766016FE4BE}"/>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3027" name="Group 259">
            <a:extLst>
              <a:ext uri="{FF2B5EF4-FFF2-40B4-BE49-F238E27FC236}">
                <a16:creationId xmlns:a16="http://schemas.microsoft.com/office/drawing/2014/main" id="{7AB01CD4-8C71-4AB9-AF1A-919EC5B9FD7C}"/>
              </a:ext>
            </a:extLst>
          </p:cNvPr>
          <p:cNvGrpSpPr>
            <a:grpSpLocks/>
          </p:cNvGrpSpPr>
          <p:nvPr/>
        </p:nvGrpSpPr>
        <p:grpSpPr bwMode="auto">
          <a:xfrm>
            <a:off x="3867150" y="3852863"/>
            <a:ext cx="74613" cy="26987"/>
            <a:chOff x="2373" y="1404"/>
            <a:chExt cx="47" cy="17"/>
          </a:xfrm>
        </p:grpSpPr>
        <p:sp>
          <p:nvSpPr>
            <p:cNvPr id="33028" name="Oval 260">
              <a:extLst>
                <a:ext uri="{FF2B5EF4-FFF2-40B4-BE49-F238E27FC236}">
                  <a16:creationId xmlns:a16="http://schemas.microsoft.com/office/drawing/2014/main" id="{BE25A2BF-C8D6-4ACC-A890-433E9E362A4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29" name="Oval 261">
              <a:extLst>
                <a:ext uri="{FF2B5EF4-FFF2-40B4-BE49-F238E27FC236}">
                  <a16:creationId xmlns:a16="http://schemas.microsoft.com/office/drawing/2014/main" id="{9599FF3F-1CBF-4E36-9CEB-775D27648B8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30" name="Line 262">
            <a:extLst>
              <a:ext uri="{FF2B5EF4-FFF2-40B4-BE49-F238E27FC236}">
                <a16:creationId xmlns:a16="http://schemas.microsoft.com/office/drawing/2014/main" id="{79A0A9AF-C389-43A9-80DF-3CACE6489602}"/>
              </a:ext>
            </a:extLst>
          </p:cNvPr>
          <p:cNvSpPr>
            <a:spLocks noChangeShapeType="1"/>
          </p:cNvSpPr>
          <p:nvPr/>
        </p:nvSpPr>
        <p:spPr bwMode="auto">
          <a:xfrm>
            <a:off x="3644900" y="3709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31" name="Text Box 263">
            <a:extLst>
              <a:ext uri="{FF2B5EF4-FFF2-40B4-BE49-F238E27FC236}">
                <a16:creationId xmlns:a16="http://schemas.microsoft.com/office/drawing/2014/main" id="{A7F41CFB-6502-468D-B7D6-38001D26EACF}"/>
              </a:ext>
            </a:extLst>
          </p:cNvPr>
          <p:cNvSpPr txBox="1">
            <a:spLocks noChangeArrowheads="1"/>
          </p:cNvSpPr>
          <p:nvPr/>
        </p:nvSpPr>
        <p:spPr bwMode="auto">
          <a:xfrm>
            <a:off x="4005263" y="3779838"/>
            <a:ext cx="2668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Scout Team (2 with M47 Dragon) </a:t>
            </a:r>
            <a:r>
              <a:rPr lang="en-GB" altLang="en-US" b="1"/>
              <a:t>(e)        </a:t>
            </a:r>
            <a:r>
              <a:rPr lang="en-GB" altLang="en-US"/>
              <a:t>CWUS-52</a:t>
            </a:r>
            <a:endParaRPr lang="en-GB" altLang="en-US" b="1"/>
          </a:p>
        </p:txBody>
      </p:sp>
      <p:grpSp>
        <p:nvGrpSpPr>
          <p:cNvPr id="33032" name="Group 264">
            <a:extLst>
              <a:ext uri="{FF2B5EF4-FFF2-40B4-BE49-F238E27FC236}">
                <a16:creationId xmlns:a16="http://schemas.microsoft.com/office/drawing/2014/main" id="{3A3E0DBE-1DD5-4100-A106-8EA6294FBFA1}"/>
              </a:ext>
            </a:extLst>
          </p:cNvPr>
          <p:cNvGrpSpPr>
            <a:grpSpLocks/>
          </p:cNvGrpSpPr>
          <p:nvPr/>
        </p:nvGrpSpPr>
        <p:grpSpPr bwMode="auto">
          <a:xfrm>
            <a:off x="3789363" y="4211638"/>
            <a:ext cx="239712" cy="157162"/>
            <a:chOff x="2296" y="2835"/>
            <a:chExt cx="151" cy="99"/>
          </a:xfrm>
        </p:grpSpPr>
        <p:sp>
          <p:nvSpPr>
            <p:cNvPr id="33033" name="Rectangle 265">
              <a:extLst>
                <a:ext uri="{FF2B5EF4-FFF2-40B4-BE49-F238E27FC236}">
                  <a16:creationId xmlns:a16="http://schemas.microsoft.com/office/drawing/2014/main" id="{59C53EA3-F16E-4169-9728-05B8666024D3}"/>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34" name="Oval 266">
              <a:extLst>
                <a:ext uri="{FF2B5EF4-FFF2-40B4-BE49-F238E27FC236}">
                  <a16:creationId xmlns:a16="http://schemas.microsoft.com/office/drawing/2014/main" id="{3E02DB93-7119-4D71-81B7-C091E97438B1}"/>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35" name="Line 267">
              <a:extLst>
                <a:ext uri="{FF2B5EF4-FFF2-40B4-BE49-F238E27FC236}">
                  <a16:creationId xmlns:a16="http://schemas.microsoft.com/office/drawing/2014/main" id="{E9E0722E-FCE0-4526-B4AE-6ED2ADB78372}"/>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3036" name="Line 268">
            <a:extLst>
              <a:ext uri="{FF2B5EF4-FFF2-40B4-BE49-F238E27FC236}">
                <a16:creationId xmlns:a16="http://schemas.microsoft.com/office/drawing/2014/main" id="{91E6D26D-A0ED-47DC-8C68-917F89E15652}"/>
              </a:ext>
            </a:extLst>
          </p:cNvPr>
          <p:cNvSpPr>
            <a:spLocks noChangeShapeType="1"/>
          </p:cNvSpPr>
          <p:nvPr/>
        </p:nvSpPr>
        <p:spPr bwMode="auto">
          <a:xfrm>
            <a:off x="3644900" y="2843213"/>
            <a:ext cx="0" cy="17287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37" name="Line 269">
            <a:extLst>
              <a:ext uri="{FF2B5EF4-FFF2-40B4-BE49-F238E27FC236}">
                <a16:creationId xmlns:a16="http://schemas.microsoft.com/office/drawing/2014/main" id="{3D4D5C04-C30C-4FE3-9F1E-90A8AA7DC0E9}"/>
              </a:ext>
            </a:extLst>
          </p:cNvPr>
          <p:cNvSpPr>
            <a:spLocks noChangeShapeType="1"/>
          </p:cNvSpPr>
          <p:nvPr/>
        </p:nvSpPr>
        <p:spPr bwMode="auto">
          <a:xfrm>
            <a:off x="3860800" y="46434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3038" name="Group 270">
            <a:extLst>
              <a:ext uri="{FF2B5EF4-FFF2-40B4-BE49-F238E27FC236}">
                <a16:creationId xmlns:a16="http://schemas.microsoft.com/office/drawing/2014/main" id="{613AD852-32FD-4A80-BA2C-CC22AEA6957D}"/>
              </a:ext>
            </a:extLst>
          </p:cNvPr>
          <p:cNvGrpSpPr>
            <a:grpSpLocks/>
          </p:cNvGrpSpPr>
          <p:nvPr/>
        </p:nvGrpSpPr>
        <p:grpSpPr bwMode="auto">
          <a:xfrm>
            <a:off x="3789363" y="4500563"/>
            <a:ext cx="239712" cy="157162"/>
            <a:chOff x="2750" y="2064"/>
            <a:chExt cx="151" cy="99"/>
          </a:xfrm>
        </p:grpSpPr>
        <p:sp>
          <p:nvSpPr>
            <p:cNvPr id="33039" name="Rectangle 271">
              <a:extLst>
                <a:ext uri="{FF2B5EF4-FFF2-40B4-BE49-F238E27FC236}">
                  <a16:creationId xmlns:a16="http://schemas.microsoft.com/office/drawing/2014/main" id="{F70A2533-950B-46D5-BC90-13317D1D6B6B}"/>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40" name="Line 272">
              <a:extLst>
                <a:ext uri="{FF2B5EF4-FFF2-40B4-BE49-F238E27FC236}">
                  <a16:creationId xmlns:a16="http://schemas.microsoft.com/office/drawing/2014/main" id="{1804BE66-B7FE-4387-8845-80BC01051040}"/>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41" name="Line 273">
              <a:extLst>
                <a:ext uri="{FF2B5EF4-FFF2-40B4-BE49-F238E27FC236}">
                  <a16:creationId xmlns:a16="http://schemas.microsoft.com/office/drawing/2014/main" id="{D8AFC6EA-8EF3-424B-945D-0E9A9149FE9B}"/>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3042" name="Group 274">
            <a:extLst>
              <a:ext uri="{FF2B5EF4-FFF2-40B4-BE49-F238E27FC236}">
                <a16:creationId xmlns:a16="http://schemas.microsoft.com/office/drawing/2014/main" id="{9C07D1CB-FC3E-4C0D-BEB0-83EAAF10A2E2}"/>
              </a:ext>
            </a:extLst>
          </p:cNvPr>
          <p:cNvGrpSpPr>
            <a:grpSpLocks/>
          </p:cNvGrpSpPr>
          <p:nvPr/>
        </p:nvGrpSpPr>
        <p:grpSpPr bwMode="auto">
          <a:xfrm>
            <a:off x="3871913" y="4427538"/>
            <a:ext cx="74612" cy="26987"/>
            <a:chOff x="2373" y="1404"/>
            <a:chExt cx="47" cy="17"/>
          </a:xfrm>
        </p:grpSpPr>
        <p:sp>
          <p:nvSpPr>
            <p:cNvPr id="33043" name="Oval 275">
              <a:extLst>
                <a:ext uri="{FF2B5EF4-FFF2-40B4-BE49-F238E27FC236}">
                  <a16:creationId xmlns:a16="http://schemas.microsoft.com/office/drawing/2014/main" id="{49A90B7F-F1D5-4E74-B34D-9E216B923E6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44" name="Oval 276">
              <a:extLst>
                <a:ext uri="{FF2B5EF4-FFF2-40B4-BE49-F238E27FC236}">
                  <a16:creationId xmlns:a16="http://schemas.microsoft.com/office/drawing/2014/main" id="{61B7A70B-88EE-4C45-878C-49B5E365228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45" name="Line 277">
            <a:extLst>
              <a:ext uri="{FF2B5EF4-FFF2-40B4-BE49-F238E27FC236}">
                <a16:creationId xmlns:a16="http://schemas.microsoft.com/office/drawing/2014/main" id="{2B8F4CCD-8F8E-40CE-BF6D-A1FA9D8E5A56}"/>
              </a:ext>
            </a:extLst>
          </p:cNvPr>
          <p:cNvSpPr>
            <a:spLocks noChangeShapeType="1"/>
          </p:cNvSpPr>
          <p:nvPr/>
        </p:nvSpPr>
        <p:spPr bwMode="auto">
          <a:xfrm>
            <a:off x="3644900" y="3995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46" name="Text Box 278">
            <a:extLst>
              <a:ext uri="{FF2B5EF4-FFF2-40B4-BE49-F238E27FC236}">
                <a16:creationId xmlns:a16="http://schemas.microsoft.com/office/drawing/2014/main" id="{EEBFAACD-FA86-41DB-8D00-F12166E5D725}"/>
              </a:ext>
            </a:extLst>
          </p:cNvPr>
          <p:cNvSpPr txBox="1">
            <a:spLocks noChangeArrowheads="1"/>
          </p:cNvSpPr>
          <p:nvPr/>
        </p:nvSpPr>
        <p:spPr bwMode="auto">
          <a:xfrm>
            <a:off x="4005263" y="4356100"/>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M30 107mm Mortar                                    CWUS-49</a:t>
            </a:r>
            <a:endParaRPr lang="en-GB" altLang="en-US" b="1"/>
          </a:p>
        </p:txBody>
      </p:sp>
      <p:grpSp>
        <p:nvGrpSpPr>
          <p:cNvPr id="33047" name="Group 279">
            <a:extLst>
              <a:ext uri="{FF2B5EF4-FFF2-40B4-BE49-F238E27FC236}">
                <a16:creationId xmlns:a16="http://schemas.microsoft.com/office/drawing/2014/main" id="{1203EA88-C607-41E6-B753-6B343E86F182}"/>
              </a:ext>
            </a:extLst>
          </p:cNvPr>
          <p:cNvGrpSpPr>
            <a:grpSpLocks/>
          </p:cNvGrpSpPr>
          <p:nvPr/>
        </p:nvGrpSpPr>
        <p:grpSpPr bwMode="auto">
          <a:xfrm>
            <a:off x="3789363" y="4787900"/>
            <a:ext cx="239712" cy="157163"/>
            <a:chOff x="2296" y="2064"/>
            <a:chExt cx="151" cy="99"/>
          </a:xfrm>
        </p:grpSpPr>
        <p:sp>
          <p:nvSpPr>
            <p:cNvPr id="33048" name="Rectangle 280">
              <a:extLst>
                <a:ext uri="{FF2B5EF4-FFF2-40B4-BE49-F238E27FC236}">
                  <a16:creationId xmlns:a16="http://schemas.microsoft.com/office/drawing/2014/main" id="{C63F8585-055B-40F2-ABAF-46BDE7125B80}"/>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49" name="Oval 281">
              <a:extLst>
                <a:ext uri="{FF2B5EF4-FFF2-40B4-BE49-F238E27FC236}">
                  <a16:creationId xmlns:a16="http://schemas.microsoft.com/office/drawing/2014/main" id="{2882724D-A413-4E2B-83BF-E540415CF1A9}"/>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50" name="Line 282">
              <a:extLst>
                <a:ext uri="{FF2B5EF4-FFF2-40B4-BE49-F238E27FC236}">
                  <a16:creationId xmlns:a16="http://schemas.microsoft.com/office/drawing/2014/main" id="{3C6670A7-3978-4AA4-992C-242A3552E34E}"/>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051" name="Line 283">
              <a:extLst>
                <a:ext uri="{FF2B5EF4-FFF2-40B4-BE49-F238E27FC236}">
                  <a16:creationId xmlns:a16="http://schemas.microsoft.com/office/drawing/2014/main" id="{FBF9BC9D-1044-4154-A95C-10BF0082D163}"/>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3052" name="Group 284">
            <a:extLst>
              <a:ext uri="{FF2B5EF4-FFF2-40B4-BE49-F238E27FC236}">
                <a16:creationId xmlns:a16="http://schemas.microsoft.com/office/drawing/2014/main" id="{526D4519-6A31-4CDB-BA4C-5DEF9BC23822}"/>
              </a:ext>
            </a:extLst>
          </p:cNvPr>
          <p:cNvGrpSpPr>
            <a:grpSpLocks/>
          </p:cNvGrpSpPr>
          <p:nvPr/>
        </p:nvGrpSpPr>
        <p:grpSpPr bwMode="auto">
          <a:xfrm>
            <a:off x="3871913" y="4716463"/>
            <a:ext cx="74612" cy="26987"/>
            <a:chOff x="2373" y="1404"/>
            <a:chExt cx="47" cy="17"/>
          </a:xfrm>
        </p:grpSpPr>
        <p:sp>
          <p:nvSpPr>
            <p:cNvPr id="33053" name="Oval 285">
              <a:extLst>
                <a:ext uri="{FF2B5EF4-FFF2-40B4-BE49-F238E27FC236}">
                  <a16:creationId xmlns:a16="http://schemas.microsoft.com/office/drawing/2014/main" id="{8343CCE4-B182-41A5-AA58-FFE6AB52E3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3054" name="Oval 286">
              <a:extLst>
                <a:ext uri="{FF2B5EF4-FFF2-40B4-BE49-F238E27FC236}">
                  <a16:creationId xmlns:a16="http://schemas.microsoft.com/office/drawing/2014/main" id="{DDA5CEB7-9C8C-4284-A4CE-40A18C8D58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3055" name="Text Box 287">
            <a:extLst>
              <a:ext uri="{FF2B5EF4-FFF2-40B4-BE49-F238E27FC236}">
                <a16:creationId xmlns:a16="http://schemas.microsoft.com/office/drawing/2014/main" id="{7446C0BC-8A60-4882-B2D9-8CFE18DC9103}"/>
              </a:ext>
            </a:extLst>
          </p:cNvPr>
          <p:cNvSpPr txBox="1">
            <a:spLocks noChangeArrowheads="1"/>
          </p:cNvSpPr>
          <p:nvPr/>
        </p:nvSpPr>
        <p:spPr bwMode="auto">
          <a:xfrm>
            <a:off x="4005263" y="4643438"/>
            <a:ext cx="2725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M106 107mm Mortar Carrier                       CWUS-15</a:t>
            </a:r>
            <a:endParaRPr lang="en-GB" altLang="en-US" b="1"/>
          </a:p>
        </p:txBody>
      </p:sp>
      <p:sp>
        <p:nvSpPr>
          <p:cNvPr id="33056" name="Text Box 288">
            <a:extLst>
              <a:ext uri="{FF2B5EF4-FFF2-40B4-BE49-F238E27FC236}">
                <a16:creationId xmlns:a16="http://schemas.microsoft.com/office/drawing/2014/main" id="{B1EC2048-ACF6-4F69-B645-BFF49B5C395D}"/>
              </a:ext>
            </a:extLst>
          </p:cNvPr>
          <p:cNvSpPr txBox="1">
            <a:spLocks noChangeArrowheads="1"/>
          </p:cNvSpPr>
          <p:nvPr/>
        </p:nvSpPr>
        <p:spPr bwMode="auto">
          <a:xfrm>
            <a:off x="3500438" y="5003800"/>
            <a:ext cx="3241675" cy="314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x2 </a:t>
            </a:r>
            <a:r>
              <a:rPr lang="en-GB" altLang="en-US"/>
              <a:t>Tank Platoons, each of </a:t>
            </a:r>
            <a:r>
              <a:rPr lang="en-GB" altLang="en-US" b="1"/>
              <a:t>x2 </a:t>
            </a:r>
            <a:r>
              <a:rPr lang="en-GB" altLang="en-US"/>
              <a:t>Abrams (designate </a:t>
            </a:r>
            <a:r>
              <a:rPr lang="en-GB" altLang="en-US" b="1"/>
              <a:t>x1 </a:t>
            </a:r>
            <a:r>
              <a:rPr lang="en-GB" altLang="en-US"/>
              <a:t>Abrams in each platoon as the Platoon Commander) and </a:t>
            </a:r>
            <a:r>
              <a:rPr lang="en-GB" altLang="en-US" b="1"/>
              <a:t>x2 </a:t>
            </a:r>
            <a:r>
              <a:rPr lang="en-GB" altLang="en-US"/>
              <a:t>Scout Platoons, each of </a:t>
            </a:r>
            <a:r>
              <a:rPr lang="en-GB" altLang="en-US" b="1"/>
              <a:t>x3 </a:t>
            </a:r>
            <a:r>
              <a:rPr lang="en-GB" altLang="en-US"/>
              <a:t>Scout Teams and </a:t>
            </a:r>
            <a:r>
              <a:rPr lang="en-GB" altLang="en-US" b="1"/>
              <a:t>x3 </a:t>
            </a:r>
            <a:r>
              <a:rPr lang="en-GB" altLang="en-US"/>
              <a:t>M3 Bradley (designate </a:t>
            </a:r>
            <a:r>
              <a:rPr lang="en-GB" altLang="en-US" b="1"/>
              <a:t>x1 </a:t>
            </a:r>
            <a:r>
              <a:rPr lang="en-GB" altLang="en-US"/>
              <a:t>Scout Team in each platoon as the Platoon Commander).</a:t>
            </a:r>
          </a:p>
          <a:p>
            <a:endParaRPr lang="en-GB" altLang="en-US" b="1"/>
          </a:p>
          <a:p>
            <a:r>
              <a:rPr lang="en-GB" altLang="en-US" b="1"/>
              <a:t>(b) </a:t>
            </a:r>
            <a:r>
              <a:rPr lang="en-GB" altLang="en-US"/>
              <a:t>In late 1980s, may replace all M3 Bradleys with:</a:t>
            </a:r>
          </a:p>
          <a:p>
            <a:r>
              <a:rPr lang="en-GB" altLang="en-US"/>
              <a:t>     M3A1 Bradley Cavalry Fighting Vehicle                       CWUS-10</a:t>
            </a:r>
          </a:p>
          <a:p>
            <a:r>
              <a:rPr lang="en-GB" altLang="en-US"/>
              <a:t>Or in 1989 with:</a:t>
            </a:r>
          </a:p>
          <a:p>
            <a:r>
              <a:rPr lang="en-GB" altLang="en-US"/>
              <a:t>     M3A2 Bradley Cavalry Fighting Vehicle                       CWUS-80</a:t>
            </a:r>
          </a:p>
          <a:p>
            <a:endParaRPr lang="en-GB" altLang="en-US" b="1"/>
          </a:p>
          <a:p>
            <a:r>
              <a:rPr lang="en-GB" altLang="en-US" b="1"/>
              <a:t>(c) </a:t>
            </a:r>
            <a:r>
              <a:rPr lang="en-GB" altLang="en-US"/>
              <a:t>May replace M1 Abrams with:</a:t>
            </a:r>
          </a:p>
          <a:p>
            <a:r>
              <a:rPr lang="en-GB" altLang="en-US"/>
              <a:t>     M1IP (Improved Protection) Abrams 105mm MBT       CWUS-13</a:t>
            </a:r>
            <a:endParaRPr lang="en-GB" altLang="en-US" b="1"/>
          </a:p>
          <a:p>
            <a:r>
              <a:rPr lang="en-GB" altLang="en-US"/>
              <a:t>Or from 1987 with:</a:t>
            </a:r>
          </a:p>
          <a:p>
            <a:r>
              <a:rPr lang="en-GB" altLang="en-US"/>
              <a:t>     M1A1 Abrams 120mm Main Battle Tank                     CWUS-06</a:t>
            </a:r>
          </a:p>
          <a:p>
            <a:endParaRPr lang="en-GB" altLang="en-US"/>
          </a:p>
          <a:p>
            <a:r>
              <a:rPr lang="en-GB" altLang="en-US" b="1"/>
              <a:t>(d) </a:t>
            </a:r>
            <a:r>
              <a:rPr lang="en-GB" altLang="en-US"/>
              <a:t>This organisation was used by the Armoured Cavalry Troops of Armoured Cavalry Regiments following the adoption of M3 Bradley Cavalry Fighting Vehicles during the mid-1980s.  The Armoured Cavalry Troops of Divisional Cavalry Squadrons adopted a different organisation, shown at ME CWUS-08.</a:t>
            </a:r>
          </a:p>
          <a:p>
            <a:endParaRPr lang="en-GB" altLang="en-US"/>
          </a:p>
          <a:p>
            <a:r>
              <a:rPr lang="en-GB" altLang="en-US" b="1"/>
              <a:t>(e) </a:t>
            </a:r>
            <a:r>
              <a:rPr lang="en-GB" altLang="en-US"/>
              <a:t>From 1988: May replace M72 66mm LAW with M136 84mm LAW as the squad light antitank weapon (see card).</a:t>
            </a:r>
          </a:p>
          <a:p>
            <a:endParaRPr lang="en-GB" altLang="en-US" b="1"/>
          </a:p>
        </p:txBody>
      </p:sp>
      <p:sp>
        <p:nvSpPr>
          <p:cNvPr id="33057" name="Line 289">
            <a:extLst>
              <a:ext uri="{FF2B5EF4-FFF2-40B4-BE49-F238E27FC236}">
                <a16:creationId xmlns:a16="http://schemas.microsoft.com/office/drawing/2014/main" id="{AF08ADA5-2127-4325-927C-917A05125892}"/>
              </a:ext>
            </a:extLst>
          </p:cNvPr>
          <p:cNvSpPr>
            <a:spLocks noChangeShapeType="1"/>
          </p:cNvSpPr>
          <p:nvPr/>
        </p:nvSpPr>
        <p:spPr bwMode="auto">
          <a:xfrm>
            <a:off x="3644900" y="4572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3058" name="Group 290">
            <a:extLst>
              <a:ext uri="{FF2B5EF4-FFF2-40B4-BE49-F238E27FC236}">
                <a16:creationId xmlns:a16="http://schemas.microsoft.com/office/drawing/2014/main" id="{B39AE842-C42A-47D8-AC90-A8964ADE63D4}"/>
              </a:ext>
            </a:extLst>
          </p:cNvPr>
          <p:cNvGrpSpPr>
            <a:grpSpLocks/>
          </p:cNvGrpSpPr>
          <p:nvPr/>
        </p:nvGrpSpPr>
        <p:grpSpPr bwMode="auto">
          <a:xfrm>
            <a:off x="3500438" y="2698750"/>
            <a:ext cx="288925" cy="217488"/>
            <a:chOff x="2296" y="2835"/>
            <a:chExt cx="151" cy="99"/>
          </a:xfrm>
        </p:grpSpPr>
        <p:sp>
          <p:nvSpPr>
            <p:cNvPr id="33059" name="Rectangle 291">
              <a:extLst>
                <a:ext uri="{FF2B5EF4-FFF2-40B4-BE49-F238E27FC236}">
                  <a16:creationId xmlns:a16="http://schemas.microsoft.com/office/drawing/2014/main" id="{18F94DAB-B1CC-411F-91E5-9AFFE7D95DF3}"/>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60" name="Oval 292">
              <a:extLst>
                <a:ext uri="{FF2B5EF4-FFF2-40B4-BE49-F238E27FC236}">
                  <a16:creationId xmlns:a16="http://schemas.microsoft.com/office/drawing/2014/main" id="{40386E06-7CD4-4EE8-8156-56EB6CBBF8DE}"/>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61" name="Line 293">
              <a:extLst>
                <a:ext uri="{FF2B5EF4-FFF2-40B4-BE49-F238E27FC236}">
                  <a16:creationId xmlns:a16="http://schemas.microsoft.com/office/drawing/2014/main" id="{4BFE2A18-DA87-4FD3-8077-D5737A24A7B8}"/>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3062" name="Picture 294" descr="m113-auf-einem-feld-reforger-2-1970">
            <a:extLst>
              <a:ext uri="{FF2B5EF4-FFF2-40B4-BE49-F238E27FC236}">
                <a16:creationId xmlns:a16="http://schemas.microsoft.com/office/drawing/2014/main" id="{7708DD48-84D2-45B2-806E-A96B1489DC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804025"/>
            <a:ext cx="3313112" cy="1879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42" name="Line 94">
            <a:extLst>
              <a:ext uri="{FF2B5EF4-FFF2-40B4-BE49-F238E27FC236}">
                <a16:creationId xmlns:a16="http://schemas.microsoft.com/office/drawing/2014/main" id="{4D50401F-341A-4D07-8F4E-A3B76E10F6CC}"/>
              </a:ext>
            </a:extLst>
          </p:cNvPr>
          <p:cNvSpPr>
            <a:spLocks noChangeShapeType="1"/>
          </p:cNvSpPr>
          <p:nvPr/>
        </p:nvSpPr>
        <p:spPr bwMode="auto">
          <a:xfrm>
            <a:off x="476250" y="34178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43" name="Line 95">
            <a:extLst>
              <a:ext uri="{FF2B5EF4-FFF2-40B4-BE49-F238E27FC236}">
                <a16:creationId xmlns:a16="http://schemas.microsoft.com/office/drawing/2014/main" id="{2DA2E348-44CE-4061-BEAB-40BB797ACA95}"/>
              </a:ext>
            </a:extLst>
          </p:cNvPr>
          <p:cNvSpPr>
            <a:spLocks noChangeShapeType="1"/>
          </p:cNvSpPr>
          <p:nvPr/>
        </p:nvSpPr>
        <p:spPr bwMode="auto">
          <a:xfrm>
            <a:off x="260350" y="22669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44" name="Text Box 96">
            <a:extLst>
              <a:ext uri="{FF2B5EF4-FFF2-40B4-BE49-F238E27FC236}">
                <a16:creationId xmlns:a16="http://schemas.microsoft.com/office/drawing/2014/main" id="{507185C9-462E-420A-8E6B-72111883E198}"/>
              </a:ext>
            </a:extLst>
          </p:cNvPr>
          <p:cNvSpPr txBox="1">
            <a:spLocks noChangeArrowheads="1"/>
          </p:cNvSpPr>
          <p:nvPr/>
        </p:nvSpPr>
        <p:spPr bwMode="auto">
          <a:xfrm>
            <a:off x="404813" y="2195513"/>
            <a:ext cx="2751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CWUS-08</a:t>
            </a:r>
          </a:p>
          <a:p>
            <a:r>
              <a:rPr lang="en-GB" altLang="en-US" sz="1000" b="1"/>
              <a:t>Armoured Cavalry Troop (Div Cav Sqn) </a:t>
            </a:r>
            <a:r>
              <a:rPr lang="en-GB" altLang="en-US" b="1"/>
              <a:t>(ac)</a:t>
            </a:r>
            <a:endParaRPr lang="en-GB" altLang="en-US" sz="1000" b="1"/>
          </a:p>
        </p:txBody>
      </p:sp>
      <p:sp>
        <p:nvSpPr>
          <p:cNvPr id="78945" name="Line 97">
            <a:extLst>
              <a:ext uri="{FF2B5EF4-FFF2-40B4-BE49-F238E27FC236}">
                <a16:creationId xmlns:a16="http://schemas.microsoft.com/office/drawing/2014/main" id="{E8DE616B-8448-4F28-99D2-FB8E659B255D}"/>
              </a:ext>
            </a:extLst>
          </p:cNvPr>
          <p:cNvSpPr>
            <a:spLocks noChangeShapeType="1"/>
          </p:cNvSpPr>
          <p:nvPr/>
        </p:nvSpPr>
        <p:spPr bwMode="auto">
          <a:xfrm>
            <a:off x="476250" y="28432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8946" name="Group 98">
            <a:extLst>
              <a:ext uri="{FF2B5EF4-FFF2-40B4-BE49-F238E27FC236}">
                <a16:creationId xmlns:a16="http://schemas.microsoft.com/office/drawing/2014/main" id="{ABB421AF-6D3C-4CFC-B0BD-BAD015283E78}"/>
              </a:ext>
            </a:extLst>
          </p:cNvPr>
          <p:cNvGrpSpPr>
            <a:grpSpLocks/>
          </p:cNvGrpSpPr>
          <p:nvPr/>
        </p:nvGrpSpPr>
        <p:grpSpPr bwMode="auto">
          <a:xfrm>
            <a:off x="404813" y="2700338"/>
            <a:ext cx="231775" cy="157162"/>
            <a:chOff x="933" y="149"/>
            <a:chExt cx="146" cy="99"/>
          </a:xfrm>
        </p:grpSpPr>
        <p:sp>
          <p:nvSpPr>
            <p:cNvPr id="78947" name="Rectangle 99">
              <a:extLst>
                <a:ext uri="{FF2B5EF4-FFF2-40B4-BE49-F238E27FC236}">
                  <a16:creationId xmlns:a16="http://schemas.microsoft.com/office/drawing/2014/main" id="{744BEC89-6066-4D2E-B46A-7660DD7D444A}"/>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48" name="Text Box 100">
              <a:extLst>
                <a:ext uri="{FF2B5EF4-FFF2-40B4-BE49-F238E27FC236}">
                  <a16:creationId xmlns:a16="http://schemas.microsoft.com/office/drawing/2014/main" id="{0C0D2319-FB48-4C5B-BACE-899E20547D1B}"/>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8949" name="Line 101">
            <a:extLst>
              <a:ext uri="{FF2B5EF4-FFF2-40B4-BE49-F238E27FC236}">
                <a16:creationId xmlns:a16="http://schemas.microsoft.com/office/drawing/2014/main" id="{F6B1CAFF-B77D-420F-9785-658C88670A38}"/>
              </a:ext>
            </a:extLst>
          </p:cNvPr>
          <p:cNvSpPr>
            <a:spLocks noChangeShapeType="1"/>
          </p:cNvSpPr>
          <p:nvPr/>
        </p:nvSpPr>
        <p:spPr bwMode="auto">
          <a:xfrm>
            <a:off x="260350" y="27717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8950" name="Group 102">
            <a:extLst>
              <a:ext uri="{FF2B5EF4-FFF2-40B4-BE49-F238E27FC236}">
                <a16:creationId xmlns:a16="http://schemas.microsoft.com/office/drawing/2014/main" id="{F9A11381-119F-4F66-8371-F043B02DA59A}"/>
              </a:ext>
            </a:extLst>
          </p:cNvPr>
          <p:cNvGrpSpPr>
            <a:grpSpLocks/>
          </p:cNvGrpSpPr>
          <p:nvPr/>
        </p:nvGrpSpPr>
        <p:grpSpPr bwMode="auto">
          <a:xfrm>
            <a:off x="482600" y="2627313"/>
            <a:ext cx="74613" cy="26987"/>
            <a:chOff x="2373" y="1404"/>
            <a:chExt cx="47" cy="17"/>
          </a:xfrm>
        </p:grpSpPr>
        <p:sp>
          <p:nvSpPr>
            <p:cNvPr id="78951" name="Oval 103">
              <a:extLst>
                <a:ext uri="{FF2B5EF4-FFF2-40B4-BE49-F238E27FC236}">
                  <a16:creationId xmlns:a16="http://schemas.microsoft.com/office/drawing/2014/main" id="{758D9155-18E2-4E6B-ACB4-1F60ADE7CE6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8952" name="Oval 104">
              <a:extLst>
                <a:ext uri="{FF2B5EF4-FFF2-40B4-BE49-F238E27FC236}">
                  <a16:creationId xmlns:a16="http://schemas.microsoft.com/office/drawing/2014/main" id="{BB2F1F83-8F87-4917-96BB-D6D69E2A25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8953" name="Text Box 105">
            <a:extLst>
              <a:ext uri="{FF2B5EF4-FFF2-40B4-BE49-F238E27FC236}">
                <a16:creationId xmlns:a16="http://schemas.microsoft.com/office/drawing/2014/main" id="{F37B52BE-DBD3-49EF-BB88-BD53C15BD1F5}"/>
              </a:ext>
            </a:extLst>
          </p:cNvPr>
          <p:cNvSpPr txBox="1">
            <a:spLocks noChangeArrowheads="1"/>
          </p:cNvSpPr>
          <p:nvPr/>
        </p:nvSpPr>
        <p:spPr bwMode="auto">
          <a:xfrm>
            <a:off x="620713" y="2555875"/>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78954" name="Group 106">
            <a:extLst>
              <a:ext uri="{FF2B5EF4-FFF2-40B4-BE49-F238E27FC236}">
                <a16:creationId xmlns:a16="http://schemas.microsoft.com/office/drawing/2014/main" id="{C465C06F-F91E-4720-B7B6-E49ADB013673}"/>
              </a:ext>
            </a:extLst>
          </p:cNvPr>
          <p:cNvGrpSpPr>
            <a:grpSpLocks/>
          </p:cNvGrpSpPr>
          <p:nvPr/>
        </p:nvGrpSpPr>
        <p:grpSpPr bwMode="auto">
          <a:xfrm>
            <a:off x="482600" y="2916238"/>
            <a:ext cx="74613" cy="26987"/>
            <a:chOff x="2373" y="1404"/>
            <a:chExt cx="47" cy="17"/>
          </a:xfrm>
        </p:grpSpPr>
        <p:sp>
          <p:nvSpPr>
            <p:cNvPr id="78955" name="Oval 107">
              <a:extLst>
                <a:ext uri="{FF2B5EF4-FFF2-40B4-BE49-F238E27FC236}">
                  <a16:creationId xmlns:a16="http://schemas.microsoft.com/office/drawing/2014/main" id="{4033ED96-327C-4ADD-B5E1-5275B95E9B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8956" name="Oval 108">
              <a:extLst>
                <a:ext uri="{FF2B5EF4-FFF2-40B4-BE49-F238E27FC236}">
                  <a16:creationId xmlns:a16="http://schemas.microsoft.com/office/drawing/2014/main" id="{330DA01D-79F0-4986-B70F-24159983BB3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8957" name="Text Box 109">
            <a:extLst>
              <a:ext uri="{FF2B5EF4-FFF2-40B4-BE49-F238E27FC236}">
                <a16:creationId xmlns:a16="http://schemas.microsoft.com/office/drawing/2014/main" id="{BDC08111-07B3-4BE5-A749-44B4A96977BD}"/>
              </a:ext>
            </a:extLst>
          </p:cNvPr>
          <p:cNvSpPr txBox="1">
            <a:spLocks noChangeArrowheads="1"/>
          </p:cNvSpPr>
          <p:nvPr/>
        </p:nvSpPr>
        <p:spPr bwMode="auto">
          <a:xfrm>
            <a:off x="620713" y="2843213"/>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M3 Bradley Cavalry Fighting Vehicle </a:t>
            </a:r>
            <a:r>
              <a:rPr lang="en-GB" altLang="en-US" b="1"/>
              <a:t>(b)</a:t>
            </a:r>
            <a:r>
              <a:rPr lang="en-GB" altLang="en-US"/>
              <a:t>   CWUS-09</a:t>
            </a:r>
            <a:endParaRPr lang="en-GB" altLang="en-US" b="1"/>
          </a:p>
        </p:txBody>
      </p:sp>
      <p:grpSp>
        <p:nvGrpSpPr>
          <p:cNvPr id="78958" name="Group 110">
            <a:extLst>
              <a:ext uri="{FF2B5EF4-FFF2-40B4-BE49-F238E27FC236}">
                <a16:creationId xmlns:a16="http://schemas.microsoft.com/office/drawing/2014/main" id="{A936F3C4-A5FE-4EAE-9921-3C34C916956E}"/>
              </a:ext>
            </a:extLst>
          </p:cNvPr>
          <p:cNvGrpSpPr>
            <a:grpSpLocks/>
          </p:cNvGrpSpPr>
          <p:nvPr/>
        </p:nvGrpSpPr>
        <p:grpSpPr bwMode="auto">
          <a:xfrm>
            <a:off x="404813" y="2987675"/>
            <a:ext cx="239712" cy="157163"/>
            <a:chOff x="2296" y="2835"/>
            <a:chExt cx="151" cy="99"/>
          </a:xfrm>
        </p:grpSpPr>
        <p:sp>
          <p:nvSpPr>
            <p:cNvPr id="78959" name="Rectangle 111">
              <a:extLst>
                <a:ext uri="{FF2B5EF4-FFF2-40B4-BE49-F238E27FC236}">
                  <a16:creationId xmlns:a16="http://schemas.microsoft.com/office/drawing/2014/main" id="{8C606271-5F88-4497-BB02-AC0093D889FD}"/>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60" name="Oval 112">
              <a:extLst>
                <a:ext uri="{FF2B5EF4-FFF2-40B4-BE49-F238E27FC236}">
                  <a16:creationId xmlns:a16="http://schemas.microsoft.com/office/drawing/2014/main" id="{856FBA68-58F7-41DB-9080-3F5B882E63A9}"/>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61" name="Line 113">
              <a:extLst>
                <a:ext uri="{FF2B5EF4-FFF2-40B4-BE49-F238E27FC236}">
                  <a16:creationId xmlns:a16="http://schemas.microsoft.com/office/drawing/2014/main" id="{2AA457A0-A555-4E74-9CCC-D49E0140DE83}"/>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8970" name="Group 122">
            <a:extLst>
              <a:ext uri="{FF2B5EF4-FFF2-40B4-BE49-F238E27FC236}">
                <a16:creationId xmlns:a16="http://schemas.microsoft.com/office/drawing/2014/main" id="{B02ED938-F2D4-45FA-BA70-19332611F478}"/>
              </a:ext>
            </a:extLst>
          </p:cNvPr>
          <p:cNvGrpSpPr>
            <a:grpSpLocks/>
          </p:cNvGrpSpPr>
          <p:nvPr/>
        </p:nvGrpSpPr>
        <p:grpSpPr bwMode="auto">
          <a:xfrm>
            <a:off x="482600" y="3490913"/>
            <a:ext cx="74613" cy="26987"/>
            <a:chOff x="2373" y="1404"/>
            <a:chExt cx="47" cy="17"/>
          </a:xfrm>
        </p:grpSpPr>
        <p:sp>
          <p:nvSpPr>
            <p:cNvPr id="78971" name="Oval 123">
              <a:extLst>
                <a:ext uri="{FF2B5EF4-FFF2-40B4-BE49-F238E27FC236}">
                  <a16:creationId xmlns:a16="http://schemas.microsoft.com/office/drawing/2014/main" id="{9C58B359-7B6D-448A-A651-4DF237B341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8972" name="Oval 124">
              <a:extLst>
                <a:ext uri="{FF2B5EF4-FFF2-40B4-BE49-F238E27FC236}">
                  <a16:creationId xmlns:a16="http://schemas.microsoft.com/office/drawing/2014/main" id="{2C94D191-4D82-47BD-A515-0D0F1FCF88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8973" name="Text Box 125">
            <a:extLst>
              <a:ext uri="{FF2B5EF4-FFF2-40B4-BE49-F238E27FC236}">
                <a16:creationId xmlns:a16="http://schemas.microsoft.com/office/drawing/2014/main" id="{5F2B844A-D56E-4BCF-BF01-B975AABD7C89}"/>
              </a:ext>
            </a:extLst>
          </p:cNvPr>
          <p:cNvSpPr txBox="1">
            <a:spLocks noChangeArrowheads="1"/>
          </p:cNvSpPr>
          <p:nvPr/>
        </p:nvSpPr>
        <p:spPr bwMode="auto">
          <a:xfrm>
            <a:off x="620713" y="3417888"/>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x9 </a:t>
            </a:r>
            <a:r>
              <a:rPr lang="en-GB" altLang="en-US"/>
              <a:t>M3 Bradley Cavalry Fighting Vehicle </a:t>
            </a:r>
            <a:r>
              <a:rPr lang="en-GB" altLang="en-US" b="1"/>
              <a:t>(b)</a:t>
            </a:r>
            <a:r>
              <a:rPr lang="en-GB" altLang="en-US"/>
              <a:t>   CWUS-09</a:t>
            </a:r>
          </a:p>
        </p:txBody>
      </p:sp>
      <p:grpSp>
        <p:nvGrpSpPr>
          <p:cNvPr id="78974" name="Group 126">
            <a:extLst>
              <a:ext uri="{FF2B5EF4-FFF2-40B4-BE49-F238E27FC236}">
                <a16:creationId xmlns:a16="http://schemas.microsoft.com/office/drawing/2014/main" id="{2C1868D8-3F64-442B-ABC6-4DE6BC126DFF}"/>
              </a:ext>
            </a:extLst>
          </p:cNvPr>
          <p:cNvGrpSpPr>
            <a:grpSpLocks/>
          </p:cNvGrpSpPr>
          <p:nvPr/>
        </p:nvGrpSpPr>
        <p:grpSpPr bwMode="auto">
          <a:xfrm>
            <a:off x="404813" y="3275013"/>
            <a:ext cx="231775" cy="157162"/>
            <a:chOff x="2750" y="2608"/>
            <a:chExt cx="146" cy="99"/>
          </a:xfrm>
        </p:grpSpPr>
        <p:sp>
          <p:nvSpPr>
            <p:cNvPr id="78975" name="Rectangle 127">
              <a:extLst>
                <a:ext uri="{FF2B5EF4-FFF2-40B4-BE49-F238E27FC236}">
                  <a16:creationId xmlns:a16="http://schemas.microsoft.com/office/drawing/2014/main" id="{03ED298A-D1D2-4684-80DF-D89D1B132DF6}"/>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76" name="Line 128">
              <a:extLst>
                <a:ext uri="{FF2B5EF4-FFF2-40B4-BE49-F238E27FC236}">
                  <a16:creationId xmlns:a16="http://schemas.microsoft.com/office/drawing/2014/main" id="{EC09A5F2-D606-45E4-9428-D912A961A5BF}"/>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77" name="Line 129">
              <a:extLst>
                <a:ext uri="{FF2B5EF4-FFF2-40B4-BE49-F238E27FC236}">
                  <a16:creationId xmlns:a16="http://schemas.microsoft.com/office/drawing/2014/main" id="{A2A16ED2-CD34-4A36-9C34-A0B492210339}"/>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8978" name="Group 130">
            <a:extLst>
              <a:ext uri="{FF2B5EF4-FFF2-40B4-BE49-F238E27FC236}">
                <a16:creationId xmlns:a16="http://schemas.microsoft.com/office/drawing/2014/main" id="{B5F878A2-79A2-4235-B3A4-D058640D8CC5}"/>
              </a:ext>
            </a:extLst>
          </p:cNvPr>
          <p:cNvGrpSpPr>
            <a:grpSpLocks/>
          </p:cNvGrpSpPr>
          <p:nvPr/>
        </p:nvGrpSpPr>
        <p:grpSpPr bwMode="auto">
          <a:xfrm>
            <a:off x="482600" y="3203575"/>
            <a:ext cx="74613" cy="26988"/>
            <a:chOff x="2373" y="1404"/>
            <a:chExt cx="47" cy="17"/>
          </a:xfrm>
        </p:grpSpPr>
        <p:sp>
          <p:nvSpPr>
            <p:cNvPr id="78979" name="Oval 131">
              <a:extLst>
                <a:ext uri="{FF2B5EF4-FFF2-40B4-BE49-F238E27FC236}">
                  <a16:creationId xmlns:a16="http://schemas.microsoft.com/office/drawing/2014/main" id="{8D38B5B9-E0A0-4368-A6B1-EC280641661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8980" name="Oval 132">
              <a:extLst>
                <a:ext uri="{FF2B5EF4-FFF2-40B4-BE49-F238E27FC236}">
                  <a16:creationId xmlns:a16="http://schemas.microsoft.com/office/drawing/2014/main" id="{E163C66D-AF6A-4F80-B47D-C33DCBFB819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8982" name="Text Box 134">
            <a:extLst>
              <a:ext uri="{FF2B5EF4-FFF2-40B4-BE49-F238E27FC236}">
                <a16:creationId xmlns:a16="http://schemas.microsoft.com/office/drawing/2014/main" id="{0911C4AA-1D8E-49BD-9E63-BCF800DA165E}"/>
              </a:ext>
            </a:extLst>
          </p:cNvPr>
          <p:cNvSpPr txBox="1">
            <a:spLocks noChangeArrowheads="1"/>
          </p:cNvSpPr>
          <p:nvPr/>
        </p:nvSpPr>
        <p:spPr bwMode="auto">
          <a:xfrm>
            <a:off x="620713" y="3130550"/>
            <a:ext cx="2673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x9 </a:t>
            </a:r>
            <a:r>
              <a:rPr lang="en-GB" altLang="en-US"/>
              <a:t>Scout Team (3 with M47 Dragon) </a:t>
            </a:r>
            <a:r>
              <a:rPr lang="en-GB" altLang="en-US" b="1"/>
              <a:t>(d)        </a:t>
            </a:r>
            <a:r>
              <a:rPr lang="en-GB" altLang="en-US"/>
              <a:t>CWUS-52</a:t>
            </a:r>
            <a:endParaRPr lang="en-GB" altLang="en-US" b="1"/>
          </a:p>
        </p:txBody>
      </p:sp>
      <p:grpSp>
        <p:nvGrpSpPr>
          <p:cNvPr id="78983" name="Group 135">
            <a:extLst>
              <a:ext uri="{FF2B5EF4-FFF2-40B4-BE49-F238E27FC236}">
                <a16:creationId xmlns:a16="http://schemas.microsoft.com/office/drawing/2014/main" id="{1D5323B6-275B-4424-8B41-CB504003C648}"/>
              </a:ext>
            </a:extLst>
          </p:cNvPr>
          <p:cNvGrpSpPr>
            <a:grpSpLocks/>
          </p:cNvGrpSpPr>
          <p:nvPr/>
        </p:nvGrpSpPr>
        <p:grpSpPr bwMode="auto">
          <a:xfrm>
            <a:off x="404813" y="3562350"/>
            <a:ext cx="239712" cy="157163"/>
            <a:chOff x="2296" y="2835"/>
            <a:chExt cx="151" cy="99"/>
          </a:xfrm>
        </p:grpSpPr>
        <p:sp>
          <p:nvSpPr>
            <p:cNvPr id="78984" name="Rectangle 136">
              <a:extLst>
                <a:ext uri="{FF2B5EF4-FFF2-40B4-BE49-F238E27FC236}">
                  <a16:creationId xmlns:a16="http://schemas.microsoft.com/office/drawing/2014/main" id="{110C6B84-8BC5-415D-A26A-1A5ACF882963}"/>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85" name="Oval 137">
              <a:extLst>
                <a:ext uri="{FF2B5EF4-FFF2-40B4-BE49-F238E27FC236}">
                  <a16:creationId xmlns:a16="http://schemas.microsoft.com/office/drawing/2014/main" id="{5C977089-4FBA-4B90-8BFC-E6766AC814D2}"/>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86" name="Line 138">
              <a:extLst>
                <a:ext uri="{FF2B5EF4-FFF2-40B4-BE49-F238E27FC236}">
                  <a16:creationId xmlns:a16="http://schemas.microsoft.com/office/drawing/2014/main" id="{F670DABC-CE2E-4F98-B324-53662B019014}"/>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8987" name="Line 139">
            <a:extLst>
              <a:ext uri="{FF2B5EF4-FFF2-40B4-BE49-F238E27FC236}">
                <a16:creationId xmlns:a16="http://schemas.microsoft.com/office/drawing/2014/main" id="{10E24412-9331-4DAC-BD8E-AA8B4A16B335}"/>
              </a:ext>
            </a:extLst>
          </p:cNvPr>
          <p:cNvSpPr>
            <a:spLocks noChangeShapeType="1"/>
          </p:cNvSpPr>
          <p:nvPr/>
        </p:nvSpPr>
        <p:spPr bwMode="auto">
          <a:xfrm>
            <a:off x="260350" y="2482850"/>
            <a:ext cx="0" cy="14398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88" name="Line 140">
            <a:extLst>
              <a:ext uri="{FF2B5EF4-FFF2-40B4-BE49-F238E27FC236}">
                <a16:creationId xmlns:a16="http://schemas.microsoft.com/office/drawing/2014/main" id="{FE8588BD-A16D-4246-B58A-414489AA7960}"/>
              </a:ext>
            </a:extLst>
          </p:cNvPr>
          <p:cNvSpPr>
            <a:spLocks noChangeShapeType="1"/>
          </p:cNvSpPr>
          <p:nvPr/>
        </p:nvSpPr>
        <p:spPr bwMode="auto">
          <a:xfrm>
            <a:off x="476250" y="39941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8989" name="Group 141">
            <a:extLst>
              <a:ext uri="{FF2B5EF4-FFF2-40B4-BE49-F238E27FC236}">
                <a16:creationId xmlns:a16="http://schemas.microsoft.com/office/drawing/2014/main" id="{D9F85D1C-A579-404C-A9E6-46C2D9EE2DDC}"/>
              </a:ext>
            </a:extLst>
          </p:cNvPr>
          <p:cNvGrpSpPr>
            <a:grpSpLocks/>
          </p:cNvGrpSpPr>
          <p:nvPr/>
        </p:nvGrpSpPr>
        <p:grpSpPr bwMode="auto">
          <a:xfrm>
            <a:off x="404813" y="3851275"/>
            <a:ext cx="239712" cy="157163"/>
            <a:chOff x="2750" y="2064"/>
            <a:chExt cx="151" cy="99"/>
          </a:xfrm>
        </p:grpSpPr>
        <p:sp>
          <p:nvSpPr>
            <p:cNvPr id="78990" name="Rectangle 142">
              <a:extLst>
                <a:ext uri="{FF2B5EF4-FFF2-40B4-BE49-F238E27FC236}">
                  <a16:creationId xmlns:a16="http://schemas.microsoft.com/office/drawing/2014/main" id="{20CA2B8C-88DE-4372-B842-31D46608A214}"/>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991" name="Line 143">
              <a:extLst>
                <a:ext uri="{FF2B5EF4-FFF2-40B4-BE49-F238E27FC236}">
                  <a16:creationId xmlns:a16="http://schemas.microsoft.com/office/drawing/2014/main" id="{B3A5D1A8-8693-4514-9753-A9355F72AEF9}"/>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92" name="Line 144">
              <a:extLst>
                <a:ext uri="{FF2B5EF4-FFF2-40B4-BE49-F238E27FC236}">
                  <a16:creationId xmlns:a16="http://schemas.microsoft.com/office/drawing/2014/main" id="{2DE89EB5-C2C7-474B-8BE6-FDA38EEA20CB}"/>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8993" name="Group 145">
            <a:extLst>
              <a:ext uri="{FF2B5EF4-FFF2-40B4-BE49-F238E27FC236}">
                <a16:creationId xmlns:a16="http://schemas.microsoft.com/office/drawing/2014/main" id="{5E6BC039-2FA6-40F5-B81D-5A51D99FB280}"/>
              </a:ext>
            </a:extLst>
          </p:cNvPr>
          <p:cNvGrpSpPr>
            <a:grpSpLocks/>
          </p:cNvGrpSpPr>
          <p:nvPr/>
        </p:nvGrpSpPr>
        <p:grpSpPr bwMode="auto">
          <a:xfrm>
            <a:off x="487363" y="3778250"/>
            <a:ext cx="74612" cy="26988"/>
            <a:chOff x="2373" y="1404"/>
            <a:chExt cx="47" cy="17"/>
          </a:xfrm>
        </p:grpSpPr>
        <p:sp>
          <p:nvSpPr>
            <p:cNvPr id="78994" name="Oval 146">
              <a:extLst>
                <a:ext uri="{FF2B5EF4-FFF2-40B4-BE49-F238E27FC236}">
                  <a16:creationId xmlns:a16="http://schemas.microsoft.com/office/drawing/2014/main" id="{C5EBA0D9-5887-4D99-BF23-0E22A7CEFF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8995" name="Oval 147">
              <a:extLst>
                <a:ext uri="{FF2B5EF4-FFF2-40B4-BE49-F238E27FC236}">
                  <a16:creationId xmlns:a16="http://schemas.microsoft.com/office/drawing/2014/main" id="{F7AB060C-53A1-4B66-A484-5C04BD2B8EE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8996" name="Line 148">
            <a:extLst>
              <a:ext uri="{FF2B5EF4-FFF2-40B4-BE49-F238E27FC236}">
                <a16:creationId xmlns:a16="http://schemas.microsoft.com/office/drawing/2014/main" id="{BAA2FDF8-F0E2-439C-B042-2844D6213603}"/>
              </a:ext>
            </a:extLst>
          </p:cNvPr>
          <p:cNvSpPr>
            <a:spLocks noChangeShapeType="1"/>
          </p:cNvSpPr>
          <p:nvPr/>
        </p:nvSpPr>
        <p:spPr bwMode="auto">
          <a:xfrm>
            <a:off x="260350" y="3346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997" name="Text Box 149">
            <a:extLst>
              <a:ext uri="{FF2B5EF4-FFF2-40B4-BE49-F238E27FC236}">
                <a16:creationId xmlns:a16="http://schemas.microsoft.com/office/drawing/2014/main" id="{BC162F88-6F2F-42A6-9122-FEFE78E48322}"/>
              </a:ext>
            </a:extLst>
          </p:cNvPr>
          <p:cNvSpPr txBox="1">
            <a:spLocks noChangeArrowheads="1"/>
          </p:cNvSpPr>
          <p:nvPr/>
        </p:nvSpPr>
        <p:spPr bwMode="auto">
          <a:xfrm>
            <a:off x="620713" y="3706813"/>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M30 107mm Mortar                                    CWUS-49</a:t>
            </a:r>
            <a:endParaRPr lang="en-GB" altLang="en-US" b="1"/>
          </a:p>
        </p:txBody>
      </p:sp>
      <p:grpSp>
        <p:nvGrpSpPr>
          <p:cNvPr id="78998" name="Group 150">
            <a:extLst>
              <a:ext uri="{FF2B5EF4-FFF2-40B4-BE49-F238E27FC236}">
                <a16:creationId xmlns:a16="http://schemas.microsoft.com/office/drawing/2014/main" id="{04037FF8-EC52-4663-B0C3-81F1ABA1F981}"/>
              </a:ext>
            </a:extLst>
          </p:cNvPr>
          <p:cNvGrpSpPr>
            <a:grpSpLocks/>
          </p:cNvGrpSpPr>
          <p:nvPr/>
        </p:nvGrpSpPr>
        <p:grpSpPr bwMode="auto">
          <a:xfrm>
            <a:off x="404813" y="4138613"/>
            <a:ext cx="239712" cy="157162"/>
            <a:chOff x="2296" y="2064"/>
            <a:chExt cx="151" cy="99"/>
          </a:xfrm>
        </p:grpSpPr>
        <p:sp>
          <p:nvSpPr>
            <p:cNvPr id="78999" name="Rectangle 151">
              <a:extLst>
                <a:ext uri="{FF2B5EF4-FFF2-40B4-BE49-F238E27FC236}">
                  <a16:creationId xmlns:a16="http://schemas.microsoft.com/office/drawing/2014/main" id="{6DA63752-D6FB-4DBE-87E7-0FB2464B2D39}"/>
                </a:ext>
              </a:extLst>
            </p:cNvPr>
            <p:cNvSpPr>
              <a:spLocks noChangeAspect="1" noChangeArrowheads="1"/>
            </p:cNvSpPr>
            <p:nvPr/>
          </p:nvSpPr>
          <p:spPr bwMode="auto">
            <a:xfrm>
              <a:off x="2296"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00" name="Oval 152">
              <a:extLst>
                <a:ext uri="{FF2B5EF4-FFF2-40B4-BE49-F238E27FC236}">
                  <a16:creationId xmlns:a16="http://schemas.microsoft.com/office/drawing/2014/main" id="{1BE51A1A-CD8D-444F-8F89-39D64D277BD2}"/>
                </a:ext>
              </a:extLst>
            </p:cNvPr>
            <p:cNvSpPr>
              <a:spLocks noChangeAspect="1" noChangeArrowheads="1"/>
            </p:cNvSpPr>
            <p:nvPr/>
          </p:nvSpPr>
          <p:spPr bwMode="auto">
            <a:xfrm>
              <a:off x="2317" y="2086"/>
              <a:ext cx="104" cy="53"/>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01" name="Line 153">
              <a:extLst>
                <a:ext uri="{FF2B5EF4-FFF2-40B4-BE49-F238E27FC236}">
                  <a16:creationId xmlns:a16="http://schemas.microsoft.com/office/drawing/2014/main" id="{84BB4B70-F2AF-4D2E-AC95-760006D0CA1E}"/>
                </a:ext>
              </a:extLst>
            </p:cNvPr>
            <p:cNvSpPr>
              <a:spLocks noChangeAspect="1" noChangeShapeType="1"/>
            </p:cNvSpPr>
            <p:nvPr/>
          </p:nvSpPr>
          <p:spPr bwMode="auto">
            <a:xfrm>
              <a:off x="2372" y="2096"/>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02" name="Line 154">
              <a:extLst>
                <a:ext uri="{FF2B5EF4-FFF2-40B4-BE49-F238E27FC236}">
                  <a16:creationId xmlns:a16="http://schemas.microsoft.com/office/drawing/2014/main" id="{D684B8A9-484B-4114-978C-0B5EEAED581E}"/>
                </a:ext>
              </a:extLst>
            </p:cNvPr>
            <p:cNvSpPr>
              <a:spLocks noChangeAspect="1" noChangeShapeType="1"/>
            </p:cNvSpPr>
            <p:nvPr/>
          </p:nvSpPr>
          <p:spPr bwMode="auto">
            <a:xfrm flipV="1">
              <a:off x="2351" y="2128"/>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9003" name="Group 155">
            <a:extLst>
              <a:ext uri="{FF2B5EF4-FFF2-40B4-BE49-F238E27FC236}">
                <a16:creationId xmlns:a16="http://schemas.microsoft.com/office/drawing/2014/main" id="{3360A565-0705-4156-AAA4-8E1306D802B3}"/>
              </a:ext>
            </a:extLst>
          </p:cNvPr>
          <p:cNvGrpSpPr>
            <a:grpSpLocks/>
          </p:cNvGrpSpPr>
          <p:nvPr/>
        </p:nvGrpSpPr>
        <p:grpSpPr bwMode="auto">
          <a:xfrm>
            <a:off x="487363" y="4067175"/>
            <a:ext cx="74612" cy="26988"/>
            <a:chOff x="2373" y="1404"/>
            <a:chExt cx="47" cy="17"/>
          </a:xfrm>
        </p:grpSpPr>
        <p:sp>
          <p:nvSpPr>
            <p:cNvPr id="79004" name="Oval 156">
              <a:extLst>
                <a:ext uri="{FF2B5EF4-FFF2-40B4-BE49-F238E27FC236}">
                  <a16:creationId xmlns:a16="http://schemas.microsoft.com/office/drawing/2014/main" id="{551CC4F7-8104-455B-89D0-3E046316AC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05" name="Oval 157">
              <a:extLst>
                <a:ext uri="{FF2B5EF4-FFF2-40B4-BE49-F238E27FC236}">
                  <a16:creationId xmlns:a16="http://schemas.microsoft.com/office/drawing/2014/main" id="{9B5A3840-8146-4D6C-B703-A72BEFD5C57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06" name="Text Box 158">
            <a:extLst>
              <a:ext uri="{FF2B5EF4-FFF2-40B4-BE49-F238E27FC236}">
                <a16:creationId xmlns:a16="http://schemas.microsoft.com/office/drawing/2014/main" id="{B0CE9669-C0DC-49B8-A98B-E514B5D8195B}"/>
              </a:ext>
            </a:extLst>
          </p:cNvPr>
          <p:cNvSpPr txBox="1">
            <a:spLocks noChangeArrowheads="1"/>
          </p:cNvSpPr>
          <p:nvPr/>
        </p:nvSpPr>
        <p:spPr bwMode="auto">
          <a:xfrm>
            <a:off x="620713" y="3995738"/>
            <a:ext cx="2725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x1 </a:t>
            </a:r>
            <a:r>
              <a:rPr lang="en-GB" altLang="en-US"/>
              <a:t>M106 107mm Mortar Carrier                       CWUS-15</a:t>
            </a:r>
            <a:endParaRPr lang="en-GB" altLang="en-US" b="1"/>
          </a:p>
        </p:txBody>
      </p:sp>
      <p:sp>
        <p:nvSpPr>
          <p:cNvPr id="79007" name="Text Box 159">
            <a:extLst>
              <a:ext uri="{FF2B5EF4-FFF2-40B4-BE49-F238E27FC236}">
                <a16:creationId xmlns:a16="http://schemas.microsoft.com/office/drawing/2014/main" id="{6EBDAAF1-5E1B-455E-979D-5DB0C1B5DD1C}"/>
              </a:ext>
            </a:extLst>
          </p:cNvPr>
          <p:cNvSpPr txBox="1">
            <a:spLocks noChangeArrowheads="1"/>
          </p:cNvSpPr>
          <p:nvPr/>
        </p:nvSpPr>
        <p:spPr bwMode="auto">
          <a:xfrm>
            <a:off x="115888" y="4356100"/>
            <a:ext cx="32416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x3 </a:t>
            </a:r>
            <a:r>
              <a:rPr lang="en-GB" altLang="en-US"/>
              <a:t>Scout Platoons, each of </a:t>
            </a:r>
            <a:r>
              <a:rPr lang="en-GB" altLang="en-US" b="1"/>
              <a:t>x3 </a:t>
            </a:r>
            <a:r>
              <a:rPr lang="en-GB" altLang="en-US"/>
              <a:t>Scout Teams and </a:t>
            </a:r>
            <a:r>
              <a:rPr lang="en-GB" altLang="en-US" b="1"/>
              <a:t>x3 </a:t>
            </a:r>
            <a:r>
              <a:rPr lang="en-GB" altLang="en-US"/>
              <a:t>M3 Bradley (designate </a:t>
            </a:r>
            <a:r>
              <a:rPr lang="en-GB" altLang="en-US" b="1"/>
              <a:t>x1 </a:t>
            </a:r>
            <a:r>
              <a:rPr lang="en-GB" altLang="en-US"/>
              <a:t>Scout Team in each platoon as the Platoon Commander).</a:t>
            </a:r>
          </a:p>
          <a:p>
            <a:endParaRPr lang="en-GB" altLang="en-US" b="1"/>
          </a:p>
          <a:p>
            <a:r>
              <a:rPr lang="en-GB" altLang="en-US" b="1"/>
              <a:t>(b) </a:t>
            </a:r>
            <a:r>
              <a:rPr lang="en-GB" altLang="en-US"/>
              <a:t>In late 1980s, may replace all M3 Bradleys with:</a:t>
            </a:r>
          </a:p>
          <a:p>
            <a:r>
              <a:rPr lang="en-GB" altLang="en-US"/>
              <a:t>     M3A1 Bradley Cavalry Fighting Vehicle                       CWUS-10</a:t>
            </a:r>
          </a:p>
          <a:p>
            <a:r>
              <a:rPr lang="en-GB" altLang="en-US"/>
              <a:t>Or in 1989 with:</a:t>
            </a:r>
          </a:p>
          <a:p>
            <a:r>
              <a:rPr lang="en-GB" altLang="en-US"/>
              <a:t>     M3A2 Bradley Cavalry Fighting Vehicle                        CWUS-80</a:t>
            </a:r>
          </a:p>
          <a:p>
            <a:endParaRPr lang="en-GB" altLang="en-US" b="1"/>
          </a:p>
          <a:p>
            <a:r>
              <a:rPr lang="en-GB" altLang="en-US" b="1"/>
              <a:t>(c) </a:t>
            </a:r>
            <a:r>
              <a:rPr lang="en-GB" altLang="en-US"/>
              <a:t>This organisation was used by the Armoured Cavalry Troops of Divisional Cavalry Squadrons, following the adoption of M3 Bradley Cavalry Fighting Vehicles during the mid-1980s.  The Armoured Cavalry Troops of Armoured Cavalry Regiments adopted a different organisation at this time, shown at ME CWUS-08.  Note that some units (most notably the Divisional Cavalry Squadrons of the 1st Armored, 4th Infantry, 5th Infantry and 8th Infantry Divisions) did not receive M3 Bradleys and seem to have persisted with the old organisation, as shown at ME CWUS-05.</a:t>
            </a:r>
          </a:p>
          <a:p>
            <a:endParaRPr lang="en-GB" altLang="en-US"/>
          </a:p>
          <a:p>
            <a:r>
              <a:rPr lang="en-GB" altLang="en-US" b="1"/>
              <a:t>(d) </a:t>
            </a:r>
            <a:r>
              <a:rPr lang="en-GB" altLang="en-US"/>
              <a:t>From 1988: May replace M72 66mm LAW with M136 84mm LAW as the squad light antitank weapon (see card).</a:t>
            </a:r>
          </a:p>
          <a:p>
            <a:endParaRPr lang="en-GB" altLang="en-US" b="1"/>
          </a:p>
        </p:txBody>
      </p:sp>
      <p:sp>
        <p:nvSpPr>
          <p:cNvPr id="79008" name="Line 160">
            <a:extLst>
              <a:ext uri="{FF2B5EF4-FFF2-40B4-BE49-F238E27FC236}">
                <a16:creationId xmlns:a16="http://schemas.microsoft.com/office/drawing/2014/main" id="{6382C1A8-8544-466C-A94F-1090D24C3B52}"/>
              </a:ext>
            </a:extLst>
          </p:cNvPr>
          <p:cNvSpPr>
            <a:spLocks noChangeShapeType="1"/>
          </p:cNvSpPr>
          <p:nvPr/>
        </p:nvSpPr>
        <p:spPr bwMode="auto">
          <a:xfrm>
            <a:off x="260350" y="3922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09" name="Group 161">
            <a:extLst>
              <a:ext uri="{FF2B5EF4-FFF2-40B4-BE49-F238E27FC236}">
                <a16:creationId xmlns:a16="http://schemas.microsoft.com/office/drawing/2014/main" id="{CFC7B9A9-EFEB-40C9-ABFE-1C07A838CBD0}"/>
              </a:ext>
            </a:extLst>
          </p:cNvPr>
          <p:cNvGrpSpPr>
            <a:grpSpLocks/>
          </p:cNvGrpSpPr>
          <p:nvPr/>
        </p:nvGrpSpPr>
        <p:grpSpPr bwMode="auto">
          <a:xfrm>
            <a:off x="115888" y="2338388"/>
            <a:ext cx="288925" cy="217487"/>
            <a:chOff x="2296" y="2835"/>
            <a:chExt cx="151" cy="99"/>
          </a:xfrm>
        </p:grpSpPr>
        <p:sp>
          <p:nvSpPr>
            <p:cNvPr id="79010" name="Rectangle 162">
              <a:extLst>
                <a:ext uri="{FF2B5EF4-FFF2-40B4-BE49-F238E27FC236}">
                  <a16:creationId xmlns:a16="http://schemas.microsoft.com/office/drawing/2014/main" id="{5D470797-5821-45B9-9AA2-4CEE6203BF83}"/>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11" name="Oval 163">
              <a:extLst>
                <a:ext uri="{FF2B5EF4-FFF2-40B4-BE49-F238E27FC236}">
                  <a16:creationId xmlns:a16="http://schemas.microsoft.com/office/drawing/2014/main" id="{85A25F97-574F-46DC-B02A-0148B94C5D38}"/>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12" name="Line 164">
              <a:extLst>
                <a:ext uri="{FF2B5EF4-FFF2-40B4-BE49-F238E27FC236}">
                  <a16:creationId xmlns:a16="http://schemas.microsoft.com/office/drawing/2014/main" id="{356292E7-6584-4AD8-AC54-90B320E12B80}"/>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9013" name="Picture 165" descr="orig">
            <a:extLst>
              <a:ext uri="{FF2B5EF4-FFF2-40B4-BE49-F238E27FC236}">
                <a16:creationId xmlns:a16="http://schemas.microsoft.com/office/drawing/2014/main" id="{9EEF3004-F106-407F-B15E-900C02DB94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107950"/>
            <a:ext cx="2952750" cy="1954213"/>
          </a:xfrm>
          <a:prstGeom prst="rect">
            <a:avLst/>
          </a:prstGeom>
          <a:noFill/>
          <a:extLst>
            <a:ext uri="{909E8E84-426E-40DD-AFC4-6F175D3DCCD1}">
              <a14:hiddenFill xmlns:a14="http://schemas.microsoft.com/office/drawing/2010/main">
                <a:solidFill>
                  <a:srgbClr val="FFFFFF"/>
                </a:solidFill>
              </a14:hiddenFill>
            </a:ext>
          </a:extLst>
        </p:spPr>
      </p:pic>
      <p:grpSp>
        <p:nvGrpSpPr>
          <p:cNvPr id="79016" name="Group 168">
            <a:extLst>
              <a:ext uri="{FF2B5EF4-FFF2-40B4-BE49-F238E27FC236}">
                <a16:creationId xmlns:a16="http://schemas.microsoft.com/office/drawing/2014/main" id="{B221CD48-85A7-40C2-A75D-1BD98B99C463}"/>
              </a:ext>
            </a:extLst>
          </p:cNvPr>
          <p:cNvGrpSpPr>
            <a:grpSpLocks/>
          </p:cNvGrpSpPr>
          <p:nvPr/>
        </p:nvGrpSpPr>
        <p:grpSpPr bwMode="auto">
          <a:xfrm>
            <a:off x="3500438" y="250825"/>
            <a:ext cx="288925" cy="215900"/>
            <a:chOff x="2976" y="2472"/>
            <a:chExt cx="136" cy="91"/>
          </a:xfrm>
        </p:grpSpPr>
        <p:sp>
          <p:nvSpPr>
            <p:cNvPr id="79017" name="Rectangle 169">
              <a:extLst>
                <a:ext uri="{FF2B5EF4-FFF2-40B4-BE49-F238E27FC236}">
                  <a16:creationId xmlns:a16="http://schemas.microsoft.com/office/drawing/2014/main" id="{4CAC0238-1F2A-4C65-A561-C9DFE2EB1F66}"/>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18" name="Line 170">
              <a:extLst>
                <a:ext uri="{FF2B5EF4-FFF2-40B4-BE49-F238E27FC236}">
                  <a16:creationId xmlns:a16="http://schemas.microsoft.com/office/drawing/2014/main" id="{0B28A620-D8BC-4A55-B525-F99960B0ED08}"/>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19" name="Line 171">
              <a:extLst>
                <a:ext uri="{FF2B5EF4-FFF2-40B4-BE49-F238E27FC236}">
                  <a16:creationId xmlns:a16="http://schemas.microsoft.com/office/drawing/2014/main" id="{FD7236F4-4DE7-4BBC-9130-5CABD8467C09}"/>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20" name="Group 172">
              <a:extLst>
                <a:ext uri="{FF2B5EF4-FFF2-40B4-BE49-F238E27FC236}">
                  <a16:creationId xmlns:a16="http://schemas.microsoft.com/office/drawing/2014/main" id="{7BAA1080-9A32-4832-8A18-354B2B0A60EA}"/>
                </a:ext>
              </a:extLst>
            </p:cNvPr>
            <p:cNvGrpSpPr>
              <a:grpSpLocks/>
            </p:cNvGrpSpPr>
            <p:nvPr/>
          </p:nvGrpSpPr>
          <p:grpSpPr bwMode="auto">
            <a:xfrm>
              <a:off x="3022" y="2540"/>
              <a:ext cx="44" cy="22"/>
              <a:chOff x="1632" y="1249"/>
              <a:chExt cx="48" cy="24"/>
            </a:xfrm>
          </p:grpSpPr>
          <p:sp>
            <p:nvSpPr>
              <p:cNvPr id="79021" name="AutoShape 173">
                <a:extLst>
                  <a:ext uri="{FF2B5EF4-FFF2-40B4-BE49-F238E27FC236}">
                    <a16:creationId xmlns:a16="http://schemas.microsoft.com/office/drawing/2014/main" id="{8C96BAF9-D5BD-403C-A790-3353BD0FF5DB}"/>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22" name="AutoShape 174">
                <a:extLst>
                  <a:ext uri="{FF2B5EF4-FFF2-40B4-BE49-F238E27FC236}">
                    <a16:creationId xmlns:a16="http://schemas.microsoft.com/office/drawing/2014/main" id="{26A8803B-6A26-475D-982E-93BDA0F4D208}"/>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79023" name="Line 175">
            <a:extLst>
              <a:ext uri="{FF2B5EF4-FFF2-40B4-BE49-F238E27FC236}">
                <a16:creationId xmlns:a16="http://schemas.microsoft.com/office/drawing/2014/main" id="{C7278961-6EFE-4216-A6EB-B05E4CD8599F}"/>
              </a:ext>
            </a:extLst>
          </p:cNvPr>
          <p:cNvSpPr>
            <a:spLocks noChangeShapeType="1"/>
          </p:cNvSpPr>
          <p:nvPr/>
        </p:nvSpPr>
        <p:spPr bwMode="auto">
          <a:xfrm>
            <a:off x="364490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24" name="Text Box 176">
            <a:extLst>
              <a:ext uri="{FF2B5EF4-FFF2-40B4-BE49-F238E27FC236}">
                <a16:creationId xmlns:a16="http://schemas.microsoft.com/office/drawing/2014/main" id="{7CE94EC7-2DDB-400E-8903-8440E2F271E3}"/>
              </a:ext>
            </a:extLst>
          </p:cNvPr>
          <p:cNvSpPr txBox="1">
            <a:spLocks noChangeArrowheads="1"/>
          </p:cNvSpPr>
          <p:nvPr/>
        </p:nvSpPr>
        <p:spPr bwMode="auto">
          <a:xfrm>
            <a:off x="378936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CWUS-09</a:t>
            </a:r>
          </a:p>
          <a:p>
            <a:r>
              <a:rPr lang="en-GB" altLang="en-US" sz="1000" b="1"/>
              <a:t>Airborne Infantry Company</a:t>
            </a:r>
          </a:p>
        </p:txBody>
      </p:sp>
      <p:grpSp>
        <p:nvGrpSpPr>
          <p:cNvPr id="79025" name="Group 177">
            <a:extLst>
              <a:ext uri="{FF2B5EF4-FFF2-40B4-BE49-F238E27FC236}">
                <a16:creationId xmlns:a16="http://schemas.microsoft.com/office/drawing/2014/main" id="{FD03B974-CFB8-49FC-903F-7C92CEE5C06D}"/>
              </a:ext>
            </a:extLst>
          </p:cNvPr>
          <p:cNvGrpSpPr>
            <a:grpSpLocks/>
          </p:cNvGrpSpPr>
          <p:nvPr/>
        </p:nvGrpSpPr>
        <p:grpSpPr bwMode="auto">
          <a:xfrm>
            <a:off x="3789363" y="612775"/>
            <a:ext cx="231775" cy="157163"/>
            <a:chOff x="933" y="149"/>
            <a:chExt cx="146" cy="99"/>
          </a:xfrm>
        </p:grpSpPr>
        <p:sp>
          <p:nvSpPr>
            <p:cNvPr id="79026" name="Rectangle 178">
              <a:extLst>
                <a:ext uri="{FF2B5EF4-FFF2-40B4-BE49-F238E27FC236}">
                  <a16:creationId xmlns:a16="http://schemas.microsoft.com/office/drawing/2014/main" id="{B69BFCE2-2FC9-4641-99BD-05AAB8414684}"/>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27" name="Text Box 179">
              <a:extLst>
                <a:ext uri="{FF2B5EF4-FFF2-40B4-BE49-F238E27FC236}">
                  <a16:creationId xmlns:a16="http://schemas.microsoft.com/office/drawing/2014/main" id="{D1C01C6A-1CC3-4F25-98F2-616494E467A3}"/>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9028" name="Line 180">
            <a:extLst>
              <a:ext uri="{FF2B5EF4-FFF2-40B4-BE49-F238E27FC236}">
                <a16:creationId xmlns:a16="http://schemas.microsoft.com/office/drawing/2014/main" id="{B0D76207-69EE-446F-B88B-0F6D6178F82B}"/>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29" name="Group 181">
            <a:extLst>
              <a:ext uri="{FF2B5EF4-FFF2-40B4-BE49-F238E27FC236}">
                <a16:creationId xmlns:a16="http://schemas.microsoft.com/office/drawing/2014/main" id="{69158758-E8D3-46AD-BD6A-84C428024864}"/>
              </a:ext>
            </a:extLst>
          </p:cNvPr>
          <p:cNvGrpSpPr>
            <a:grpSpLocks/>
          </p:cNvGrpSpPr>
          <p:nvPr/>
        </p:nvGrpSpPr>
        <p:grpSpPr bwMode="auto">
          <a:xfrm>
            <a:off x="3867150" y="539750"/>
            <a:ext cx="74613" cy="26988"/>
            <a:chOff x="2373" y="1404"/>
            <a:chExt cx="47" cy="17"/>
          </a:xfrm>
        </p:grpSpPr>
        <p:sp>
          <p:nvSpPr>
            <p:cNvPr id="79030" name="Oval 182">
              <a:extLst>
                <a:ext uri="{FF2B5EF4-FFF2-40B4-BE49-F238E27FC236}">
                  <a16:creationId xmlns:a16="http://schemas.microsoft.com/office/drawing/2014/main" id="{17E6C0C5-B0AC-45A8-9EDF-5FEA29F3D17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31" name="Oval 183">
              <a:extLst>
                <a:ext uri="{FF2B5EF4-FFF2-40B4-BE49-F238E27FC236}">
                  <a16:creationId xmlns:a16="http://schemas.microsoft.com/office/drawing/2014/main" id="{428E32F6-7989-408B-8690-1F52BD3AF9B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32" name="Text Box 184">
            <a:extLst>
              <a:ext uri="{FF2B5EF4-FFF2-40B4-BE49-F238E27FC236}">
                <a16:creationId xmlns:a16="http://schemas.microsoft.com/office/drawing/2014/main" id="{4392BD8C-F5BC-4955-875E-72681D0F3376}"/>
              </a:ext>
            </a:extLst>
          </p:cNvPr>
          <p:cNvSpPr txBox="1">
            <a:spLocks noChangeArrowheads="1"/>
          </p:cNvSpPr>
          <p:nvPr/>
        </p:nvSpPr>
        <p:spPr bwMode="auto">
          <a:xfrm>
            <a:off x="400526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79033" name="Group 185">
            <a:extLst>
              <a:ext uri="{FF2B5EF4-FFF2-40B4-BE49-F238E27FC236}">
                <a16:creationId xmlns:a16="http://schemas.microsoft.com/office/drawing/2014/main" id="{D60FF229-52CE-4BB9-8A67-96F7AB9204D0}"/>
              </a:ext>
            </a:extLst>
          </p:cNvPr>
          <p:cNvGrpSpPr>
            <a:grpSpLocks/>
          </p:cNvGrpSpPr>
          <p:nvPr/>
        </p:nvGrpSpPr>
        <p:grpSpPr bwMode="auto">
          <a:xfrm>
            <a:off x="3789363" y="900113"/>
            <a:ext cx="231775" cy="157162"/>
            <a:chOff x="2750" y="2608"/>
            <a:chExt cx="146" cy="99"/>
          </a:xfrm>
        </p:grpSpPr>
        <p:sp>
          <p:nvSpPr>
            <p:cNvPr id="79034" name="Rectangle 186">
              <a:extLst>
                <a:ext uri="{FF2B5EF4-FFF2-40B4-BE49-F238E27FC236}">
                  <a16:creationId xmlns:a16="http://schemas.microsoft.com/office/drawing/2014/main" id="{5356C2A9-723A-4C21-ABAD-2A0AF967E6BB}"/>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35" name="Line 187">
              <a:extLst>
                <a:ext uri="{FF2B5EF4-FFF2-40B4-BE49-F238E27FC236}">
                  <a16:creationId xmlns:a16="http://schemas.microsoft.com/office/drawing/2014/main" id="{6F219A40-EA01-443C-8B23-84A8ED97909E}"/>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36" name="Line 188">
              <a:extLst>
                <a:ext uri="{FF2B5EF4-FFF2-40B4-BE49-F238E27FC236}">
                  <a16:creationId xmlns:a16="http://schemas.microsoft.com/office/drawing/2014/main" id="{387E2B1F-879A-4B64-A1F5-078968512471}"/>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9037" name="Group 189">
            <a:extLst>
              <a:ext uri="{FF2B5EF4-FFF2-40B4-BE49-F238E27FC236}">
                <a16:creationId xmlns:a16="http://schemas.microsoft.com/office/drawing/2014/main" id="{6C950B69-2158-405D-A479-D58B0416499E}"/>
              </a:ext>
            </a:extLst>
          </p:cNvPr>
          <p:cNvGrpSpPr>
            <a:grpSpLocks/>
          </p:cNvGrpSpPr>
          <p:nvPr/>
        </p:nvGrpSpPr>
        <p:grpSpPr bwMode="auto">
          <a:xfrm>
            <a:off x="3867150" y="828675"/>
            <a:ext cx="74613" cy="26988"/>
            <a:chOff x="2373" y="1404"/>
            <a:chExt cx="47" cy="17"/>
          </a:xfrm>
        </p:grpSpPr>
        <p:sp>
          <p:nvSpPr>
            <p:cNvPr id="79038" name="Oval 190">
              <a:extLst>
                <a:ext uri="{FF2B5EF4-FFF2-40B4-BE49-F238E27FC236}">
                  <a16:creationId xmlns:a16="http://schemas.microsoft.com/office/drawing/2014/main" id="{DF1C8148-014C-4ACB-B9FD-1015B5D9708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39" name="Oval 191">
              <a:extLst>
                <a:ext uri="{FF2B5EF4-FFF2-40B4-BE49-F238E27FC236}">
                  <a16:creationId xmlns:a16="http://schemas.microsoft.com/office/drawing/2014/main" id="{B2D1F62F-FC83-4E0D-BB44-05433D5AEF9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40" name="Line 192">
            <a:extLst>
              <a:ext uri="{FF2B5EF4-FFF2-40B4-BE49-F238E27FC236}">
                <a16:creationId xmlns:a16="http://schemas.microsoft.com/office/drawing/2014/main" id="{4ACB26C3-04B4-4569-9D3A-1086BD4F4A23}"/>
              </a:ext>
            </a:extLst>
          </p:cNvPr>
          <p:cNvSpPr>
            <a:spLocks noChangeShapeType="1"/>
          </p:cNvSpPr>
          <p:nvPr/>
        </p:nvSpPr>
        <p:spPr bwMode="auto">
          <a:xfrm>
            <a:off x="3644900" y="973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41" name="Text Box 193">
            <a:extLst>
              <a:ext uri="{FF2B5EF4-FFF2-40B4-BE49-F238E27FC236}">
                <a16:creationId xmlns:a16="http://schemas.microsoft.com/office/drawing/2014/main" id="{72E3003D-B3D6-4D48-B1A0-0D31E2675810}"/>
              </a:ext>
            </a:extLst>
          </p:cNvPr>
          <p:cNvSpPr txBox="1">
            <a:spLocks noChangeArrowheads="1"/>
          </p:cNvSpPr>
          <p:nvPr/>
        </p:nvSpPr>
        <p:spPr bwMode="auto">
          <a:xfrm>
            <a:off x="4005263" y="827088"/>
            <a:ext cx="2667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Infantry (3 with M47 Dragon ATGM) </a:t>
            </a:r>
            <a:r>
              <a:rPr lang="en-GB" altLang="en-US" b="1"/>
              <a:t>(e)</a:t>
            </a:r>
            <a:r>
              <a:rPr lang="en-GB" altLang="en-US"/>
              <a:t>    CWUS-37</a:t>
            </a:r>
            <a:endParaRPr lang="en-GB" altLang="en-US" b="1"/>
          </a:p>
        </p:txBody>
      </p:sp>
      <p:sp>
        <p:nvSpPr>
          <p:cNvPr id="79042" name="Line 194">
            <a:extLst>
              <a:ext uri="{FF2B5EF4-FFF2-40B4-BE49-F238E27FC236}">
                <a16:creationId xmlns:a16="http://schemas.microsoft.com/office/drawing/2014/main" id="{D363FC2C-4B86-4089-A488-C827D5BBF1BF}"/>
              </a:ext>
            </a:extLst>
          </p:cNvPr>
          <p:cNvSpPr>
            <a:spLocks noChangeShapeType="1"/>
          </p:cNvSpPr>
          <p:nvPr/>
        </p:nvSpPr>
        <p:spPr bwMode="auto">
          <a:xfrm>
            <a:off x="3860800" y="19081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43" name="Group 195">
            <a:extLst>
              <a:ext uri="{FF2B5EF4-FFF2-40B4-BE49-F238E27FC236}">
                <a16:creationId xmlns:a16="http://schemas.microsoft.com/office/drawing/2014/main" id="{F2454EC9-63D8-47D6-8DF6-AE5F390F27C7}"/>
              </a:ext>
            </a:extLst>
          </p:cNvPr>
          <p:cNvGrpSpPr>
            <a:grpSpLocks/>
          </p:cNvGrpSpPr>
          <p:nvPr/>
        </p:nvGrpSpPr>
        <p:grpSpPr bwMode="auto">
          <a:xfrm>
            <a:off x="3789363" y="2052638"/>
            <a:ext cx="231775" cy="190500"/>
            <a:chOff x="2251" y="2290"/>
            <a:chExt cx="146" cy="120"/>
          </a:xfrm>
        </p:grpSpPr>
        <p:sp>
          <p:nvSpPr>
            <p:cNvPr id="79044" name="Rectangle 196">
              <a:extLst>
                <a:ext uri="{FF2B5EF4-FFF2-40B4-BE49-F238E27FC236}">
                  <a16:creationId xmlns:a16="http://schemas.microsoft.com/office/drawing/2014/main" id="{88BECB53-3187-467D-AA95-B732CFF5F8C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45" name="Oval 197">
              <a:extLst>
                <a:ext uri="{FF2B5EF4-FFF2-40B4-BE49-F238E27FC236}">
                  <a16:creationId xmlns:a16="http://schemas.microsoft.com/office/drawing/2014/main" id="{6B373944-6970-4174-A2BF-3F686F071D4D}"/>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46" name="Oval 198">
              <a:extLst>
                <a:ext uri="{FF2B5EF4-FFF2-40B4-BE49-F238E27FC236}">
                  <a16:creationId xmlns:a16="http://schemas.microsoft.com/office/drawing/2014/main" id="{31CB730C-333F-4E38-ACA2-00F94FB8810D}"/>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9047" name="Group 199">
            <a:extLst>
              <a:ext uri="{FF2B5EF4-FFF2-40B4-BE49-F238E27FC236}">
                <a16:creationId xmlns:a16="http://schemas.microsoft.com/office/drawing/2014/main" id="{13C1334C-2B1A-45A6-829C-44AC89EF5778}"/>
              </a:ext>
            </a:extLst>
          </p:cNvPr>
          <p:cNvGrpSpPr>
            <a:grpSpLocks/>
          </p:cNvGrpSpPr>
          <p:nvPr/>
        </p:nvGrpSpPr>
        <p:grpSpPr bwMode="auto">
          <a:xfrm>
            <a:off x="3867150" y="1981200"/>
            <a:ext cx="74613" cy="26988"/>
            <a:chOff x="2373" y="1404"/>
            <a:chExt cx="47" cy="17"/>
          </a:xfrm>
        </p:grpSpPr>
        <p:sp>
          <p:nvSpPr>
            <p:cNvPr id="79048" name="Oval 200">
              <a:extLst>
                <a:ext uri="{FF2B5EF4-FFF2-40B4-BE49-F238E27FC236}">
                  <a16:creationId xmlns:a16="http://schemas.microsoft.com/office/drawing/2014/main" id="{58A6AB17-9D9C-4C81-AB17-B59E2E7DCFE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49" name="Oval 201">
              <a:extLst>
                <a:ext uri="{FF2B5EF4-FFF2-40B4-BE49-F238E27FC236}">
                  <a16:creationId xmlns:a16="http://schemas.microsoft.com/office/drawing/2014/main" id="{3D62BDC2-0DF9-46B1-A719-FE3211B44D3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50" name="Text Box 202">
            <a:extLst>
              <a:ext uri="{FF2B5EF4-FFF2-40B4-BE49-F238E27FC236}">
                <a16:creationId xmlns:a16="http://schemas.microsoft.com/office/drawing/2014/main" id="{7F50B657-4BF6-4D50-97A3-B27D4EF2B1CA}"/>
              </a:ext>
            </a:extLst>
          </p:cNvPr>
          <p:cNvSpPr txBox="1">
            <a:spLocks noChangeArrowheads="1"/>
          </p:cNvSpPr>
          <p:nvPr/>
        </p:nvSpPr>
        <p:spPr bwMode="auto">
          <a:xfrm>
            <a:off x="4005263" y="1908175"/>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(ab)                          </a:t>
            </a:r>
            <a:r>
              <a:rPr lang="en-GB" altLang="en-US"/>
              <a:t>CWUS-33</a:t>
            </a:r>
            <a:endParaRPr lang="en-GB" altLang="en-US" b="1"/>
          </a:p>
        </p:txBody>
      </p:sp>
      <p:sp>
        <p:nvSpPr>
          <p:cNvPr id="79051" name="Line 203">
            <a:extLst>
              <a:ext uri="{FF2B5EF4-FFF2-40B4-BE49-F238E27FC236}">
                <a16:creationId xmlns:a16="http://schemas.microsoft.com/office/drawing/2014/main" id="{DB3DBBC8-D6D8-4E4C-826A-30D4CD5DE500}"/>
              </a:ext>
            </a:extLst>
          </p:cNvPr>
          <p:cNvSpPr>
            <a:spLocks noChangeShapeType="1"/>
          </p:cNvSpPr>
          <p:nvPr/>
        </p:nvSpPr>
        <p:spPr bwMode="auto">
          <a:xfrm>
            <a:off x="386080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52" name="Group 204">
            <a:extLst>
              <a:ext uri="{FF2B5EF4-FFF2-40B4-BE49-F238E27FC236}">
                <a16:creationId xmlns:a16="http://schemas.microsoft.com/office/drawing/2014/main" id="{76A5574B-0AC8-4933-A459-F00D84795F18}"/>
              </a:ext>
            </a:extLst>
          </p:cNvPr>
          <p:cNvGrpSpPr>
            <a:grpSpLocks/>
          </p:cNvGrpSpPr>
          <p:nvPr/>
        </p:nvGrpSpPr>
        <p:grpSpPr bwMode="auto">
          <a:xfrm>
            <a:off x="3789363" y="1476375"/>
            <a:ext cx="231775" cy="190500"/>
            <a:chOff x="2251" y="2290"/>
            <a:chExt cx="146" cy="120"/>
          </a:xfrm>
        </p:grpSpPr>
        <p:sp>
          <p:nvSpPr>
            <p:cNvPr id="79053" name="Rectangle 205">
              <a:extLst>
                <a:ext uri="{FF2B5EF4-FFF2-40B4-BE49-F238E27FC236}">
                  <a16:creationId xmlns:a16="http://schemas.microsoft.com/office/drawing/2014/main" id="{9A043899-1B36-4D57-8492-86B8068ED4EA}"/>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54" name="Oval 206">
              <a:extLst>
                <a:ext uri="{FF2B5EF4-FFF2-40B4-BE49-F238E27FC236}">
                  <a16:creationId xmlns:a16="http://schemas.microsoft.com/office/drawing/2014/main" id="{DFF331C2-B425-4173-B904-8A8AE483441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55" name="Oval 207">
              <a:extLst>
                <a:ext uri="{FF2B5EF4-FFF2-40B4-BE49-F238E27FC236}">
                  <a16:creationId xmlns:a16="http://schemas.microsoft.com/office/drawing/2014/main" id="{5440AE39-29AC-4D2B-9FC9-9C1F06E7ED8C}"/>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9056" name="Group 208">
            <a:extLst>
              <a:ext uri="{FF2B5EF4-FFF2-40B4-BE49-F238E27FC236}">
                <a16:creationId xmlns:a16="http://schemas.microsoft.com/office/drawing/2014/main" id="{C351D48E-3BD3-401B-9BDC-22CD61F76803}"/>
              </a:ext>
            </a:extLst>
          </p:cNvPr>
          <p:cNvGrpSpPr>
            <a:grpSpLocks/>
          </p:cNvGrpSpPr>
          <p:nvPr/>
        </p:nvGrpSpPr>
        <p:grpSpPr bwMode="auto">
          <a:xfrm>
            <a:off x="3867150" y="1404938"/>
            <a:ext cx="74613" cy="26987"/>
            <a:chOff x="2373" y="1404"/>
            <a:chExt cx="47" cy="17"/>
          </a:xfrm>
        </p:grpSpPr>
        <p:sp>
          <p:nvSpPr>
            <p:cNvPr id="79057" name="Oval 209">
              <a:extLst>
                <a:ext uri="{FF2B5EF4-FFF2-40B4-BE49-F238E27FC236}">
                  <a16:creationId xmlns:a16="http://schemas.microsoft.com/office/drawing/2014/main" id="{150CCC7A-4AE8-47A6-937F-62939A22B18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58" name="Oval 210">
              <a:extLst>
                <a:ext uri="{FF2B5EF4-FFF2-40B4-BE49-F238E27FC236}">
                  <a16:creationId xmlns:a16="http://schemas.microsoft.com/office/drawing/2014/main" id="{176EEEB1-F421-4E34-BE50-60932193783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59" name="Text Box 211">
            <a:extLst>
              <a:ext uri="{FF2B5EF4-FFF2-40B4-BE49-F238E27FC236}">
                <a16:creationId xmlns:a16="http://schemas.microsoft.com/office/drawing/2014/main" id="{38214B8D-90CB-45C5-814E-D3DB824D8366}"/>
              </a:ext>
            </a:extLst>
          </p:cNvPr>
          <p:cNvSpPr txBox="1">
            <a:spLocks noChangeArrowheads="1"/>
          </p:cNvSpPr>
          <p:nvPr/>
        </p:nvSpPr>
        <p:spPr bwMode="auto">
          <a:xfrm>
            <a:off x="4005263" y="1331913"/>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(ad)                          </a:t>
            </a:r>
            <a:r>
              <a:rPr lang="en-GB" altLang="en-US"/>
              <a:t>CWUS-33</a:t>
            </a:r>
            <a:endParaRPr lang="en-GB" altLang="en-US" b="1"/>
          </a:p>
        </p:txBody>
      </p:sp>
      <p:sp>
        <p:nvSpPr>
          <p:cNvPr id="79060" name="Text Box 212">
            <a:extLst>
              <a:ext uri="{FF2B5EF4-FFF2-40B4-BE49-F238E27FC236}">
                <a16:creationId xmlns:a16="http://schemas.microsoft.com/office/drawing/2014/main" id="{0A786C8C-E729-4A9B-8B74-579FD85F4011}"/>
              </a:ext>
            </a:extLst>
          </p:cNvPr>
          <p:cNvSpPr txBox="1">
            <a:spLocks noChangeArrowheads="1"/>
          </p:cNvSpPr>
          <p:nvPr/>
        </p:nvSpPr>
        <p:spPr bwMode="auto">
          <a:xfrm>
            <a:off x="4005263" y="1042988"/>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M29 81mm Mortar </a:t>
            </a:r>
            <a:r>
              <a:rPr lang="en-GB" altLang="en-US" b="1"/>
              <a:t>(ad)</a:t>
            </a:r>
            <a:r>
              <a:rPr lang="en-GB" altLang="en-US"/>
              <a:t>                              CWUS-48</a:t>
            </a:r>
            <a:endParaRPr lang="en-GB" altLang="en-US" b="1"/>
          </a:p>
        </p:txBody>
      </p:sp>
      <p:grpSp>
        <p:nvGrpSpPr>
          <p:cNvPr id="79061" name="Group 213">
            <a:extLst>
              <a:ext uri="{FF2B5EF4-FFF2-40B4-BE49-F238E27FC236}">
                <a16:creationId xmlns:a16="http://schemas.microsoft.com/office/drawing/2014/main" id="{F14236B2-2EC4-452A-B5E9-F18661015B59}"/>
              </a:ext>
            </a:extLst>
          </p:cNvPr>
          <p:cNvGrpSpPr>
            <a:grpSpLocks/>
          </p:cNvGrpSpPr>
          <p:nvPr/>
        </p:nvGrpSpPr>
        <p:grpSpPr bwMode="auto">
          <a:xfrm>
            <a:off x="3789363" y="1187450"/>
            <a:ext cx="239712" cy="157163"/>
            <a:chOff x="2750" y="2064"/>
            <a:chExt cx="151" cy="99"/>
          </a:xfrm>
        </p:grpSpPr>
        <p:sp>
          <p:nvSpPr>
            <p:cNvPr id="79062" name="Rectangle 214">
              <a:extLst>
                <a:ext uri="{FF2B5EF4-FFF2-40B4-BE49-F238E27FC236}">
                  <a16:creationId xmlns:a16="http://schemas.microsoft.com/office/drawing/2014/main" id="{CECBB1CE-62F5-49DE-A7B1-2F9FD876557C}"/>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63" name="Line 215">
              <a:extLst>
                <a:ext uri="{FF2B5EF4-FFF2-40B4-BE49-F238E27FC236}">
                  <a16:creationId xmlns:a16="http://schemas.microsoft.com/office/drawing/2014/main" id="{8B1AEA06-A5A3-41B7-9BEA-E315FCAC2648}"/>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64" name="Line 216">
              <a:extLst>
                <a:ext uri="{FF2B5EF4-FFF2-40B4-BE49-F238E27FC236}">
                  <a16:creationId xmlns:a16="http://schemas.microsoft.com/office/drawing/2014/main" id="{AA0E9D2A-3694-4707-8F26-C662B67ADA56}"/>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9065" name="Group 217">
            <a:extLst>
              <a:ext uri="{FF2B5EF4-FFF2-40B4-BE49-F238E27FC236}">
                <a16:creationId xmlns:a16="http://schemas.microsoft.com/office/drawing/2014/main" id="{1702F8B6-5A5E-4B50-A6CC-86522589DEB6}"/>
              </a:ext>
            </a:extLst>
          </p:cNvPr>
          <p:cNvGrpSpPr>
            <a:grpSpLocks/>
          </p:cNvGrpSpPr>
          <p:nvPr/>
        </p:nvGrpSpPr>
        <p:grpSpPr bwMode="auto">
          <a:xfrm>
            <a:off x="3871913" y="1116013"/>
            <a:ext cx="74612" cy="26987"/>
            <a:chOff x="2373" y="1404"/>
            <a:chExt cx="47" cy="17"/>
          </a:xfrm>
        </p:grpSpPr>
        <p:sp>
          <p:nvSpPr>
            <p:cNvPr id="79066" name="Oval 218">
              <a:extLst>
                <a:ext uri="{FF2B5EF4-FFF2-40B4-BE49-F238E27FC236}">
                  <a16:creationId xmlns:a16="http://schemas.microsoft.com/office/drawing/2014/main" id="{ACF93374-EA3E-46AD-BAEB-60848BB036E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67" name="Oval 219">
              <a:extLst>
                <a:ext uri="{FF2B5EF4-FFF2-40B4-BE49-F238E27FC236}">
                  <a16:creationId xmlns:a16="http://schemas.microsoft.com/office/drawing/2014/main" id="{166A9788-EE10-456D-9BD7-0A27A2BC929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68" name="Line 220">
            <a:extLst>
              <a:ext uri="{FF2B5EF4-FFF2-40B4-BE49-F238E27FC236}">
                <a16:creationId xmlns:a16="http://schemas.microsoft.com/office/drawing/2014/main" id="{2D234D40-C3B3-4555-B7B6-05EF38A4706B}"/>
              </a:ext>
            </a:extLst>
          </p:cNvPr>
          <p:cNvSpPr>
            <a:spLocks noChangeShapeType="1"/>
          </p:cNvSpPr>
          <p:nvPr/>
        </p:nvSpPr>
        <p:spPr bwMode="auto">
          <a:xfrm>
            <a:off x="364490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69" name="Group 221">
            <a:extLst>
              <a:ext uri="{FF2B5EF4-FFF2-40B4-BE49-F238E27FC236}">
                <a16:creationId xmlns:a16="http://schemas.microsoft.com/office/drawing/2014/main" id="{74A4C62E-6E4F-4051-886A-7AE5CC1AE5F9}"/>
              </a:ext>
            </a:extLst>
          </p:cNvPr>
          <p:cNvGrpSpPr>
            <a:grpSpLocks/>
          </p:cNvGrpSpPr>
          <p:nvPr/>
        </p:nvGrpSpPr>
        <p:grpSpPr bwMode="auto">
          <a:xfrm>
            <a:off x="3789363" y="1763713"/>
            <a:ext cx="231775" cy="157162"/>
            <a:chOff x="2750" y="3061"/>
            <a:chExt cx="146" cy="99"/>
          </a:xfrm>
        </p:grpSpPr>
        <p:sp>
          <p:nvSpPr>
            <p:cNvPr id="79070" name="Rectangle 222">
              <a:extLst>
                <a:ext uri="{FF2B5EF4-FFF2-40B4-BE49-F238E27FC236}">
                  <a16:creationId xmlns:a16="http://schemas.microsoft.com/office/drawing/2014/main" id="{CC8F1DFB-F86F-49DC-BBF6-52C86D08346D}"/>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71" name="Line 223">
              <a:extLst>
                <a:ext uri="{FF2B5EF4-FFF2-40B4-BE49-F238E27FC236}">
                  <a16:creationId xmlns:a16="http://schemas.microsoft.com/office/drawing/2014/main" id="{189FEE29-1777-4C7F-9AAA-5860C917DACB}"/>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72" name="Line 224">
              <a:extLst>
                <a:ext uri="{FF2B5EF4-FFF2-40B4-BE49-F238E27FC236}">
                  <a16:creationId xmlns:a16="http://schemas.microsoft.com/office/drawing/2014/main" id="{84870483-9D3D-4A63-B76A-8581E19DA2E0}"/>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9073" name="Group 225">
            <a:extLst>
              <a:ext uri="{FF2B5EF4-FFF2-40B4-BE49-F238E27FC236}">
                <a16:creationId xmlns:a16="http://schemas.microsoft.com/office/drawing/2014/main" id="{0820F671-9FA5-485B-8B41-7A5E10E51C93}"/>
              </a:ext>
            </a:extLst>
          </p:cNvPr>
          <p:cNvGrpSpPr>
            <a:grpSpLocks/>
          </p:cNvGrpSpPr>
          <p:nvPr/>
        </p:nvGrpSpPr>
        <p:grpSpPr bwMode="auto">
          <a:xfrm>
            <a:off x="3867150" y="1690688"/>
            <a:ext cx="74613" cy="26987"/>
            <a:chOff x="2373" y="1404"/>
            <a:chExt cx="47" cy="17"/>
          </a:xfrm>
        </p:grpSpPr>
        <p:sp>
          <p:nvSpPr>
            <p:cNvPr id="79074" name="Oval 226">
              <a:extLst>
                <a:ext uri="{FF2B5EF4-FFF2-40B4-BE49-F238E27FC236}">
                  <a16:creationId xmlns:a16="http://schemas.microsoft.com/office/drawing/2014/main" id="{F7FF1CF3-0566-47E7-AAF7-8B1CF296A3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75" name="Oval 227">
              <a:extLst>
                <a:ext uri="{FF2B5EF4-FFF2-40B4-BE49-F238E27FC236}">
                  <a16:creationId xmlns:a16="http://schemas.microsoft.com/office/drawing/2014/main" id="{000BFE9B-B244-473D-8744-CFF9ABA945A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76" name="Line 228">
            <a:extLst>
              <a:ext uri="{FF2B5EF4-FFF2-40B4-BE49-F238E27FC236}">
                <a16:creationId xmlns:a16="http://schemas.microsoft.com/office/drawing/2014/main" id="{D685E6CB-E3F5-4AE9-BCB0-C64CD98118E3}"/>
              </a:ext>
            </a:extLst>
          </p:cNvPr>
          <p:cNvSpPr>
            <a:spLocks noChangeShapeType="1"/>
          </p:cNvSpPr>
          <p:nvPr/>
        </p:nvSpPr>
        <p:spPr bwMode="auto">
          <a:xfrm>
            <a:off x="3644900" y="18351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77" name="Text Box 229">
            <a:extLst>
              <a:ext uri="{FF2B5EF4-FFF2-40B4-BE49-F238E27FC236}">
                <a16:creationId xmlns:a16="http://schemas.microsoft.com/office/drawing/2014/main" id="{4B55286D-62E6-484F-8676-350483F652FC}"/>
              </a:ext>
            </a:extLst>
          </p:cNvPr>
          <p:cNvSpPr txBox="1">
            <a:spLocks noChangeArrowheads="1"/>
          </p:cNvSpPr>
          <p:nvPr/>
        </p:nvSpPr>
        <p:spPr bwMode="auto">
          <a:xfrm>
            <a:off x="4005263" y="1690688"/>
            <a:ext cx="27273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M220 Improved TOW ATGM Team </a:t>
            </a:r>
            <a:r>
              <a:rPr lang="en-GB" altLang="en-US" b="1"/>
              <a:t>(abc)</a:t>
            </a:r>
            <a:r>
              <a:rPr lang="en-GB" altLang="en-US"/>
              <a:t>   CWUS-40</a:t>
            </a:r>
            <a:endParaRPr lang="en-GB" altLang="en-US" b="1"/>
          </a:p>
        </p:txBody>
      </p:sp>
      <p:sp>
        <p:nvSpPr>
          <p:cNvPr id="79078" name="Line 230">
            <a:extLst>
              <a:ext uri="{FF2B5EF4-FFF2-40B4-BE49-F238E27FC236}">
                <a16:creationId xmlns:a16="http://schemas.microsoft.com/office/drawing/2014/main" id="{0C282865-5D66-4AEF-B127-0CB741185741}"/>
              </a:ext>
            </a:extLst>
          </p:cNvPr>
          <p:cNvSpPr>
            <a:spLocks noChangeShapeType="1"/>
          </p:cNvSpPr>
          <p:nvPr/>
        </p:nvSpPr>
        <p:spPr bwMode="auto">
          <a:xfrm>
            <a:off x="3644900" y="468313"/>
            <a:ext cx="0" cy="13668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79" name="Text Box 231">
            <a:extLst>
              <a:ext uri="{FF2B5EF4-FFF2-40B4-BE49-F238E27FC236}">
                <a16:creationId xmlns:a16="http://schemas.microsoft.com/office/drawing/2014/main" id="{AEBDE702-9F04-41B1-A7F5-CFF1709E4DA9}"/>
              </a:ext>
            </a:extLst>
          </p:cNvPr>
          <p:cNvSpPr txBox="1">
            <a:spLocks noChangeArrowheads="1"/>
          </p:cNvSpPr>
          <p:nvPr/>
        </p:nvSpPr>
        <p:spPr bwMode="auto">
          <a:xfrm>
            <a:off x="3500438" y="2268538"/>
            <a:ext cx="324167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Mid-1980s: The organisation was lightened.  Replace 81mm Mortar, TOW ATGM &amp; transports with:</a:t>
            </a:r>
          </a:p>
          <a:p>
            <a:r>
              <a:rPr lang="en-GB" altLang="en-US" b="1"/>
              <a:t>     x3 </a:t>
            </a:r>
            <a:r>
              <a:rPr lang="en-GB" altLang="en-US"/>
              <a:t>M60E3 General Purpose Machine Gun                  CWUS-44</a:t>
            </a:r>
          </a:p>
          <a:p>
            <a:r>
              <a:rPr lang="en-GB" altLang="en-US"/>
              <a:t>     </a:t>
            </a:r>
            <a:r>
              <a:rPr lang="en-GB" altLang="en-US" b="1"/>
              <a:t>x1 </a:t>
            </a:r>
            <a:r>
              <a:rPr lang="en-GB" altLang="en-US"/>
              <a:t>M224 60mm Mortar                                                 CWUS-47</a:t>
            </a:r>
          </a:p>
          <a:p>
            <a:endParaRPr lang="en-GB" altLang="en-US"/>
          </a:p>
          <a:p>
            <a:r>
              <a:rPr lang="en-GB" altLang="en-US" b="1"/>
              <a:t>(b) </a:t>
            </a:r>
            <a:r>
              <a:rPr lang="en-GB" altLang="en-US"/>
              <a:t>TOW ATGM may be fired from transport when mounted.</a:t>
            </a:r>
          </a:p>
          <a:p>
            <a:endParaRPr lang="en-GB" altLang="en-US" b="1"/>
          </a:p>
          <a:p>
            <a:r>
              <a:rPr lang="en-GB" altLang="en-US" b="1"/>
              <a:t>(c) </a:t>
            </a:r>
            <a:r>
              <a:rPr lang="en-GB" altLang="en-US"/>
              <a:t>Late 1980s: Replace ITOW ATGM with TOW 2 (see card).</a:t>
            </a:r>
            <a:endParaRPr lang="en-GB" altLang="en-US" b="1"/>
          </a:p>
          <a:p>
            <a:endParaRPr lang="en-GB" altLang="en-US" b="1"/>
          </a:p>
          <a:p>
            <a:r>
              <a:rPr lang="en-GB" altLang="en-US" b="1"/>
              <a:t>(d) </a:t>
            </a:r>
            <a:r>
              <a:rPr lang="en-GB" altLang="en-US"/>
              <a:t>In an Air Assault Battalion (101st Airborne Division (Air Assault)): Delete the 81mm Mortar section.</a:t>
            </a:r>
          </a:p>
          <a:p>
            <a:endParaRPr lang="en-GB" altLang="en-US"/>
          </a:p>
          <a:p>
            <a:r>
              <a:rPr lang="en-GB" altLang="en-US" b="1"/>
              <a:t>(e) </a:t>
            </a:r>
            <a:r>
              <a:rPr lang="en-GB" altLang="en-US"/>
              <a:t>From 1988: May replace M72 66mm LAW with M136 84mm LAW as the squad light antitank weapon (see card).</a:t>
            </a:r>
          </a:p>
        </p:txBody>
      </p:sp>
      <p:sp>
        <p:nvSpPr>
          <p:cNvPr id="79081" name="Line 233">
            <a:extLst>
              <a:ext uri="{FF2B5EF4-FFF2-40B4-BE49-F238E27FC236}">
                <a16:creationId xmlns:a16="http://schemas.microsoft.com/office/drawing/2014/main" id="{F5535E78-6509-4F52-8A72-1CEF286DDB70}"/>
              </a:ext>
            </a:extLst>
          </p:cNvPr>
          <p:cNvSpPr>
            <a:spLocks noChangeShapeType="1"/>
          </p:cNvSpPr>
          <p:nvPr/>
        </p:nvSpPr>
        <p:spPr bwMode="auto">
          <a:xfrm>
            <a:off x="3933825" y="8026400"/>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82" name="Group 234">
            <a:extLst>
              <a:ext uri="{FF2B5EF4-FFF2-40B4-BE49-F238E27FC236}">
                <a16:creationId xmlns:a16="http://schemas.microsoft.com/office/drawing/2014/main" id="{03478699-AD38-4D7A-AAAA-A4B2C4066E92}"/>
              </a:ext>
            </a:extLst>
          </p:cNvPr>
          <p:cNvGrpSpPr>
            <a:grpSpLocks/>
          </p:cNvGrpSpPr>
          <p:nvPr/>
        </p:nvGrpSpPr>
        <p:grpSpPr bwMode="auto">
          <a:xfrm>
            <a:off x="3573463" y="7524750"/>
            <a:ext cx="287337" cy="258763"/>
            <a:chOff x="2478" y="2653"/>
            <a:chExt cx="146" cy="120"/>
          </a:xfrm>
        </p:grpSpPr>
        <p:sp>
          <p:nvSpPr>
            <p:cNvPr id="79083" name="Rectangle 235">
              <a:extLst>
                <a:ext uri="{FF2B5EF4-FFF2-40B4-BE49-F238E27FC236}">
                  <a16:creationId xmlns:a16="http://schemas.microsoft.com/office/drawing/2014/main" id="{651C3C72-437C-43A1-9A34-FA30F466A546}"/>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84" name="Line 236">
              <a:extLst>
                <a:ext uri="{FF2B5EF4-FFF2-40B4-BE49-F238E27FC236}">
                  <a16:creationId xmlns:a16="http://schemas.microsoft.com/office/drawing/2014/main" id="{1D6282C5-C52B-4BCF-B457-2AC27192EF10}"/>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085" name="Oval 237">
              <a:extLst>
                <a:ext uri="{FF2B5EF4-FFF2-40B4-BE49-F238E27FC236}">
                  <a16:creationId xmlns:a16="http://schemas.microsoft.com/office/drawing/2014/main" id="{3652184A-0922-4F1E-B6E8-8D65F9400AB8}"/>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86" name="Oval 238">
              <a:extLst>
                <a:ext uri="{FF2B5EF4-FFF2-40B4-BE49-F238E27FC236}">
                  <a16:creationId xmlns:a16="http://schemas.microsoft.com/office/drawing/2014/main" id="{3E33F162-DA88-47AD-B0A9-BA953DF467B7}"/>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9087" name="Group 239">
            <a:extLst>
              <a:ext uri="{FF2B5EF4-FFF2-40B4-BE49-F238E27FC236}">
                <a16:creationId xmlns:a16="http://schemas.microsoft.com/office/drawing/2014/main" id="{D2C79344-A08F-4299-8FFA-C667C4B57E53}"/>
              </a:ext>
            </a:extLst>
          </p:cNvPr>
          <p:cNvGrpSpPr>
            <a:grpSpLocks/>
          </p:cNvGrpSpPr>
          <p:nvPr/>
        </p:nvGrpSpPr>
        <p:grpSpPr bwMode="auto">
          <a:xfrm>
            <a:off x="3652838" y="7450138"/>
            <a:ext cx="131762" cy="26987"/>
            <a:chOff x="304" y="1872"/>
            <a:chExt cx="83" cy="17"/>
          </a:xfrm>
        </p:grpSpPr>
        <p:sp>
          <p:nvSpPr>
            <p:cNvPr id="79088" name="Oval 240">
              <a:extLst>
                <a:ext uri="{FF2B5EF4-FFF2-40B4-BE49-F238E27FC236}">
                  <a16:creationId xmlns:a16="http://schemas.microsoft.com/office/drawing/2014/main" id="{2C8ABE4E-61C5-4CD5-BBDC-AD90147A85E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89" name="Oval 241">
              <a:extLst>
                <a:ext uri="{FF2B5EF4-FFF2-40B4-BE49-F238E27FC236}">
                  <a16:creationId xmlns:a16="http://schemas.microsoft.com/office/drawing/2014/main" id="{0E160418-DA51-41CB-8D7C-47815991F3C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90" name="Oval 242">
              <a:extLst>
                <a:ext uri="{FF2B5EF4-FFF2-40B4-BE49-F238E27FC236}">
                  <a16:creationId xmlns:a16="http://schemas.microsoft.com/office/drawing/2014/main" id="{44358319-DB88-4E39-A0BD-38635AE3E9BA}"/>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91" name="Text Box 243">
            <a:extLst>
              <a:ext uri="{FF2B5EF4-FFF2-40B4-BE49-F238E27FC236}">
                <a16:creationId xmlns:a16="http://schemas.microsoft.com/office/drawing/2014/main" id="{FD1C3E6B-12DA-42C0-911F-B08F256E9145}"/>
              </a:ext>
            </a:extLst>
          </p:cNvPr>
          <p:cNvSpPr txBox="1">
            <a:spLocks noChangeArrowheads="1"/>
          </p:cNvSpPr>
          <p:nvPr/>
        </p:nvSpPr>
        <p:spPr bwMode="auto">
          <a:xfrm>
            <a:off x="3862388" y="73787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CWUS-11</a:t>
            </a:r>
          </a:p>
          <a:p>
            <a:r>
              <a:rPr lang="en-GB" altLang="en-US" sz="1000" b="1"/>
              <a:t>Light Reconnaissance Platoon</a:t>
            </a:r>
          </a:p>
        </p:txBody>
      </p:sp>
      <p:grpSp>
        <p:nvGrpSpPr>
          <p:cNvPr id="79092" name="Group 244">
            <a:extLst>
              <a:ext uri="{FF2B5EF4-FFF2-40B4-BE49-F238E27FC236}">
                <a16:creationId xmlns:a16="http://schemas.microsoft.com/office/drawing/2014/main" id="{E9E5AC75-0234-44E7-BAF0-19D5BEE437D8}"/>
              </a:ext>
            </a:extLst>
          </p:cNvPr>
          <p:cNvGrpSpPr>
            <a:grpSpLocks/>
          </p:cNvGrpSpPr>
          <p:nvPr/>
        </p:nvGrpSpPr>
        <p:grpSpPr bwMode="auto">
          <a:xfrm>
            <a:off x="3862388" y="7881938"/>
            <a:ext cx="231775" cy="157162"/>
            <a:chOff x="933" y="149"/>
            <a:chExt cx="146" cy="99"/>
          </a:xfrm>
        </p:grpSpPr>
        <p:sp>
          <p:nvSpPr>
            <p:cNvPr id="79093" name="Rectangle 245">
              <a:extLst>
                <a:ext uri="{FF2B5EF4-FFF2-40B4-BE49-F238E27FC236}">
                  <a16:creationId xmlns:a16="http://schemas.microsoft.com/office/drawing/2014/main" id="{225F2828-1214-488B-940A-F60E5126622C}"/>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094" name="Text Box 246">
              <a:extLst>
                <a:ext uri="{FF2B5EF4-FFF2-40B4-BE49-F238E27FC236}">
                  <a16:creationId xmlns:a16="http://schemas.microsoft.com/office/drawing/2014/main" id="{86F2BC1E-8A36-4963-8716-CC740839C833}"/>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79095" name="Line 247">
            <a:extLst>
              <a:ext uri="{FF2B5EF4-FFF2-40B4-BE49-F238E27FC236}">
                <a16:creationId xmlns:a16="http://schemas.microsoft.com/office/drawing/2014/main" id="{9FF83C0E-C042-48EF-ACCC-9E126A5EB72B}"/>
              </a:ext>
            </a:extLst>
          </p:cNvPr>
          <p:cNvSpPr>
            <a:spLocks noChangeShapeType="1"/>
          </p:cNvSpPr>
          <p:nvPr/>
        </p:nvSpPr>
        <p:spPr bwMode="auto">
          <a:xfrm>
            <a:off x="3717925" y="7953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9096" name="Group 248">
            <a:extLst>
              <a:ext uri="{FF2B5EF4-FFF2-40B4-BE49-F238E27FC236}">
                <a16:creationId xmlns:a16="http://schemas.microsoft.com/office/drawing/2014/main" id="{98958BA6-1000-4A94-9BA7-39B9462EA53D}"/>
              </a:ext>
            </a:extLst>
          </p:cNvPr>
          <p:cNvGrpSpPr>
            <a:grpSpLocks/>
          </p:cNvGrpSpPr>
          <p:nvPr/>
        </p:nvGrpSpPr>
        <p:grpSpPr bwMode="auto">
          <a:xfrm>
            <a:off x="3940175" y="7808913"/>
            <a:ext cx="74613" cy="26987"/>
            <a:chOff x="2373" y="1404"/>
            <a:chExt cx="47" cy="17"/>
          </a:xfrm>
        </p:grpSpPr>
        <p:sp>
          <p:nvSpPr>
            <p:cNvPr id="79097" name="Oval 249">
              <a:extLst>
                <a:ext uri="{FF2B5EF4-FFF2-40B4-BE49-F238E27FC236}">
                  <a16:creationId xmlns:a16="http://schemas.microsoft.com/office/drawing/2014/main" id="{B6F12D6B-4F62-4232-9056-31AF04490B6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098" name="Oval 250">
              <a:extLst>
                <a:ext uri="{FF2B5EF4-FFF2-40B4-BE49-F238E27FC236}">
                  <a16:creationId xmlns:a16="http://schemas.microsoft.com/office/drawing/2014/main" id="{663A16D7-02B2-4BB9-AAB1-FC3E2E2973D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099" name="Text Box 251">
            <a:extLst>
              <a:ext uri="{FF2B5EF4-FFF2-40B4-BE49-F238E27FC236}">
                <a16:creationId xmlns:a16="http://schemas.microsoft.com/office/drawing/2014/main" id="{54137154-ED87-441F-A06A-BE2CCB9ED892}"/>
              </a:ext>
            </a:extLst>
          </p:cNvPr>
          <p:cNvSpPr txBox="1">
            <a:spLocks noChangeArrowheads="1"/>
          </p:cNvSpPr>
          <p:nvPr/>
        </p:nvSpPr>
        <p:spPr bwMode="auto">
          <a:xfrm>
            <a:off x="4078288" y="7737475"/>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79100" name="Group 252">
            <a:extLst>
              <a:ext uri="{FF2B5EF4-FFF2-40B4-BE49-F238E27FC236}">
                <a16:creationId xmlns:a16="http://schemas.microsoft.com/office/drawing/2014/main" id="{08A53143-5A6C-4F51-99B9-281A3CE8A3FE}"/>
              </a:ext>
            </a:extLst>
          </p:cNvPr>
          <p:cNvGrpSpPr>
            <a:grpSpLocks/>
          </p:cNvGrpSpPr>
          <p:nvPr/>
        </p:nvGrpSpPr>
        <p:grpSpPr bwMode="auto">
          <a:xfrm>
            <a:off x="3862388" y="8169275"/>
            <a:ext cx="231775" cy="157163"/>
            <a:chOff x="2750" y="2608"/>
            <a:chExt cx="146" cy="99"/>
          </a:xfrm>
        </p:grpSpPr>
        <p:sp>
          <p:nvSpPr>
            <p:cNvPr id="79101" name="Rectangle 253">
              <a:extLst>
                <a:ext uri="{FF2B5EF4-FFF2-40B4-BE49-F238E27FC236}">
                  <a16:creationId xmlns:a16="http://schemas.microsoft.com/office/drawing/2014/main" id="{BB1D4388-0197-4A65-8658-954722775B9C}"/>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02" name="Line 254">
              <a:extLst>
                <a:ext uri="{FF2B5EF4-FFF2-40B4-BE49-F238E27FC236}">
                  <a16:creationId xmlns:a16="http://schemas.microsoft.com/office/drawing/2014/main" id="{2CE7AFC3-FCA5-44B1-B474-20647A88BD3A}"/>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03" name="Line 255">
              <a:extLst>
                <a:ext uri="{FF2B5EF4-FFF2-40B4-BE49-F238E27FC236}">
                  <a16:creationId xmlns:a16="http://schemas.microsoft.com/office/drawing/2014/main" id="{0D1B09D2-F8DC-41C6-8601-AD99CBCDF8D5}"/>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9104" name="Group 256">
            <a:extLst>
              <a:ext uri="{FF2B5EF4-FFF2-40B4-BE49-F238E27FC236}">
                <a16:creationId xmlns:a16="http://schemas.microsoft.com/office/drawing/2014/main" id="{FA137788-B4FD-4D87-8077-33301A2AAA3F}"/>
              </a:ext>
            </a:extLst>
          </p:cNvPr>
          <p:cNvGrpSpPr>
            <a:grpSpLocks/>
          </p:cNvGrpSpPr>
          <p:nvPr/>
        </p:nvGrpSpPr>
        <p:grpSpPr bwMode="auto">
          <a:xfrm>
            <a:off x="3940175" y="8097838"/>
            <a:ext cx="74613" cy="26987"/>
            <a:chOff x="2373" y="1404"/>
            <a:chExt cx="47" cy="17"/>
          </a:xfrm>
        </p:grpSpPr>
        <p:sp>
          <p:nvSpPr>
            <p:cNvPr id="79105" name="Oval 257">
              <a:extLst>
                <a:ext uri="{FF2B5EF4-FFF2-40B4-BE49-F238E27FC236}">
                  <a16:creationId xmlns:a16="http://schemas.microsoft.com/office/drawing/2014/main" id="{E237A190-E0A8-47DB-96EB-DC3012D1E00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106" name="Oval 258">
              <a:extLst>
                <a:ext uri="{FF2B5EF4-FFF2-40B4-BE49-F238E27FC236}">
                  <a16:creationId xmlns:a16="http://schemas.microsoft.com/office/drawing/2014/main" id="{CB4D89A3-B3E4-4FE6-98BA-DF0AA2509F6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107" name="Line 259">
            <a:extLst>
              <a:ext uri="{FF2B5EF4-FFF2-40B4-BE49-F238E27FC236}">
                <a16:creationId xmlns:a16="http://schemas.microsoft.com/office/drawing/2014/main" id="{AAA33075-5D91-4F22-A5F9-54BC5C6F7D82}"/>
              </a:ext>
            </a:extLst>
          </p:cNvPr>
          <p:cNvSpPr>
            <a:spLocks noChangeShapeType="1"/>
          </p:cNvSpPr>
          <p:nvPr/>
        </p:nvSpPr>
        <p:spPr bwMode="auto">
          <a:xfrm>
            <a:off x="3717925" y="82423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08" name="Line 260">
            <a:extLst>
              <a:ext uri="{FF2B5EF4-FFF2-40B4-BE49-F238E27FC236}">
                <a16:creationId xmlns:a16="http://schemas.microsoft.com/office/drawing/2014/main" id="{8D5F6084-A149-42D3-BE7C-35FEDD294AF3}"/>
              </a:ext>
            </a:extLst>
          </p:cNvPr>
          <p:cNvSpPr>
            <a:spLocks noChangeShapeType="1"/>
          </p:cNvSpPr>
          <p:nvPr/>
        </p:nvSpPr>
        <p:spPr bwMode="auto">
          <a:xfrm>
            <a:off x="3717925" y="7737475"/>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09" name="Text Box 261">
            <a:extLst>
              <a:ext uri="{FF2B5EF4-FFF2-40B4-BE49-F238E27FC236}">
                <a16:creationId xmlns:a16="http://schemas.microsoft.com/office/drawing/2014/main" id="{A8F4EB02-1207-4D1C-991D-43980A3F5D2F}"/>
              </a:ext>
            </a:extLst>
          </p:cNvPr>
          <p:cNvSpPr txBox="1">
            <a:spLocks noChangeArrowheads="1"/>
          </p:cNvSpPr>
          <p:nvPr/>
        </p:nvSpPr>
        <p:spPr bwMode="auto">
          <a:xfrm>
            <a:off x="4078288" y="8024813"/>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x3 </a:t>
            </a:r>
            <a:r>
              <a:rPr lang="en-GB" altLang="en-US"/>
              <a:t>Scout Team (with M47 Dragon ATGM)      CWUS-52</a:t>
            </a:r>
            <a:endParaRPr lang="en-GB" altLang="en-US" b="1"/>
          </a:p>
        </p:txBody>
      </p:sp>
      <p:grpSp>
        <p:nvGrpSpPr>
          <p:cNvPr id="79110" name="Group 262">
            <a:extLst>
              <a:ext uri="{FF2B5EF4-FFF2-40B4-BE49-F238E27FC236}">
                <a16:creationId xmlns:a16="http://schemas.microsoft.com/office/drawing/2014/main" id="{E8629D17-D25B-4985-87AE-6F92D7B09CED}"/>
              </a:ext>
            </a:extLst>
          </p:cNvPr>
          <p:cNvGrpSpPr>
            <a:grpSpLocks/>
          </p:cNvGrpSpPr>
          <p:nvPr/>
        </p:nvGrpSpPr>
        <p:grpSpPr bwMode="auto">
          <a:xfrm>
            <a:off x="3862388" y="8458200"/>
            <a:ext cx="231775" cy="190500"/>
            <a:chOff x="2251" y="2290"/>
            <a:chExt cx="146" cy="120"/>
          </a:xfrm>
        </p:grpSpPr>
        <p:sp>
          <p:nvSpPr>
            <p:cNvPr id="79111" name="Rectangle 263">
              <a:extLst>
                <a:ext uri="{FF2B5EF4-FFF2-40B4-BE49-F238E27FC236}">
                  <a16:creationId xmlns:a16="http://schemas.microsoft.com/office/drawing/2014/main" id="{3F38F920-C776-4768-B049-2A0E38E2ACE7}"/>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12" name="Oval 264">
              <a:extLst>
                <a:ext uri="{FF2B5EF4-FFF2-40B4-BE49-F238E27FC236}">
                  <a16:creationId xmlns:a16="http://schemas.microsoft.com/office/drawing/2014/main" id="{97FE4D9C-CC45-40C5-90E5-71121A5450C8}"/>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113" name="Oval 265">
              <a:extLst>
                <a:ext uri="{FF2B5EF4-FFF2-40B4-BE49-F238E27FC236}">
                  <a16:creationId xmlns:a16="http://schemas.microsoft.com/office/drawing/2014/main" id="{D3F21185-B14A-4454-B4A7-27ED962EBBB3}"/>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9114" name="Group 266">
            <a:extLst>
              <a:ext uri="{FF2B5EF4-FFF2-40B4-BE49-F238E27FC236}">
                <a16:creationId xmlns:a16="http://schemas.microsoft.com/office/drawing/2014/main" id="{BBC5DECE-A5BD-4444-9906-573D6283DE5C}"/>
              </a:ext>
            </a:extLst>
          </p:cNvPr>
          <p:cNvGrpSpPr>
            <a:grpSpLocks/>
          </p:cNvGrpSpPr>
          <p:nvPr/>
        </p:nvGrpSpPr>
        <p:grpSpPr bwMode="auto">
          <a:xfrm>
            <a:off x="3940175" y="8385175"/>
            <a:ext cx="74613" cy="26988"/>
            <a:chOff x="2373" y="1404"/>
            <a:chExt cx="47" cy="17"/>
          </a:xfrm>
        </p:grpSpPr>
        <p:sp>
          <p:nvSpPr>
            <p:cNvPr id="79115" name="Oval 267">
              <a:extLst>
                <a:ext uri="{FF2B5EF4-FFF2-40B4-BE49-F238E27FC236}">
                  <a16:creationId xmlns:a16="http://schemas.microsoft.com/office/drawing/2014/main" id="{1F589960-A2C8-49CE-800F-8FF22EB2218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116" name="Oval 268">
              <a:extLst>
                <a:ext uri="{FF2B5EF4-FFF2-40B4-BE49-F238E27FC236}">
                  <a16:creationId xmlns:a16="http://schemas.microsoft.com/office/drawing/2014/main" id="{CCD0BFF7-2B81-4AAA-98EB-BACF0C036C5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117" name="Line 269">
            <a:extLst>
              <a:ext uri="{FF2B5EF4-FFF2-40B4-BE49-F238E27FC236}">
                <a16:creationId xmlns:a16="http://schemas.microsoft.com/office/drawing/2014/main" id="{2C2666A1-3D7E-4721-822E-9FB8FBB70AA2}"/>
              </a:ext>
            </a:extLst>
          </p:cNvPr>
          <p:cNvSpPr>
            <a:spLocks noChangeShapeType="1"/>
          </p:cNvSpPr>
          <p:nvPr/>
        </p:nvSpPr>
        <p:spPr bwMode="auto">
          <a:xfrm>
            <a:off x="3646488" y="5075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18" name="Text Box 270">
            <a:extLst>
              <a:ext uri="{FF2B5EF4-FFF2-40B4-BE49-F238E27FC236}">
                <a16:creationId xmlns:a16="http://schemas.microsoft.com/office/drawing/2014/main" id="{D22D9044-7417-405C-A160-FD2AE09DF0BB}"/>
              </a:ext>
            </a:extLst>
          </p:cNvPr>
          <p:cNvSpPr txBox="1">
            <a:spLocks noChangeArrowheads="1"/>
          </p:cNvSpPr>
          <p:nvPr/>
        </p:nvSpPr>
        <p:spPr bwMode="auto">
          <a:xfrm>
            <a:off x="3789363" y="50038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CWUS-10</a:t>
            </a:r>
          </a:p>
          <a:p>
            <a:r>
              <a:rPr lang="en-GB" altLang="en-US" sz="1000" b="1"/>
              <a:t>Airborne Tank Company </a:t>
            </a:r>
            <a:r>
              <a:rPr lang="en-GB" altLang="en-US" b="1"/>
              <a:t>(a)</a:t>
            </a:r>
            <a:endParaRPr lang="en-GB" altLang="en-US" sz="1000" b="1"/>
          </a:p>
        </p:txBody>
      </p:sp>
      <p:grpSp>
        <p:nvGrpSpPr>
          <p:cNvPr id="79119" name="Group 271">
            <a:extLst>
              <a:ext uri="{FF2B5EF4-FFF2-40B4-BE49-F238E27FC236}">
                <a16:creationId xmlns:a16="http://schemas.microsoft.com/office/drawing/2014/main" id="{057CBC61-AEBB-4733-9FC6-00B6E53141B4}"/>
              </a:ext>
            </a:extLst>
          </p:cNvPr>
          <p:cNvGrpSpPr>
            <a:grpSpLocks/>
          </p:cNvGrpSpPr>
          <p:nvPr/>
        </p:nvGrpSpPr>
        <p:grpSpPr bwMode="auto">
          <a:xfrm>
            <a:off x="3500438" y="5148263"/>
            <a:ext cx="287337" cy="215900"/>
            <a:chOff x="74" y="159"/>
            <a:chExt cx="181" cy="136"/>
          </a:xfrm>
        </p:grpSpPr>
        <p:sp>
          <p:nvSpPr>
            <p:cNvPr id="79120" name="Rectangle 272">
              <a:extLst>
                <a:ext uri="{FF2B5EF4-FFF2-40B4-BE49-F238E27FC236}">
                  <a16:creationId xmlns:a16="http://schemas.microsoft.com/office/drawing/2014/main" id="{3C68C168-9695-4589-BCFF-462D3357778B}"/>
                </a:ext>
              </a:extLst>
            </p:cNvPr>
            <p:cNvSpPr>
              <a:spLocks noChangeAspect="1" noChangeArrowheads="1"/>
            </p:cNvSpPr>
            <p:nvPr/>
          </p:nvSpPr>
          <p:spPr bwMode="auto">
            <a:xfrm>
              <a:off x="74" y="159"/>
              <a:ext cx="181" cy="13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21" name="Oval 273">
              <a:extLst>
                <a:ext uri="{FF2B5EF4-FFF2-40B4-BE49-F238E27FC236}">
                  <a16:creationId xmlns:a16="http://schemas.microsoft.com/office/drawing/2014/main" id="{F37F0F4D-7EB2-414E-B67A-BEBC3C73BA1E}"/>
                </a:ext>
              </a:extLst>
            </p:cNvPr>
            <p:cNvSpPr>
              <a:spLocks noChangeAspect="1" noChangeArrowheads="1"/>
            </p:cNvSpPr>
            <p:nvPr/>
          </p:nvSpPr>
          <p:spPr bwMode="auto">
            <a:xfrm>
              <a:off x="107" y="193"/>
              <a:ext cx="117" cy="64"/>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22" name="AutoShape 274">
              <a:extLst>
                <a:ext uri="{FF2B5EF4-FFF2-40B4-BE49-F238E27FC236}">
                  <a16:creationId xmlns:a16="http://schemas.microsoft.com/office/drawing/2014/main" id="{8126869E-2D73-4DCB-B7A1-00209AB66DB6}"/>
                </a:ext>
              </a:extLst>
            </p:cNvPr>
            <p:cNvSpPr>
              <a:spLocks noChangeArrowheads="1"/>
            </p:cNvSpPr>
            <p:nvPr/>
          </p:nvSpPr>
          <p:spPr bwMode="auto">
            <a:xfrm>
              <a:off x="137" y="265"/>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23" name="AutoShape 275">
              <a:extLst>
                <a:ext uri="{FF2B5EF4-FFF2-40B4-BE49-F238E27FC236}">
                  <a16:creationId xmlns:a16="http://schemas.microsoft.com/office/drawing/2014/main" id="{A4FDB12F-33F7-40E0-96A5-D71588E289D8}"/>
                </a:ext>
              </a:extLst>
            </p:cNvPr>
            <p:cNvSpPr>
              <a:spLocks noChangeArrowheads="1"/>
            </p:cNvSpPr>
            <p:nvPr/>
          </p:nvSpPr>
          <p:spPr bwMode="auto">
            <a:xfrm>
              <a:off x="166" y="266"/>
              <a:ext cx="26" cy="29"/>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9124" name="Group 276">
            <a:extLst>
              <a:ext uri="{FF2B5EF4-FFF2-40B4-BE49-F238E27FC236}">
                <a16:creationId xmlns:a16="http://schemas.microsoft.com/office/drawing/2014/main" id="{3ACAEA95-2DCA-4985-A328-B8A1F5CE5A34}"/>
              </a:ext>
            </a:extLst>
          </p:cNvPr>
          <p:cNvGrpSpPr>
            <a:grpSpLocks/>
          </p:cNvGrpSpPr>
          <p:nvPr/>
        </p:nvGrpSpPr>
        <p:grpSpPr bwMode="auto">
          <a:xfrm>
            <a:off x="3868738" y="5435600"/>
            <a:ext cx="74612" cy="26988"/>
            <a:chOff x="2373" y="1404"/>
            <a:chExt cx="47" cy="17"/>
          </a:xfrm>
        </p:grpSpPr>
        <p:sp>
          <p:nvSpPr>
            <p:cNvPr id="79125" name="Oval 277">
              <a:extLst>
                <a:ext uri="{FF2B5EF4-FFF2-40B4-BE49-F238E27FC236}">
                  <a16:creationId xmlns:a16="http://schemas.microsoft.com/office/drawing/2014/main" id="{48484917-2959-4881-B495-F94F9EF844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126" name="Oval 278">
              <a:extLst>
                <a:ext uri="{FF2B5EF4-FFF2-40B4-BE49-F238E27FC236}">
                  <a16:creationId xmlns:a16="http://schemas.microsoft.com/office/drawing/2014/main" id="{F31FC0D1-7AB7-47AB-9FD0-E2E17B70FA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127" name="Line 279">
            <a:extLst>
              <a:ext uri="{FF2B5EF4-FFF2-40B4-BE49-F238E27FC236}">
                <a16:creationId xmlns:a16="http://schemas.microsoft.com/office/drawing/2014/main" id="{C2C91EAF-0CE4-4260-B177-D2446145E578}"/>
              </a:ext>
            </a:extLst>
          </p:cNvPr>
          <p:cNvSpPr>
            <a:spLocks noChangeShapeType="1"/>
          </p:cNvSpPr>
          <p:nvPr/>
        </p:nvSpPr>
        <p:spPr bwMode="auto">
          <a:xfrm>
            <a:off x="3644900" y="5580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28" name="Text Box 280">
            <a:extLst>
              <a:ext uri="{FF2B5EF4-FFF2-40B4-BE49-F238E27FC236}">
                <a16:creationId xmlns:a16="http://schemas.microsoft.com/office/drawing/2014/main" id="{6AD5BA9F-478C-4C74-9772-867F4D8089A2}"/>
              </a:ext>
            </a:extLst>
          </p:cNvPr>
          <p:cNvSpPr txBox="1">
            <a:spLocks noChangeArrowheads="1"/>
          </p:cNvSpPr>
          <p:nvPr/>
        </p:nvSpPr>
        <p:spPr bwMode="auto">
          <a:xfrm>
            <a:off x="4005263" y="5364163"/>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M551 Sheridan 152mm Light Tank             CWUS-01</a:t>
            </a:r>
            <a:endParaRPr lang="en-GB" altLang="en-US" b="1"/>
          </a:p>
        </p:txBody>
      </p:sp>
      <p:grpSp>
        <p:nvGrpSpPr>
          <p:cNvPr id="79129" name="Group 281">
            <a:extLst>
              <a:ext uri="{FF2B5EF4-FFF2-40B4-BE49-F238E27FC236}">
                <a16:creationId xmlns:a16="http://schemas.microsoft.com/office/drawing/2014/main" id="{B8C1B369-3557-471E-94B5-0A46787073FE}"/>
              </a:ext>
            </a:extLst>
          </p:cNvPr>
          <p:cNvGrpSpPr>
            <a:grpSpLocks/>
          </p:cNvGrpSpPr>
          <p:nvPr/>
        </p:nvGrpSpPr>
        <p:grpSpPr bwMode="auto">
          <a:xfrm>
            <a:off x="3789363" y="5507038"/>
            <a:ext cx="231775" cy="157162"/>
            <a:chOff x="2931" y="2245"/>
            <a:chExt cx="146" cy="99"/>
          </a:xfrm>
        </p:grpSpPr>
        <p:sp>
          <p:nvSpPr>
            <p:cNvPr id="79130" name="Rectangle 282">
              <a:extLst>
                <a:ext uri="{FF2B5EF4-FFF2-40B4-BE49-F238E27FC236}">
                  <a16:creationId xmlns:a16="http://schemas.microsoft.com/office/drawing/2014/main" id="{C259AE01-6A4E-4648-9822-07AE5E080A3F}"/>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31" name="Oval 283">
              <a:extLst>
                <a:ext uri="{FF2B5EF4-FFF2-40B4-BE49-F238E27FC236}">
                  <a16:creationId xmlns:a16="http://schemas.microsoft.com/office/drawing/2014/main" id="{B390FC9C-072F-45E2-8114-71415D798C36}"/>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9132" name="Group 284">
            <a:extLst>
              <a:ext uri="{FF2B5EF4-FFF2-40B4-BE49-F238E27FC236}">
                <a16:creationId xmlns:a16="http://schemas.microsoft.com/office/drawing/2014/main" id="{38377EDE-E4F4-4092-8287-15C590D91A45}"/>
              </a:ext>
            </a:extLst>
          </p:cNvPr>
          <p:cNvGrpSpPr>
            <a:grpSpLocks/>
          </p:cNvGrpSpPr>
          <p:nvPr/>
        </p:nvGrpSpPr>
        <p:grpSpPr bwMode="auto">
          <a:xfrm>
            <a:off x="3868738" y="5722938"/>
            <a:ext cx="74612" cy="26987"/>
            <a:chOff x="2373" y="1404"/>
            <a:chExt cx="47" cy="17"/>
          </a:xfrm>
        </p:grpSpPr>
        <p:sp>
          <p:nvSpPr>
            <p:cNvPr id="79133" name="Oval 285">
              <a:extLst>
                <a:ext uri="{FF2B5EF4-FFF2-40B4-BE49-F238E27FC236}">
                  <a16:creationId xmlns:a16="http://schemas.microsoft.com/office/drawing/2014/main" id="{76C93892-3866-4068-839A-210EBBE05B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9134" name="Oval 286">
              <a:extLst>
                <a:ext uri="{FF2B5EF4-FFF2-40B4-BE49-F238E27FC236}">
                  <a16:creationId xmlns:a16="http://schemas.microsoft.com/office/drawing/2014/main" id="{3DEE9C3A-C34B-4C32-97BD-DB784ABBF7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9135" name="Line 287">
            <a:extLst>
              <a:ext uri="{FF2B5EF4-FFF2-40B4-BE49-F238E27FC236}">
                <a16:creationId xmlns:a16="http://schemas.microsoft.com/office/drawing/2014/main" id="{17586930-5CBD-46D6-8E69-E37F5AC59437}"/>
              </a:ext>
            </a:extLst>
          </p:cNvPr>
          <p:cNvSpPr>
            <a:spLocks noChangeShapeType="1"/>
          </p:cNvSpPr>
          <p:nvPr/>
        </p:nvSpPr>
        <p:spPr bwMode="auto">
          <a:xfrm>
            <a:off x="3644900" y="5867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36" name="Text Box 288">
            <a:extLst>
              <a:ext uri="{FF2B5EF4-FFF2-40B4-BE49-F238E27FC236}">
                <a16:creationId xmlns:a16="http://schemas.microsoft.com/office/drawing/2014/main" id="{2949F9A6-5E5E-4ECC-B769-657B979B76F4}"/>
              </a:ext>
            </a:extLst>
          </p:cNvPr>
          <p:cNvSpPr txBox="1">
            <a:spLocks noChangeArrowheads="1"/>
          </p:cNvSpPr>
          <p:nvPr/>
        </p:nvSpPr>
        <p:spPr bwMode="auto">
          <a:xfrm>
            <a:off x="4005263" y="5722938"/>
            <a:ext cx="2724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M551 Sheridan 152mm Light Tank             CWUS-01</a:t>
            </a:r>
            <a:endParaRPr lang="en-GB" altLang="en-US" b="1"/>
          </a:p>
        </p:txBody>
      </p:sp>
      <p:grpSp>
        <p:nvGrpSpPr>
          <p:cNvPr id="79137" name="Group 289">
            <a:extLst>
              <a:ext uri="{FF2B5EF4-FFF2-40B4-BE49-F238E27FC236}">
                <a16:creationId xmlns:a16="http://schemas.microsoft.com/office/drawing/2014/main" id="{DEC76B92-BBCE-4CF7-B58D-400361BD7E20}"/>
              </a:ext>
            </a:extLst>
          </p:cNvPr>
          <p:cNvGrpSpPr>
            <a:grpSpLocks/>
          </p:cNvGrpSpPr>
          <p:nvPr/>
        </p:nvGrpSpPr>
        <p:grpSpPr bwMode="auto">
          <a:xfrm>
            <a:off x="3789363" y="5794375"/>
            <a:ext cx="231775" cy="157163"/>
            <a:chOff x="2931" y="2245"/>
            <a:chExt cx="146" cy="99"/>
          </a:xfrm>
        </p:grpSpPr>
        <p:sp>
          <p:nvSpPr>
            <p:cNvPr id="79138" name="Rectangle 290">
              <a:extLst>
                <a:ext uri="{FF2B5EF4-FFF2-40B4-BE49-F238E27FC236}">
                  <a16:creationId xmlns:a16="http://schemas.microsoft.com/office/drawing/2014/main" id="{269435A6-EB5C-4B93-8D64-FE9E3F88D512}"/>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9139" name="Oval 291">
              <a:extLst>
                <a:ext uri="{FF2B5EF4-FFF2-40B4-BE49-F238E27FC236}">
                  <a16:creationId xmlns:a16="http://schemas.microsoft.com/office/drawing/2014/main" id="{663022B0-BB82-49CE-891C-AD51B63CF488}"/>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9140" name="Line 292">
            <a:extLst>
              <a:ext uri="{FF2B5EF4-FFF2-40B4-BE49-F238E27FC236}">
                <a16:creationId xmlns:a16="http://schemas.microsoft.com/office/drawing/2014/main" id="{7277591B-B3F2-46DA-972A-8B7B30606E9A}"/>
              </a:ext>
            </a:extLst>
          </p:cNvPr>
          <p:cNvSpPr>
            <a:spLocks noChangeShapeType="1"/>
          </p:cNvSpPr>
          <p:nvPr/>
        </p:nvSpPr>
        <p:spPr bwMode="auto">
          <a:xfrm>
            <a:off x="3644900" y="536416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141" name="Text Box 293">
            <a:extLst>
              <a:ext uri="{FF2B5EF4-FFF2-40B4-BE49-F238E27FC236}">
                <a16:creationId xmlns:a16="http://schemas.microsoft.com/office/drawing/2014/main" id="{2721BBA5-08F7-451B-8B6D-15AE96EB61BC}"/>
              </a:ext>
            </a:extLst>
          </p:cNvPr>
          <p:cNvSpPr txBox="1">
            <a:spLocks noChangeArrowheads="1"/>
          </p:cNvSpPr>
          <p:nvPr/>
        </p:nvSpPr>
        <p:spPr bwMode="auto">
          <a:xfrm>
            <a:off x="3500438" y="6011863"/>
            <a:ext cx="31686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x3 </a:t>
            </a:r>
            <a:r>
              <a:rPr lang="en-GB" altLang="en-US"/>
              <a:t>platoon-sized MEs, each of </a:t>
            </a:r>
            <a:r>
              <a:rPr lang="en-GB" altLang="en-US" b="1"/>
              <a:t>x2 </a:t>
            </a:r>
            <a:r>
              <a:rPr lang="en-GB" altLang="en-US"/>
              <a:t>tanks.  Designate one tank in the platoon as the Platoon Commander.</a:t>
            </a:r>
            <a:endParaRPr lang="en-GB" altLang="en-US" b="1"/>
          </a:p>
        </p:txBody>
      </p:sp>
      <p:sp>
        <p:nvSpPr>
          <p:cNvPr id="79142" name="Text Box 294">
            <a:extLst>
              <a:ext uri="{FF2B5EF4-FFF2-40B4-BE49-F238E27FC236}">
                <a16:creationId xmlns:a16="http://schemas.microsoft.com/office/drawing/2014/main" id="{C4B6F53E-7FA0-4BE4-B1A1-9CD00FB0E658}"/>
              </a:ext>
            </a:extLst>
          </p:cNvPr>
          <p:cNvSpPr txBox="1">
            <a:spLocks noChangeArrowheads="1"/>
          </p:cNvSpPr>
          <p:nvPr/>
        </p:nvSpPr>
        <p:spPr bwMode="auto">
          <a:xfrm>
            <a:off x="4078288" y="8315325"/>
            <a:ext cx="26844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M151 MUTT (with MG) </a:t>
            </a:r>
            <a:r>
              <a:rPr lang="en-GB" altLang="en-US" b="1"/>
              <a:t>(a)                         </a:t>
            </a:r>
            <a:r>
              <a:rPr lang="en-GB" altLang="en-US"/>
              <a:t>CWUS-33</a:t>
            </a:r>
            <a:endParaRPr lang="en-GB" altLang="en-US" b="1"/>
          </a:p>
        </p:txBody>
      </p:sp>
      <p:sp>
        <p:nvSpPr>
          <p:cNvPr id="79143" name="Text Box 295">
            <a:extLst>
              <a:ext uri="{FF2B5EF4-FFF2-40B4-BE49-F238E27FC236}">
                <a16:creationId xmlns:a16="http://schemas.microsoft.com/office/drawing/2014/main" id="{5DB47BC4-E41C-4BC4-A964-34BF1CD5C658}"/>
              </a:ext>
            </a:extLst>
          </p:cNvPr>
          <p:cNvSpPr txBox="1">
            <a:spLocks noChangeArrowheads="1"/>
          </p:cNvSpPr>
          <p:nvPr/>
        </p:nvSpPr>
        <p:spPr bwMode="auto">
          <a:xfrm>
            <a:off x="3573463" y="8675688"/>
            <a:ext cx="3181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Mid-1980s: Replace M151 MUTTs with:</a:t>
            </a:r>
          </a:p>
          <a:p>
            <a:r>
              <a:rPr lang="en-GB" altLang="en-US" b="1"/>
              <a:t>     </a:t>
            </a:r>
            <a:r>
              <a:rPr lang="en-GB" altLang="en-US"/>
              <a:t>M998 HMMWV Utility Vehicle (with MG)                     CWUS-34</a:t>
            </a:r>
            <a:endParaRPr lang="en-GB" altLang="en-US" b="1"/>
          </a:p>
        </p:txBody>
      </p:sp>
      <p:pic>
        <p:nvPicPr>
          <p:cNvPr id="79144" name="Picture 296" descr="C-130_airdrop">
            <a:extLst>
              <a:ext uri="{FF2B5EF4-FFF2-40B4-BE49-F238E27FC236}">
                <a16:creationId xmlns:a16="http://schemas.microsoft.com/office/drawing/2014/main" id="{A10E89AF-AAE8-4169-AF02-DC09165C2B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7235825"/>
            <a:ext cx="3249612" cy="1817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Line 5">
            <a:extLst>
              <a:ext uri="{FF2B5EF4-FFF2-40B4-BE49-F238E27FC236}">
                <a16:creationId xmlns:a16="http://schemas.microsoft.com/office/drawing/2014/main" id="{F04C55EF-C652-481D-8163-4CEB643378F2}"/>
              </a:ext>
            </a:extLst>
          </p:cNvPr>
          <p:cNvSpPr>
            <a:spLocks noChangeShapeType="1"/>
          </p:cNvSpPr>
          <p:nvPr/>
        </p:nvSpPr>
        <p:spPr bwMode="auto">
          <a:xfrm>
            <a:off x="260350" y="2916238"/>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182" name="Line 6">
            <a:extLst>
              <a:ext uri="{FF2B5EF4-FFF2-40B4-BE49-F238E27FC236}">
                <a16:creationId xmlns:a16="http://schemas.microsoft.com/office/drawing/2014/main" id="{3750CBAA-B1E5-4B02-BF70-180A417C1E8C}"/>
              </a:ext>
            </a:extLst>
          </p:cNvPr>
          <p:cNvSpPr>
            <a:spLocks noChangeShapeType="1"/>
          </p:cNvSpPr>
          <p:nvPr/>
        </p:nvSpPr>
        <p:spPr bwMode="auto">
          <a:xfrm>
            <a:off x="476250" y="3203575"/>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183" name="Line 7">
            <a:extLst>
              <a:ext uri="{FF2B5EF4-FFF2-40B4-BE49-F238E27FC236}">
                <a16:creationId xmlns:a16="http://schemas.microsoft.com/office/drawing/2014/main" id="{9C2472F5-9E94-4B59-8818-F24E428C270C}"/>
              </a:ext>
            </a:extLst>
          </p:cNvPr>
          <p:cNvSpPr>
            <a:spLocks noChangeShapeType="1"/>
          </p:cNvSpPr>
          <p:nvPr/>
        </p:nvSpPr>
        <p:spPr bwMode="auto">
          <a:xfrm>
            <a:off x="260350" y="31337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184" name="Group 8">
            <a:extLst>
              <a:ext uri="{FF2B5EF4-FFF2-40B4-BE49-F238E27FC236}">
                <a16:creationId xmlns:a16="http://schemas.microsoft.com/office/drawing/2014/main" id="{E0F75BBD-B0EB-4264-8D9F-BD29F113A6FE}"/>
              </a:ext>
            </a:extLst>
          </p:cNvPr>
          <p:cNvGrpSpPr>
            <a:grpSpLocks/>
          </p:cNvGrpSpPr>
          <p:nvPr/>
        </p:nvGrpSpPr>
        <p:grpSpPr bwMode="auto">
          <a:xfrm>
            <a:off x="404813" y="3060700"/>
            <a:ext cx="231775" cy="157163"/>
            <a:chOff x="933" y="149"/>
            <a:chExt cx="146" cy="99"/>
          </a:xfrm>
        </p:grpSpPr>
        <p:sp>
          <p:nvSpPr>
            <p:cNvPr id="50185" name="Rectangle 9">
              <a:extLst>
                <a:ext uri="{FF2B5EF4-FFF2-40B4-BE49-F238E27FC236}">
                  <a16:creationId xmlns:a16="http://schemas.microsoft.com/office/drawing/2014/main" id="{E7653CF6-522F-42BD-83ED-FC07DC852D4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86" name="Text Box 10">
              <a:extLst>
                <a:ext uri="{FF2B5EF4-FFF2-40B4-BE49-F238E27FC236}">
                  <a16:creationId xmlns:a16="http://schemas.microsoft.com/office/drawing/2014/main" id="{C289075D-8599-4AD1-9613-491A50E74FBC}"/>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50187" name="Group 11">
            <a:extLst>
              <a:ext uri="{FF2B5EF4-FFF2-40B4-BE49-F238E27FC236}">
                <a16:creationId xmlns:a16="http://schemas.microsoft.com/office/drawing/2014/main" id="{78D303B3-D49B-4C8A-A5BE-BAF51041AF85}"/>
              </a:ext>
            </a:extLst>
          </p:cNvPr>
          <p:cNvGrpSpPr>
            <a:grpSpLocks/>
          </p:cNvGrpSpPr>
          <p:nvPr/>
        </p:nvGrpSpPr>
        <p:grpSpPr bwMode="auto">
          <a:xfrm>
            <a:off x="482600" y="2989263"/>
            <a:ext cx="74613" cy="26987"/>
            <a:chOff x="2373" y="1404"/>
            <a:chExt cx="47" cy="17"/>
          </a:xfrm>
        </p:grpSpPr>
        <p:sp>
          <p:nvSpPr>
            <p:cNvPr id="50188" name="Oval 12">
              <a:extLst>
                <a:ext uri="{FF2B5EF4-FFF2-40B4-BE49-F238E27FC236}">
                  <a16:creationId xmlns:a16="http://schemas.microsoft.com/office/drawing/2014/main" id="{98146146-9686-438F-A4E1-67133EEAA17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189" name="Oval 13">
              <a:extLst>
                <a:ext uri="{FF2B5EF4-FFF2-40B4-BE49-F238E27FC236}">
                  <a16:creationId xmlns:a16="http://schemas.microsoft.com/office/drawing/2014/main" id="{304C8FB8-8A15-40F8-933F-4B9704F8BA6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190" name="Text Box 14">
            <a:extLst>
              <a:ext uri="{FF2B5EF4-FFF2-40B4-BE49-F238E27FC236}">
                <a16:creationId xmlns:a16="http://schemas.microsoft.com/office/drawing/2014/main" id="{4D9A38FB-85B6-4757-BE05-408C37C3429A}"/>
              </a:ext>
            </a:extLst>
          </p:cNvPr>
          <p:cNvSpPr txBox="1">
            <a:spLocks noChangeArrowheads="1"/>
          </p:cNvSpPr>
          <p:nvPr/>
        </p:nvSpPr>
        <p:spPr bwMode="auto">
          <a:xfrm>
            <a:off x="620713" y="291623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50191" name="Group 15">
            <a:extLst>
              <a:ext uri="{FF2B5EF4-FFF2-40B4-BE49-F238E27FC236}">
                <a16:creationId xmlns:a16="http://schemas.microsoft.com/office/drawing/2014/main" id="{1F8D8CE5-4217-440E-826D-E10884ADF4B6}"/>
              </a:ext>
            </a:extLst>
          </p:cNvPr>
          <p:cNvGrpSpPr>
            <a:grpSpLocks/>
          </p:cNvGrpSpPr>
          <p:nvPr/>
        </p:nvGrpSpPr>
        <p:grpSpPr bwMode="auto">
          <a:xfrm>
            <a:off x="404813" y="3348038"/>
            <a:ext cx="231775" cy="157162"/>
            <a:chOff x="2750" y="3061"/>
            <a:chExt cx="146" cy="99"/>
          </a:xfrm>
        </p:grpSpPr>
        <p:sp>
          <p:nvSpPr>
            <p:cNvPr id="50192" name="Rectangle 16">
              <a:extLst>
                <a:ext uri="{FF2B5EF4-FFF2-40B4-BE49-F238E27FC236}">
                  <a16:creationId xmlns:a16="http://schemas.microsoft.com/office/drawing/2014/main" id="{43A10D84-5469-4EE5-BBF8-2E9752DD08D3}"/>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193" name="Line 17">
              <a:extLst>
                <a:ext uri="{FF2B5EF4-FFF2-40B4-BE49-F238E27FC236}">
                  <a16:creationId xmlns:a16="http://schemas.microsoft.com/office/drawing/2014/main" id="{782E94CB-EA36-4AFD-9076-B48D225782AE}"/>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194" name="Line 18">
              <a:extLst>
                <a:ext uri="{FF2B5EF4-FFF2-40B4-BE49-F238E27FC236}">
                  <a16:creationId xmlns:a16="http://schemas.microsoft.com/office/drawing/2014/main" id="{FBFB20C6-4DBA-4C2E-9ED5-C6CFFCF89A68}"/>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195" name="Group 19">
            <a:extLst>
              <a:ext uri="{FF2B5EF4-FFF2-40B4-BE49-F238E27FC236}">
                <a16:creationId xmlns:a16="http://schemas.microsoft.com/office/drawing/2014/main" id="{763FD819-389C-40B2-9AC9-1EC6ED115E27}"/>
              </a:ext>
            </a:extLst>
          </p:cNvPr>
          <p:cNvGrpSpPr>
            <a:grpSpLocks/>
          </p:cNvGrpSpPr>
          <p:nvPr/>
        </p:nvGrpSpPr>
        <p:grpSpPr bwMode="auto">
          <a:xfrm>
            <a:off x="482600" y="3276600"/>
            <a:ext cx="74613" cy="26988"/>
            <a:chOff x="2373" y="1404"/>
            <a:chExt cx="47" cy="17"/>
          </a:xfrm>
        </p:grpSpPr>
        <p:sp>
          <p:nvSpPr>
            <p:cNvPr id="50196" name="Oval 20">
              <a:extLst>
                <a:ext uri="{FF2B5EF4-FFF2-40B4-BE49-F238E27FC236}">
                  <a16:creationId xmlns:a16="http://schemas.microsoft.com/office/drawing/2014/main" id="{C7EE0E7D-6700-4B7B-BB05-22244F537C0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197" name="Oval 21">
              <a:extLst>
                <a:ext uri="{FF2B5EF4-FFF2-40B4-BE49-F238E27FC236}">
                  <a16:creationId xmlns:a16="http://schemas.microsoft.com/office/drawing/2014/main" id="{59484EA9-5FFC-4BA5-860D-15025CB2BE4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198" name="Line 22">
            <a:extLst>
              <a:ext uri="{FF2B5EF4-FFF2-40B4-BE49-F238E27FC236}">
                <a16:creationId xmlns:a16="http://schemas.microsoft.com/office/drawing/2014/main" id="{291EC295-9CD3-4189-A351-8B9D428425E2}"/>
              </a:ext>
            </a:extLst>
          </p:cNvPr>
          <p:cNvSpPr>
            <a:spLocks noChangeShapeType="1"/>
          </p:cNvSpPr>
          <p:nvPr/>
        </p:nvSpPr>
        <p:spPr bwMode="auto">
          <a:xfrm>
            <a:off x="260350" y="3419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199" name="Text Box 23">
            <a:extLst>
              <a:ext uri="{FF2B5EF4-FFF2-40B4-BE49-F238E27FC236}">
                <a16:creationId xmlns:a16="http://schemas.microsoft.com/office/drawing/2014/main" id="{07E84EAC-089E-45B1-9EBC-F5094A999D2C}"/>
              </a:ext>
            </a:extLst>
          </p:cNvPr>
          <p:cNvSpPr txBox="1">
            <a:spLocks noChangeArrowheads="1"/>
          </p:cNvSpPr>
          <p:nvPr/>
        </p:nvSpPr>
        <p:spPr bwMode="auto">
          <a:xfrm>
            <a:off x="620713" y="3276600"/>
            <a:ext cx="27257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M220</a:t>
            </a:r>
            <a:r>
              <a:rPr lang="en-GB" altLang="en-US" b="1"/>
              <a:t> </a:t>
            </a:r>
            <a:r>
              <a:rPr lang="en-GB" altLang="en-US"/>
              <a:t>TOW 2 ATGM Team </a:t>
            </a:r>
            <a:r>
              <a:rPr lang="en-GB" altLang="en-US" b="1"/>
              <a:t>(a)                    </a:t>
            </a:r>
            <a:r>
              <a:rPr lang="en-GB" altLang="en-US"/>
              <a:t>CWUS-40</a:t>
            </a:r>
            <a:endParaRPr lang="en-GB" altLang="en-US" b="1"/>
          </a:p>
        </p:txBody>
      </p:sp>
      <p:grpSp>
        <p:nvGrpSpPr>
          <p:cNvPr id="50200" name="Group 24">
            <a:extLst>
              <a:ext uri="{FF2B5EF4-FFF2-40B4-BE49-F238E27FC236}">
                <a16:creationId xmlns:a16="http://schemas.microsoft.com/office/drawing/2014/main" id="{03B8B555-4697-41AC-8CF6-7205D5A93098}"/>
              </a:ext>
            </a:extLst>
          </p:cNvPr>
          <p:cNvGrpSpPr>
            <a:grpSpLocks/>
          </p:cNvGrpSpPr>
          <p:nvPr/>
        </p:nvGrpSpPr>
        <p:grpSpPr bwMode="auto">
          <a:xfrm>
            <a:off x="404813" y="3636963"/>
            <a:ext cx="231775" cy="190500"/>
            <a:chOff x="2251" y="2290"/>
            <a:chExt cx="146" cy="120"/>
          </a:xfrm>
        </p:grpSpPr>
        <p:sp>
          <p:nvSpPr>
            <p:cNvPr id="50201" name="Rectangle 25">
              <a:extLst>
                <a:ext uri="{FF2B5EF4-FFF2-40B4-BE49-F238E27FC236}">
                  <a16:creationId xmlns:a16="http://schemas.microsoft.com/office/drawing/2014/main" id="{ACFA7ED5-1603-420B-84F3-5B5942EACDD2}"/>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02" name="Oval 26">
              <a:extLst>
                <a:ext uri="{FF2B5EF4-FFF2-40B4-BE49-F238E27FC236}">
                  <a16:creationId xmlns:a16="http://schemas.microsoft.com/office/drawing/2014/main" id="{14EAB170-B200-45A1-B00B-26988E6F2872}"/>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03" name="Oval 27">
              <a:extLst>
                <a:ext uri="{FF2B5EF4-FFF2-40B4-BE49-F238E27FC236}">
                  <a16:creationId xmlns:a16="http://schemas.microsoft.com/office/drawing/2014/main" id="{4DC03349-426C-4A9E-9B7C-977CCDB1A494}"/>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204" name="Group 28">
            <a:extLst>
              <a:ext uri="{FF2B5EF4-FFF2-40B4-BE49-F238E27FC236}">
                <a16:creationId xmlns:a16="http://schemas.microsoft.com/office/drawing/2014/main" id="{29DC6E5D-C212-4CF3-B345-5A13F6EB70B0}"/>
              </a:ext>
            </a:extLst>
          </p:cNvPr>
          <p:cNvGrpSpPr>
            <a:grpSpLocks/>
          </p:cNvGrpSpPr>
          <p:nvPr/>
        </p:nvGrpSpPr>
        <p:grpSpPr bwMode="auto">
          <a:xfrm>
            <a:off x="482600" y="3563938"/>
            <a:ext cx="74613" cy="26987"/>
            <a:chOff x="2373" y="1404"/>
            <a:chExt cx="47" cy="17"/>
          </a:xfrm>
        </p:grpSpPr>
        <p:sp>
          <p:nvSpPr>
            <p:cNvPr id="50205" name="Oval 29">
              <a:extLst>
                <a:ext uri="{FF2B5EF4-FFF2-40B4-BE49-F238E27FC236}">
                  <a16:creationId xmlns:a16="http://schemas.microsoft.com/office/drawing/2014/main" id="{13586F87-D4BF-40DC-A373-9B0B877AA1B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06" name="Oval 30">
              <a:extLst>
                <a:ext uri="{FF2B5EF4-FFF2-40B4-BE49-F238E27FC236}">
                  <a16:creationId xmlns:a16="http://schemas.microsoft.com/office/drawing/2014/main" id="{1892DF5E-044B-4CA3-83A5-B30AA9FE5F6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207" name="Text Box 31">
            <a:extLst>
              <a:ext uri="{FF2B5EF4-FFF2-40B4-BE49-F238E27FC236}">
                <a16:creationId xmlns:a16="http://schemas.microsoft.com/office/drawing/2014/main" id="{308CE922-BD1B-4CF0-9973-9564F92757FD}"/>
              </a:ext>
            </a:extLst>
          </p:cNvPr>
          <p:cNvSpPr txBox="1">
            <a:spLocks noChangeArrowheads="1"/>
          </p:cNvSpPr>
          <p:nvPr/>
        </p:nvSpPr>
        <p:spPr bwMode="auto">
          <a:xfrm>
            <a:off x="620713" y="3492500"/>
            <a:ext cx="272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x7 </a:t>
            </a:r>
            <a:r>
              <a:rPr lang="en-GB" altLang="en-US"/>
              <a:t>M996 HMMWV Utility Vehicle (no MG) </a:t>
            </a:r>
            <a:r>
              <a:rPr lang="en-GB" altLang="en-US" b="1"/>
              <a:t>(a)  </a:t>
            </a:r>
            <a:r>
              <a:rPr lang="en-GB" altLang="en-US"/>
              <a:t>CWUS-34</a:t>
            </a:r>
          </a:p>
        </p:txBody>
      </p:sp>
      <p:sp>
        <p:nvSpPr>
          <p:cNvPr id="50208" name="Text Box 32">
            <a:extLst>
              <a:ext uri="{FF2B5EF4-FFF2-40B4-BE49-F238E27FC236}">
                <a16:creationId xmlns:a16="http://schemas.microsoft.com/office/drawing/2014/main" id="{DFCB0161-A152-4EB4-9513-DF71F591A7A6}"/>
              </a:ext>
            </a:extLst>
          </p:cNvPr>
          <p:cNvSpPr txBox="1">
            <a:spLocks noChangeArrowheads="1"/>
          </p:cNvSpPr>
          <p:nvPr/>
        </p:nvSpPr>
        <p:spPr bwMode="auto">
          <a:xfrm>
            <a:off x="115888" y="3851275"/>
            <a:ext cx="3241675"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2 ATGM may be fired from transport when mounted.</a:t>
            </a:r>
          </a:p>
          <a:p>
            <a:endParaRPr lang="en-GB" altLang="en-US" b="1"/>
          </a:p>
          <a:p>
            <a:r>
              <a:rPr lang="en-GB" altLang="en-US" b="1"/>
              <a:t>(b) </a:t>
            </a:r>
            <a:r>
              <a:rPr lang="en-GB" altLang="en-US"/>
              <a:t>May alternatively be fielded as </a:t>
            </a:r>
            <a:r>
              <a:rPr lang="en-GB" altLang="en-US" b="1"/>
              <a:t>x6 </a:t>
            </a:r>
            <a:r>
              <a:rPr lang="en-GB" altLang="en-US"/>
              <a:t>platoon-sized MEs, each of </a:t>
            </a:r>
            <a:r>
              <a:rPr lang="en-GB" altLang="en-US" b="1"/>
              <a:t>x2 </a:t>
            </a:r>
            <a:r>
              <a:rPr lang="en-GB" altLang="en-US"/>
              <a:t>TOW Teams.  Designate one team in the platoon as the Platoon Commander.</a:t>
            </a:r>
            <a:endParaRPr lang="en-GB" altLang="en-US" b="1"/>
          </a:p>
        </p:txBody>
      </p:sp>
      <p:grpSp>
        <p:nvGrpSpPr>
          <p:cNvPr id="50209" name="Group 33">
            <a:extLst>
              <a:ext uri="{FF2B5EF4-FFF2-40B4-BE49-F238E27FC236}">
                <a16:creationId xmlns:a16="http://schemas.microsoft.com/office/drawing/2014/main" id="{A90BDFB3-73FB-47EE-83A7-84C5C329A006}"/>
              </a:ext>
            </a:extLst>
          </p:cNvPr>
          <p:cNvGrpSpPr>
            <a:grpSpLocks/>
          </p:cNvGrpSpPr>
          <p:nvPr/>
        </p:nvGrpSpPr>
        <p:grpSpPr bwMode="auto">
          <a:xfrm>
            <a:off x="115888" y="2700338"/>
            <a:ext cx="288925" cy="215900"/>
            <a:chOff x="2750" y="3061"/>
            <a:chExt cx="146" cy="99"/>
          </a:xfrm>
        </p:grpSpPr>
        <p:sp>
          <p:nvSpPr>
            <p:cNvPr id="50210" name="Rectangle 34">
              <a:extLst>
                <a:ext uri="{FF2B5EF4-FFF2-40B4-BE49-F238E27FC236}">
                  <a16:creationId xmlns:a16="http://schemas.microsoft.com/office/drawing/2014/main" id="{E4040A4C-94E1-47A0-B243-9F67004BA490}"/>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11" name="Line 35">
              <a:extLst>
                <a:ext uri="{FF2B5EF4-FFF2-40B4-BE49-F238E27FC236}">
                  <a16:creationId xmlns:a16="http://schemas.microsoft.com/office/drawing/2014/main" id="{07BFF83A-020D-425A-9CF1-B407A0C7CF87}"/>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2" name="Line 36">
              <a:extLst>
                <a:ext uri="{FF2B5EF4-FFF2-40B4-BE49-F238E27FC236}">
                  <a16:creationId xmlns:a16="http://schemas.microsoft.com/office/drawing/2014/main" id="{2A89C25B-45DE-456B-9F2D-7819E3B74683}"/>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13" name="Line 37">
            <a:extLst>
              <a:ext uri="{FF2B5EF4-FFF2-40B4-BE49-F238E27FC236}">
                <a16:creationId xmlns:a16="http://schemas.microsoft.com/office/drawing/2014/main" id="{C09EA5C6-AD70-4263-9743-0C4CFA8132EC}"/>
              </a:ext>
            </a:extLst>
          </p:cNvPr>
          <p:cNvSpPr>
            <a:spLocks noChangeShapeType="1"/>
          </p:cNvSpPr>
          <p:nvPr/>
        </p:nvSpPr>
        <p:spPr bwMode="auto">
          <a:xfrm>
            <a:off x="260350" y="26273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14" name="Text Box 38">
            <a:extLst>
              <a:ext uri="{FF2B5EF4-FFF2-40B4-BE49-F238E27FC236}">
                <a16:creationId xmlns:a16="http://schemas.microsoft.com/office/drawing/2014/main" id="{8EF12165-2FEA-46B6-833D-8FEB003B5D3A}"/>
              </a:ext>
            </a:extLst>
          </p:cNvPr>
          <p:cNvSpPr txBox="1">
            <a:spLocks noChangeArrowheads="1"/>
          </p:cNvSpPr>
          <p:nvPr/>
        </p:nvSpPr>
        <p:spPr bwMode="auto">
          <a:xfrm>
            <a:off x="404813" y="255587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CWUS-13</a:t>
            </a:r>
          </a:p>
          <a:p>
            <a:r>
              <a:rPr lang="en-GB" altLang="en-US" sz="1000" b="1"/>
              <a:t>Light Antitank Company </a:t>
            </a:r>
            <a:r>
              <a:rPr lang="en-GB" altLang="en-US" b="1"/>
              <a:t>(b)</a:t>
            </a:r>
            <a:endParaRPr lang="en-GB" altLang="en-US" sz="1000" b="1"/>
          </a:p>
        </p:txBody>
      </p:sp>
      <p:grpSp>
        <p:nvGrpSpPr>
          <p:cNvPr id="50251" name="Group 75">
            <a:extLst>
              <a:ext uri="{FF2B5EF4-FFF2-40B4-BE49-F238E27FC236}">
                <a16:creationId xmlns:a16="http://schemas.microsoft.com/office/drawing/2014/main" id="{944A79CE-727C-4BE8-8B44-B20FDD6FFDDA}"/>
              </a:ext>
            </a:extLst>
          </p:cNvPr>
          <p:cNvGrpSpPr>
            <a:grpSpLocks/>
          </p:cNvGrpSpPr>
          <p:nvPr/>
        </p:nvGrpSpPr>
        <p:grpSpPr bwMode="auto">
          <a:xfrm>
            <a:off x="404813" y="612775"/>
            <a:ext cx="231775" cy="157163"/>
            <a:chOff x="933" y="149"/>
            <a:chExt cx="146" cy="99"/>
          </a:xfrm>
        </p:grpSpPr>
        <p:sp>
          <p:nvSpPr>
            <p:cNvPr id="50252" name="Rectangle 76">
              <a:extLst>
                <a:ext uri="{FF2B5EF4-FFF2-40B4-BE49-F238E27FC236}">
                  <a16:creationId xmlns:a16="http://schemas.microsoft.com/office/drawing/2014/main" id="{3C78305B-5B8D-4294-9C3A-47E42C30D97A}"/>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53" name="Text Box 77">
              <a:extLst>
                <a:ext uri="{FF2B5EF4-FFF2-40B4-BE49-F238E27FC236}">
                  <a16:creationId xmlns:a16="http://schemas.microsoft.com/office/drawing/2014/main" id="{ED255757-275E-4B39-9D3A-3780A09207CE}"/>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0254" name="Line 78">
            <a:extLst>
              <a:ext uri="{FF2B5EF4-FFF2-40B4-BE49-F238E27FC236}">
                <a16:creationId xmlns:a16="http://schemas.microsoft.com/office/drawing/2014/main" id="{854636FC-A8EB-406A-97F2-E66A6D627A2F}"/>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255" name="Group 79">
            <a:extLst>
              <a:ext uri="{FF2B5EF4-FFF2-40B4-BE49-F238E27FC236}">
                <a16:creationId xmlns:a16="http://schemas.microsoft.com/office/drawing/2014/main" id="{8827E337-26C2-4D14-BB56-A9D6439221C7}"/>
              </a:ext>
            </a:extLst>
          </p:cNvPr>
          <p:cNvGrpSpPr>
            <a:grpSpLocks/>
          </p:cNvGrpSpPr>
          <p:nvPr/>
        </p:nvGrpSpPr>
        <p:grpSpPr bwMode="auto">
          <a:xfrm>
            <a:off x="482600" y="539750"/>
            <a:ext cx="74613" cy="26988"/>
            <a:chOff x="2373" y="1404"/>
            <a:chExt cx="47" cy="17"/>
          </a:xfrm>
        </p:grpSpPr>
        <p:sp>
          <p:nvSpPr>
            <p:cNvPr id="50256" name="Oval 80">
              <a:extLst>
                <a:ext uri="{FF2B5EF4-FFF2-40B4-BE49-F238E27FC236}">
                  <a16:creationId xmlns:a16="http://schemas.microsoft.com/office/drawing/2014/main" id="{33FC7F6A-893C-4F3B-B5D7-E5F31B42FA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57" name="Oval 81">
              <a:extLst>
                <a:ext uri="{FF2B5EF4-FFF2-40B4-BE49-F238E27FC236}">
                  <a16:creationId xmlns:a16="http://schemas.microsoft.com/office/drawing/2014/main" id="{44F9CCA6-0401-48AA-B757-57DA729CB6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258" name="Text Box 82">
            <a:extLst>
              <a:ext uri="{FF2B5EF4-FFF2-40B4-BE49-F238E27FC236}">
                <a16:creationId xmlns:a16="http://schemas.microsoft.com/office/drawing/2014/main" id="{1C5310FA-4609-4BE6-943D-01AE66C640DC}"/>
              </a:ext>
            </a:extLst>
          </p:cNvPr>
          <p:cNvSpPr txBox="1">
            <a:spLocks noChangeArrowheads="1"/>
          </p:cNvSpPr>
          <p:nvPr/>
        </p:nvSpPr>
        <p:spPr bwMode="auto">
          <a:xfrm>
            <a:off x="620713" y="46831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50259" name="Group 83">
            <a:extLst>
              <a:ext uri="{FF2B5EF4-FFF2-40B4-BE49-F238E27FC236}">
                <a16:creationId xmlns:a16="http://schemas.microsoft.com/office/drawing/2014/main" id="{D7C6295C-B9D8-4829-9520-308FE103BC58}"/>
              </a:ext>
            </a:extLst>
          </p:cNvPr>
          <p:cNvGrpSpPr>
            <a:grpSpLocks/>
          </p:cNvGrpSpPr>
          <p:nvPr/>
        </p:nvGrpSpPr>
        <p:grpSpPr bwMode="auto">
          <a:xfrm>
            <a:off x="404813" y="900113"/>
            <a:ext cx="231775" cy="157162"/>
            <a:chOff x="2750" y="2608"/>
            <a:chExt cx="146" cy="99"/>
          </a:xfrm>
        </p:grpSpPr>
        <p:sp>
          <p:nvSpPr>
            <p:cNvPr id="50260" name="Rectangle 84">
              <a:extLst>
                <a:ext uri="{FF2B5EF4-FFF2-40B4-BE49-F238E27FC236}">
                  <a16:creationId xmlns:a16="http://schemas.microsoft.com/office/drawing/2014/main" id="{736FA0B6-F38E-4B29-A22F-5E6B607C1ECB}"/>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61" name="Line 85">
              <a:extLst>
                <a:ext uri="{FF2B5EF4-FFF2-40B4-BE49-F238E27FC236}">
                  <a16:creationId xmlns:a16="http://schemas.microsoft.com/office/drawing/2014/main" id="{5759B79B-13D7-482A-BFE8-CE85F0E0E0A9}"/>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62" name="Line 86">
              <a:extLst>
                <a:ext uri="{FF2B5EF4-FFF2-40B4-BE49-F238E27FC236}">
                  <a16:creationId xmlns:a16="http://schemas.microsoft.com/office/drawing/2014/main" id="{1B15A2AB-3162-4915-A10E-9F0169CA45BA}"/>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263" name="Group 87">
            <a:extLst>
              <a:ext uri="{FF2B5EF4-FFF2-40B4-BE49-F238E27FC236}">
                <a16:creationId xmlns:a16="http://schemas.microsoft.com/office/drawing/2014/main" id="{807E68F5-A6A7-436A-98C1-0B9771BB97C5}"/>
              </a:ext>
            </a:extLst>
          </p:cNvPr>
          <p:cNvGrpSpPr>
            <a:grpSpLocks/>
          </p:cNvGrpSpPr>
          <p:nvPr/>
        </p:nvGrpSpPr>
        <p:grpSpPr bwMode="auto">
          <a:xfrm>
            <a:off x="482600" y="828675"/>
            <a:ext cx="74613" cy="26988"/>
            <a:chOff x="2373" y="1404"/>
            <a:chExt cx="47" cy="17"/>
          </a:xfrm>
        </p:grpSpPr>
        <p:sp>
          <p:nvSpPr>
            <p:cNvPr id="50264" name="Oval 88">
              <a:extLst>
                <a:ext uri="{FF2B5EF4-FFF2-40B4-BE49-F238E27FC236}">
                  <a16:creationId xmlns:a16="http://schemas.microsoft.com/office/drawing/2014/main" id="{6ACECA12-D971-4581-BECC-855B146ABBE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65" name="Oval 89">
              <a:extLst>
                <a:ext uri="{FF2B5EF4-FFF2-40B4-BE49-F238E27FC236}">
                  <a16:creationId xmlns:a16="http://schemas.microsoft.com/office/drawing/2014/main" id="{4867005F-54E7-4CF9-A034-9DC6ED8900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266" name="Group 90">
            <a:extLst>
              <a:ext uri="{FF2B5EF4-FFF2-40B4-BE49-F238E27FC236}">
                <a16:creationId xmlns:a16="http://schemas.microsoft.com/office/drawing/2014/main" id="{F9AE0F74-961D-45B5-8323-95DAE80F36CE}"/>
              </a:ext>
            </a:extLst>
          </p:cNvPr>
          <p:cNvGrpSpPr>
            <a:grpSpLocks/>
          </p:cNvGrpSpPr>
          <p:nvPr/>
        </p:nvGrpSpPr>
        <p:grpSpPr bwMode="auto">
          <a:xfrm>
            <a:off x="404813" y="1189038"/>
            <a:ext cx="231775" cy="157162"/>
            <a:chOff x="3113" y="2653"/>
            <a:chExt cx="146" cy="99"/>
          </a:xfrm>
        </p:grpSpPr>
        <p:sp>
          <p:nvSpPr>
            <p:cNvPr id="50267" name="Rectangle 91">
              <a:extLst>
                <a:ext uri="{FF2B5EF4-FFF2-40B4-BE49-F238E27FC236}">
                  <a16:creationId xmlns:a16="http://schemas.microsoft.com/office/drawing/2014/main" id="{9EF18E3D-80CC-4F49-ABB7-0A77887C0B26}"/>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68" name="Rectangle 92">
              <a:extLst>
                <a:ext uri="{FF2B5EF4-FFF2-40B4-BE49-F238E27FC236}">
                  <a16:creationId xmlns:a16="http://schemas.microsoft.com/office/drawing/2014/main" id="{503B838C-FDC1-4B53-BB20-22CA9A329AB1}"/>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69" name="Line 93">
              <a:extLst>
                <a:ext uri="{FF2B5EF4-FFF2-40B4-BE49-F238E27FC236}">
                  <a16:creationId xmlns:a16="http://schemas.microsoft.com/office/drawing/2014/main" id="{C3EC5D49-F33D-49F0-947B-6FDE741E935C}"/>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0" name="Line 94">
              <a:extLst>
                <a:ext uri="{FF2B5EF4-FFF2-40B4-BE49-F238E27FC236}">
                  <a16:creationId xmlns:a16="http://schemas.microsoft.com/office/drawing/2014/main" id="{AB96E9DE-B2CE-4F24-9636-495E126D93A4}"/>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271" name="Group 95">
            <a:extLst>
              <a:ext uri="{FF2B5EF4-FFF2-40B4-BE49-F238E27FC236}">
                <a16:creationId xmlns:a16="http://schemas.microsoft.com/office/drawing/2014/main" id="{5B8D0578-4A7D-4876-BFC5-E6508BA999DE}"/>
              </a:ext>
            </a:extLst>
          </p:cNvPr>
          <p:cNvGrpSpPr>
            <a:grpSpLocks/>
          </p:cNvGrpSpPr>
          <p:nvPr/>
        </p:nvGrpSpPr>
        <p:grpSpPr bwMode="auto">
          <a:xfrm>
            <a:off x="482600" y="1117600"/>
            <a:ext cx="74613" cy="26988"/>
            <a:chOff x="2373" y="1404"/>
            <a:chExt cx="47" cy="17"/>
          </a:xfrm>
        </p:grpSpPr>
        <p:sp>
          <p:nvSpPr>
            <p:cNvPr id="50272" name="Oval 96">
              <a:extLst>
                <a:ext uri="{FF2B5EF4-FFF2-40B4-BE49-F238E27FC236}">
                  <a16:creationId xmlns:a16="http://schemas.microsoft.com/office/drawing/2014/main" id="{DA104276-787A-48F5-AC82-8145E5ECB13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73" name="Oval 97">
              <a:extLst>
                <a:ext uri="{FF2B5EF4-FFF2-40B4-BE49-F238E27FC236}">
                  <a16:creationId xmlns:a16="http://schemas.microsoft.com/office/drawing/2014/main" id="{0EFF5304-1746-4DC9-81BB-2C619F6151D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274" name="Line 98">
            <a:extLst>
              <a:ext uri="{FF2B5EF4-FFF2-40B4-BE49-F238E27FC236}">
                <a16:creationId xmlns:a16="http://schemas.microsoft.com/office/drawing/2014/main" id="{BAFDA250-5EB2-4C53-9953-E6802312EC61}"/>
              </a:ext>
            </a:extLst>
          </p:cNvPr>
          <p:cNvSpPr>
            <a:spLocks noChangeShapeType="1"/>
          </p:cNvSpPr>
          <p:nvPr/>
        </p:nvSpPr>
        <p:spPr bwMode="auto">
          <a:xfrm>
            <a:off x="260350" y="973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5" name="Line 99">
            <a:extLst>
              <a:ext uri="{FF2B5EF4-FFF2-40B4-BE49-F238E27FC236}">
                <a16:creationId xmlns:a16="http://schemas.microsoft.com/office/drawing/2014/main" id="{24CD302A-EE7E-4F68-AC4F-505D97242B61}"/>
              </a:ext>
            </a:extLst>
          </p:cNvPr>
          <p:cNvSpPr>
            <a:spLocks noChangeShapeType="1"/>
          </p:cNvSpPr>
          <p:nvPr/>
        </p:nvSpPr>
        <p:spPr bwMode="auto">
          <a:xfrm>
            <a:off x="26035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6" name="Line 100">
            <a:extLst>
              <a:ext uri="{FF2B5EF4-FFF2-40B4-BE49-F238E27FC236}">
                <a16:creationId xmlns:a16="http://schemas.microsoft.com/office/drawing/2014/main" id="{EC99EAC0-94C2-43AE-BAE9-9288FFACF04D}"/>
              </a:ext>
            </a:extLst>
          </p:cNvPr>
          <p:cNvSpPr>
            <a:spLocks noChangeShapeType="1"/>
          </p:cNvSpPr>
          <p:nvPr/>
        </p:nvSpPr>
        <p:spPr bwMode="auto">
          <a:xfrm>
            <a:off x="260350" y="468313"/>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77" name="Text Box 101">
            <a:extLst>
              <a:ext uri="{FF2B5EF4-FFF2-40B4-BE49-F238E27FC236}">
                <a16:creationId xmlns:a16="http://schemas.microsoft.com/office/drawing/2014/main" id="{5A3FCE20-5BFF-4DF9-BFFC-363F17002972}"/>
              </a:ext>
            </a:extLst>
          </p:cNvPr>
          <p:cNvSpPr txBox="1">
            <a:spLocks noChangeArrowheads="1"/>
          </p:cNvSpPr>
          <p:nvPr/>
        </p:nvSpPr>
        <p:spPr bwMode="auto">
          <a:xfrm>
            <a:off x="620713" y="828675"/>
            <a:ext cx="26670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Infantry (6 with M47 Dragon ATGM) </a:t>
            </a:r>
            <a:r>
              <a:rPr lang="en-GB" altLang="en-US" b="1"/>
              <a:t>(a)</a:t>
            </a:r>
            <a:r>
              <a:rPr lang="en-GB" altLang="en-US"/>
              <a:t>    CWUS-37</a:t>
            </a:r>
            <a:endParaRPr lang="en-GB" altLang="en-US" b="1"/>
          </a:p>
        </p:txBody>
      </p:sp>
      <p:sp>
        <p:nvSpPr>
          <p:cNvPr id="50278" name="Text Box 102">
            <a:extLst>
              <a:ext uri="{FF2B5EF4-FFF2-40B4-BE49-F238E27FC236}">
                <a16:creationId xmlns:a16="http://schemas.microsoft.com/office/drawing/2014/main" id="{9378C23F-7AB0-4BA7-B71C-0D9051121056}"/>
              </a:ext>
            </a:extLst>
          </p:cNvPr>
          <p:cNvSpPr txBox="1">
            <a:spLocks noChangeArrowheads="1"/>
          </p:cNvSpPr>
          <p:nvPr/>
        </p:nvSpPr>
        <p:spPr bwMode="auto">
          <a:xfrm>
            <a:off x="620713" y="1117600"/>
            <a:ext cx="26892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M60E3 General Purpose Machine Gun     CWUS-44</a:t>
            </a:r>
            <a:endParaRPr lang="en-GB" altLang="en-US" b="1"/>
          </a:p>
        </p:txBody>
      </p:sp>
      <p:grpSp>
        <p:nvGrpSpPr>
          <p:cNvPr id="50279" name="Group 103">
            <a:extLst>
              <a:ext uri="{FF2B5EF4-FFF2-40B4-BE49-F238E27FC236}">
                <a16:creationId xmlns:a16="http://schemas.microsoft.com/office/drawing/2014/main" id="{A598C60B-DB6C-49EB-A9FD-1ADC9223BD40}"/>
              </a:ext>
            </a:extLst>
          </p:cNvPr>
          <p:cNvGrpSpPr>
            <a:grpSpLocks/>
          </p:cNvGrpSpPr>
          <p:nvPr/>
        </p:nvGrpSpPr>
        <p:grpSpPr bwMode="auto">
          <a:xfrm>
            <a:off x="115888" y="250825"/>
            <a:ext cx="287337" cy="217488"/>
            <a:chOff x="2750" y="2608"/>
            <a:chExt cx="146" cy="99"/>
          </a:xfrm>
        </p:grpSpPr>
        <p:sp>
          <p:nvSpPr>
            <p:cNvPr id="50280" name="Rectangle 104">
              <a:extLst>
                <a:ext uri="{FF2B5EF4-FFF2-40B4-BE49-F238E27FC236}">
                  <a16:creationId xmlns:a16="http://schemas.microsoft.com/office/drawing/2014/main" id="{E8DEE554-ECCB-4B96-AD6C-DC7F5309915E}"/>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81" name="Line 105">
              <a:extLst>
                <a:ext uri="{FF2B5EF4-FFF2-40B4-BE49-F238E27FC236}">
                  <a16:creationId xmlns:a16="http://schemas.microsoft.com/office/drawing/2014/main" id="{5A79E3F7-75C0-4546-AE73-68DA0D3EE1BC}"/>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82" name="Line 106">
              <a:extLst>
                <a:ext uri="{FF2B5EF4-FFF2-40B4-BE49-F238E27FC236}">
                  <a16:creationId xmlns:a16="http://schemas.microsoft.com/office/drawing/2014/main" id="{2104A6D5-D4FD-46D0-A32F-A5DC760855F6}"/>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283" name="Line 107">
            <a:extLst>
              <a:ext uri="{FF2B5EF4-FFF2-40B4-BE49-F238E27FC236}">
                <a16:creationId xmlns:a16="http://schemas.microsoft.com/office/drawing/2014/main" id="{53D6DEA7-4F4E-41D1-A766-045B67A85982}"/>
              </a:ext>
            </a:extLst>
          </p:cNvPr>
          <p:cNvSpPr>
            <a:spLocks noChangeShapeType="1"/>
          </p:cNvSpPr>
          <p:nvPr/>
        </p:nvSpPr>
        <p:spPr bwMode="auto">
          <a:xfrm>
            <a:off x="26035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84" name="Text Box 108">
            <a:extLst>
              <a:ext uri="{FF2B5EF4-FFF2-40B4-BE49-F238E27FC236}">
                <a16:creationId xmlns:a16="http://schemas.microsoft.com/office/drawing/2014/main" id="{7BF3A605-28F7-43C4-A937-FFACCA13D8BE}"/>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CWUS-12</a:t>
            </a:r>
          </a:p>
          <a:p>
            <a:r>
              <a:rPr lang="en-GB" altLang="en-US" sz="1000" b="1"/>
              <a:t>Light Infantry Company</a:t>
            </a:r>
          </a:p>
        </p:txBody>
      </p:sp>
      <p:grpSp>
        <p:nvGrpSpPr>
          <p:cNvPr id="50285" name="Group 109">
            <a:extLst>
              <a:ext uri="{FF2B5EF4-FFF2-40B4-BE49-F238E27FC236}">
                <a16:creationId xmlns:a16="http://schemas.microsoft.com/office/drawing/2014/main" id="{BCDC6201-F154-4908-A6E8-E43FFDEEA53B}"/>
              </a:ext>
            </a:extLst>
          </p:cNvPr>
          <p:cNvGrpSpPr>
            <a:grpSpLocks/>
          </p:cNvGrpSpPr>
          <p:nvPr/>
        </p:nvGrpSpPr>
        <p:grpSpPr bwMode="auto">
          <a:xfrm>
            <a:off x="404813" y="1476375"/>
            <a:ext cx="239712" cy="157163"/>
            <a:chOff x="2750" y="2064"/>
            <a:chExt cx="151" cy="99"/>
          </a:xfrm>
        </p:grpSpPr>
        <p:sp>
          <p:nvSpPr>
            <p:cNvPr id="50286" name="Rectangle 110">
              <a:extLst>
                <a:ext uri="{FF2B5EF4-FFF2-40B4-BE49-F238E27FC236}">
                  <a16:creationId xmlns:a16="http://schemas.microsoft.com/office/drawing/2014/main" id="{C1A73EF4-4464-411B-BC92-F946FBDE2682}"/>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287" name="Line 111">
              <a:extLst>
                <a:ext uri="{FF2B5EF4-FFF2-40B4-BE49-F238E27FC236}">
                  <a16:creationId xmlns:a16="http://schemas.microsoft.com/office/drawing/2014/main" id="{7E1172D3-6FD7-4133-A557-2980C9974178}"/>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88" name="Line 112">
              <a:extLst>
                <a:ext uri="{FF2B5EF4-FFF2-40B4-BE49-F238E27FC236}">
                  <a16:creationId xmlns:a16="http://schemas.microsoft.com/office/drawing/2014/main" id="{57661347-BBE3-4C79-88F5-976E5296E7DF}"/>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289" name="Group 113">
            <a:extLst>
              <a:ext uri="{FF2B5EF4-FFF2-40B4-BE49-F238E27FC236}">
                <a16:creationId xmlns:a16="http://schemas.microsoft.com/office/drawing/2014/main" id="{05222A3F-6F6F-49CF-BB96-18696DAEC7C8}"/>
              </a:ext>
            </a:extLst>
          </p:cNvPr>
          <p:cNvGrpSpPr>
            <a:grpSpLocks/>
          </p:cNvGrpSpPr>
          <p:nvPr/>
        </p:nvGrpSpPr>
        <p:grpSpPr bwMode="auto">
          <a:xfrm>
            <a:off x="487363" y="1404938"/>
            <a:ext cx="74612" cy="26987"/>
            <a:chOff x="2373" y="1404"/>
            <a:chExt cx="47" cy="17"/>
          </a:xfrm>
        </p:grpSpPr>
        <p:sp>
          <p:nvSpPr>
            <p:cNvPr id="50290" name="Oval 114">
              <a:extLst>
                <a:ext uri="{FF2B5EF4-FFF2-40B4-BE49-F238E27FC236}">
                  <a16:creationId xmlns:a16="http://schemas.microsoft.com/office/drawing/2014/main" id="{56B9DD71-467C-4C45-8FE2-AB182BD5194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291" name="Oval 115">
              <a:extLst>
                <a:ext uri="{FF2B5EF4-FFF2-40B4-BE49-F238E27FC236}">
                  <a16:creationId xmlns:a16="http://schemas.microsoft.com/office/drawing/2014/main" id="{E9265C1A-48FF-4B57-B815-9279ECB3844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292" name="Line 116">
            <a:extLst>
              <a:ext uri="{FF2B5EF4-FFF2-40B4-BE49-F238E27FC236}">
                <a16:creationId xmlns:a16="http://schemas.microsoft.com/office/drawing/2014/main" id="{B89DB9FC-D622-4A53-8632-40747C71AB53}"/>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293" name="Text Box 117">
            <a:extLst>
              <a:ext uri="{FF2B5EF4-FFF2-40B4-BE49-F238E27FC236}">
                <a16:creationId xmlns:a16="http://schemas.microsoft.com/office/drawing/2014/main" id="{5B763B56-F170-40E8-B7C7-788315500299}"/>
              </a:ext>
            </a:extLst>
          </p:cNvPr>
          <p:cNvSpPr txBox="1">
            <a:spLocks noChangeArrowheads="1"/>
          </p:cNvSpPr>
          <p:nvPr/>
        </p:nvSpPr>
        <p:spPr bwMode="auto">
          <a:xfrm>
            <a:off x="620713" y="1331913"/>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M224 60mm Mortar                                    CWUS-47</a:t>
            </a:r>
            <a:endParaRPr lang="en-GB" altLang="en-US" b="1"/>
          </a:p>
        </p:txBody>
      </p:sp>
      <p:sp>
        <p:nvSpPr>
          <p:cNvPr id="50388" name="Line 212">
            <a:extLst>
              <a:ext uri="{FF2B5EF4-FFF2-40B4-BE49-F238E27FC236}">
                <a16:creationId xmlns:a16="http://schemas.microsoft.com/office/drawing/2014/main" id="{01BA29A8-EDE3-4667-86C1-E27DE020961B}"/>
              </a:ext>
            </a:extLst>
          </p:cNvPr>
          <p:cNvSpPr>
            <a:spLocks noChangeShapeType="1"/>
          </p:cNvSpPr>
          <p:nvPr/>
        </p:nvSpPr>
        <p:spPr bwMode="auto">
          <a:xfrm>
            <a:off x="260350" y="536575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389" name="Line 213">
            <a:extLst>
              <a:ext uri="{FF2B5EF4-FFF2-40B4-BE49-F238E27FC236}">
                <a16:creationId xmlns:a16="http://schemas.microsoft.com/office/drawing/2014/main" id="{8FE23623-DA74-4634-91CF-BC3CE2AEB18F}"/>
              </a:ext>
            </a:extLst>
          </p:cNvPr>
          <p:cNvSpPr>
            <a:spLocks noChangeShapeType="1"/>
          </p:cNvSpPr>
          <p:nvPr/>
        </p:nvSpPr>
        <p:spPr bwMode="auto">
          <a:xfrm>
            <a:off x="476250" y="5653088"/>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390" name="Line 214">
            <a:extLst>
              <a:ext uri="{FF2B5EF4-FFF2-40B4-BE49-F238E27FC236}">
                <a16:creationId xmlns:a16="http://schemas.microsoft.com/office/drawing/2014/main" id="{2D43C89C-6EE9-48F0-ABFA-801C9F8EDCE1}"/>
              </a:ext>
            </a:extLst>
          </p:cNvPr>
          <p:cNvSpPr>
            <a:spLocks noChangeShapeType="1"/>
          </p:cNvSpPr>
          <p:nvPr/>
        </p:nvSpPr>
        <p:spPr bwMode="auto">
          <a:xfrm>
            <a:off x="260350" y="55832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391" name="Group 215">
            <a:extLst>
              <a:ext uri="{FF2B5EF4-FFF2-40B4-BE49-F238E27FC236}">
                <a16:creationId xmlns:a16="http://schemas.microsoft.com/office/drawing/2014/main" id="{4CCA4E71-C569-49CA-A39D-3C269B3AACE1}"/>
              </a:ext>
            </a:extLst>
          </p:cNvPr>
          <p:cNvGrpSpPr>
            <a:grpSpLocks/>
          </p:cNvGrpSpPr>
          <p:nvPr/>
        </p:nvGrpSpPr>
        <p:grpSpPr bwMode="auto">
          <a:xfrm>
            <a:off x="404813" y="5510213"/>
            <a:ext cx="231775" cy="157162"/>
            <a:chOff x="933" y="149"/>
            <a:chExt cx="146" cy="99"/>
          </a:xfrm>
        </p:grpSpPr>
        <p:sp>
          <p:nvSpPr>
            <p:cNvPr id="50392" name="Rectangle 216">
              <a:extLst>
                <a:ext uri="{FF2B5EF4-FFF2-40B4-BE49-F238E27FC236}">
                  <a16:creationId xmlns:a16="http://schemas.microsoft.com/office/drawing/2014/main" id="{AE2AB50B-0EF2-471F-BF17-89ED472999F5}"/>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393" name="Text Box 217">
              <a:extLst>
                <a:ext uri="{FF2B5EF4-FFF2-40B4-BE49-F238E27FC236}">
                  <a16:creationId xmlns:a16="http://schemas.microsoft.com/office/drawing/2014/main" id="{71815A62-3ECE-4FA6-9FAA-CA306F07455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50394" name="Group 218">
            <a:extLst>
              <a:ext uri="{FF2B5EF4-FFF2-40B4-BE49-F238E27FC236}">
                <a16:creationId xmlns:a16="http://schemas.microsoft.com/office/drawing/2014/main" id="{844854DE-D521-48CB-ADD4-8B82F08D4486}"/>
              </a:ext>
            </a:extLst>
          </p:cNvPr>
          <p:cNvGrpSpPr>
            <a:grpSpLocks/>
          </p:cNvGrpSpPr>
          <p:nvPr/>
        </p:nvGrpSpPr>
        <p:grpSpPr bwMode="auto">
          <a:xfrm>
            <a:off x="482600" y="5438775"/>
            <a:ext cx="74613" cy="26988"/>
            <a:chOff x="2373" y="1404"/>
            <a:chExt cx="47" cy="17"/>
          </a:xfrm>
        </p:grpSpPr>
        <p:sp>
          <p:nvSpPr>
            <p:cNvPr id="50395" name="Oval 219">
              <a:extLst>
                <a:ext uri="{FF2B5EF4-FFF2-40B4-BE49-F238E27FC236}">
                  <a16:creationId xmlns:a16="http://schemas.microsoft.com/office/drawing/2014/main" id="{F25876CE-536B-4E02-B524-EB840CDE2F5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396" name="Oval 220">
              <a:extLst>
                <a:ext uri="{FF2B5EF4-FFF2-40B4-BE49-F238E27FC236}">
                  <a16:creationId xmlns:a16="http://schemas.microsoft.com/office/drawing/2014/main" id="{39FC5517-B6D7-441D-B9A4-2FE4A9A298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397" name="Text Box 221">
            <a:extLst>
              <a:ext uri="{FF2B5EF4-FFF2-40B4-BE49-F238E27FC236}">
                <a16:creationId xmlns:a16="http://schemas.microsoft.com/office/drawing/2014/main" id="{FDA8B89C-7B34-4B42-92ED-73BE37F4F801}"/>
              </a:ext>
            </a:extLst>
          </p:cNvPr>
          <p:cNvSpPr txBox="1">
            <a:spLocks noChangeArrowheads="1"/>
          </p:cNvSpPr>
          <p:nvPr/>
        </p:nvSpPr>
        <p:spPr bwMode="auto">
          <a:xfrm>
            <a:off x="620713" y="5365750"/>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50398" name="Group 222">
            <a:extLst>
              <a:ext uri="{FF2B5EF4-FFF2-40B4-BE49-F238E27FC236}">
                <a16:creationId xmlns:a16="http://schemas.microsoft.com/office/drawing/2014/main" id="{2A6F7B36-30F6-4837-88A9-AFCD6D532670}"/>
              </a:ext>
            </a:extLst>
          </p:cNvPr>
          <p:cNvGrpSpPr>
            <a:grpSpLocks/>
          </p:cNvGrpSpPr>
          <p:nvPr/>
        </p:nvGrpSpPr>
        <p:grpSpPr bwMode="auto">
          <a:xfrm>
            <a:off x="404813" y="5797550"/>
            <a:ext cx="231775" cy="157163"/>
            <a:chOff x="2750" y="3061"/>
            <a:chExt cx="146" cy="99"/>
          </a:xfrm>
        </p:grpSpPr>
        <p:sp>
          <p:nvSpPr>
            <p:cNvPr id="50399" name="Rectangle 223">
              <a:extLst>
                <a:ext uri="{FF2B5EF4-FFF2-40B4-BE49-F238E27FC236}">
                  <a16:creationId xmlns:a16="http://schemas.microsoft.com/office/drawing/2014/main" id="{ABEF1286-56D6-4A67-B28F-2528A1084B2C}"/>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400" name="Line 224">
              <a:extLst>
                <a:ext uri="{FF2B5EF4-FFF2-40B4-BE49-F238E27FC236}">
                  <a16:creationId xmlns:a16="http://schemas.microsoft.com/office/drawing/2014/main" id="{7AAC7427-204C-476D-85F8-B8C987939C1E}"/>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401" name="Line 225">
              <a:extLst>
                <a:ext uri="{FF2B5EF4-FFF2-40B4-BE49-F238E27FC236}">
                  <a16:creationId xmlns:a16="http://schemas.microsoft.com/office/drawing/2014/main" id="{C47D7F89-21E6-4D63-ACAA-0C9626372EA7}"/>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402" name="Group 226">
            <a:extLst>
              <a:ext uri="{FF2B5EF4-FFF2-40B4-BE49-F238E27FC236}">
                <a16:creationId xmlns:a16="http://schemas.microsoft.com/office/drawing/2014/main" id="{62D87DC1-E071-4D54-89AC-7DF70AF08DD3}"/>
              </a:ext>
            </a:extLst>
          </p:cNvPr>
          <p:cNvGrpSpPr>
            <a:grpSpLocks/>
          </p:cNvGrpSpPr>
          <p:nvPr/>
        </p:nvGrpSpPr>
        <p:grpSpPr bwMode="auto">
          <a:xfrm>
            <a:off x="482600" y="5726113"/>
            <a:ext cx="74613" cy="26987"/>
            <a:chOff x="2373" y="1404"/>
            <a:chExt cx="47" cy="17"/>
          </a:xfrm>
        </p:grpSpPr>
        <p:sp>
          <p:nvSpPr>
            <p:cNvPr id="50403" name="Oval 227">
              <a:extLst>
                <a:ext uri="{FF2B5EF4-FFF2-40B4-BE49-F238E27FC236}">
                  <a16:creationId xmlns:a16="http://schemas.microsoft.com/office/drawing/2014/main" id="{950E3D8D-2ED9-4BB2-8C90-3C391FBE0F7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404" name="Oval 228">
              <a:extLst>
                <a:ext uri="{FF2B5EF4-FFF2-40B4-BE49-F238E27FC236}">
                  <a16:creationId xmlns:a16="http://schemas.microsoft.com/office/drawing/2014/main" id="{7DA2FA6F-45F8-4EAB-9D3F-6FCC491E8E5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405" name="Line 229">
            <a:extLst>
              <a:ext uri="{FF2B5EF4-FFF2-40B4-BE49-F238E27FC236}">
                <a16:creationId xmlns:a16="http://schemas.microsoft.com/office/drawing/2014/main" id="{81E83CD2-A012-412F-8378-9BB0F2A55BFF}"/>
              </a:ext>
            </a:extLst>
          </p:cNvPr>
          <p:cNvSpPr>
            <a:spLocks noChangeShapeType="1"/>
          </p:cNvSpPr>
          <p:nvPr/>
        </p:nvSpPr>
        <p:spPr bwMode="auto">
          <a:xfrm>
            <a:off x="260350" y="5868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406" name="Text Box 230">
            <a:extLst>
              <a:ext uri="{FF2B5EF4-FFF2-40B4-BE49-F238E27FC236}">
                <a16:creationId xmlns:a16="http://schemas.microsoft.com/office/drawing/2014/main" id="{20C71D18-5430-4445-A2F0-E7D9DB7DD876}"/>
              </a:ext>
            </a:extLst>
          </p:cNvPr>
          <p:cNvSpPr txBox="1">
            <a:spLocks noChangeArrowheads="1"/>
          </p:cNvSpPr>
          <p:nvPr/>
        </p:nvSpPr>
        <p:spPr bwMode="auto">
          <a:xfrm>
            <a:off x="620713" y="5726113"/>
            <a:ext cx="27559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M220</a:t>
            </a:r>
            <a:r>
              <a:rPr lang="en-GB" altLang="en-US" b="1"/>
              <a:t> </a:t>
            </a:r>
            <a:r>
              <a:rPr lang="en-GB" altLang="en-US"/>
              <a:t>Improved TOW ATGM Team </a:t>
            </a:r>
            <a:r>
              <a:rPr lang="en-GB" altLang="en-US" b="1"/>
              <a:t>(ab)      </a:t>
            </a:r>
            <a:r>
              <a:rPr lang="en-GB" altLang="en-US"/>
              <a:t>CWUS-40</a:t>
            </a:r>
            <a:endParaRPr lang="en-GB" altLang="en-US" b="1"/>
          </a:p>
        </p:txBody>
      </p:sp>
      <p:grpSp>
        <p:nvGrpSpPr>
          <p:cNvPr id="50407" name="Group 231">
            <a:extLst>
              <a:ext uri="{FF2B5EF4-FFF2-40B4-BE49-F238E27FC236}">
                <a16:creationId xmlns:a16="http://schemas.microsoft.com/office/drawing/2014/main" id="{E642043E-8483-47B2-8EE3-F61542A4F849}"/>
              </a:ext>
            </a:extLst>
          </p:cNvPr>
          <p:cNvGrpSpPr>
            <a:grpSpLocks/>
          </p:cNvGrpSpPr>
          <p:nvPr/>
        </p:nvGrpSpPr>
        <p:grpSpPr bwMode="auto">
          <a:xfrm>
            <a:off x="404813" y="6086475"/>
            <a:ext cx="231775" cy="190500"/>
            <a:chOff x="2251" y="2290"/>
            <a:chExt cx="146" cy="120"/>
          </a:xfrm>
        </p:grpSpPr>
        <p:sp>
          <p:nvSpPr>
            <p:cNvPr id="50408" name="Rectangle 232">
              <a:extLst>
                <a:ext uri="{FF2B5EF4-FFF2-40B4-BE49-F238E27FC236}">
                  <a16:creationId xmlns:a16="http://schemas.microsoft.com/office/drawing/2014/main" id="{7022CE0B-0254-4AE3-9C81-5EDC10E09A16}"/>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409" name="Oval 233">
              <a:extLst>
                <a:ext uri="{FF2B5EF4-FFF2-40B4-BE49-F238E27FC236}">
                  <a16:creationId xmlns:a16="http://schemas.microsoft.com/office/drawing/2014/main" id="{0BE30556-560D-48EE-B946-E44D7AB62923}"/>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410" name="Oval 234">
              <a:extLst>
                <a:ext uri="{FF2B5EF4-FFF2-40B4-BE49-F238E27FC236}">
                  <a16:creationId xmlns:a16="http://schemas.microsoft.com/office/drawing/2014/main" id="{3A6F45AA-493F-44E6-BF19-86C13926C66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411" name="Group 235">
            <a:extLst>
              <a:ext uri="{FF2B5EF4-FFF2-40B4-BE49-F238E27FC236}">
                <a16:creationId xmlns:a16="http://schemas.microsoft.com/office/drawing/2014/main" id="{D6CE31F3-3BDB-4EFC-90B0-8C5AEE3C5E04}"/>
              </a:ext>
            </a:extLst>
          </p:cNvPr>
          <p:cNvGrpSpPr>
            <a:grpSpLocks/>
          </p:cNvGrpSpPr>
          <p:nvPr/>
        </p:nvGrpSpPr>
        <p:grpSpPr bwMode="auto">
          <a:xfrm>
            <a:off x="482600" y="6013450"/>
            <a:ext cx="74613" cy="26988"/>
            <a:chOff x="2373" y="1404"/>
            <a:chExt cx="47" cy="17"/>
          </a:xfrm>
        </p:grpSpPr>
        <p:sp>
          <p:nvSpPr>
            <p:cNvPr id="50412" name="Oval 236">
              <a:extLst>
                <a:ext uri="{FF2B5EF4-FFF2-40B4-BE49-F238E27FC236}">
                  <a16:creationId xmlns:a16="http://schemas.microsoft.com/office/drawing/2014/main" id="{23162F22-3CA3-4601-BB3C-8AE29FA4D92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413" name="Oval 237">
              <a:extLst>
                <a:ext uri="{FF2B5EF4-FFF2-40B4-BE49-F238E27FC236}">
                  <a16:creationId xmlns:a16="http://schemas.microsoft.com/office/drawing/2014/main" id="{10AED4EC-FB6D-4A02-8E4C-762608B392C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415" name="Text Box 239">
            <a:extLst>
              <a:ext uri="{FF2B5EF4-FFF2-40B4-BE49-F238E27FC236}">
                <a16:creationId xmlns:a16="http://schemas.microsoft.com/office/drawing/2014/main" id="{1C0FDB4C-45D0-458B-88C2-D558389DD493}"/>
              </a:ext>
            </a:extLst>
          </p:cNvPr>
          <p:cNvSpPr txBox="1">
            <a:spLocks noChangeArrowheads="1"/>
          </p:cNvSpPr>
          <p:nvPr/>
        </p:nvSpPr>
        <p:spPr bwMode="auto">
          <a:xfrm>
            <a:off x="115888" y="6300788"/>
            <a:ext cx="32416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ATGM may be fired from transport when mounted.</a:t>
            </a:r>
          </a:p>
          <a:p>
            <a:endParaRPr lang="en-GB" altLang="en-US" b="1"/>
          </a:p>
          <a:p>
            <a:r>
              <a:rPr lang="en-GB" altLang="en-US" b="1"/>
              <a:t>(b) </a:t>
            </a:r>
            <a:r>
              <a:rPr lang="en-GB" altLang="en-US"/>
              <a:t>Late 1980s: Replace ITOW ATGM with TOW 2 (see card).</a:t>
            </a:r>
            <a:endParaRPr lang="en-GB" altLang="en-US" b="1"/>
          </a:p>
          <a:p>
            <a:endParaRPr lang="en-GB" altLang="en-US" b="1"/>
          </a:p>
          <a:p>
            <a:r>
              <a:rPr lang="en-GB" altLang="en-US" b="1"/>
              <a:t>(c) </a:t>
            </a:r>
            <a:r>
              <a:rPr lang="en-GB" altLang="en-US"/>
              <a:t>May alternatively be fielded as </a:t>
            </a:r>
            <a:r>
              <a:rPr lang="en-GB" altLang="en-US" b="1"/>
              <a:t>x3 </a:t>
            </a:r>
            <a:r>
              <a:rPr lang="en-GB" altLang="en-US"/>
              <a:t>platoon-sized MEs, each of </a:t>
            </a:r>
            <a:r>
              <a:rPr lang="en-GB" altLang="en-US" b="1"/>
              <a:t>x3 </a:t>
            </a:r>
            <a:r>
              <a:rPr lang="en-GB" altLang="en-US"/>
              <a:t>TOW Teams.  Designate one team in the platoon as the Platoon Commander.</a:t>
            </a:r>
          </a:p>
          <a:p>
            <a:endParaRPr lang="en-GB" altLang="en-US"/>
          </a:p>
          <a:p>
            <a:r>
              <a:rPr lang="en-GB" altLang="en-US" b="1"/>
              <a:t>(d) </a:t>
            </a:r>
            <a:r>
              <a:rPr lang="en-GB" altLang="en-US"/>
              <a:t>Mid-1980s: Replace M151 MUTTs with:</a:t>
            </a:r>
          </a:p>
          <a:p>
            <a:r>
              <a:rPr lang="en-GB" altLang="en-US" b="1"/>
              <a:t>     </a:t>
            </a:r>
            <a:r>
              <a:rPr lang="en-GB" altLang="en-US"/>
              <a:t>M998 HMMWV Utility Vehicle (no MG) </a:t>
            </a:r>
            <a:r>
              <a:rPr lang="en-GB" altLang="en-US" b="1"/>
              <a:t>(b)</a:t>
            </a:r>
            <a:r>
              <a:rPr lang="en-GB" altLang="en-US"/>
              <a:t>                   CWUS-34</a:t>
            </a:r>
          </a:p>
        </p:txBody>
      </p:sp>
      <p:sp>
        <p:nvSpPr>
          <p:cNvPr id="50420" name="Line 244">
            <a:extLst>
              <a:ext uri="{FF2B5EF4-FFF2-40B4-BE49-F238E27FC236}">
                <a16:creationId xmlns:a16="http://schemas.microsoft.com/office/drawing/2014/main" id="{C689BF9A-796F-49D6-AD1D-E0CEDD9BD51E}"/>
              </a:ext>
            </a:extLst>
          </p:cNvPr>
          <p:cNvSpPr>
            <a:spLocks noChangeShapeType="1"/>
          </p:cNvSpPr>
          <p:nvPr/>
        </p:nvSpPr>
        <p:spPr bwMode="auto">
          <a:xfrm>
            <a:off x="260350" y="5076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421" name="Text Box 245">
            <a:extLst>
              <a:ext uri="{FF2B5EF4-FFF2-40B4-BE49-F238E27FC236}">
                <a16:creationId xmlns:a16="http://schemas.microsoft.com/office/drawing/2014/main" id="{22969D57-7880-4470-A561-67738129ACB4}"/>
              </a:ext>
            </a:extLst>
          </p:cNvPr>
          <p:cNvSpPr txBox="1">
            <a:spLocks noChangeArrowheads="1"/>
          </p:cNvSpPr>
          <p:nvPr/>
        </p:nvSpPr>
        <p:spPr bwMode="auto">
          <a:xfrm>
            <a:off x="404813" y="500538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CWUS-14</a:t>
            </a:r>
          </a:p>
          <a:p>
            <a:r>
              <a:rPr lang="en-GB" altLang="en-US" sz="1000" b="1"/>
              <a:t>Airborne Antitank Company </a:t>
            </a:r>
            <a:r>
              <a:rPr lang="en-GB" altLang="en-US" b="1"/>
              <a:t>(c)</a:t>
            </a:r>
            <a:endParaRPr lang="en-GB" altLang="en-US" sz="1000" b="1"/>
          </a:p>
        </p:txBody>
      </p:sp>
      <p:grpSp>
        <p:nvGrpSpPr>
          <p:cNvPr id="50422" name="Group 246">
            <a:extLst>
              <a:ext uri="{FF2B5EF4-FFF2-40B4-BE49-F238E27FC236}">
                <a16:creationId xmlns:a16="http://schemas.microsoft.com/office/drawing/2014/main" id="{A1E781BE-E13C-4CEC-90AF-F9034F24395C}"/>
              </a:ext>
            </a:extLst>
          </p:cNvPr>
          <p:cNvGrpSpPr>
            <a:grpSpLocks/>
          </p:cNvGrpSpPr>
          <p:nvPr/>
        </p:nvGrpSpPr>
        <p:grpSpPr bwMode="auto">
          <a:xfrm>
            <a:off x="115888" y="5148263"/>
            <a:ext cx="287337" cy="215900"/>
            <a:chOff x="3339" y="1837"/>
            <a:chExt cx="146" cy="99"/>
          </a:xfrm>
        </p:grpSpPr>
        <p:grpSp>
          <p:nvGrpSpPr>
            <p:cNvPr id="50423" name="Group 247">
              <a:extLst>
                <a:ext uri="{FF2B5EF4-FFF2-40B4-BE49-F238E27FC236}">
                  <a16:creationId xmlns:a16="http://schemas.microsoft.com/office/drawing/2014/main" id="{E0A7933A-F659-497B-8A75-1E3F3F696733}"/>
                </a:ext>
              </a:extLst>
            </p:cNvPr>
            <p:cNvGrpSpPr>
              <a:grpSpLocks/>
            </p:cNvGrpSpPr>
            <p:nvPr/>
          </p:nvGrpSpPr>
          <p:grpSpPr bwMode="auto">
            <a:xfrm>
              <a:off x="3339" y="1837"/>
              <a:ext cx="146" cy="99"/>
              <a:chOff x="2750" y="3061"/>
              <a:chExt cx="146" cy="99"/>
            </a:xfrm>
          </p:grpSpPr>
          <p:sp>
            <p:nvSpPr>
              <p:cNvPr id="50424" name="Rectangle 248">
                <a:extLst>
                  <a:ext uri="{FF2B5EF4-FFF2-40B4-BE49-F238E27FC236}">
                    <a16:creationId xmlns:a16="http://schemas.microsoft.com/office/drawing/2014/main" id="{5D49733E-7412-4FEC-93A9-02210618A8CD}"/>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425" name="Line 249">
                <a:extLst>
                  <a:ext uri="{FF2B5EF4-FFF2-40B4-BE49-F238E27FC236}">
                    <a16:creationId xmlns:a16="http://schemas.microsoft.com/office/drawing/2014/main" id="{AA1CE8B0-7F4C-4A4B-81A1-BFA555E21987}"/>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426" name="Line 250">
                <a:extLst>
                  <a:ext uri="{FF2B5EF4-FFF2-40B4-BE49-F238E27FC236}">
                    <a16:creationId xmlns:a16="http://schemas.microsoft.com/office/drawing/2014/main" id="{76994CE1-C33F-4721-BDF2-77E8C3756B10}"/>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427" name="Group 251">
              <a:extLst>
                <a:ext uri="{FF2B5EF4-FFF2-40B4-BE49-F238E27FC236}">
                  <a16:creationId xmlns:a16="http://schemas.microsoft.com/office/drawing/2014/main" id="{85FAF09A-0948-4B18-8E77-D9135D58019C}"/>
                </a:ext>
              </a:extLst>
            </p:cNvPr>
            <p:cNvGrpSpPr>
              <a:grpSpLocks/>
            </p:cNvGrpSpPr>
            <p:nvPr/>
          </p:nvGrpSpPr>
          <p:grpSpPr bwMode="auto">
            <a:xfrm>
              <a:off x="3390" y="1909"/>
              <a:ext cx="44" cy="22"/>
              <a:chOff x="1632" y="1249"/>
              <a:chExt cx="48" cy="24"/>
            </a:xfrm>
          </p:grpSpPr>
          <p:sp>
            <p:nvSpPr>
              <p:cNvPr id="50428" name="AutoShape 252">
                <a:extLst>
                  <a:ext uri="{FF2B5EF4-FFF2-40B4-BE49-F238E27FC236}">
                    <a16:creationId xmlns:a16="http://schemas.microsoft.com/office/drawing/2014/main" id="{29BED09A-EEED-4069-8C20-8BD7728265CF}"/>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429" name="AutoShape 253">
                <a:extLst>
                  <a:ext uri="{FF2B5EF4-FFF2-40B4-BE49-F238E27FC236}">
                    <a16:creationId xmlns:a16="http://schemas.microsoft.com/office/drawing/2014/main" id="{3FCB5F4C-674F-445A-BDAF-D6E892537932}"/>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50438" name="Text Box 262">
            <a:extLst>
              <a:ext uri="{FF2B5EF4-FFF2-40B4-BE49-F238E27FC236}">
                <a16:creationId xmlns:a16="http://schemas.microsoft.com/office/drawing/2014/main" id="{68C91663-AFF8-4711-B91B-D793DB6EE117}"/>
              </a:ext>
            </a:extLst>
          </p:cNvPr>
          <p:cNvSpPr txBox="1">
            <a:spLocks noChangeArrowheads="1"/>
          </p:cNvSpPr>
          <p:nvPr/>
        </p:nvSpPr>
        <p:spPr bwMode="auto">
          <a:xfrm>
            <a:off x="620713" y="5940425"/>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x10 </a:t>
            </a:r>
            <a:r>
              <a:rPr lang="en-GB" altLang="en-US"/>
              <a:t>M151 MUTT (no MG) </a:t>
            </a:r>
            <a:r>
              <a:rPr lang="en-GB" altLang="en-US" b="1"/>
              <a:t>(ad)                         </a:t>
            </a:r>
            <a:r>
              <a:rPr lang="en-GB" altLang="en-US"/>
              <a:t>CWUS-33</a:t>
            </a:r>
            <a:endParaRPr lang="en-GB" altLang="en-US" b="1"/>
          </a:p>
        </p:txBody>
      </p:sp>
      <p:grpSp>
        <p:nvGrpSpPr>
          <p:cNvPr id="50629" name="Group 453">
            <a:extLst>
              <a:ext uri="{FF2B5EF4-FFF2-40B4-BE49-F238E27FC236}">
                <a16:creationId xmlns:a16="http://schemas.microsoft.com/office/drawing/2014/main" id="{4BB0B9C9-092F-4D12-8E6A-5E473FEA195C}"/>
              </a:ext>
            </a:extLst>
          </p:cNvPr>
          <p:cNvGrpSpPr>
            <a:grpSpLocks/>
          </p:cNvGrpSpPr>
          <p:nvPr/>
        </p:nvGrpSpPr>
        <p:grpSpPr bwMode="auto">
          <a:xfrm>
            <a:off x="3500438" y="2628900"/>
            <a:ext cx="287337" cy="258763"/>
            <a:chOff x="2478" y="2653"/>
            <a:chExt cx="146" cy="120"/>
          </a:xfrm>
        </p:grpSpPr>
        <p:sp>
          <p:nvSpPr>
            <p:cNvPr id="50630" name="Rectangle 454">
              <a:extLst>
                <a:ext uri="{FF2B5EF4-FFF2-40B4-BE49-F238E27FC236}">
                  <a16:creationId xmlns:a16="http://schemas.microsoft.com/office/drawing/2014/main" id="{785B8004-5E4C-4994-80F7-BFD1B908FD03}"/>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31" name="Line 455">
              <a:extLst>
                <a:ext uri="{FF2B5EF4-FFF2-40B4-BE49-F238E27FC236}">
                  <a16:creationId xmlns:a16="http://schemas.microsoft.com/office/drawing/2014/main" id="{E2DE4630-C6C9-46CA-ADF5-96BD71B45E40}"/>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32" name="Oval 456">
              <a:extLst>
                <a:ext uri="{FF2B5EF4-FFF2-40B4-BE49-F238E27FC236}">
                  <a16:creationId xmlns:a16="http://schemas.microsoft.com/office/drawing/2014/main" id="{8ED81D5A-5E47-4A9A-9ED3-5429E51F1882}"/>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33" name="Oval 457">
              <a:extLst>
                <a:ext uri="{FF2B5EF4-FFF2-40B4-BE49-F238E27FC236}">
                  <a16:creationId xmlns:a16="http://schemas.microsoft.com/office/drawing/2014/main" id="{DDB3BC6C-0614-4D55-9051-CADF16C6AC63}"/>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634" name="Line 458">
            <a:extLst>
              <a:ext uri="{FF2B5EF4-FFF2-40B4-BE49-F238E27FC236}">
                <a16:creationId xmlns:a16="http://schemas.microsoft.com/office/drawing/2014/main" id="{197B63B2-7AEF-4376-A771-A1E8D5B0B8C4}"/>
              </a:ext>
            </a:extLst>
          </p:cNvPr>
          <p:cNvSpPr>
            <a:spLocks noChangeShapeType="1"/>
          </p:cNvSpPr>
          <p:nvPr/>
        </p:nvSpPr>
        <p:spPr bwMode="auto">
          <a:xfrm>
            <a:off x="3644900" y="25558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35" name="Text Box 459">
            <a:extLst>
              <a:ext uri="{FF2B5EF4-FFF2-40B4-BE49-F238E27FC236}">
                <a16:creationId xmlns:a16="http://schemas.microsoft.com/office/drawing/2014/main" id="{5DE42FD7-0995-48A8-B5DB-2110B2EF62EE}"/>
              </a:ext>
            </a:extLst>
          </p:cNvPr>
          <p:cNvSpPr txBox="1">
            <a:spLocks noChangeArrowheads="1"/>
          </p:cNvSpPr>
          <p:nvPr/>
        </p:nvSpPr>
        <p:spPr bwMode="auto">
          <a:xfrm>
            <a:off x="3789363" y="24844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CWUS-15</a:t>
            </a:r>
          </a:p>
          <a:p>
            <a:r>
              <a:rPr lang="en-GB" altLang="en-US" sz="1000" b="1"/>
              <a:t>Cavalry Troop (Light) </a:t>
            </a:r>
            <a:r>
              <a:rPr lang="en-GB" altLang="en-US" b="1"/>
              <a:t>(b)</a:t>
            </a:r>
            <a:endParaRPr lang="en-GB" altLang="en-US" sz="1000" b="1"/>
          </a:p>
        </p:txBody>
      </p:sp>
      <p:sp>
        <p:nvSpPr>
          <p:cNvPr id="50636" name="Line 460">
            <a:extLst>
              <a:ext uri="{FF2B5EF4-FFF2-40B4-BE49-F238E27FC236}">
                <a16:creationId xmlns:a16="http://schemas.microsoft.com/office/drawing/2014/main" id="{3A463FCB-A72A-4838-AD39-EB42F7FD052C}"/>
              </a:ext>
            </a:extLst>
          </p:cNvPr>
          <p:cNvSpPr>
            <a:spLocks noChangeShapeType="1"/>
          </p:cNvSpPr>
          <p:nvPr/>
        </p:nvSpPr>
        <p:spPr bwMode="auto">
          <a:xfrm>
            <a:off x="3860800" y="3133725"/>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637" name="Group 461">
            <a:extLst>
              <a:ext uri="{FF2B5EF4-FFF2-40B4-BE49-F238E27FC236}">
                <a16:creationId xmlns:a16="http://schemas.microsoft.com/office/drawing/2014/main" id="{ECB6101B-E8B8-4E6C-B63B-7A10E30C2A86}"/>
              </a:ext>
            </a:extLst>
          </p:cNvPr>
          <p:cNvGrpSpPr>
            <a:grpSpLocks/>
          </p:cNvGrpSpPr>
          <p:nvPr/>
        </p:nvGrpSpPr>
        <p:grpSpPr bwMode="auto">
          <a:xfrm>
            <a:off x="3789363" y="2989263"/>
            <a:ext cx="231775" cy="157162"/>
            <a:chOff x="933" y="149"/>
            <a:chExt cx="146" cy="99"/>
          </a:xfrm>
        </p:grpSpPr>
        <p:sp>
          <p:nvSpPr>
            <p:cNvPr id="50638" name="Rectangle 462">
              <a:extLst>
                <a:ext uri="{FF2B5EF4-FFF2-40B4-BE49-F238E27FC236}">
                  <a16:creationId xmlns:a16="http://schemas.microsoft.com/office/drawing/2014/main" id="{EE66AFFB-824D-4E0C-B720-2B7660D6AB3E}"/>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39" name="Text Box 463">
              <a:extLst>
                <a:ext uri="{FF2B5EF4-FFF2-40B4-BE49-F238E27FC236}">
                  <a16:creationId xmlns:a16="http://schemas.microsoft.com/office/drawing/2014/main" id="{ED047F6E-AE41-47FF-82F9-6D2C0D144F94}"/>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0640" name="Line 464">
            <a:extLst>
              <a:ext uri="{FF2B5EF4-FFF2-40B4-BE49-F238E27FC236}">
                <a16:creationId xmlns:a16="http://schemas.microsoft.com/office/drawing/2014/main" id="{355B0F09-A20B-4BB7-B452-199D1CBC2913}"/>
              </a:ext>
            </a:extLst>
          </p:cNvPr>
          <p:cNvSpPr>
            <a:spLocks noChangeShapeType="1"/>
          </p:cNvSpPr>
          <p:nvPr/>
        </p:nvSpPr>
        <p:spPr bwMode="auto">
          <a:xfrm>
            <a:off x="3644900" y="3060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641" name="Group 465">
            <a:extLst>
              <a:ext uri="{FF2B5EF4-FFF2-40B4-BE49-F238E27FC236}">
                <a16:creationId xmlns:a16="http://schemas.microsoft.com/office/drawing/2014/main" id="{7ADF55FB-D827-47AA-A3FB-88800237D3BE}"/>
              </a:ext>
            </a:extLst>
          </p:cNvPr>
          <p:cNvGrpSpPr>
            <a:grpSpLocks/>
          </p:cNvGrpSpPr>
          <p:nvPr/>
        </p:nvGrpSpPr>
        <p:grpSpPr bwMode="auto">
          <a:xfrm>
            <a:off x="3867150" y="2916238"/>
            <a:ext cx="74613" cy="26987"/>
            <a:chOff x="2373" y="1404"/>
            <a:chExt cx="47" cy="17"/>
          </a:xfrm>
        </p:grpSpPr>
        <p:sp>
          <p:nvSpPr>
            <p:cNvPr id="50642" name="Oval 466">
              <a:extLst>
                <a:ext uri="{FF2B5EF4-FFF2-40B4-BE49-F238E27FC236}">
                  <a16:creationId xmlns:a16="http://schemas.microsoft.com/office/drawing/2014/main" id="{E863D04D-94DE-4DDB-B174-8341CE9CD6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43" name="Oval 467">
              <a:extLst>
                <a:ext uri="{FF2B5EF4-FFF2-40B4-BE49-F238E27FC236}">
                  <a16:creationId xmlns:a16="http://schemas.microsoft.com/office/drawing/2014/main" id="{9952914A-CA4E-46C3-9E41-5DD39ACF29C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644" name="Text Box 468">
            <a:extLst>
              <a:ext uri="{FF2B5EF4-FFF2-40B4-BE49-F238E27FC236}">
                <a16:creationId xmlns:a16="http://schemas.microsoft.com/office/drawing/2014/main" id="{B17A6B1D-1A0A-4C8E-B001-51BFDC46B81F}"/>
              </a:ext>
            </a:extLst>
          </p:cNvPr>
          <p:cNvSpPr txBox="1">
            <a:spLocks noChangeArrowheads="1"/>
          </p:cNvSpPr>
          <p:nvPr/>
        </p:nvSpPr>
        <p:spPr bwMode="auto">
          <a:xfrm>
            <a:off x="4005263" y="2844800"/>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t>
            </a:r>
            <a:r>
              <a:rPr lang="en-GB" altLang="en-US" b="1"/>
              <a:t>     </a:t>
            </a:r>
            <a:r>
              <a:rPr lang="en-GB" altLang="en-US"/>
              <a:t>                                         CWUS-36</a:t>
            </a:r>
            <a:endParaRPr lang="en-GB" altLang="en-US" b="1"/>
          </a:p>
        </p:txBody>
      </p:sp>
      <p:grpSp>
        <p:nvGrpSpPr>
          <p:cNvPr id="50645" name="Group 469">
            <a:extLst>
              <a:ext uri="{FF2B5EF4-FFF2-40B4-BE49-F238E27FC236}">
                <a16:creationId xmlns:a16="http://schemas.microsoft.com/office/drawing/2014/main" id="{C8DE9DB4-D122-4A27-8FF6-398C89BA7351}"/>
              </a:ext>
            </a:extLst>
          </p:cNvPr>
          <p:cNvGrpSpPr>
            <a:grpSpLocks/>
          </p:cNvGrpSpPr>
          <p:nvPr/>
        </p:nvGrpSpPr>
        <p:grpSpPr bwMode="auto">
          <a:xfrm>
            <a:off x="3789363" y="3276600"/>
            <a:ext cx="231775" cy="157163"/>
            <a:chOff x="2750" y="2608"/>
            <a:chExt cx="146" cy="99"/>
          </a:xfrm>
        </p:grpSpPr>
        <p:sp>
          <p:nvSpPr>
            <p:cNvPr id="50646" name="Rectangle 470">
              <a:extLst>
                <a:ext uri="{FF2B5EF4-FFF2-40B4-BE49-F238E27FC236}">
                  <a16:creationId xmlns:a16="http://schemas.microsoft.com/office/drawing/2014/main" id="{44753B46-77F5-4BC4-99CC-64960DF16814}"/>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47" name="Line 471">
              <a:extLst>
                <a:ext uri="{FF2B5EF4-FFF2-40B4-BE49-F238E27FC236}">
                  <a16:creationId xmlns:a16="http://schemas.microsoft.com/office/drawing/2014/main" id="{CC1CDE55-D103-4F4E-AF0C-91F231F98725}"/>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48" name="Line 472">
              <a:extLst>
                <a:ext uri="{FF2B5EF4-FFF2-40B4-BE49-F238E27FC236}">
                  <a16:creationId xmlns:a16="http://schemas.microsoft.com/office/drawing/2014/main" id="{525B3CAF-0AF0-416E-B8E6-910217585CC6}"/>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649" name="Group 473">
            <a:extLst>
              <a:ext uri="{FF2B5EF4-FFF2-40B4-BE49-F238E27FC236}">
                <a16:creationId xmlns:a16="http://schemas.microsoft.com/office/drawing/2014/main" id="{8FAAC314-47A4-479A-9C1E-A03F5511EAC6}"/>
              </a:ext>
            </a:extLst>
          </p:cNvPr>
          <p:cNvGrpSpPr>
            <a:grpSpLocks/>
          </p:cNvGrpSpPr>
          <p:nvPr/>
        </p:nvGrpSpPr>
        <p:grpSpPr bwMode="auto">
          <a:xfrm>
            <a:off x="3867150" y="3205163"/>
            <a:ext cx="74613" cy="26987"/>
            <a:chOff x="2373" y="1404"/>
            <a:chExt cx="47" cy="17"/>
          </a:xfrm>
        </p:grpSpPr>
        <p:sp>
          <p:nvSpPr>
            <p:cNvPr id="50650" name="Oval 474">
              <a:extLst>
                <a:ext uri="{FF2B5EF4-FFF2-40B4-BE49-F238E27FC236}">
                  <a16:creationId xmlns:a16="http://schemas.microsoft.com/office/drawing/2014/main" id="{2041830E-7F83-420A-A9AC-E91BEF37C58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51" name="Oval 475">
              <a:extLst>
                <a:ext uri="{FF2B5EF4-FFF2-40B4-BE49-F238E27FC236}">
                  <a16:creationId xmlns:a16="http://schemas.microsoft.com/office/drawing/2014/main" id="{6F28EE59-9766-4C59-A23F-8997233D3E5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652" name="Line 476">
            <a:extLst>
              <a:ext uri="{FF2B5EF4-FFF2-40B4-BE49-F238E27FC236}">
                <a16:creationId xmlns:a16="http://schemas.microsoft.com/office/drawing/2014/main" id="{45B8E1F9-F24B-4DED-A969-AAAD0AC14F51}"/>
              </a:ext>
            </a:extLst>
          </p:cNvPr>
          <p:cNvSpPr>
            <a:spLocks noChangeShapeType="1"/>
          </p:cNvSpPr>
          <p:nvPr/>
        </p:nvSpPr>
        <p:spPr bwMode="auto">
          <a:xfrm>
            <a:off x="3644900" y="3349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53" name="Line 477">
            <a:extLst>
              <a:ext uri="{FF2B5EF4-FFF2-40B4-BE49-F238E27FC236}">
                <a16:creationId xmlns:a16="http://schemas.microsoft.com/office/drawing/2014/main" id="{C1A8003F-A106-4677-8723-2D08E7C3BC66}"/>
              </a:ext>
            </a:extLst>
          </p:cNvPr>
          <p:cNvSpPr>
            <a:spLocks noChangeShapeType="1"/>
          </p:cNvSpPr>
          <p:nvPr/>
        </p:nvSpPr>
        <p:spPr bwMode="auto">
          <a:xfrm>
            <a:off x="3644900" y="284480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54" name="Text Box 478">
            <a:extLst>
              <a:ext uri="{FF2B5EF4-FFF2-40B4-BE49-F238E27FC236}">
                <a16:creationId xmlns:a16="http://schemas.microsoft.com/office/drawing/2014/main" id="{F6560C54-FD6A-465C-8589-0E2D80754034}"/>
              </a:ext>
            </a:extLst>
          </p:cNvPr>
          <p:cNvSpPr txBox="1">
            <a:spLocks noChangeArrowheads="1"/>
          </p:cNvSpPr>
          <p:nvPr/>
        </p:nvSpPr>
        <p:spPr bwMode="auto">
          <a:xfrm>
            <a:off x="4005263" y="3132138"/>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x9 </a:t>
            </a:r>
            <a:r>
              <a:rPr lang="en-GB" altLang="en-US"/>
              <a:t>Scout Team (3 with M47 Dragon)              CWUS-52</a:t>
            </a:r>
            <a:endParaRPr lang="en-GB" altLang="en-US" b="1"/>
          </a:p>
        </p:txBody>
      </p:sp>
      <p:grpSp>
        <p:nvGrpSpPr>
          <p:cNvPr id="50655" name="Group 479">
            <a:extLst>
              <a:ext uri="{FF2B5EF4-FFF2-40B4-BE49-F238E27FC236}">
                <a16:creationId xmlns:a16="http://schemas.microsoft.com/office/drawing/2014/main" id="{72542EDC-0FE4-45D3-BBBA-B5B5F736BFFE}"/>
              </a:ext>
            </a:extLst>
          </p:cNvPr>
          <p:cNvGrpSpPr>
            <a:grpSpLocks/>
          </p:cNvGrpSpPr>
          <p:nvPr/>
        </p:nvGrpSpPr>
        <p:grpSpPr bwMode="auto">
          <a:xfrm>
            <a:off x="3789363" y="3565525"/>
            <a:ext cx="231775" cy="190500"/>
            <a:chOff x="2251" y="2290"/>
            <a:chExt cx="146" cy="120"/>
          </a:xfrm>
        </p:grpSpPr>
        <p:sp>
          <p:nvSpPr>
            <p:cNvPr id="50656" name="Rectangle 480">
              <a:extLst>
                <a:ext uri="{FF2B5EF4-FFF2-40B4-BE49-F238E27FC236}">
                  <a16:creationId xmlns:a16="http://schemas.microsoft.com/office/drawing/2014/main" id="{924E162F-45AE-459B-A9F1-739606BFC36F}"/>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57" name="Oval 481">
              <a:extLst>
                <a:ext uri="{FF2B5EF4-FFF2-40B4-BE49-F238E27FC236}">
                  <a16:creationId xmlns:a16="http://schemas.microsoft.com/office/drawing/2014/main" id="{D0C21F2F-93C9-4D36-9FDC-0CF9AED497B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58" name="Oval 482">
              <a:extLst>
                <a:ext uri="{FF2B5EF4-FFF2-40B4-BE49-F238E27FC236}">
                  <a16:creationId xmlns:a16="http://schemas.microsoft.com/office/drawing/2014/main" id="{D57090A5-9115-451F-8835-ED9E03E05297}"/>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659" name="Group 483">
            <a:extLst>
              <a:ext uri="{FF2B5EF4-FFF2-40B4-BE49-F238E27FC236}">
                <a16:creationId xmlns:a16="http://schemas.microsoft.com/office/drawing/2014/main" id="{F4A5B50A-C925-43FB-822B-58E050DBFC79}"/>
              </a:ext>
            </a:extLst>
          </p:cNvPr>
          <p:cNvGrpSpPr>
            <a:grpSpLocks/>
          </p:cNvGrpSpPr>
          <p:nvPr/>
        </p:nvGrpSpPr>
        <p:grpSpPr bwMode="auto">
          <a:xfrm>
            <a:off x="3867150" y="3492500"/>
            <a:ext cx="74613" cy="26988"/>
            <a:chOff x="2373" y="1404"/>
            <a:chExt cx="47" cy="17"/>
          </a:xfrm>
        </p:grpSpPr>
        <p:sp>
          <p:nvSpPr>
            <p:cNvPr id="50660" name="Oval 484">
              <a:extLst>
                <a:ext uri="{FF2B5EF4-FFF2-40B4-BE49-F238E27FC236}">
                  <a16:creationId xmlns:a16="http://schemas.microsoft.com/office/drawing/2014/main" id="{6042B854-B9AA-41B2-B575-25E2E6864A7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61" name="Oval 485">
              <a:extLst>
                <a:ext uri="{FF2B5EF4-FFF2-40B4-BE49-F238E27FC236}">
                  <a16:creationId xmlns:a16="http://schemas.microsoft.com/office/drawing/2014/main" id="{CB7B0CF7-C2F2-4B36-B679-6CA4BDBF2F0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662" name="Text Box 486">
            <a:extLst>
              <a:ext uri="{FF2B5EF4-FFF2-40B4-BE49-F238E27FC236}">
                <a16:creationId xmlns:a16="http://schemas.microsoft.com/office/drawing/2014/main" id="{4AB7A107-FDB3-4F98-A338-07C31646BE55}"/>
              </a:ext>
            </a:extLst>
          </p:cNvPr>
          <p:cNvSpPr txBox="1">
            <a:spLocks noChangeArrowheads="1"/>
          </p:cNvSpPr>
          <p:nvPr/>
        </p:nvSpPr>
        <p:spPr bwMode="auto">
          <a:xfrm>
            <a:off x="4005263" y="3422650"/>
            <a:ext cx="2713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x10 </a:t>
            </a:r>
            <a:r>
              <a:rPr lang="en-GB" altLang="en-US"/>
              <a:t>M151 MUTT (with MG) </a:t>
            </a:r>
            <a:r>
              <a:rPr lang="en-GB" altLang="en-US" b="1"/>
              <a:t>(a)                        </a:t>
            </a:r>
            <a:r>
              <a:rPr lang="en-GB" altLang="en-US"/>
              <a:t>CWUS-33</a:t>
            </a:r>
            <a:endParaRPr lang="en-GB" altLang="en-US" b="1"/>
          </a:p>
        </p:txBody>
      </p:sp>
      <p:sp>
        <p:nvSpPr>
          <p:cNvPr id="50663" name="Text Box 487">
            <a:extLst>
              <a:ext uri="{FF2B5EF4-FFF2-40B4-BE49-F238E27FC236}">
                <a16:creationId xmlns:a16="http://schemas.microsoft.com/office/drawing/2014/main" id="{405F178F-C955-406D-B3A3-9B5E33D6471D}"/>
              </a:ext>
            </a:extLst>
          </p:cNvPr>
          <p:cNvSpPr txBox="1">
            <a:spLocks noChangeArrowheads="1"/>
          </p:cNvSpPr>
          <p:nvPr/>
        </p:nvSpPr>
        <p:spPr bwMode="auto">
          <a:xfrm>
            <a:off x="3500438" y="3783013"/>
            <a:ext cx="32480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Mid-1980s: Replace M151 MUTTs with:</a:t>
            </a:r>
          </a:p>
          <a:p>
            <a:r>
              <a:rPr lang="en-GB" altLang="en-US" b="1"/>
              <a:t>     </a:t>
            </a:r>
            <a:r>
              <a:rPr lang="en-GB" altLang="en-US"/>
              <a:t>M998 HMMWV Utility Vehicle (with MG)                      CWUS-34</a:t>
            </a:r>
          </a:p>
          <a:p>
            <a:endParaRPr lang="en-GB" altLang="en-US"/>
          </a:p>
          <a:p>
            <a:r>
              <a:rPr lang="en-GB" altLang="en-US" b="1"/>
              <a:t>(b) </a:t>
            </a:r>
            <a:r>
              <a:rPr lang="en-GB" altLang="en-US"/>
              <a:t>In 9th Infantry Division, add:</a:t>
            </a:r>
          </a:p>
          <a:p>
            <a:r>
              <a:rPr lang="en-GB" altLang="en-US"/>
              <a:t>     </a:t>
            </a:r>
            <a:r>
              <a:rPr lang="en-GB" altLang="en-US" b="1"/>
              <a:t>x1 </a:t>
            </a:r>
            <a:r>
              <a:rPr lang="en-GB" altLang="en-US"/>
              <a:t>M30 107mm Mortar                                                  CWUS-49</a:t>
            </a:r>
          </a:p>
          <a:p>
            <a:r>
              <a:rPr lang="en-GB" altLang="en-US"/>
              <a:t>     </a:t>
            </a:r>
            <a:r>
              <a:rPr lang="en-GB" altLang="en-US" b="1"/>
              <a:t>x1 </a:t>
            </a:r>
            <a:r>
              <a:rPr lang="en-GB" altLang="en-US"/>
              <a:t>M998 HMMV Utility Vehicle (no MG)                        CWUS-34</a:t>
            </a:r>
            <a:endParaRPr lang="en-GB" altLang="en-US" b="1"/>
          </a:p>
        </p:txBody>
      </p:sp>
      <p:sp>
        <p:nvSpPr>
          <p:cNvPr id="50664" name="Text Box 488">
            <a:extLst>
              <a:ext uri="{FF2B5EF4-FFF2-40B4-BE49-F238E27FC236}">
                <a16:creationId xmlns:a16="http://schemas.microsoft.com/office/drawing/2014/main" id="{1C50104A-3696-4EE1-8A44-FE6A9DF1EE67}"/>
              </a:ext>
            </a:extLst>
          </p:cNvPr>
          <p:cNvSpPr txBox="1">
            <a:spLocks noChangeArrowheads="1"/>
          </p:cNvSpPr>
          <p:nvPr/>
        </p:nvSpPr>
        <p:spPr bwMode="auto">
          <a:xfrm>
            <a:off x="115888" y="1692275"/>
            <a:ext cx="3384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1988: May replace M72 66mm LAW with M136 84mm LAW as the squad light antitank weapon (see card).</a:t>
            </a:r>
            <a:endParaRPr lang="en-US" altLang="en-US"/>
          </a:p>
        </p:txBody>
      </p:sp>
      <p:pic>
        <p:nvPicPr>
          <p:cNvPr id="50667" name="Picture 491" descr=" photo WinterWarrior198631.jpg">
            <a:extLst>
              <a:ext uri="{FF2B5EF4-FFF2-40B4-BE49-F238E27FC236}">
                <a16:creationId xmlns:a16="http://schemas.microsoft.com/office/drawing/2014/main" id="{2B213324-9D65-4D8D-8972-B2FCAF8D0E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463" y="107950"/>
            <a:ext cx="3167062" cy="2136775"/>
          </a:xfrm>
          <a:prstGeom prst="rect">
            <a:avLst/>
          </a:prstGeom>
          <a:noFill/>
          <a:extLst>
            <a:ext uri="{909E8E84-426E-40DD-AFC4-6F175D3DCCD1}">
              <a14:hiddenFill xmlns:a14="http://schemas.microsoft.com/office/drawing/2010/main">
                <a:solidFill>
                  <a:srgbClr val="FFFFFF"/>
                </a:solidFill>
              </a14:hiddenFill>
            </a:ext>
          </a:extLst>
        </p:spPr>
      </p:pic>
      <p:sp>
        <p:nvSpPr>
          <p:cNvPr id="50668" name="Line 492">
            <a:extLst>
              <a:ext uri="{FF2B5EF4-FFF2-40B4-BE49-F238E27FC236}">
                <a16:creationId xmlns:a16="http://schemas.microsoft.com/office/drawing/2014/main" id="{F13686FA-FB27-4BEA-848A-CE0F8A6E1C8E}"/>
              </a:ext>
            </a:extLst>
          </p:cNvPr>
          <p:cNvSpPr>
            <a:spLocks noChangeShapeType="1"/>
          </p:cNvSpPr>
          <p:nvPr/>
        </p:nvSpPr>
        <p:spPr bwMode="auto">
          <a:xfrm flipV="1">
            <a:off x="3860800" y="7451725"/>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69" name="Line 493">
            <a:extLst>
              <a:ext uri="{FF2B5EF4-FFF2-40B4-BE49-F238E27FC236}">
                <a16:creationId xmlns:a16="http://schemas.microsoft.com/office/drawing/2014/main" id="{149A1245-6973-4869-8E77-E927D5D98015}"/>
              </a:ext>
            </a:extLst>
          </p:cNvPr>
          <p:cNvSpPr>
            <a:spLocks noChangeShapeType="1"/>
          </p:cNvSpPr>
          <p:nvPr/>
        </p:nvSpPr>
        <p:spPr bwMode="auto">
          <a:xfrm>
            <a:off x="3644900" y="766762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670" name="Group 494">
            <a:extLst>
              <a:ext uri="{FF2B5EF4-FFF2-40B4-BE49-F238E27FC236}">
                <a16:creationId xmlns:a16="http://schemas.microsoft.com/office/drawing/2014/main" id="{4F613082-641A-453A-9220-7E923629372E}"/>
              </a:ext>
            </a:extLst>
          </p:cNvPr>
          <p:cNvGrpSpPr>
            <a:grpSpLocks/>
          </p:cNvGrpSpPr>
          <p:nvPr/>
        </p:nvGrpSpPr>
        <p:grpSpPr bwMode="auto">
          <a:xfrm>
            <a:off x="3500438" y="6946900"/>
            <a:ext cx="288925" cy="217488"/>
            <a:chOff x="2523" y="3016"/>
            <a:chExt cx="151" cy="98"/>
          </a:xfrm>
        </p:grpSpPr>
        <p:sp>
          <p:nvSpPr>
            <p:cNvPr id="50671" name="Rectangle 495">
              <a:extLst>
                <a:ext uri="{FF2B5EF4-FFF2-40B4-BE49-F238E27FC236}">
                  <a16:creationId xmlns:a16="http://schemas.microsoft.com/office/drawing/2014/main" id="{B48483D6-BC66-4925-A610-2B3242A3DF90}"/>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72" name="Oval 496">
              <a:extLst>
                <a:ext uri="{FF2B5EF4-FFF2-40B4-BE49-F238E27FC236}">
                  <a16:creationId xmlns:a16="http://schemas.microsoft.com/office/drawing/2014/main" id="{9CCAEF77-18B1-44DD-A05A-83AD71EF0B17}"/>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73" name="Line 497">
              <a:extLst>
                <a:ext uri="{FF2B5EF4-FFF2-40B4-BE49-F238E27FC236}">
                  <a16:creationId xmlns:a16="http://schemas.microsoft.com/office/drawing/2014/main" id="{2034E037-6C0D-48BC-A09C-E332EA0A122A}"/>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74" name="Line 498">
              <a:extLst>
                <a:ext uri="{FF2B5EF4-FFF2-40B4-BE49-F238E27FC236}">
                  <a16:creationId xmlns:a16="http://schemas.microsoft.com/office/drawing/2014/main" id="{FAE58714-11E8-4214-8735-5A544A5ECE8D}"/>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75" name="Line 499">
              <a:extLst>
                <a:ext uri="{FF2B5EF4-FFF2-40B4-BE49-F238E27FC236}">
                  <a16:creationId xmlns:a16="http://schemas.microsoft.com/office/drawing/2014/main" id="{5FC70E45-2F88-454B-A28C-B1380DA423A1}"/>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76" name="Line 500">
              <a:extLst>
                <a:ext uri="{FF2B5EF4-FFF2-40B4-BE49-F238E27FC236}">
                  <a16:creationId xmlns:a16="http://schemas.microsoft.com/office/drawing/2014/main" id="{099C03A1-EF6E-44FB-BDF8-FC801B57B963}"/>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0677" name="Line 501">
            <a:extLst>
              <a:ext uri="{FF2B5EF4-FFF2-40B4-BE49-F238E27FC236}">
                <a16:creationId xmlns:a16="http://schemas.microsoft.com/office/drawing/2014/main" id="{780F07CD-883F-440B-BF63-BE457345FF53}"/>
              </a:ext>
            </a:extLst>
          </p:cNvPr>
          <p:cNvSpPr>
            <a:spLocks noChangeShapeType="1"/>
          </p:cNvSpPr>
          <p:nvPr/>
        </p:nvSpPr>
        <p:spPr bwMode="auto">
          <a:xfrm>
            <a:off x="3644900" y="68754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78" name="Text Box 502">
            <a:extLst>
              <a:ext uri="{FF2B5EF4-FFF2-40B4-BE49-F238E27FC236}">
                <a16:creationId xmlns:a16="http://schemas.microsoft.com/office/drawing/2014/main" id="{5DADCCB5-FB34-4047-858B-732FA2338F99}"/>
              </a:ext>
            </a:extLst>
          </p:cNvPr>
          <p:cNvSpPr txBox="1">
            <a:spLocks noChangeArrowheads="1"/>
          </p:cNvSpPr>
          <p:nvPr/>
        </p:nvSpPr>
        <p:spPr bwMode="auto">
          <a:xfrm>
            <a:off x="3789363" y="680402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CWUS-16</a:t>
            </a:r>
          </a:p>
          <a:p>
            <a:r>
              <a:rPr lang="en-GB" altLang="en-US" sz="1000" b="1"/>
              <a:t>Combat Engineer Company</a:t>
            </a:r>
          </a:p>
        </p:txBody>
      </p:sp>
      <p:grpSp>
        <p:nvGrpSpPr>
          <p:cNvPr id="50679" name="Group 503">
            <a:extLst>
              <a:ext uri="{FF2B5EF4-FFF2-40B4-BE49-F238E27FC236}">
                <a16:creationId xmlns:a16="http://schemas.microsoft.com/office/drawing/2014/main" id="{F55C3CD8-7CFF-439F-AF8F-DEC87B474081}"/>
              </a:ext>
            </a:extLst>
          </p:cNvPr>
          <p:cNvGrpSpPr>
            <a:grpSpLocks/>
          </p:cNvGrpSpPr>
          <p:nvPr/>
        </p:nvGrpSpPr>
        <p:grpSpPr bwMode="auto">
          <a:xfrm>
            <a:off x="3789363" y="7308850"/>
            <a:ext cx="231775" cy="157163"/>
            <a:chOff x="933" y="149"/>
            <a:chExt cx="146" cy="99"/>
          </a:xfrm>
        </p:grpSpPr>
        <p:sp>
          <p:nvSpPr>
            <p:cNvPr id="50680" name="Rectangle 504">
              <a:extLst>
                <a:ext uri="{FF2B5EF4-FFF2-40B4-BE49-F238E27FC236}">
                  <a16:creationId xmlns:a16="http://schemas.microsoft.com/office/drawing/2014/main" id="{30E531D2-7C14-4D95-8361-39BC262D61A9}"/>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81" name="Text Box 505">
              <a:extLst>
                <a:ext uri="{FF2B5EF4-FFF2-40B4-BE49-F238E27FC236}">
                  <a16:creationId xmlns:a16="http://schemas.microsoft.com/office/drawing/2014/main" id="{27721AA8-4858-4D00-83B1-645FDA1EBAC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0682" name="Line 506">
            <a:extLst>
              <a:ext uri="{FF2B5EF4-FFF2-40B4-BE49-F238E27FC236}">
                <a16:creationId xmlns:a16="http://schemas.microsoft.com/office/drawing/2014/main" id="{48EF9FDE-77B4-40F5-B3AF-764BD227FBCB}"/>
              </a:ext>
            </a:extLst>
          </p:cNvPr>
          <p:cNvSpPr>
            <a:spLocks noChangeShapeType="1"/>
          </p:cNvSpPr>
          <p:nvPr/>
        </p:nvSpPr>
        <p:spPr bwMode="auto">
          <a:xfrm>
            <a:off x="3644900" y="73802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683" name="Group 507">
            <a:extLst>
              <a:ext uri="{FF2B5EF4-FFF2-40B4-BE49-F238E27FC236}">
                <a16:creationId xmlns:a16="http://schemas.microsoft.com/office/drawing/2014/main" id="{99C01B9B-2E50-4843-9CD6-4EC2DF79D3BA}"/>
              </a:ext>
            </a:extLst>
          </p:cNvPr>
          <p:cNvGrpSpPr>
            <a:grpSpLocks/>
          </p:cNvGrpSpPr>
          <p:nvPr/>
        </p:nvGrpSpPr>
        <p:grpSpPr bwMode="auto">
          <a:xfrm>
            <a:off x="3867150" y="7235825"/>
            <a:ext cx="74613" cy="26988"/>
            <a:chOff x="2373" y="1404"/>
            <a:chExt cx="47" cy="17"/>
          </a:xfrm>
        </p:grpSpPr>
        <p:sp>
          <p:nvSpPr>
            <p:cNvPr id="50684" name="Oval 508">
              <a:extLst>
                <a:ext uri="{FF2B5EF4-FFF2-40B4-BE49-F238E27FC236}">
                  <a16:creationId xmlns:a16="http://schemas.microsoft.com/office/drawing/2014/main" id="{F5B4A655-EB88-4EBF-B0F9-C0426993014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85" name="Oval 509">
              <a:extLst>
                <a:ext uri="{FF2B5EF4-FFF2-40B4-BE49-F238E27FC236}">
                  <a16:creationId xmlns:a16="http://schemas.microsoft.com/office/drawing/2014/main" id="{F8A1E4D8-A179-401E-A200-574A193DF3A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686" name="Text Box 510">
            <a:extLst>
              <a:ext uri="{FF2B5EF4-FFF2-40B4-BE49-F238E27FC236}">
                <a16:creationId xmlns:a16="http://schemas.microsoft.com/office/drawing/2014/main" id="{3FD93B9B-C9AD-48C6-9A05-09A1C0D29420}"/>
              </a:ext>
            </a:extLst>
          </p:cNvPr>
          <p:cNvSpPr txBox="1">
            <a:spLocks noChangeArrowheads="1"/>
          </p:cNvSpPr>
          <p:nvPr/>
        </p:nvSpPr>
        <p:spPr bwMode="auto">
          <a:xfrm>
            <a:off x="4005263" y="7164388"/>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50687" name="Group 511">
            <a:extLst>
              <a:ext uri="{FF2B5EF4-FFF2-40B4-BE49-F238E27FC236}">
                <a16:creationId xmlns:a16="http://schemas.microsoft.com/office/drawing/2014/main" id="{11856664-A8E1-4BF3-B032-1ACD3DAE1C3C}"/>
              </a:ext>
            </a:extLst>
          </p:cNvPr>
          <p:cNvGrpSpPr>
            <a:grpSpLocks/>
          </p:cNvGrpSpPr>
          <p:nvPr/>
        </p:nvGrpSpPr>
        <p:grpSpPr bwMode="auto">
          <a:xfrm>
            <a:off x="3789363" y="7596188"/>
            <a:ext cx="231775" cy="157162"/>
            <a:chOff x="2750" y="2336"/>
            <a:chExt cx="146" cy="99"/>
          </a:xfrm>
        </p:grpSpPr>
        <p:sp>
          <p:nvSpPr>
            <p:cNvPr id="50688" name="Rectangle 512">
              <a:extLst>
                <a:ext uri="{FF2B5EF4-FFF2-40B4-BE49-F238E27FC236}">
                  <a16:creationId xmlns:a16="http://schemas.microsoft.com/office/drawing/2014/main" id="{B7335C71-1ADA-4175-99B4-A58965E35FD7}"/>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89" name="Line 513">
              <a:extLst>
                <a:ext uri="{FF2B5EF4-FFF2-40B4-BE49-F238E27FC236}">
                  <a16:creationId xmlns:a16="http://schemas.microsoft.com/office/drawing/2014/main" id="{08E995CB-B1C2-4954-9A84-335960EAF621}"/>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90" name="Line 514">
              <a:extLst>
                <a:ext uri="{FF2B5EF4-FFF2-40B4-BE49-F238E27FC236}">
                  <a16:creationId xmlns:a16="http://schemas.microsoft.com/office/drawing/2014/main" id="{6234C5FE-A09D-44DE-9D01-4BEF0896BFE4}"/>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91" name="Line 515">
              <a:extLst>
                <a:ext uri="{FF2B5EF4-FFF2-40B4-BE49-F238E27FC236}">
                  <a16:creationId xmlns:a16="http://schemas.microsoft.com/office/drawing/2014/main" id="{10C7911F-A5BE-4805-85ED-F0ABC3AE084B}"/>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692" name="Line 516">
              <a:extLst>
                <a:ext uri="{FF2B5EF4-FFF2-40B4-BE49-F238E27FC236}">
                  <a16:creationId xmlns:a16="http://schemas.microsoft.com/office/drawing/2014/main" id="{B39F02DA-6985-4914-AFA0-569EE05EE2E9}"/>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693" name="Group 517">
            <a:extLst>
              <a:ext uri="{FF2B5EF4-FFF2-40B4-BE49-F238E27FC236}">
                <a16:creationId xmlns:a16="http://schemas.microsoft.com/office/drawing/2014/main" id="{9544E208-D97F-41BB-8EB7-76CB759A58FD}"/>
              </a:ext>
            </a:extLst>
          </p:cNvPr>
          <p:cNvGrpSpPr>
            <a:grpSpLocks/>
          </p:cNvGrpSpPr>
          <p:nvPr/>
        </p:nvGrpSpPr>
        <p:grpSpPr bwMode="auto">
          <a:xfrm>
            <a:off x="3867150" y="7523163"/>
            <a:ext cx="74613" cy="26987"/>
            <a:chOff x="2373" y="1404"/>
            <a:chExt cx="47" cy="17"/>
          </a:xfrm>
        </p:grpSpPr>
        <p:sp>
          <p:nvSpPr>
            <p:cNvPr id="50694" name="Oval 518">
              <a:extLst>
                <a:ext uri="{FF2B5EF4-FFF2-40B4-BE49-F238E27FC236}">
                  <a16:creationId xmlns:a16="http://schemas.microsoft.com/office/drawing/2014/main" id="{4917B125-2632-43EE-8150-647BDF43B10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695" name="Oval 519">
              <a:extLst>
                <a:ext uri="{FF2B5EF4-FFF2-40B4-BE49-F238E27FC236}">
                  <a16:creationId xmlns:a16="http://schemas.microsoft.com/office/drawing/2014/main" id="{D3524058-C62C-49EC-9A58-A563A9CDD9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696" name="Group 520">
            <a:extLst>
              <a:ext uri="{FF2B5EF4-FFF2-40B4-BE49-F238E27FC236}">
                <a16:creationId xmlns:a16="http://schemas.microsoft.com/office/drawing/2014/main" id="{1BE91EA4-8F7D-48DD-AD77-C71F9A81991E}"/>
              </a:ext>
            </a:extLst>
          </p:cNvPr>
          <p:cNvGrpSpPr>
            <a:grpSpLocks/>
          </p:cNvGrpSpPr>
          <p:nvPr/>
        </p:nvGrpSpPr>
        <p:grpSpPr bwMode="auto">
          <a:xfrm>
            <a:off x="3789363" y="8172450"/>
            <a:ext cx="239712" cy="155575"/>
            <a:chOff x="2523" y="3016"/>
            <a:chExt cx="151" cy="98"/>
          </a:xfrm>
        </p:grpSpPr>
        <p:sp>
          <p:nvSpPr>
            <p:cNvPr id="50697" name="Rectangle 521">
              <a:extLst>
                <a:ext uri="{FF2B5EF4-FFF2-40B4-BE49-F238E27FC236}">
                  <a16:creationId xmlns:a16="http://schemas.microsoft.com/office/drawing/2014/main" id="{B1518073-AB7C-49A7-A93B-116F4D7D8E56}"/>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98" name="Oval 522">
              <a:extLst>
                <a:ext uri="{FF2B5EF4-FFF2-40B4-BE49-F238E27FC236}">
                  <a16:creationId xmlns:a16="http://schemas.microsoft.com/office/drawing/2014/main" id="{08896D13-FE59-4501-B3AE-9E1C04864D6F}"/>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699" name="Line 523">
              <a:extLst>
                <a:ext uri="{FF2B5EF4-FFF2-40B4-BE49-F238E27FC236}">
                  <a16:creationId xmlns:a16="http://schemas.microsoft.com/office/drawing/2014/main" id="{D45DF33C-0FD7-4826-9D70-C820C9DA24B2}"/>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00" name="Line 524">
              <a:extLst>
                <a:ext uri="{FF2B5EF4-FFF2-40B4-BE49-F238E27FC236}">
                  <a16:creationId xmlns:a16="http://schemas.microsoft.com/office/drawing/2014/main" id="{3A6BD00F-1ECB-48DD-A147-40BBE57FC25E}"/>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01" name="Line 525">
              <a:extLst>
                <a:ext uri="{FF2B5EF4-FFF2-40B4-BE49-F238E27FC236}">
                  <a16:creationId xmlns:a16="http://schemas.microsoft.com/office/drawing/2014/main" id="{47D76877-C05E-46AE-91BD-D22704CFA50F}"/>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02" name="Line 526">
              <a:extLst>
                <a:ext uri="{FF2B5EF4-FFF2-40B4-BE49-F238E27FC236}">
                  <a16:creationId xmlns:a16="http://schemas.microsoft.com/office/drawing/2014/main" id="{C27B0D0A-A4AD-4256-9C0A-2D3E383E7A89}"/>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703" name="Group 527">
            <a:extLst>
              <a:ext uri="{FF2B5EF4-FFF2-40B4-BE49-F238E27FC236}">
                <a16:creationId xmlns:a16="http://schemas.microsoft.com/office/drawing/2014/main" id="{8D130B0B-88C7-4906-96A1-6D51A7386723}"/>
              </a:ext>
            </a:extLst>
          </p:cNvPr>
          <p:cNvGrpSpPr>
            <a:grpSpLocks/>
          </p:cNvGrpSpPr>
          <p:nvPr/>
        </p:nvGrpSpPr>
        <p:grpSpPr bwMode="auto">
          <a:xfrm>
            <a:off x="3871913" y="8101013"/>
            <a:ext cx="74612" cy="26987"/>
            <a:chOff x="2373" y="1404"/>
            <a:chExt cx="47" cy="17"/>
          </a:xfrm>
        </p:grpSpPr>
        <p:sp>
          <p:nvSpPr>
            <p:cNvPr id="50704" name="Oval 528">
              <a:extLst>
                <a:ext uri="{FF2B5EF4-FFF2-40B4-BE49-F238E27FC236}">
                  <a16:creationId xmlns:a16="http://schemas.microsoft.com/office/drawing/2014/main" id="{2E02771C-989A-42B2-A240-CBF34AC0D9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705" name="Oval 529">
              <a:extLst>
                <a:ext uri="{FF2B5EF4-FFF2-40B4-BE49-F238E27FC236}">
                  <a16:creationId xmlns:a16="http://schemas.microsoft.com/office/drawing/2014/main" id="{164FA1BA-9F30-4058-94BE-E0F9459094D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0706" name="Group 530">
            <a:extLst>
              <a:ext uri="{FF2B5EF4-FFF2-40B4-BE49-F238E27FC236}">
                <a16:creationId xmlns:a16="http://schemas.microsoft.com/office/drawing/2014/main" id="{20E6F310-084F-4DF7-B5A1-96AA9697E075}"/>
              </a:ext>
            </a:extLst>
          </p:cNvPr>
          <p:cNvGrpSpPr>
            <a:grpSpLocks/>
          </p:cNvGrpSpPr>
          <p:nvPr/>
        </p:nvGrpSpPr>
        <p:grpSpPr bwMode="auto">
          <a:xfrm>
            <a:off x="3789363" y="8459788"/>
            <a:ext cx="239712" cy="155575"/>
            <a:chOff x="2523" y="3016"/>
            <a:chExt cx="151" cy="98"/>
          </a:xfrm>
        </p:grpSpPr>
        <p:sp>
          <p:nvSpPr>
            <p:cNvPr id="50707" name="Rectangle 531">
              <a:extLst>
                <a:ext uri="{FF2B5EF4-FFF2-40B4-BE49-F238E27FC236}">
                  <a16:creationId xmlns:a16="http://schemas.microsoft.com/office/drawing/2014/main" id="{62D3AD82-1F17-48FE-937A-B6860010D211}"/>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708" name="Oval 532">
              <a:extLst>
                <a:ext uri="{FF2B5EF4-FFF2-40B4-BE49-F238E27FC236}">
                  <a16:creationId xmlns:a16="http://schemas.microsoft.com/office/drawing/2014/main" id="{D23E457E-90B9-40B9-90AA-E46D582DCFFC}"/>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709" name="Line 533">
              <a:extLst>
                <a:ext uri="{FF2B5EF4-FFF2-40B4-BE49-F238E27FC236}">
                  <a16:creationId xmlns:a16="http://schemas.microsoft.com/office/drawing/2014/main" id="{72AF7E17-F1E0-417A-A096-FF294D10AEE3}"/>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10" name="Line 534">
              <a:extLst>
                <a:ext uri="{FF2B5EF4-FFF2-40B4-BE49-F238E27FC236}">
                  <a16:creationId xmlns:a16="http://schemas.microsoft.com/office/drawing/2014/main" id="{23C5F04B-D264-4587-A0BE-AEC1E24D4CE6}"/>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11" name="Line 535">
              <a:extLst>
                <a:ext uri="{FF2B5EF4-FFF2-40B4-BE49-F238E27FC236}">
                  <a16:creationId xmlns:a16="http://schemas.microsoft.com/office/drawing/2014/main" id="{F77F2D59-A067-4392-AF5D-24C25AC9BB07}"/>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12" name="Line 536">
              <a:extLst>
                <a:ext uri="{FF2B5EF4-FFF2-40B4-BE49-F238E27FC236}">
                  <a16:creationId xmlns:a16="http://schemas.microsoft.com/office/drawing/2014/main" id="{9321E1B4-CA62-4D38-A52A-49F715C13268}"/>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713" name="Group 537">
            <a:extLst>
              <a:ext uri="{FF2B5EF4-FFF2-40B4-BE49-F238E27FC236}">
                <a16:creationId xmlns:a16="http://schemas.microsoft.com/office/drawing/2014/main" id="{65950BD1-D41F-4D55-A722-93CE867B0EC5}"/>
              </a:ext>
            </a:extLst>
          </p:cNvPr>
          <p:cNvGrpSpPr>
            <a:grpSpLocks/>
          </p:cNvGrpSpPr>
          <p:nvPr/>
        </p:nvGrpSpPr>
        <p:grpSpPr bwMode="auto">
          <a:xfrm>
            <a:off x="3871913" y="8388350"/>
            <a:ext cx="74612" cy="26988"/>
            <a:chOff x="2373" y="1404"/>
            <a:chExt cx="47" cy="17"/>
          </a:xfrm>
        </p:grpSpPr>
        <p:sp>
          <p:nvSpPr>
            <p:cNvPr id="50714" name="Oval 538">
              <a:extLst>
                <a:ext uri="{FF2B5EF4-FFF2-40B4-BE49-F238E27FC236}">
                  <a16:creationId xmlns:a16="http://schemas.microsoft.com/office/drawing/2014/main" id="{4A38DDA0-3561-45A5-B7BF-7883AD0401D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715" name="Oval 539">
              <a:extLst>
                <a:ext uri="{FF2B5EF4-FFF2-40B4-BE49-F238E27FC236}">
                  <a16:creationId xmlns:a16="http://schemas.microsoft.com/office/drawing/2014/main" id="{CDDD2CFB-CDC9-4EB1-97D0-2FD109DD05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716" name="Line 540">
            <a:extLst>
              <a:ext uri="{FF2B5EF4-FFF2-40B4-BE49-F238E27FC236}">
                <a16:creationId xmlns:a16="http://schemas.microsoft.com/office/drawing/2014/main" id="{F6C195E4-752F-4187-8227-E630C24F1847}"/>
              </a:ext>
            </a:extLst>
          </p:cNvPr>
          <p:cNvSpPr>
            <a:spLocks noChangeShapeType="1"/>
          </p:cNvSpPr>
          <p:nvPr/>
        </p:nvSpPr>
        <p:spPr bwMode="auto">
          <a:xfrm>
            <a:off x="3644900" y="8243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17" name="Line 541">
            <a:extLst>
              <a:ext uri="{FF2B5EF4-FFF2-40B4-BE49-F238E27FC236}">
                <a16:creationId xmlns:a16="http://schemas.microsoft.com/office/drawing/2014/main" id="{42C1C0F6-A086-4B43-B10E-B56576C50E5C}"/>
              </a:ext>
            </a:extLst>
          </p:cNvPr>
          <p:cNvSpPr>
            <a:spLocks noChangeShapeType="1"/>
          </p:cNvSpPr>
          <p:nvPr/>
        </p:nvSpPr>
        <p:spPr bwMode="auto">
          <a:xfrm>
            <a:off x="3644900" y="85312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0718" name="Group 542">
            <a:extLst>
              <a:ext uri="{FF2B5EF4-FFF2-40B4-BE49-F238E27FC236}">
                <a16:creationId xmlns:a16="http://schemas.microsoft.com/office/drawing/2014/main" id="{0F15981D-4DEB-4F5B-BE0F-9246F0AFE418}"/>
              </a:ext>
            </a:extLst>
          </p:cNvPr>
          <p:cNvGrpSpPr>
            <a:grpSpLocks/>
          </p:cNvGrpSpPr>
          <p:nvPr/>
        </p:nvGrpSpPr>
        <p:grpSpPr bwMode="auto">
          <a:xfrm>
            <a:off x="3789363" y="7883525"/>
            <a:ext cx="241300" cy="157163"/>
            <a:chOff x="2523" y="2472"/>
            <a:chExt cx="152" cy="99"/>
          </a:xfrm>
        </p:grpSpPr>
        <p:sp>
          <p:nvSpPr>
            <p:cNvPr id="50719" name="Rectangle 543">
              <a:extLst>
                <a:ext uri="{FF2B5EF4-FFF2-40B4-BE49-F238E27FC236}">
                  <a16:creationId xmlns:a16="http://schemas.microsoft.com/office/drawing/2014/main" id="{494A81FB-4DB0-4E12-84E9-6CC75C298B08}"/>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720" name="Oval 544">
              <a:extLst>
                <a:ext uri="{FF2B5EF4-FFF2-40B4-BE49-F238E27FC236}">
                  <a16:creationId xmlns:a16="http://schemas.microsoft.com/office/drawing/2014/main" id="{4691943A-EA8E-403E-88B9-99BCEE401547}"/>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721" name="Line 545">
              <a:extLst>
                <a:ext uri="{FF2B5EF4-FFF2-40B4-BE49-F238E27FC236}">
                  <a16:creationId xmlns:a16="http://schemas.microsoft.com/office/drawing/2014/main" id="{F928A9E7-293A-4326-B9A8-7C3F067B7A8E}"/>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22" name="Line 546">
              <a:extLst>
                <a:ext uri="{FF2B5EF4-FFF2-40B4-BE49-F238E27FC236}">
                  <a16:creationId xmlns:a16="http://schemas.microsoft.com/office/drawing/2014/main" id="{348DB9A4-8268-4DFF-9D1D-B2B947D218FB}"/>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0723" name="Group 547">
            <a:extLst>
              <a:ext uri="{FF2B5EF4-FFF2-40B4-BE49-F238E27FC236}">
                <a16:creationId xmlns:a16="http://schemas.microsoft.com/office/drawing/2014/main" id="{38C643D4-D257-4942-B130-A884CC43B261}"/>
              </a:ext>
            </a:extLst>
          </p:cNvPr>
          <p:cNvGrpSpPr>
            <a:grpSpLocks/>
          </p:cNvGrpSpPr>
          <p:nvPr/>
        </p:nvGrpSpPr>
        <p:grpSpPr bwMode="auto">
          <a:xfrm>
            <a:off x="3871913" y="7812088"/>
            <a:ext cx="74612" cy="26987"/>
            <a:chOff x="2373" y="1404"/>
            <a:chExt cx="47" cy="17"/>
          </a:xfrm>
        </p:grpSpPr>
        <p:sp>
          <p:nvSpPr>
            <p:cNvPr id="50724" name="Oval 548">
              <a:extLst>
                <a:ext uri="{FF2B5EF4-FFF2-40B4-BE49-F238E27FC236}">
                  <a16:creationId xmlns:a16="http://schemas.microsoft.com/office/drawing/2014/main" id="{FF56AC82-99F9-40E7-BFB9-87F4896D4C0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0725" name="Oval 549">
              <a:extLst>
                <a:ext uri="{FF2B5EF4-FFF2-40B4-BE49-F238E27FC236}">
                  <a16:creationId xmlns:a16="http://schemas.microsoft.com/office/drawing/2014/main" id="{70E2D8DA-BFE0-4D47-A4CF-18865859BEA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0726" name="Line 550">
            <a:extLst>
              <a:ext uri="{FF2B5EF4-FFF2-40B4-BE49-F238E27FC236}">
                <a16:creationId xmlns:a16="http://schemas.microsoft.com/office/drawing/2014/main" id="{D2B12C20-7799-4DC8-AE29-4129EB8C61BD}"/>
              </a:ext>
            </a:extLst>
          </p:cNvPr>
          <p:cNvSpPr>
            <a:spLocks noChangeShapeType="1"/>
          </p:cNvSpPr>
          <p:nvPr/>
        </p:nvSpPr>
        <p:spPr bwMode="auto">
          <a:xfrm>
            <a:off x="3644900" y="7164388"/>
            <a:ext cx="0" cy="13668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0727" name="Text Box 551">
            <a:extLst>
              <a:ext uri="{FF2B5EF4-FFF2-40B4-BE49-F238E27FC236}">
                <a16:creationId xmlns:a16="http://schemas.microsoft.com/office/drawing/2014/main" id="{511E938B-4514-410E-867B-5A02D562ED19}"/>
              </a:ext>
            </a:extLst>
          </p:cNvPr>
          <p:cNvSpPr txBox="1">
            <a:spLocks noChangeArrowheads="1"/>
          </p:cNvSpPr>
          <p:nvPr/>
        </p:nvSpPr>
        <p:spPr bwMode="auto">
          <a:xfrm>
            <a:off x="4005263" y="7523163"/>
            <a:ext cx="2668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Combat Engineers (3 M47 Dragon) </a:t>
            </a:r>
            <a:r>
              <a:rPr lang="en-GB" altLang="en-US" b="1"/>
              <a:t>(a) </a:t>
            </a:r>
            <a:r>
              <a:rPr lang="en-GB" altLang="en-US"/>
              <a:t>    CWUS-39</a:t>
            </a:r>
            <a:endParaRPr lang="en-GB" altLang="en-US" b="1"/>
          </a:p>
        </p:txBody>
      </p:sp>
      <p:sp>
        <p:nvSpPr>
          <p:cNvPr id="50728" name="Text Box 552">
            <a:extLst>
              <a:ext uri="{FF2B5EF4-FFF2-40B4-BE49-F238E27FC236}">
                <a16:creationId xmlns:a16="http://schemas.microsoft.com/office/drawing/2014/main" id="{8DC1F704-2B23-4339-B112-B03A99804391}"/>
              </a:ext>
            </a:extLst>
          </p:cNvPr>
          <p:cNvSpPr txBox="1">
            <a:spLocks noChangeArrowheads="1"/>
          </p:cNvSpPr>
          <p:nvPr/>
        </p:nvSpPr>
        <p:spPr bwMode="auto">
          <a:xfrm>
            <a:off x="4005263" y="7739063"/>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M113 Armoured Personnel Carrier           CWUS-12</a:t>
            </a:r>
            <a:endParaRPr lang="en-GB" altLang="en-US" b="1"/>
          </a:p>
        </p:txBody>
      </p:sp>
      <p:sp>
        <p:nvSpPr>
          <p:cNvPr id="50729" name="Text Box 553">
            <a:extLst>
              <a:ext uri="{FF2B5EF4-FFF2-40B4-BE49-F238E27FC236}">
                <a16:creationId xmlns:a16="http://schemas.microsoft.com/office/drawing/2014/main" id="{3968A47E-CA83-405F-B079-3587AB024240}"/>
              </a:ext>
            </a:extLst>
          </p:cNvPr>
          <p:cNvSpPr txBox="1">
            <a:spLocks noChangeArrowheads="1"/>
          </p:cNvSpPr>
          <p:nvPr/>
        </p:nvSpPr>
        <p:spPr bwMode="auto">
          <a:xfrm>
            <a:off x="4005263" y="8099425"/>
            <a:ext cx="26717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M48/M60 AVLB                                         CWUS-21</a:t>
            </a:r>
            <a:endParaRPr lang="en-GB" altLang="en-US" b="1"/>
          </a:p>
        </p:txBody>
      </p:sp>
      <p:sp>
        <p:nvSpPr>
          <p:cNvPr id="50730" name="Text Box 554">
            <a:extLst>
              <a:ext uri="{FF2B5EF4-FFF2-40B4-BE49-F238E27FC236}">
                <a16:creationId xmlns:a16="http://schemas.microsoft.com/office/drawing/2014/main" id="{E2EE78E4-4159-421E-B1B1-BCDF68E79EA3}"/>
              </a:ext>
            </a:extLst>
          </p:cNvPr>
          <p:cNvSpPr txBox="1">
            <a:spLocks noChangeArrowheads="1"/>
          </p:cNvSpPr>
          <p:nvPr/>
        </p:nvSpPr>
        <p:spPr bwMode="auto">
          <a:xfrm>
            <a:off x="4005263" y="8388350"/>
            <a:ext cx="26844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M728 Combat Engineer Vehicle                CWUS-22</a:t>
            </a:r>
            <a:endParaRPr lang="en-GB" altLang="en-US" b="1"/>
          </a:p>
        </p:txBody>
      </p:sp>
      <p:sp>
        <p:nvSpPr>
          <p:cNvPr id="50731" name="Text Box 555">
            <a:extLst>
              <a:ext uri="{FF2B5EF4-FFF2-40B4-BE49-F238E27FC236}">
                <a16:creationId xmlns:a16="http://schemas.microsoft.com/office/drawing/2014/main" id="{64D5166B-DE59-4DE6-A42C-40A4A1514F1F}"/>
              </a:ext>
            </a:extLst>
          </p:cNvPr>
          <p:cNvSpPr txBox="1">
            <a:spLocks noChangeArrowheads="1"/>
          </p:cNvSpPr>
          <p:nvPr/>
        </p:nvSpPr>
        <p:spPr bwMode="auto">
          <a:xfrm>
            <a:off x="3500438" y="8675688"/>
            <a:ext cx="326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1988: May replace M72 66mm LAW with M136 84mm LAW as the squad light antitank weapon (see card).</a:t>
            </a:r>
            <a:endParaRPr lang="en-US" altLang="en-US"/>
          </a:p>
        </p:txBody>
      </p:sp>
      <p:pic>
        <p:nvPicPr>
          <p:cNvPr id="50732" name="Picture 556" descr="mmu_get_jpeg">
            <a:extLst>
              <a:ext uri="{FF2B5EF4-FFF2-40B4-BE49-F238E27FC236}">
                <a16:creationId xmlns:a16="http://schemas.microsoft.com/office/drawing/2014/main" id="{69C5433A-C144-40AC-8D4A-707C0910A9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4643438"/>
            <a:ext cx="3241675" cy="2109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33" name="Rectangle 121">
            <a:extLst>
              <a:ext uri="{FF2B5EF4-FFF2-40B4-BE49-F238E27FC236}">
                <a16:creationId xmlns:a16="http://schemas.microsoft.com/office/drawing/2014/main" id="{D0C5120B-794B-4B7A-B18C-8B2F0193530E}"/>
              </a:ext>
            </a:extLst>
          </p:cNvPr>
          <p:cNvSpPr>
            <a:spLocks noChangeAspect="1" noChangeArrowheads="1"/>
          </p:cNvSpPr>
          <p:nvPr/>
        </p:nvSpPr>
        <p:spPr bwMode="auto">
          <a:xfrm>
            <a:off x="115888" y="827088"/>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4637" name="Group 125">
            <a:extLst>
              <a:ext uri="{FF2B5EF4-FFF2-40B4-BE49-F238E27FC236}">
                <a16:creationId xmlns:a16="http://schemas.microsoft.com/office/drawing/2014/main" id="{DB27CDA7-F63E-4476-A9F9-BA52B9C0D069}"/>
              </a:ext>
            </a:extLst>
          </p:cNvPr>
          <p:cNvGrpSpPr>
            <a:grpSpLocks/>
          </p:cNvGrpSpPr>
          <p:nvPr/>
        </p:nvGrpSpPr>
        <p:grpSpPr bwMode="auto">
          <a:xfrm>
            <a:off x="185738" y="755650"/>
            <a:ext cx="220662" cy="63500"/>
            <a:chOff x="164" y="249"/>
            <a:chExt cx="139" cy="40"/>
          </a:xfrm>
        </p:grpSpPr>
        <p:grpSp>
          <p:nvGrpSpPr>
            <p:cNvPr id="64638" name="Group 126">
              <a:extLst>
                <a:ext uri="{FF2B5EF4-FFF2-40B4-BE49-F238E27FC236}">
                  <a16:creationId xmlns:a16="http://schemas.microsoft.com/office/drawing/2014/main" id="{2C137F24-04FA-4ED7-9523-81E61144A574}"/>
                </a:ext>
              </a:extLst>
            </p:cNvPr>
            <p:cNvGrpSpPr>
              <a:grpSpLocks/>
            </p:cNvGrpSpPr>
            <p:nvPr/>
          </p:nvGrpSpPr>
          <p:grpSpPr bwMode="auto">
            <a:xfrm>
              <a:off x="255" y="249"/>
              <a:ext cx="48" cy="40"/>
              <a:chOff x="2539" y="543"/>
              <a:chExt cx="48" cy="40"/>
            </a:xfrm>
          </p:grpSpPr>
          <p:sp>
            <p:nvSpPr>
              <p:cNvPr id="64639" name="Line 127">
                <a:extLst>
                  <a:ext uri="{FF2B5EF4-FFF2-40B4-BE49-F238E27FC236}">
                    <a16:creationId xmlns:a16="http://schemas.microsoft.com/office/drawing/2014/main" id="{AD37EE2B-F407-4DF3-954C-30FAB0E757D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640" name="Line 128">
                <a:extLst>
                  <a:ext uri="{FF2B5EF4-FFF2-40B4-BE49-F238E27FC236}">
                    <a16:creationId xmlns:a16="http://schemas.microsoft.com/office/drawing/2014/main" id="{8BF59524-7159-4F9C-ADA8-94DB3069E00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641" name="Group 129">
              <a:extLst>
                <a:ext uri="{FF2B5EF4-FFF2-40B4-BE49-F238E27FC236}">
                  <a16:creationId xmlns:a16="http://schemas.microsoft.com/office/drawing/2014/main" id="{D7EDE949-D5E8-4387-BD09-35ED0541EE11}"/>
                </a:ext>
              </a:extLst>
            </p:cNvPr>
            <p:cNvGrpSpPr>
              <a:grpSpLocks/>
            </p:cNvGrpSpPr>
            <p:nvPr/>
          </p:nvGrpSpPr>
          <p:grpSpPr bwMode="auto">
            <a:xfrm>
              <a:off x="164" y="249"/>
              <a:ext cx="93" cy="40"/>
              <a:chOff x="3884" y="748"/>
              <a:chExt cx="93" cy="40"/>
            </a:xfrm>
          </p:grpSpPr>
          <p:grpSp>
            <p:nvGrpSpPr>
              <p:cNvPr id="64642" name="Group 130">
                <a:extLst>
                  <a:ext uri="{FF2B5EF4-FFF2-40B4-BE49-F238E27FC236}">
                    <a16:creationId xmlns:a16="http://schemas.microsoft.com/office/drawing/2014/main" id="{E87B08C8-7256-4995-8641-AD1A88A03741}"/>
                  </a:ext>
                </a:extLst>
              </p:cNvPr>
              <p:cNvGrpSpPr>
                <a:grpSpLocks/>
              </p:cNvGrpSpPr>
              <p:nvPr/>
            </p:nvGrpSpPr>
            <p:grpSpPr bwMode="auto">
              <a:xfrm>
                <a:off x="3884" y="748"/>
                <a:ext cx="48" cy="40"/>
                <a:chOff x="2539" y="543"/>
                <a:chExt cx="48" cy="40"/>
              </a:xfrm>
            </p:grpSpPr>
            <p:sp>
              <p:nvSpPr>
                <p:cNvPr id="64643" name="Line 131">
                  <a:extLst>
                    <a:ext uri="{FF2B5EF4-FFF2-40B4-BE49-F238E27FC236}">
                      <a16:creationId xmlns:a16="http://schemas.microsoft.com/office/drawing/2014/main" id="{136BBF44-6428-4D37-90B7-5C5D91B48E6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644" name="Line 132">
                  <a:extLst>
                    <a:ext uri="{FF2B5EF4-FFF2-40B4-BE49-F238E27FC236}">
                      <a16:creationId xmlns:a16="http://schemas.microsoft.com/office/drawing/2014/main" id="{B9AE0A71-9C27-4BDF-BFD5-8E682205843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645" name="Group 133">
                <a:extLst>
                  <a:ext uri="{FF2B5EF4-FFF2-40B4-BE49-F238E27FC236}">
                    <a16:creationId xmlns:a16="http://schemas.microsoft.com/office/drawing/2014/main" id="{6CDF2D5B-D86B-447E-BDF8-F0C8AD2AEF45}"/>
                  </a:ext>
                </a:extLst>
              </p:cNvPr>
              <p:cNvGrpSpPr>
                <a:grpSpLocks/>
              </p:cNvGrpSpPr>
              <p:nvPr/>
            </p:nvGrpSpPr>
            <p:grpSpPr bwMode="auto">
              <a:xfrm>
                <a:off x="3929" y="748"/>
                <a:ext cx="48" cy="40"/>
                <a:chOff x="2539" y="543"/>
                <a:chExt cx="48" cy="40"/>
              </a:xfrm>
            </p:grpSpPr>
            <p:sp>
              <p:nvSpPr>
                <p:cNvPr id="64646" name="Line 134">
                  <a:extLst>
                    <a:ext uri="{FF2B5EF4-FFF2-40B4-BE49-F238E27FC236}">
                      <a16:creationId xmlns:a16="http://schemas.microsoft.com/office/drawing/2014/main" id="{1575E35B-BA98-498C-ADF6-0A3F30FE475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647" name="Line 135">
                  <a:extLst>
                    <a:ext uri="{FF2B5EF4-FFF2-40B4-BE49-F238E27FC236}">
                      <a16:creationId xmlns:a16="http://schemas.microsoft.com/office/drawing/2014/main" id="{A733EA18-D726-4F35-8DED-730A9971D58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4681" name="Text Box 169">
            <a:extLst>
              <a:ext uri="{FF2B5EF4-FFF2-40B4-BE49-F238E27FC236}">
                <a16:creationId xmlns:a16="http://schemas.microsoft.com/office/drawing/2014/main" id="{3E6C86EB-251A-41C5-9848-58B697E0ECCB}"/>
              </a:ext>
            </a:extLst>
          </p:cNvPr>
          <p:cNvSpPr txBox="1">
            <a:spLocks noChangeArrowheads="1"/>
          </p:cNvSpPr>
          <p:nvPr/>
        </p:nvSpPr>
        <p:spPr bwMode="auto">
          <a:xfrm>
            <a:off x="476250" y="827088"/>
            <a:ext cx="1022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V Corps</a:t>
            </a:r>
          </a:p>
        </p:txBody>
      </p:sp>
      <p:grpSp>
        <p:nvGrpSpPr>
          <p:cNvPr id="64692" name="Group 180">
            <a:extLst>
              <a:ext uri="{FF2B5EF4-FFF2-40B4-BE49-F238E27FC236}">
                <a16:creationId xmlns:a16="http://schemas.microsoft.com/office/drawing/2014/main" id="{81BB1DBB-FC4B-43F7-8D3E-8FF041539140}"/>
              </a:ext>
            </a:extLst>
          </p:cNvPr>
          <p:cNvGrpSpPr>
            <a:grpSpLocks/>
          </p:cNvGrpSpPr>
          <p:nvPr/>
        </p:nvGrpSpPr>
        <p:grpSpPr bwMode="auto">
          <a:xfrm>
            <a:off x="476250" y="1331913"/>
            <a:ext cx="360363" cy="287337"/>
            <a:chOff x="2931" y="2245"/>
            <a:chExt cx="146" cy="99"/>
          </a:xfrm>
        </p:grpSpPr>
        <p:sp>
          <p:nvSpPr>
            <p:cNvPr id="64693" name="Rectangle 181">
              <a:extLst>
                <a:ext uri="{FF2B5EF4-FFF2-40B4-BE49-F238E27FC236}">
                  <a16:creationId xmlns:a16="http://schemas.microsoft.com/office/drawing/2014/main" id="{9BEF8EA1-0C31-4DE8-9489-A458C100A80E}"/>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694" name="Oval 182">
              <a:extLst>
                <a:ext uri="{FF2B5EF4-FFF2-40B4-BE49-F238E27FC236}">
                  <a16:creationId xmlns:a16="http://schemas.microsoft.com/office/drawing/2014/main" id="{FDF0BD2B-1A0E-4900-A4AD-EF2E13844B94}"/>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695" name="Group 183">
            <a:extLst>
              <a:ext uri="{FF2B5EF4-FFF2-40B4-BE49-F238E27FC236}">
                <a16:creationId xmlns:a16="http://schemas.microsoft.com/office/drawing/2014/main" id="{B37CD656-04D9-4BDC-811E-13F3F11E4386}"/>
              </a:ext>
            </a:extLst>
          </p:cNvPr>
          <p:cNvGrpSpPr>
            <a:grpSpLocks/>
          </p:cNvGrpSpPr>
          <p:nvPr/>
        </p:nvGrpSpPr>
        <p:grpSpPr bwMode="auto">
          <a:xfrm>
            <a:off x="582613" y="1258888"/>
            <a:ext cx="147637" cy="63500"/>
            <a:chOff x="3884" y="748"/>
            <a:chExt cx="93" cy="40"/>
          </a:xfrm>
        </p:grpSpPr>
        <p:grpSp>
          <p:nvGrpSpPr>
            <p:cNvPr id="64696" name="Group 184">
              <a:extLst>
                <a:ext uri="{FF2B5EF4-FFF2-40B4-BE49-F238E27FC236}">
                  <a16:creationId xmlns:a16="http://schemas.microsoft.com/office/drawing/2014/main" id="{C02D1CCE-BC5D-481A-A9A5-F063B2DCA263}"/>
                </a:ext>
              </a:extLst>
            </p:cNvPr>
            <p:cNvGrpSpPr>
              <a:grpSpLocks/>
            </p:cNvGrpSpPr>
            <p:nvPr/>
          </p:nvGrpSpPr>
          <p:grpSpPr bwMode="auto">
            <a:xfrm>
              <a:off x="3884" y="748"/>
              <a:ext cx="48" cy="40"/>
              <a:chOff x="2539" y="543"/>
              <a:chExt cx="48" cy="40"/>
            </a:xfrm>
          </p:grpSpPr>
          <p:sp>
            <p:nvSpPr>
              <p:cNvPr id="64697" name="Line 185">
                <a:extLst>
                  <a:ext uri="{FF2B5EF4-FFF2-40B4-BE49-F238E27FC236}">
                    <a16:creationId xmlns:a16="http://schemas.microsoft.com/office/drawing/2014/main" id="{1C141CDB-2B25-4093-846A-54628B07739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698" name="Line 186">
                <a:extLst>
                  <a:ext uri="{FF2B5EF4-FFF2-40B4-BE49-F238E27FC236}">
                    <a16:creationId xmlns:a16="http://schemas.microsoft.com/office/drawing/2014/main" id="{20D718BB-CDC3-4EF3-95C8-592E66FB4B2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699" name="Group 187">
              <a:extLst>
                <a:ext uri="{FF2B5EF4-FFF2-40B4-BE49-F238E27FC236}">
                  <a16:creationId xmlns:a16="http://schemas.microsoft.com/office/drawing/2014/main" id="{5039E1F3-9C57-4E9C-9109-56D36B6F4213}"/>
                </a:ext>
              </a:extLst>
            </p:cNvPr>
            <p:cNvGrpSpPr>
              <a:grpSpLocks/>
            </p:cNvGrpSpPr>
            <p:nvPr/>
          </p:nvGrpSpPr>
          <p:grpSpPr bwMode="auto">
            <a:xfrm>
              <a:off x="3929" y="748"/>
              <a:ext cx="48" cy="40"/>
              <a:chOff x="2539" y="543"/>
              <a:chExt cx="48" cy="40"/>
            </a:xfrm>
          </p:grpSpPr>
          <p:sp>
            <p:nvSpPr>
              <p:cNvPr id="64700" name="Line 188">
                <a:extLst>
                  <a:ext uri="{FF2B5EF4-FFF2-40B4-BE49-F238E27FC236}">
                    <a16:creationId xmlns:a16="http://schemas.microsoft.com/office/drawing/2014/main" id="{1A17F8B5-D682-40A1-B2F8-905FB3383A6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01" name="Line 189">
                <a:extLst>
                  <a:ext uri="{FF2B5EF4-FFF2-40B4-BE49-F238E27FC236}">
                    <a16:creationId xmlns:a16="http://schemas.microsoft.com/office/drawing/2014/main" id="{77BF8F34-B774-4145-B95B-E0A7D199187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4702" name="Text Box 190">
            <a:extLst>
              <a:ext uri="{FF2B5EF4-FFF2-40B4-BE49-F238E27FC236}">
                <a16:creationId xmlns:a16="http://schemas.microsoft.com/office/drawing/2014/main" id="{2686CEA6-E00A-4A7E-8389-726DA66DED64}"/>
              </a:ext>
            </a:extLst>
          </p:cNvPr>
          <p:cNvSpPr txBox="1">
            <a:spLocks noChangeArrowheads="1"/>
          </p:cNvSpPr>
          <p:nvPr/>
        </p:nvSpPr>
        <p:spPr bwMode="auto">
          <a:xfrm>
            <a:off x="836613" y="1258888"/>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CWUS-01</a:t>
            </a:r>
          </a:p>
          <a:p>
            <a:r>
              <a:rPr lang="en-GB" altLang="en-US" sz="1200" b="1"/>
              <a:t>3rd Armored Division</a:t>
            </a:r>
          </a:p>
        </p:txBody>
      </p:sp>
      <p:grpSp>
        <p:nvGrpSpPr>
          <p:cNvPr id="64703" name="Group 191">
            <a:extLst>
              <a:ext uri="{FF2B5EF4-FFF2-40B4-BE49-F238E27FC236}">
                <a16:creationId xmlns:a16="http://schemas.microsoft.com/office/drawing/2014/main" id="{62F139BF-AC2B-4116-B265-D81FC8E147BE}"/>
              </a:ext>
            </a:extLst>
          </p:cNvPr>
          <p:cNvGrpSpPr>
            <a:grpSpLocks/>
          </p:cNvGrpSpPr>
          <p:nvPr/>
        </p:nvGrpSpPr>
        <p:grpSpPr bwMode="auto">
          <a:xfrm>
            <a:off x="476250" y="1836738"/>
            <a:ext cx="360363" cy="287337"/>
            <a:chOff x="2523" y="2472"/>
            <a:chExt cx="152" cy="99"/>
          </a:xfrm>
        </p:grpSpPr>
        <p:sp>
          <p:nvSpPr>
            <p:cNvPr id="64704" name="Rectangle 192">
              <a:extLst>
                <a:ext uri="{FF2B5EF4-FFF2-40B4-BE49-F238E27FC236}">
                  <a16:creationId xmlns:a16="http://schemas.microsoft.com/office/drawing/2014/main" id="{1ECBE606-30CE-4C6C-81BC-30F3C042996A}"/>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05" name="Oval 193">
              <a:extLst>
                <a:ext uri="{FF2B5EF4-FFF2-40B4-BE49-F238E27FC236}">
                  <a16:creationId xmlns:a16="http://schemas.microsoft.com/office/drawing/2014/main" id="{C2F67ADF-B187-4126-A0B4-C0C5F93A2359}"/>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06" name="Line 194">
              <a:extLst>
                <a:ext uri="{FF2B5EF4-FFF2-40B4-BE49-F238E27FC236}">
                  <a16:creationId xmlns:a16="http://schemas.microsoft.com/office/drawing/2014/main" id="{BE5ECCBB-4EE6-458B-AE71-2FE0E915163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07" name="Line 195">
              <a:extLst>
                <a:ext uri="{FF2B5EF4-FFF2-40B4-BE49-F238E27FC236}">
                  <a16:creationId xmlns:a16="http://schemas.microsoft.com/office/drawing/2014/main" id="{ADBEFA25-5D37-4115-934C-0B87913B244D}"/>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708" name="Group 196">
            <a:extLst>
              <a:ext uri="{FF2B5EF4-FFF2-40B4-BE49-F238E27FC236}">
                <a16:creationId xmlns:a16="http://schemas.microsoft.com/office/drawing/2014/main" id="{4955CCC5-D482-4E6C-9109-70C2434253E0}"/>
              </a:ext>
            </a:extLst>
          </p:cNvPr>
          <p:cNvGrpSpPr>
            <a:grpSpLocks/>
          </p:cNvGrpSpPr>
          <p:nvPr/>
        </p:nvGrpSpPr>
        <p:grpSpPr bwMode="auto">
          <a:xfrm>
            <a:off x="582613" y="1763713"/>
            <a:ext cx="147637" cy="63500"/>
            <a:chOff x="3884" y="748"/>
            <a:chExt cx="93" cy="40"/>
          </a:xfrm>
        </p:grpSpPr>
        <p:grpSp>
          <p:nvGrpSpPr>
            <p:cNvPr id="64709" name="Group 197">
              <a:extLst>
                <a:ext uri="{FF2B5EF4-FFF2-40B4-BE49-F238E27FC236}">
                  <a16:creationId xmlns:a16="http://schemas.microsoft.com/office/drawing/2014/main" id="{2D8AD607-9872-43B1-946D-E3CE1052AE22}"/>
                </a:ext>
              </a:extLst>
            </p:cNvPr>
            <p:cNvGrpSpPr>
              <a:grpSpLocks/>
            </p:cNvGrpSpPr>
            <p:nvPr/>
          </p:nvGrpSpPr>
          <p:grpSpPr bwMode="auto">
            <a:xfrm>
              <a:off x="3884" y="748"/>
              <a:ext cx="48" cy="40"/>
              <a:chOff x="2539" y="543"/>
              <a:chExt cx="48" cy="40"/>
            </a:xfrm>
          </p:grpSpPr>
          <p:sp>
            <p:nvSpPr>
              <p:cNvPr id="64710" name="Line 198">
                <a:extLst>
                  <a:ext uri="{FF2B5EF4-FFF2-40B4-BE49-F238E27FC236}">
                    <a16:creationId xmlns:a16="http://schemas.microsoft.com/office/drawing/2014/main" id="{3CAF52A9-4A16-42D6-8E59-6794D3BB6E0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11" name="Line 199">
                <a:extLst>
                  <a:ext uri="{FF2B5EF4-FFF2-40B4-BE49-F238E27FC236}">
                    <a16:creationId xmlns:a16="http://schemas.microsoft.com/office/drawing/2014/main" id="{D1E2E245-1C44-4DBA-A818-E8121C3E2AA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12" name="Group 200">
              <a:extLst>
                <a:ext uri="{FF2B5EF4-FFF2-40B4-BE49-F238E27FC236}">
                  <a16:creationId xmlns:a16="http://schemas.microsoft.com/office/drawing/2014/main" id="{95F69656-F570-43A4-8F45-F4322C5CF3E0}"/>
                </a:ext>
              </a:extLst>
            </p:cNvPr>
            <p:cNvGrpSpPr>
              <a:grpSpLocks/>
            </p:cNvGrpSpPr>
            <p:nvPr/>
          </p:nvGrpSpPr>
          <p:grpSpPr bwMode="auto">
            <a:xfrm>
              <a:off x="3929" y="748"/>
              <a:ext cx="48" cy="40"/>
              <a:chOff x="2539" y="543"/>
              <a:chExt cx="48" cy="40"/>
            </a:xfrm>
          </p:grpSpPr>
          <p:sp>
            <p:nvSpPr>
              <p:cNvPr id="64713" name="Line 201">
                <a:extLst>
                  <a:ext uri="{FF2B5EF4-FFF2-40B4-BE49-F238E27FC236}">
                    <a16:creationId xmlns:a16="http://schemas.microsoft.com/office/drawing/2014/main" id="{878BCB48-356F-4AFF-82F2-3FF5D799452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14" name="Line 202">
                <a:extLst>
                  <a:ext uri="{FF2B5EF4-FFF2-40B4-BE49-F238E27FC236}">
                    <a16:creationId xmlns:a16="http://schemas.microsoft.com/office/drawing/2014/main" id="{7C25A754-5504-428B-AC61-81752EA7F60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4715" name="Text Box 203">
            <a:extLst>
              <a:ext uri="{FF2B5EF4-FFF2-40B4-BE49-F238E27FC236}">
                <a16:creationId xmlns:a16="http://schemas.microsoft.com/office/drawing/2014/main" id="{9C521233-74A8-40E1-937D-5FF96420BA47}"/>
              </a:ext>
            </a:extLst>
          </p:cNvPr>
          <p:cNvSpPr txBox="1">
            <a:spLocks noChangeArrowheads="1"/>
          </p:cNvSpPr>
          <p:nvPr/>
        </p:nvSpPr>
        <p:spPr bwMode="auto">
          <a:xfrm>
            <a:off x="836613" y="1763713"/>
            <a:ext cx="2184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8th Infantry Division (Mech)</a:t>
            </a:r>
          </a:p>
        </p:txBody>
      </p:sp>
      <p:grpSp>
        <p:nvGrpSpPr>
          <p:cNvPr id="64716" name="Group 204">
            <a:extLst>
              <a:ext uri="{FF2B5EF4-FFF2-40B4-BE49-F238E27FC236}">
                <a16:creationId xmlns:a16="http://schemas.microsoft.com/office/drawing/2014/main" id="{BA2E24A3-F486-46BA-A97E-C827F97C5049}"/>
              </a:ext>
            </a:extLst>
          </p:cNvPr>
          <p:cNvGrpSpPr>
            <a:grpSpLocks/>
          </p:cNvGrpSpPr>
          <p:nvPr/>
        </p:nvGrpSpPr>
        <p:grpSpPr bwMode="auto">
          <a:xfrm>
            <a:off x="476250" y="2339975"/>
            <a:ext cx="288925" cy="215900"/>
            <a:chOff x="2296" y="2835"/>
            <a:chExt cx="151" cy="99"/>
          </a:xfrm>
        </p:grpSpPr>
        <p:sp>
          <p:nvSpPr>
            <p:cNvPr id="64717" name="Rectangle 205">
              <a:extLst>
                <a:ext uri="{FF2B5EF4-FFF2-40B4-BE49-F238E27FC236}">
                  <a16:creationId xmlns:a16="http://schemas.microsoft.com/office/drawing/2014/main" id="{0C0A5396-E3F3-4C80-B0EC-62845410351D}"/>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18" name="Oval 206">
              <a:extLst>
                <a:ext uri="{FF2B5EF4-FFF2-40B4-BE49-F238E27FC236}">
                  <a16:creationId xmlns:a16="http://schemas.microsoft.com/office/drawing/2014/main" id="{C7DA7B04-7D0F-44C5-A137-8BA5A7661E18}"/>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19" name="Line 207">
              <a:extLst>
                <a:ext uri="{FF2B5EF4-FFF2-40B4-BE49-F238E27FC236}">
                  <a16:creationId xmlns:a16="http://schemas.microsoft.com/office/drawing/2014/main" id="{FE6829D6-A48F-4B2D-AC82-0DF2D9A0AF8F}"/>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720" name="Group 208">
            <a:extLst>
              <a:ext uri="{FF2B5EF4-FFF2-40B4-BE49-F238E27FC236}">
                <a16:creationId xmlns:a16="http://schemas.microsoft.com/office/drawing/2014/main" id="{ABDF392A-8A71-483C-B977-FF0DB2025865}"/>
              </a:ext>
            </a:extLst>
          </p:cNvPr>
          <p:cNvGrpSpPr>
            <a:grpSpLocks/>
          </p:cNvGrpSpPr>
          <p:nvPr/>
        </p:nvGrpSpPr>
        <p:grpSpPr bwMode="auto">
          <a:xfrm>
            <a:off x="554038" y="2268538"/>
            <a:ext cx="131762" cy="65087"/>
            <a:chOff x="384" y="2015"/>
            <a:chExt cx="83" cy="41"/>
          </a:xfrm>
        </p:grpSpPr>
        <p:sp>
          <p:nvSpPr>
            <p:cNvPr id="64721" name="Line 209">
              <a:extLst>
                <a:ext uri="{FF2B5EF4-FFF2-40B4-BE49-F238E27FC236}">
                  <a16:creationId xmlns:a16="http://schemas.microsoft.com/office/drawing/2014/main" id="{4EC64C23-8AFA-4324-AE0C-4A036E805DAC}"/>
                </a:ext>
              </a:extLst>
            </p:cNvPr>
            <p:cNvSpPr>
              <a:spLocks noChangeShapeType="1"/>
            </p:cNvSpPr>
            <p:nvPr/>
          </p:nvSpPr>
          <p:spPr bwMode="auto">
            <a:xfrm>
              <a:off x="426"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722" name="Group 210">
              <a:extLst>
                <a:ext uri="{FF2B5EF4-FFF2-40B4-BE49-F238E27FC236}">
                  <a16:creationId xmlns:a16="http://schemas.microsoft.com/office/drawing/2014/main" id="{F64B9306-6772-42E7-B872-8EB8F1FEC82E}"/>
                </a:ext>
              </a:extLst>
            </p:cNvPr>
            <p:cNvGrpSpPr>
              <a:grpSpLocks/>
            </p:cNvGrpSpPr>
            <p:nvPr/>
          </p:nvGrpSpPr>
          <p:grpSpPr bwMode="auto">
            <a:xfrm>
              <a:off x="384" y="2015"/>
              <a:ext cx="83" cy="41"/>
              <a:chOff x="384" y="2015"/>
              <a:chExt cx="83" cy="41"/>
            </a:xfrm>
          </p:grpSpPr>
          <p:sp>
            <p:nvSpPr>
              <p:cNvPr id="64723" name="Line 211">
                <a:extLst>
                  <a:ext uri="{FF2B5EF4-FFF2-40B4-BE49-F238E27FC236}">
                    <a16:creationId xmlns:a16="http://schemas.microsoft.com/office/drawing/2014/main" id="{CC78B170-710C-4A7B-9F2E-9CA422443EA1}"/>
                  </a:ext>
                </a:extLst>
              </p:cNvPr>
              <p:cNvSpPr>
                <a:spLocks noChangeShapeType="1"/>
              </p:cNvSpPr>
              <p:nvPr/>
            </p:nvSpPr>
            <p:spPr bwMode="auto">
              <a:xfrm>
                <a:off x="384"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24" name="Line 212">
                <a:extLst>
                  <a:ext uri="{FF2B5EF4-FFF2-40B4-BE49-F238E27FC236}">
                    <a16:creationId xmlns:a16="http://schemas.microsoft.com/office/drawing/2014/main" id="{3A2D942A-75FC-47AB-8ED9-82B3C78BA5C3}"/>
                  </a:ext>
                </a:extLst>
              </p:cNvPr>
              <p:cNvSpPr>
                <a:spLocks noChangeShapeType="1"/>
              </p:cNvSpPr>
              <p:nvPr/>
            </p:nvSpPr>
            <p:spPr bwMode="auto">
              <a:xfrm>
                <a:off x="467" y="201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4725" name="Text Box 213">
            <a:extLst>
              <a:ext uri="{FF2B5EF4-FFF2-40B4-BE49-F238E27FC236}">
                <a16:creationId xmlns:a16="http://schemas.microsoft.com/office/drawing/2014/main" id="{0C5FDED8-E36D-4486-B1C3-DEA946791990}"/>
              </a:ext>
            </a:extLst>
          </p:cNvPr>
          <p:cNvSpPr txBox="1">
            <a:spLocks noChangeArrowheads="1"/>
          </p:cNvSpPr>
          <p:nvPr/>
        </p:nvSpPr>
        <p:spPr bwMode="auto">
          <a:xfrm>
            <a:off x="765175" y="2195513"/>
            <a:ext cx="21113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CWUS-12</a:t>
            </a:r>
          </a:p>
          <a:p>
            <a:r>
              <a:rPr lang="en-GB" altLang="en-US" sz="1000" b="1"/>
              <a:t>11th Armored Cavalry Regiment</a:t>
            </a:r>
          </a:p>
        </p:txBody>
      </p:sp>
      <p:sp>
        <p:nvSpPr>
          <p:cNvPr id="64726" name="Line 214">
            <a:extLst>
              <a:ext uri="{FF2B5EF4-FFF2-40B4-BE49-F238E27FC236}">
                <a16:creationId xmlns:a16="http://schemas.microsoft.com/office/drawing/2014/main" id="{8584988B-A1D2-4481-9359-3F28EC006736}"/>
              </a:ext>
            </a:extLst>
          </p:cNvPr>
          <p:cNvSpPr>
            <a:spLocks noChangeShapeType="1"/>
          </p:cNvSpPr>
          <p:nvPr/>
        </p:nvSpPr>
        <p:spPr bwMode="auto">
          <a:xfrm>
            <a:off x="260350" y="1116013"/>
            <a:ext cx="0" cy="30241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27" name="Line 215">
            <a:extLst>
              <a:ext uri="{FF2B5EF4-FFF2-40B4-BE49-F238E27FC236}">
                <a16:creationId xmlns:a16="http://schemas.microsoft.com/office/drawing/2014/main" id="{D476ADD3-4C29-4725-969B-22F706C59868}"/>
              </a:ext>
            </a:extLst>
          </p:cNvPr>
          <p:cNvSpPr>
            <a:spLocks noChangeShapeType="1"/>
          </p:cNvSpPr>
          <p:nvPr/>
        </p:nvSpPr>
        <p:spPr bwMode="auto">
          <a:xfrm>
            <a:off x="260350" y="24114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28" name="Line 216">
            <a:extLst>
              <a:ext uri="{FF2B5EF4-FFF2-40B4-BE49-F238E27FC236}">
                <a16:creationId xmlns:a16="http://schemas.microsoft.com/office/drawing/2014/main" id="{9DB477D6-54EA-4D27-85FF-FAA9DC897012}"/>
              </a:ext>
            </a:extLst>
          </p:cNvPr>
          <p:cNvSpPr>
            <a:spLocks noChangeShapeType="1"/>
          </p:cNvSpPr>
          <p:nvPr/>
        </p:nvSpPr>
        <p:spPr bwMode="auto">
          <a:xfrm>
            <a:off x="260350" y="19796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29" name="Line 217">
            <a:extLst>
              <a:ext uri="{FF2B5EF4-FFF2-40B4-BE49-F238E27FC236}">
                <a16:creationId xmlns:a16="http://schemas.microsoft.com/office/drawing/2014/main" id="{A806FD03-A058-4048-B5D4-18E09F6AAEAF}"/>
              </a:ext>
            </a:extLst>
          </p:cNvPr>
          <p:cNvSpPr>
            <a:spLocks noChangeShapeType="1"/>
          </p:cNvSpPr>
          <p:nvPr/>
        </p:nvSpPr>
        <p:spPr bwMode="auto">
          <a:xfrm>
            <a:off x="260350" y="14747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730" name="Group 218">
            <a:extLst>
              <a:ext uri="{FF2B5EF4-FFF2-40B4-BE49-F238E27FC236}">
                <a16:creationId xmlns:a16="http://schemas.microsoft.com/office/drawing/2014/main" id="{0721F28C-44A3-45A6-A89E-11DBB57DECE2}"/>
              </a:ext>
            </a:extLst>
          </p:cNvPr>
          <p:cNvGrpSpPr>
            <a:grpSpLocks/>
          </p:cNvGrpSpPr>
          <p:nvPr/>
        </p:nvGrpSpPr>
        <p:grpSpPr bwMode="auto">
          <a:xfrm>
            <a:off x="476250" y="2771775"/>
            <a:ext cx="288925" cy="215900"/>
            <a:chOff x="2341" y="3016"/>
            <a:chExt cx="154" cy="100"/>
          </a:xfrm>
        </p:grpSpPr>
        <p:sp>
          <p:nvSpPr>
            <p:cNvPr id="64731" name="Rectangle 219">
              <a:extLst>
                <a:ext uri="{FF2B5EF4-FFF2-40B4-BE49-F238E27FC236}">
                  <a16:creationId xmlns:a16="http://schemas.microsoft.com/office/drawing/2014/main" id="{E118A057-A228-4066-82C6-C60DBECDA916}"/>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4732" name="Group 220">
              <a:extLst>
                <a:ext uri="{FF2B5EF4-FFF2-40B4-BE49-F238E27FC236}">
                  <a16:creationId xmlns:a16="http://schemas.microsoft.com/office/drawing/2014/main" id="{99F801BD-527B-4ABF-90E7-9DB74A68B3B2}"/>
                </a:ext>
              </a:extLst>
            </p:cNvPr>
            <p:cNvGrpSpPr>
              <a:grpSpLocks/>
            </p:cNvGrpSpPr>
            <p:nvPr/>
          </p:nvGrpSpPr>
          <p:grpSpPr bwMode="auto">
            <a:xfrm>
              <a:off x="2363" y="3033"/>
              <a:ext cx="110" cy="63"/>
              <a:chOff x="691" y="3359"/>
              <a:chExt cx="136" cy="90"/>
            </a:xfrm>
          </p:grpSpPr>
          <p:sp>
            <p:nvSpPr>
              <p:cNvPr id="64733" name="Line 221">
                <a:extLst>
                  <a:ext uri="{FF2B5EF4-FFF2-40B4-BE49-F238E27FC236}">
                    <a16:creationId xmlns:a16="http://schemas.microsoft.com/office/drawing/2014/main" id="{584134FA-3EE5-4630-B85D-997E7EB5FBAF}"/>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34" name="Line 222">
                <a:extLst>
                  <a:ext uri="{FF2B5EF4-FFF2-40B4-BE49-F238E27FC236}">
                    <a16:creationId xmlns:a16="http://schemas.microsoft.com/office/drawing/2014/main" id="{9290D1EC-007F-4EA1-A87A-C4EF455B7671}"/>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35" name="Line 223">
                <a:extLst>
                  <a:ext uri="{FF2B5EF4-FFF2-40B4-BE49-F238E27FC236}">
                    <a16:creationId xmlns:a16="http://schemas.microsoft.com/office/drawing/2014/main" id="{892AA0AC-BD26-40DD-93B4-6AAFE560463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36" name="Line 224">
                <a:extLst>
                  <a:ext uri="{FF2B5EF4-FFF2-40B4-BE49-F238E27FC236}">
                    <a16:creationId xmlns:a16="http://schemas.microsoft.com/office/drawing/2014/main" id="{FF010117-56A2-4F18-B4B3-AF0C6930122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4737" name="Group 225">
            <a:extLst>
              <a:ext uri="{FF2B5EF4-FFF2-40B4-BE49-F238E27FC236}">
                <a16:creationId xmlns:a16="http://schemas.microsoft.com/office/drawing/2014/main" id="{9C395CCB-FE60-4301-B4E0-26DC4E879377}"/>
              </a:ext>
            </a:extLst>
          </p:cNvPr>
          <p:cNvGrpSpPr>
            <a:grpSpLocks/>
          </p:cNvGrpSpPr>
          <p:nvPr/>
        </p:nvGrpSpPr>
        <p:grpSpPr bwMode="auto">
          <a:xfrm>
            <a:off x="582613" y="2698750"/>
            <a:ext cx="76200" cy="63500"/>
            <a:chOff x="2539" y="543"/>
            <a:chExt cx="48" cy="40"/>
          </a:xfrm>
        </p:grpSpPr>
        <p:sp>
          <p:nvSpPr>
            <p:cNvPr id="64738" name="Line 226">
              <a:extLst>
                <a:ext uri="{FF2B5EF4-FFF2-40B4-BE49-F238E27FC236}">
                  <a16:creationId xmlns:a16="http://schemas.microsoft.com/office/drawing/2014/main" id="{E126F04A-2C6B-4C21-90CF-152AAE08C40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39" name="Line 227">
              <a:extLst>
                <a:ext uri="{FF2B5EF4-FFF2-40B4-BE49-F238E27FC236}">
                  <a16:creationId xmlns:a16="http://schemas.microsoft.com/office/drawing/2014/main" id="{71BCAF60-0BF1-490E-A08A-5CCF738975E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740" name="Text Box 228">
            <a:extLst>
              <a:ext uri="{FF2B5EF4-FFF2-40B4-BE49-F238E27FC236}">
                <a16:creationId xmlns:a16="http://schemas.microsoft.com/office/drawing/2014/main" id="{CD83BAD6-E649-49B7-89F6-B4A0B6587098}"/>
              </a:ext>
            </a:extLst>
          </p:cNvPr>
          <p:cNvSpPr txBox="1">
            <a:spLocks noChangeArrowheads="1"/>
          </p:cNvSpPr>
          <p:nvPr/>
        </p:nvSpPr>
        <p:spPr bwMode="auto">
          <a:xfrm>
            <a:off x="765175" y="2627313"/>
            <a:ext cx="1993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CWUS-27</a:t>
            </a:r>
          </a:p>
          <a:p>
            <a:r>
              <a:rPr lang="en-GB" altLang="en-US" sz="1000" b="1"/>
              <a:t>12th Combat Aviation Brigade</a:t>
            </a:r>
          </a:p>
        </p:txBody>
      </p:sp>
      <p:grpSp>
        <p:nvGrpSpPr>
          <p:cNvPr id="64744" name="Group 232">
            <a:extLst>
              <a:ext uri="{FF2B5EF4-FFF2-40B4-BE49-F238E27FC236}">
                <a16:creationId xmlns:a16="http://schemas.microsoft.com/office/drawing/2014/main" id="{E1B4A8AC-EB57-4546-9C3C-D8165793F750}"/>
              </a:ext>
            </a:extLst>
          </p:cNvPr>
          <p:cNvGrpSpPr>
            <a:grpSpLocks/>
          </p:cNvGrpSpPr>
          <p:nvPr/>
        </p:nvGrpSpPr>
        <p:grpSpPr bwMode="auto">
          <a:xfrm>
            <a:off x="476250" y="3203575"/>
            <a:ext cx="288925" cy="215900"/>
            <a:chOff x="2931" y="2925"/>
            <a:chExt cx="151" cy="99"/>
          </a:xfrm>
        </p:grpSpPr>
        <p:sp>
          <p:nvSpPr>
            <p:cNvPr id="64745" name="Rectangle 233">
              <a:extLst>
                <a:ext uri="{FF2B5EF4-FFF2-40B4-BE49-F238E27FC236}">
                  <a16:creationId xmlns:a16="http://schemas.microsoft.com/office/drawing/2014/main" id="{0C8AE5DC-7401-4CF6-96D9-5CF2DD77328D}"/>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46" name="Oval 234">
              <a:extLst>
                <a:ext uri="{FF2B5EF4-FFF2-40B4-BE49-F238E27FC236}">
                  <a16:creationId xmlns:a16="http://schemas.microsoft.com/office/drawing/2014/main" id="{975C321A-AB1C-48B5-A7A9-06E9146E226A}"/>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47" name="Oval 235">
              <a:extLst>
                <a:ext uri="{FF2B5EF4-FFF2-40B4-BE49-F238E27FC236}">
                  <a16:creationId xmlns:a16="http://schemas.microsoft.com/office/drawing/2014/main" id="{BED20157-DEE9-495F-8B77-9CFED53C8E19}"/>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48" name="Group 236">
            <a:extLst>
              <a:ext uri="{FF2B5EF4-FFF2-40B4-BE49-F238E27FC236}">
                <a16:creationId xmlns:a16="http://schemas.microsoft.com/office/drawing/2014/main" id="{3D8737F5-8757-449C-BFAE-3C0F1ED3FDF4}"/>
              </a:ext>
            </a:extLst>
          </p:cNvPr>
          <p:cNvGrpSpPr>
            <a:grpSpLocks/>
          </p:cNvGrpSpPr>
          <p:nvPr/>
        </p:nvGrpSpPr>
        <p:grpSpPr bwMode="auto">
          <a:xfrm>
            <a:off x="582613" y="3132138"/>
            <a:ext cx="76200" cy="63500"/>
            <a:chOff x="2539" y="543"/>
            <a:chExt cx="48" cy="40"/>
          </a:xfrm>
        </p:grpSpPr>
        <p:sp>
          <p:nvSpPr>
            <p:cNvPr id="64749" name="Line 237">
              <a:extLst>
                <a:ext uri="{FF2B5EF4-FFF2-40B4-BE49-F238E27FC236}">
                  <a16:creationId xmlns:a16="http://schemas.microsoft.com/office/drawing/2014/main" id="{F6C210FA-60DD-4245-9DE9-7DC6E4BE7AF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50" name="Line 238">
              <a:extLst>
                <a:ext uri="{FF2B5EF4-FFF2-40B4-BE49-F238E27FC236}">
                  <a16:creationId xmlns:a16="http://schemas.microsoft.com/office/drawing/2014/main" id="{47F3B628-3CF3-4F68-BF5E-FF5C88FD147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751" name="Text Box 239">
            <a:extLst>
              <a:ext uri="{FF2B5EF4-FFF2-40B4-BE49-F238E27FC236}">
                <a16:creationId xmlns:a16="http://schemas.microsoft.com/office/drawing/2014/main" id="{4FB19FA9-2844-400B-A11A-1424DF91EDB6}"/>
              </a:ext>
            </a:extLst>
          </p:cNvPr>
          <p:cNvSpPr txBox="1">
            <a:spLocks noChangeArrowheads="1"/>
          </p:cNvSpPr>
          <p:nvPr/>
        </p:nvSpPr>
        <p:spPr bwMode="auto">
          <a:xfrm>
            <a:off x="765175" y="3132138"/>
            <a:ext cx="17859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41st Field Artillery Brigade</a:t>
            </a:r>
          </a:p>
        </p:txBody>
      </p:sp>
      <p:grpSp>
        <p:nvGrpSpPr>
          <p:cNvPr id="64752" name="Group 240">
            <a:extLst>
              <a:ext uri="{FF2B5EF4-FFF2-40B4-BE49-F238E27FC236}">
                <a16:creationId xmlns:a16="http://schemas.microsoft.com/office/drawing/2014/main" id="{7D9B0DB2-7E3F-47EC-9EDF-E46742EEC36F}"/>
              </a:ext>
            </a:extLst>
          </p:cNvPr>
          <p:cNvGrpSpPr>
            <a:grpSpLocks/>
          </p:cNvGrpSpPr>
          <p:nvPr/>
        </p:nvGrpSpPr>
        <p:grpSpPr bwMode="auto">
          <a:xfrm>
            <a:off x="476250" y="3635375"/>
            <a:ext cx="288925" cy="215900"/>
            <a:chOff x="2931" y="2925"/>
            <a:chExt cx="151" cy="99"/>
          </a:xfrm>
        </p:grpSpPr>
        <p:sp>
          <p:nvSpPr>
            <p:cNvPr id="64753" name="Rectangle 241">
              <a:extLst>
                <a:ext uri="{FF2B5EF4-FFF2-40B4-BE49-F238E27FC236}">
                  <a16:creationId xmlns:a16="http://schemas.microsoft.com/office/drawing/2014/main" id="{70CD597A-F8C1-4232-88D2-B35AA6BC0D81}"/>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54" name="Oval 242">
              <a:extLst>
                <a:ext uri="{FF2B5EF4-FFF2-40B4-BE49-F238E27FC236}">
                  <a16:creationId xmlns:a16="http://schemas.microsoft.com/office/drawing/2014/main" id="{7AC0E5A2-BBF0-4160-BAE4-308391EF05BD}"/>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55" name="Oval 243">
              <a:extLst>
                <a:ext uri="{FF2B5EF4-FFF2-40B4-BE49-F238E27FC236}">
                  <a16:creationId xmlns:a16="http://schemas.microsoft.com/office/drawing/2014/main" id="{C57F0E1F-D0B9-4755-ABE7-2DAE21FED148}"/>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56" name="Group 244">
            <a:extLst>
              <a:ext uri="{FF2B5EF4-FFF2-40B4-BE49-F238E27FC236}">
                <a16:creationId xmlns:a16="http://schemas.microsoft.com/office/drawing/2014/main" id="{DFCA7545-463D-4101-B64C-303CE216F996}"/>
              </a:ext>
            </a:extLst>
          </p:cNvPr>
          <p:cNvGrpSpPr>
            <a:grpSpLocks/>
          </p:cNvGrpSpPr>
          <p:nvPr/>
        </p:nvGrpSpPr>
        <p:grpSpPr bwMode="auto">
          <a:xfrm>
            <a:off x="582613" y="3563938"/>
            <a:ext cx="76200" cy="63500"/>
            <a:chOff x="2539" y="543"/>
            <a:chExt cx="48" cy="40"/>
          </a:xfrm>
        </p:grpSpPr>
        <p:sp>
          <p:nvSpPr>
            <p:cNvPr id="64757" name="Line 245">
              <a:extLst>
                <a:ext uri="{FF2B5EF4-FFF2-40B4-BE49-F238E27FC236}">
                  <a16:creationId xmlns:a16="http://schemas.microsoft.com/office/drawing/2014/main" id="{EDC48A82-65F7-40A3-A818-4CF682356F0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58" name="Line 246">
              <a:extLst>
                <a:ext uri="{FF2B5EF4-FFF2-40B4-BE49-F238E27FC236}">
                  <a16:creationId xmlns:a16="http://schemas.microsoft.com/office/drawing/2014/main" id="{0B2895CE-E37F-4F0A-8866-B0D639F8287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759" name="Text Box 247">
            <a:extLst>
              <a:ext uri="{FF2B5EF4-FFF2-40B4-BE49-F238E27FC236}">
                <a16:creationId xmlns:a16="http://schemas.microsoft.com/office/drawing/2014/main" id="{8DB0BAB6-C313-4F0F-9D10-695352DE2BE6}"/>
              </a:ext>
            </a:extLst>
          </p:cNvPr>
          <p:cNvSpPr txBox="1">
            <a:spLocks noChangeArrowheads="1"/>
          </p:cNvSpPr>
          <p:nvPr/>
        </p:nvSpPr>
        <p:spPr bwMode="auto">
          <a:xfrm>
            <a:off x="765175" y="3563938"/>
            <a:ext cx="1828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42nd Field Artillery Brigade</a:t>
            </a:r>
          </a:p>
        </p:txBody>
      </p:sp>
      <p:grpSp>
        <p:nvGrpSpPr>
          <p:cNvPr id="64760" name="Group 248">
            <a:extLst>
              <a:ext uri="{FF2B5EF4-FFF2-40B4-BE49-F238E27FC236}">
                <a16:creationId xmlns:a16="http://schemas.microsoft.com/office/drawing/2014/main" id="{5E69FD7C-E849-48A3-8333-8A315F9FED3D}"/>
              </a:ext>
            </a:extLst>
          </p:cNvPr>
          <p:cNvGrpSpPr>
            <a:grpSpLocks/>
          </p:cNvGrpSpPr>
          <p:nvPr/>
        </p:nvGrpSpPr>
        <p:grpSpPr bwMode="auto">
          <a:xfrm>
            <a:off x="476250" y="4067175"/>
            <a:ext cx="288925" cy="215900"/>
            <a:chOff x="2750" y="2336"/>
            <a:chExt cx="146" cy="99"/>
          </a:xfrm>
        </p:grpSpPr>
        <p:sp>
          <p:nvSpPr>
            <p:cNvPr id="64761" name="Rectangle 249">
              <a:extLst>
                <a:ext uri="{FF2B5EF4-FFF2-40B4-BE49-F238E27FC236}">
                  <a16:creationId xmlns:a16="http://schemas.microsoft.com/office/drawing/2014/main" id="{B8F7D720-B078-4968-BD56-81D458914564}"/>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62" name="Line 250">
              <a:extLst>
                <a:ext uri="{FF2B5EF4-FFF2-40B4-BE49-F238E27FC236}">
                  <a16:creationId xmlns:a16="http://schemas.microsoft.com/office/drawing/2014/main" id="{98F64FD9-D59C-4DD3-8836-E3EC6B8551F1}"/>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63" name="Line 251">
              <a:extLst>
                <a:ext uri="{FF2B5EF4-FFF2-40B4-BE49-F238E27FC236}">
                  <a16:creationId xmlns:a16="http://schemas.microsoft.com/office/drawing/2014/main" id="{C578F689-78E1-4F49-984E-53F8B12E9618}"/>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64" name="Line 252">
              <a:extLst>
                <a:ext uri="{FF2B5EF4-FFF2-40B4-BE49-F238E27FC236}">
                  <a16:creationId xmlns:a16="http://schemas.microsoft.com/office/drawing/2014/main" id="{B8ADD1E1-023E-4FFB-8A2D-0424AB3122B7}"/>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65" name="Line 253">
              <a:extLst>
                <a:ext uri="{FF2B5EF4-FFF2-40B4-BE49-F238E27FC236}">
                  <a16:creationId xmlns:a16="http://schemas.microsoft.com/office/drawing/2014/main" id="{C2CDD973-10F7-48CB-94F1-CD374A8CF33D}"/>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766" name="Group 254">
            <a:extLst>
              <a:ext uri="{FF2B5EF4-FFF2-40B4-BE49-F238E27FC236}">
                <a16:creationId xmlns:a16="http://schemas.microsoft.com/office/drawing/2014/main" id="{2EF95313-15A2-4B22-B52A-86FF1E6E72A7}"/>
              </a:ext>
            </a:extLst>
          </p:cNvPr>
          <p:cNvGrpSpPr>
            <a:grpSpLocks/>
          </p:cNvGrpSpPr>
          <p:nvPr/>
        </p:nvGrpSpPr>
        <p:grpSpPr bwMode="auto">
          <a:xfrm>
            <a:off x="582613" y="3995738"/>
            <a:ext cx="76200" cy="63500"/>
            <a:chOff x="2539" y="543"/>
            <a:chExt cx="48" cy="40"/>
          </a:xfrm>
        </p:grpSpPr>
        <p:sp>
          <p:nvSpPr>
            <p:cNvPr id="64767" name="Line 255">
              <a:extLst>
                <a:ext uri="{FF2B5EF4-FFF2-40B4-BE49-F238E27FC236}">
                  <a16:creationId xmlns:a16="http://schemas.microsoft.com/office/drawing/2014/main" id="{39BB3667-EBB1-4719-8371-1216D1CCC2D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68" name="Line 256">
              <a:extLst>
                <a:ext uri="{FF2B5EF4-FFF2-40B4-BE49-F238E27FC236}">
                  <a16:creationId xmlns:a16="http://schemas.microsoft.com/office/drawing/2014/main" id="{028D65D4-C356-4DAB-B799-B2647BCFDAA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769" name="Text Box 257">
            <a:extLst>
              <a:ext uri="{FF2B5EF4-FFF2-40B4-BE49-F238E27FC236}">
                <a16:creationId xmlns:a16="http://schemas.microsoft.com/office/drawing/2014/main" id="{6C491853-32E8-4C5E-84D7-9C4542B7A86B}"/>
              </a:ext>
            </a:extLst>
          </p:cNvPr>
          <p:cNvSpPr txBox="1">
            <a:spLocks noChangeArrowheads="1"/>
          </p:cNvSpPr>
          <p:nvPr/>
        </p:nvSpPr>
        <p:spPr bwMode="auto">
          <a:xfrm>
            <a:off x="765175" y="3995738"/>
            <a:ext cx="1597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130th Engineer Brigade</a:t>
            </a:r>
          </a:p>
        </p:txBody>
      </p:sp>
      <p:sp>
        <p:nvSpPr>
          <p:cNvPr id="64770" name="Line 258">
            <a:extLst>
              <a:ext uri="{FF2B5EF4-FFF2-40B4-BE49-F238E27FC236}">
                <a16:creationId xmlns:a16="http://schemas.microsoft.com/office/drawing/2014/main" id="{212219AD-1017-4150-8528-0D3AAFE113D3}"/>
              </a:ext>
            </a:extLst>
          </p:cNvPr>
          <p:cNvSpPr>
            <a:spLocks noChangeShapeType="1"/>
          </p:cNvSpPr>
          <p:nvPr/>
        </p:nvSpPr>
        <p:spPr bwMode="auto">
          <a:xfrm>
            <a:off x="260350" y="41402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71" name="Line 259">
            <a:extLst>
              <a:ext uri="{FF2B5EF4-FFF2-40B4-BE49-F238E27FC236}">
                <a16:creationId xmlns:a16="http://schemas.microsoft.com/office/drawing/2014/main" id="{F2FC1D56-9EB5-48B8-A296-D065EC9417E2}"/>
              </a:ext>
            </a:extLst>
          </p:cNvPr>
          <p:cNvSpPr>
            <a:spLocks noChangeShapeType="1"/>
          </p:cNvSpPr>
          <p:nvPr/>
        </p:nvSpPr>
        <p:spPr bwMode="auto">
          <a:xfrm>
            <a:off x="260350" y="37068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72" name="Line 260">
            <a:extLst>
              <a:ext uri="{FF2B5EF4-FFF2-40B4-BE49-F238E27FC236}">
                <a16:creationId xmlns:a16="http://schemas.microsoft.com/office/drawing/2014/main" id="{84DADE68-FC64-481C-A4FA-1CA76CF683A6}"/>
              </a:ext>
            </a:extLst>
          </p:cNvPr>
          <p:cNvSpPr>
            <a:spLocks noChangeShapeType="1"/>
          </p:cNvSpPr>
          <p:nvPr/>
        </p:nvSpPr>
        <p:spPr bwMode="auto">
          <a:xfrm>
            <a:off x="260350" y="32750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73" name="Line 261">
            <a:extLst>
              <a:ext uri="{FF2B5EF4-FFF2-40B4-BE49-F238E27FC236}">
                <a16:creationId xmlns:a16="http://schemas.microsoft.com/office/drawing/2014/main" id="{05835FF9-2C5F-405D-92FE-130766FA8F34}"/>
              </a:ext>
            </a:extLst>
          </p:cNvPr>
          <p:cNvSpPr>
            <a:spLocks noChangeShapeType="1"/>
          </p:cNvSpPr>
          <p:nvPr/>
        </p:nvSpPr>
        <p:spPr bwMode="auto">
          <a:xfrm>
            <a:off x="260350" y="28432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774" name="Rectangle 262">
            <a:extLst>
              <a:ext uri="{FF2B5EF4-FFF2-40B4-BE49-F238E27FC236}">
                <a16:creationId xmlns:a16="http://schemas.microsoft.com/office/drawing/2014/main" id="{4BF53CA4-0A07-41CB-B7C7-28AC36C548D2}"/>
              </a:ext>
            </a:extLst>
          </p:cNvPr>
          <p:cNvSpPr>
            <a:spLocks noChangeAspect="1" noChangeArrowheads="1"/>
          </p:cNvSpPr>
          <p:nvPr/>
        </p:nvSpPr>
        <p:spPr bwMode="auto">
          <a:xfrm>
            <a:off x="3429000" y="827088"/>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4775" name="Group 263">
            <a:extLst>
              <a:ext uri="{FF2B5EF4-FFF2-40B4-BE49-F238E27FC236}">
                <a16:creationId xmlns:a16="http://schemas.microsoft.com/office/drawing/2014/main" id="{3B259861-C932-44FA-B136-B9DBEB3990FA}"/>
              </a:ext>
            </a:extLst>
          </p:cNvPr>
          <p:cNvGrpSpPr>
            <a:grpSpLocks/>
          </p:cNvGrpSpPr>
          <p:nvPr/>
        </p:nvGrpSpPr>
        <p:grpSpPr bwMode="auto">
          <a:xfrm>
            <a:off x="3498850" y="755650"/>
            <a:ext cx="220663" cy="63500"/>
            <a:chOff x="164" y="249"/>
            <a:chExt cx="139" cy="40"/>
          </a:xfrm>
        </p:grpSpPr>
        <p:grpSp>
          <p:nvGrpSpPr>
            <p:cNvPr id="64776" name="Group 264">
              <a:extLst>
                <a:ext uri="{FF2B5EF4-FFF2-40B4-BE49-F238E27FC236}">
                  <a16:creationId xmlns:a16="http://schemas.microsoft.com/office/drawing/2014/main" id="{DA3D33B8-AE4D-4BC5-AF28-21A120C3F524}"/>
                </a:ext>
              </a:extLst>
            </p:cNvPr>
            <p:cNvGrpSpPr>
              <a:grpSpLocks/>
            </p:cNvGrpSpPr>
            <p:nvPr/>
          </p:nvGrpSpPr>
          <p:grpSpPr bwMode="auto">
            <a:xfrm>
              <a:off x="255" y="249"/>
              <a:ext cx="48" cy="40"/>
              <a:chOff x="2539" y="543"/>
              <a:chExt cx="48" cy="40"/>
            </a:xfrm>
          </p:grpSpPr>
          <p:sp>
            <p:nvSpPr>
              <p:cNvPr id="64777" name="Line 265">
                <a:extLst>
                  <a:ext uri="{FF2B5EF4-FFF2-40B4-BE49-F238E27FC236}">
                    <a16:creationId xmlns:a16="http://schemas.microsoft.com/office/drawing/2014/main" id="{0FDFEAC5-893C-41C2-8B18-E2120669961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78" name="Line 266">
                <a:extLst>
                  <a:ext uri="{FF2B5EF4-FFF2-40B4-BE49-F238E27FC236}">
                    <a16:creationId xmlns:a16="http://schemas.microsoft.com/office/drawing/2014/main" id="{AFAE53CC-078A-4936-8BE3-BE07122BB87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79" name="Group 267">
              <a:extLst>
                <a:ext uri="{FF2B5EF4-FFF2-40B4-BE49-F238E27FC236}">
                  <a16:creationId xmlns:a16="http://schemas.microsoft.com/office/drawing/2014/main" id="{B8C8F727-B3DF-47CC-B571-6C15B7236494}"/>
                </a:ext>
              </a:extLst>
            </p:cNvPr>
            <p:cNvGrpSpPr>
              <a:grpSpLocks/>
            </p:cNvGrpSpPr>
            <p:nvPr/>
          </p:nvGrpSpPr>
          <p:grpSpPr bwMode="auto">
            <a:xfrm>
              <a:off x="164" y="249"/>
              <a:ext cx="93" cy="40"/>
              <a:chOff x="3884" y="748"/>
              <a:chExt cx="93" cy="40"/>
            </a:xfrm>
          </p:grpSpPr>
          <p:grpSp>
            <p:nvGrpSpPr>
              <p:cNvPr id="64780" name="Group 268">
                <a:extLst>
                  <a:ext uri="{FF2B5EF4-FFF2-40B4-BE49-F238E27FC236}">
                    <a16:creationId xmlns:a16="http://schemas.microsoft.com/office/drawing/2014/main" id="{B0478466-9198-46BE-A68A-F27002F5B615}"/>
                  </a:ext>
                </a:extLst>
              </p:cNvPr>
              <p:cNvGrpSpPr>
                <a:grpSpLocks/>
              </p:cNvGrpSpPr>
              <p:nvPr/>
            </p:nvGrpSpPr>
            <p:grpSpPr bwMode="auto">
              <a:xfrm>
                <a:off x="3884" y="748"/>
                <a:ext cx="48" cy="40"/>
                <a:chOff x="2539" y="543"/>
                <a:chExt cx="48" cy="40"/>
              </a:xfrm>
            </p:grpSpPr>
            <p:sp>
              <p:nvSpPr>
                <p:cNvPr id="64781" name="Line 269">
                  <a:extLst>
                    <a:ext uri="{FF2B5EF4-FFF2-40B4-BE49-F238E27FC236}">
                      <a16:creationId xmlns:a16="http://schemas.microsoft.com/office/drawing/2014/main" id="{3539F760-27D7-4136-8CD4-6C363F4B30C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82" name="Line 270">
                  <a:extLst>
                    <a:ext uri="{FF2B5EF4-FFF2-40B4-BE49-F238E27FC236}">
                      <a16:creationId xmlns:a16="http://schemas.microsoft.com/office/drawing/2014/main" id="{2CD37EAC-168C-44C1-8799-1C8B40F72B3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83" name="Group 271">
                <a:extLst>
                  <a:ext uri="{FF2B5EF4-FFF2-40B4-BE49-F238E27FC236}">
                    <a16:creationId xmlns:a16="http://schemas.microsoft.com/office/drawing/2014/main" id="{2B7CE774-1E8B-4851-AF9E-2D7F0EE14350}"/>
                  </a:ext>
                </a:extLst>
              </p:cNvPr>
              <p:cNvGrpSpPr>
                <a:grpSpLocks/>
              </p:cNvGrpSpPr>
              <p:nvPr/>
            </p:nvGrpSpPr>
            <p:grpSpPr bwMode="auto">
              <a:xfrm>
                <a:off x="3929" y="748"/>
                <a:ext cx="48" cy="40"/>
                <a:chOff x="2539" y="543"/>
                <a:chExt cx="48" cy="40"/>
              </a:xfrm>
            </p:grpSpPr>
            <p:sp>
              <p:nvSpPr>
                <p:cNvPr id="64784" name="Line 272">
                  <a:extLst>
                    <a:ext uri="{FF2B5EF4-FFF2-40B4-BE49-F238E27FC236}">
                      <a16:creationId xmlns:a16="http://schemas.microsoft.com/office/drawing/2014/main" id="{DF6C4233-6155-4972-A8FE-E683C56DA1D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85" name="Line 273">
                  <a:extLst>
                    <a:ext uri="{FF2B5EF4-FFF2-40B4-BE49-F238E27FC236}">
                      <a16:creationId xmlns:a16="http://schemas.microsoft.com/office/drawing/2014/main" id="{1ACD3152-4CEA-4CF9-B9A9-4D17E4F8DBA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4786" name="Text Box 274">
            <a:extLst>
              <a:ext uri="{FF2B5EF4-FFF2-40B4-BE49-F238E27FC236}">
                <a16:creationId xmlns:a16="http://schemas.microsoft.com/office/drawing/2014/main" id="{B2A1DAB5-1C0F-4C91-8575-3DD38381D88C}"/>
              </a:ext>
            </a:extLst>
          </p:cNvPr>
          <p:cNvSpPr txBox="1">
            <a:spLocks noChangeArrowheads="1"/>
          </p:cNvSpPr>
          <p:nvPr/>
        </p:nvSpPr>
        <p:spPr bwMode="auto">
          <a:xfrm>
            <a:off x="3789363" y="827088"/>
            <a:ext cx="11080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VII Corps</a:t>
            </a:r>
          </a:p>
        </p:txBody>
      </p:sp>
      <p:grpSp>
        <p:nvGrpSpPr>
          <p:cNvPr id="64787" name="Group 275">
            <a:extLst>
              <a:ext uri="{FF2B5EF4-FFF2-40B4-BE49-F238E27FC236}">
                <a16:creationId xmlns:a16="http://schemas.microsoft.com/office/drawing/2014/main" id="{8A53F7C5-E5B0-4596-AC0C-E447B3F20C38}"/>
              </a:ext>
            </a:extLst>
          </p:cNvPr>
          <p:cNvGrpSpPr>
            <a:grpSpLocks/>
          </p:cNvGrpSpPr>
          <p:nvPr/>
        </p:nvGrpSpPr>
        <p:grpSpPr bwMode="auto">
          <a:xfrm>
            <a:off x="3789363" y="1331913"/>
            <a:ext cx="360362" cy="287337"/>
            <a:chOff x="2931" y="2245"/>
            <a:chExt cx="146" cy="99"/>
          </a:xfrm>
        </p:grpSpPr>
        <p:sp>
          <p:nvSpPr>
            <p:cNvPr id="64788" name="Rectangle 276">
              <a:extLst>
                <a:ext uri="{FF2B5EF4-FFF2-40B4-BE49-F238E27FC236}">
                  <a16:creationId xmlns:a16="http://schemas.microsoft.com/office/drawing/2014/main" id="{67D05AA7-6A6F-4B16-8050-BA8B844AAC12}"/>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89" name="Oval 277">
              <a:extLst>
                <a:ext uri="{FF2B5EF4-FFF2-40B4-BE49-F238E27FC236}">
                  <a16:creationId xmlns:a16="http://schemas.microsoft.com/office/drawing/2014/main" id="{BFB4BCC1-4856-4E96-80F4-313EDB86F61E}"/>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90" name="Group 278">
            <a:extLst>
              <a:ext uri="{FF2B5EF4-FFF2-40B4-BE49-F238E27FC236}">
                <a16:creationId xmlns:a16="http://schemas.microsoft.com/office/drawing/2014/main" id="{C291058B-CCF3-46A4-B915-F910388958B4}"/>
              </a:ext>
            </a:extLst>
          </p:cNvPr>
          <p:cNvGrpSpPr>
            <a:grpSpLocks/>
          </p:cNvGrpSpPr>
          <p:nvPr/>
        </p:nvGrpSpPr>
        <p:grpSpPr bwMode="auto">
          <a:xfrm>
            <a:off x="3895725" y="1258888"/>
            <a:ext cx="147638" cy="63500"/>
            <a:chOff x="3884" y="748"/>
            <a:chExt cx="93" cy="40"/>
          </a:xfrm>
        </p:grpSpPr>
        <p:grpSp>
          <p:nvGrpSpPr>
            <p:cNvPr id="64791" name="Group 279">
              <a:extLst>
                <a:ext uri="{FF2B5EF4-FFF2-40B4-BE49-F238E27FC236}">
                  <a16:creationId xmlns:a16="http://schemas.microsoft.com/office/drawing/2014/main" id="{0576DC46-4690-452C-AB18-78B9D081A920}"/>
                </a:ext>
              </a:extLst>
            </p:cNvPr>
            <p:cNvGrpSpPr>
              <a:grpSpLocks/>
            </p:cNvGrpSpPr>
            <p:nvPr/>
          </p:nvGrpSpPr>
          <p:grpSpPr bwMode="auto">
            <a:xfrm>
              <a:off x="3884" y="748"/>
              <a:ext cx="48" cy="40"/>
              <a:chOff x="2539" y="543"/>
              <a:chExt cx="48" cy="40"/>
            </a:xfrm>
          </p:grpSpPr>
          <p:sp>
            <p:nvSpPr>
              <p:cNvPr id="64792" name="Line 280">
                <a:extLst>
                  <a:ext uri="{FF2B5EF4-FFF2-40B4-BE49-F238E27FC236}">
                    <a16:creationId xmlns:a16="http://schemas.microsoft.com/office/drawing/2014/main" id="{6169F7D4-0128-455C-820D-CC44DB41C1B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93" name="Line 281">
                <a:extLst>
                  <a:ext uri="{FF2B5EF4-FFF2-40B4-BE49-F238E27FC236}">
                    <a16:creationId xmlns:a16="http://schemas.microsoft.com/office/drawing/2014/main" id="{FD575BE1-7BCA-4EC8-8D30-8B1A5056A2C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794" name="Group 282">
              <a:extLst>
                <a:ext uri="{FF2B5EF4-FFF2-40B4-BE49-F238E27FC236}">
                  <a16:creationId xmlns:a16="http://schemas.microsoft.com/office/drawing/2014/main" id="{A9AACBB3-554C-43C2-96FD-BFCF1ED67E17}"/>
                </a:ext>
              </a:extLst>
            </p:cNvPr>
            <p:cNvGrpSpPr>
              <a:grpSpLocks/>
            </p:cNvGrpSpPr>
            <p:nvPr/>
          </p:nvGrpSpPr>
          <p:grpSpPr bwMode="auto">
            <a:xfrm>
              <a:off x="3929" y="748"/>
              <a:ext cx="48" cy="40"/>
              <a:chOff x="2539" y="543"/>
              <a:chExt cx="48" cy="40"/>
            </a:xfrm>
          </p:grpSpPr>
          <p:sp>
            <p:nvSpPr>
              <p:cNvPr id="64795" name="Line 283">
                <a:extLst>
                  <a:ext uri="{FF2B5EF4-FFF2-40B4-BE49-F238E27FC236}">
                    <a16:creationId xmlns:a16="http://schemas.microsoft.com/office/drawing/2014/main" id="{4CA1AF81-3013-4BED-AEEA-44EE7F79079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796" name="Line 284">
                <a:extLst>
                  <a:ext uri="{FF2B5EF4-FFF2-40B4-BE49-F238E27FC236}">
                    <a16:creationId xmlns:a16="http://schemas.microsoft.com/office/drawing/2014/main" id="{498F9910-3844-4051-B363-F4AD17E38C3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4797" name="Text Box 285">
            <a:extLst>
              <a:ext uri="{FF2B5EF4-FFF2-40B4-BE49-F238E27FC236}">
                <a16:creationId xmlns:a16="http://schemas.microsoft.com/office/drawing/2014/main" id="{B3056FDC-FC6D-43AB-9211-247FBE263498}"/>
              </a:ext>
            </a:extLst>
          </p:cNvPr>
          <p:cNvSpPr txBox="1">
            <a:spLocks noChangeArrowheads="1"/>
          </p:cNvSpPr>
          <p:nvPr/>
        </p:nvSpPr>
        <p:spPr bwMode="auto">
          <a:xfrm>
            <a:off x="4149725" y="1258888"/>
            <a:ext cx="1716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CWUS-01</a:t>
            </a:r>
          </a:p>
          <a:p>
            <a:r>
              <a:rPr lang="en-GB" altLang="en-US" sz="1200" b="1"/>
              <a:t>1st Armored Division</a:t>
            </a:r>
          </a:p>
        </p:txBody>
      </p:sp>
      <p:grpSp>
        <p:nvGrpSpPr>
          <p:cNvPr id="64798" name="Group 286">
            <a:extLst>
              <a:ext uri="{FF2B5EF4-FFF2-40B4-BE49-F238E27FC236}">
                <a16:creationId xmlns:a16="http://schemas.microsoft.com/office/drawing/2014/main" id="{CFDB7AFE-84D7-4002-9F37-1803A27E8D55}"/>
              </a:ext>
            </a:extLst>
          </p:cNvPr>
          <p:cNvGrpSpPr>
            <a:grpSpLocks/>
          </p:cNvGrpSpPr>
          <p:nvPr/>
        </p:nvGrpSpPr>
        <p:grpSpPr bwMode="auto">
          <a:xfrm>
            <a:off x="3789363" y="1836738"/>
            <a:ext cx="360362" cy="287337"/>
            <a:chOff x="2523" y="2472"/>
            <a:chExt cx="152" cy="99"/>
          </a:xfrm>
        </p:grpSpPr>
        <p:sp>
          <p:nvSpPr>
            <p:cNvPr id="64799" name="Rectangle 287">
              <a:extLst>
                <a:ext uri="{FF2B5EF4-FFF2-40B4-BE49-F238E27FC236}">
                  <a16:creationId xmlns:a16="http://schemas.microsoft.com/office/drawing/2014/main" id="{9384AB9C-4437-4EFC-A087-D331559A1AD2}"/>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00" name="Oval 288">
              <a:extLst>
                <a:ext uri="{FF2B5EF4-FFF2-40B4-BE49-F238E27FC236}">
                  <a16:creationId xmlns:a16="http://schemas.microsoft.com/office/drawing/2014/main" id="{5962888A-2C97-437C-A724-40F18A9E5963}"/>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01" name="Line 289">
              <a:extLst>
                <a:ext uri="{FF2B5EF4-FFF2-40B4-BE49-F238E27FC236}">
                  <a16:creationId xmlns:a16="http://schemas.microsoft.com/office/drawing/2014/main" id="{D54720AF-B1D0-41EF-91D5-155A31EEAE3E}"/>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02" name="Line 290">
              <a:extLst>
                <a:ext uri="{FF2B5EF4-FFF2-40B4-BE49-F238E27FC236}">
                  <a16:creationId xmlns:a16="http://schemas.microsoft.com/office/drawing/2014/main" id="{F4D538CD-185E-457D-BBA0-82C70AE96B8E}"/>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803" name="Group 291">
            <a:extLst>
              <a:ext uri="{FF2B5EF4-FFF2-40B4-BE49-F238E27FC236}">
                <a16:creationId xmlns:a16="http://schemas.microsoft.com/office/drawing/2014/main" id="{CF34DD7E-6CEE-4473-98DE-7974D30B4BFC}"/>
              </a:ext>
            </a:extLst>
          </p:cNvPr>
          <p:cNvGrpSpPr>
            <a:grpSpLocks/>
          </p:cNvGrpSpPr>
          <p:nvPr/>
        </p:nvGrpSpPr>
        <p:grpSpPr bwMode="auto">
          <a:xfrm>
            <a:off x="3895725" y="1763713"/>
            <a:ext cx="147638" cy="63500"/>
            <a:chOff x="3884" y="748"/>
            <a:chExt cx="93" cy="40"/>
          </a:xfrm>
        </p:grpSpPr>
        <p:grpSp>
          <p:nvGrpSpPr>
            <p:cNvPr id="64804" name="Group 292">
              <a:extLst>
                <a:ext uri="{FF2B5EF4-FFF2-40B4-BE49-F238E27FC236}">
                  <a16:creationId xmlns:a16="http://schemas.microsoft.com/office/drawing/2014/main" id="{66D65A3C-E628-4BFB-9E6C-FFF1B4617D88}"/>
                </a:ext>
              </a:extLst>
            </p:cNvPr>
            <p:cNvGrpSpPr>
              <a:grpSpLocks/>
            </p:cNvGrpSpPr>
            <p:nvPr/>
          </p:nvGrpSpPr>
          <p:grpSpPr bwMode="auto">
            <a:xfrm>
              <a:off x="3884" y="748"/>
              <a:ext cx="48" cy="40"/>
              <a:chOff x="2539" y="543"/>
              <a:chExt cx="48" cy="40"/>
            </a:xfrm>
          </p:grpSpPr>
          <p:sp>
            <p:nvSpPr>
              <p:cNvPr id="64805" name="Line 293">
                <a:extLst>
                  <a:ext uri="{FF2B5EF4-FFF2-40B4-BE49-F238E27FC236}">
                    <a16:creationId xmlns:a16="http://schemas.microsoft.com/office/drawing/2014/main" id="{0431C24C-3827-4ECF-81E5-7CF6BBE1D54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06" name="Line 294">
                <a:extLst>
                  <a:ext uri="{FF2B5EF4-FFF2-40B4-BE49-F238E27FC236}">
                    <a16:creationId xmlns:a16="http://schemas.microsoft.com/office/drawing/2014/main" id="{44561E24-BF5C-431A-8436-7F36BA2B417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807" name="Group 295">
              <a:extLst>
                <a:ext uri="{FF2B5EF4-FFF2-40B4-BE49-F238E27FC236}">
                  <a16:creationId xmlns:a16="http://schemas.microsoft.com/office/drawing/2014/main" id="{0D0B102C-2523-4B75-ADF7-507AC94C893D}"/>
                </a:ext>
              </a:extLst>
            </p:cNvPr>
            <p:cNvGrpSpPr>
              <a:grpSpLocks/>
            </p:cNvGrpSpPr>
            <p:nvPr/>
          </p:nvGrpSpPr>
          <p:grpSpPr bwMode="auto">
            <a:xfrm>
              <a:off x="3929" y="748"/>
              <a:ext cx="48" cy="40"/>
              <a:chOff x="2539" y="543"/>
              <a:chExt cx="48" cy="40"/>
            </a:xfrm>
          </p:grpSpPr>
          <p:sp>
            <p:nvSpPr>
              <p:cNvPr id="64808" name="Line 296">
                <a:extLst>
                  <a:ext uri="{FF2B5EF4-FFF2-40B4-BE49-F238E27FC236}">
                    <a16:creationId xmlns:a16="http://schemas.microsoft.com/office/drawing/2014/main" id="{96E06FA4-EFDC-4D25-867C-C1249C3B9DC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09" name="Line 297">
                <a:extLst>
                  <a:ext uri="{FF2B5EF4-FFF2-40B4-BE49-F238E27FC236}">
                    <a16:creationId xmlns:a16="http://schemas.microsoft.com/office/drawing/2014/main" id="{B20E45EE-0F5E-4781-A65C-3C6220BB45E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4810" name="Text Box 298">
            <a:extLst>
              <a:ext uri="{FF2B5EF4-FFF2-40B4-BE49-F238E27FC236}">
                <a16:creationId xmlns:a16="http://schemas.microsoft.com/office/drawing/2014/main" id="{5540973C-9B67-41E5-B98C-B8B2C3B17E6C}"/>
              </a:ext>
            </a:extLst>
          </p:cNvPr>
          <p:cNvSpPr txBox="1">
            <a:spLocks noChangeArrowheads="1"/>
          </p:cNvSpPr>
          <p:nvPr/>
        </p:nvSpPr>
        <p:spPr bwMode="auto">
          <a:xfrm>
            <a:off x="4149725" y="1763713"/>
            <a:ext cx="21923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3rd Infantry Division (Mech)</a:t>
            </a:r>
          </a:p>
        </p:txBody>
      </p:sp>
      <p:grpSp>
        <p:nvGrpSpPr>
          <p:cNvPr id="64811" name="Group 299">
            <a:extLst>
              <a:ext uri="{FF2B5EF4-FFF2-40B4-BE49-F238E27FC236}">
                <a16:creationId xmlns:a16="http://schemas.microsoft.com/office/drawing/2014/main" id="{A52D8BD7-7811-4732-8112-5BD358EF9FCC}"/>
              </a:ext>
            </a:extLst>
          </p:cNvPr>
          <p:cNvGrpSpPr>
            <a:grpSpLocks/>
          </p:cNvGrpSpPr>
          <p:nvPr/>
        </p:nvGrpSpPr>
        <p:grpSpPr bwMode="auto">
          <a:xfrm>
            <a:off x="3789363" y="2339975"/>
            <a:ext cx="288925" cy="215900"/>
            <a:chOff x="2296" y="2835"/>
            <a:chExt cx="151" cy="99"/>
          </a:xfrm>
        </p:grpSpPr>
        <p:sp>
          <p:nvSpPr>
            <p:cNvPr id="64812" name="Rectangle 300">
              <a:extLst>
                <a:ext uri="{FF2B5EF4-FFF2-40B4-BE49-F238E27FC236}">
                  <a16:creationId xmlns:a16="http://schemas.microsoft.com/office/drawing/2014/main" id="{BE3B81A9-4C0E-4452-B8D8-77A73B143FAD}"/>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13" name="Oval 301">
              <a:extLst>
                <a:ext uri="{FF2B5EF4-FFF2-40B4-BE49-F238E27FC236}">
                  <a16:creationId xmlns:a16="http://schemas.microsoft.com/office/drawing/2014/main" id="{45642817-D8F3-48BA-8CEE-05C7F3338EBC}"/>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14" name="Line 302">
              <a:extLst>
                <a:ext uri="{FF2B5EF4-FFF2-40B4-BE49-F238E27FC236}">
                  <a16:creationId xmlns:a16="http://schemas.microsoft.com/office/drawing/2014/main" id="{DE9C1A99-FE73-4E06-A816-20A716F01DEC}"/>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815" name="Group 303">
            <a:extLst>
              <a:ext uri="{FF2B5EF4-FFF2-40B4-BE49-F238E27FC236}">
                <a16:creationId xmlns:a16="http://schemas.microsoft.com/office/drawing/2014/main" id="{3161EA9E-EC12-4CE8-BEAA-9D539A53EEA6}"/>
              </a:ext>
            </a:extLst>
          </p:cNvPr>
          <p:cNvGrpSpPr>
            <a:grpSpLocks/>
          </p:cNvGrpSpPr>
          <p:nvPr/>
        </p:nvGrpSpPr>
        <p:grpSpPr bwMode="auto">
          <a:xfrm>
            <a:off x="3867150" y="2268538"/>
            <a:ext cx="131763" cy="65087"/>
            <a:chOff x="384" y="2015"/>
            <a:chExt cx="83" cy="41"/>
          </a:xfrm>
        </p:grpSpPr>
        <p:sp>
          <p:nvSpPr>
            <p:cNvPr id="64816" name="Line 304">
              <a:extLst>
                <a:ext uri="{FF2B5EF4-FFF2-40B4-BE49-F238E27FC236}">
                  <a16:creationId xmlns:a16="http://schemas.microsoft.com/office/drawing/2014/main" id="{2634D8E9-EEB3-47D5-8E72-D45CC24B64FC}"/>
                </a:ext>
              </a:extLst>
            </p:cNvPr>
            <p:cNvSpPr>
              <a:spLocks noChangeShapeType="1"/>
            </p:cNvSpPr>
            <p:nvPr/>
          </p:nvSpPr>
          <p:spPr bwMode="auto">
            <a:xfrm>
              <a:off x="426"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817" name="Group 305">
              <a:extLst>
                <a:ext uri="{FF2B5EF4-FFF2-40B4-BE49-F238E27FC236}">
                  <a16:creationId xmlns:a16="http://schemas.microsoft.com/office/drawing/2014/main" id="{AF3A519C-0EAF-422C-9E1F-43465874A1B6}"/>
                </a:ext>
              </a:extLst>
            </p:cNvPr>
            <p:cNvGrpSpPr>
              <a:grpSpLocks/>
            </p:cNvGrpSpPr>
            <p:nvPr/>
          </p:nvGrpSpPr>
          <p:grpSpPr bwMode="auto">
            <a:xfrm>
              <a:off x="384" y="2015"/>
              <a:ext cx="83" cy="41"/>
              <a:chOff x="384" y="2015"/>
              <a:chExt cx="83" cy="41"/>
            </a:xfrm>
          </p:grpSpPr>
          <p:sp>
            <p:nvSpPr>
              <p:cNvPr id="64818" name="Line 306">
                <a:extLst>
                  <a:ext uri="{FF2B5EF4-FFF2-40B4-BE49-F238E27FC236}">
                    <a16:creationId xmlns:a16="http://schemas.microsoft.com/office/drawing/2014/main" id="{B564245A-10F2-4D7F-859B-6B74A1D4CCC1}"/>
                  </a:ext>
                </a:extLst>
              </p:cNvPr>
              <p:cNvSpPr>
                <a:spLocks noChangeShapeType="1"/>
              </p:cNvSpPr>
              <p:nvPr/>
            </p:nvSpPr>
            <p:spPr bwMode="auto">
              <a:xfrm>
                <a:off x="384"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19" name="Line 307">
                <a:extLst>
                  <a:ext uri="{FF2B5EF4-FFF2-40B4-BE49-F238E27FC236}">
                    <a16:creationId xmlns:a16="http://schemas.microsoft.com/office/drawing/2014/main" id="{7A5F45EC-9242-481A-AF17-ED76A3ADDE04}"/>
                  </a:ext>
                </a:extLst>
              </p:cNvPr>
              <p:cNvSpPr>
                <a:spLocks noChangeShapeType="1"/>
              </p:cNvSpPr>
              <p:nvPr/>
            </p:nvSpPr>
            <p:spPr bwMode="auto">
              <a:xfrm>
                <a:off x="467" y="201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4820" name="Text Box 308">
            <a:extLst>
              <a:ext uri="{FF2B5EF4-FFF2-40B4-BE49-F238E27FC236}">
                <a16:creationId xmlns:a16="http://schemas.microsoft.com/office/drawing/2014/main" id="{20D1DB90-68DA-46C5-888A-299C9162113D}"/>
              </a:ext>
            </a:extLst>
          </p:cNvPr>
          <p:cNvSpPr txBox="1">
            <a:spLocks noChangeArrowheads="1"/>
          </p:cNvSpPr>
          <p:nvPr/>
        </p:nvSpPr>
        <p:spPr bwMode="auto">
          <a:xfrm>
            <a:off x="4076700" y="2195513"/>
            <a:ext cx="207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CWUS-12</a:t>
            </a:r>
          </a:p>
          <a:p>
            <a:r>
              <a:rPr lang="en-GB" altLang="en-US" sz="1000" b="1"/>
              <a:t>2nd Armored Cavalry Regiment</a:t>
            </a:r>
          </a:p>
        </p:txBody>
      </p:sp>
      <p:sp>
        <p:nvSpPr>
          <p:cNvPr id="64821" name="Line 309">
            <a:extLst>
              <a:ext uri="{FF2B5EF4-FFF2-40B4-BE49-F238E27FC236}">
                <a16:creationId xmlns:a16="http://schemas.microsoft.com/office/drawing/2014/main" id="{92DACD62-8EEE-4CD1-ADD1-30B77C748111}"/>
              </a:ext>
            </a:extLst>
          </p:cNvPr>
          <p:cNvSpPr>
            <a:spLocks noChangeShapeType="1"/>
          </p:cNvSpPr>
          <p:nvPr/>
        </p:nvSpPr>
        <p:spPr bwMode="auto">
          <a:xfrm>
            <a:off x="3571875" y="1116013"/>
            <a:ext cx="0" cy="38877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22" name="Line 310">
            <a:extLst>
              <a:ext uri="{FF2B5EF4-FFF2-40B4-BE49-F238E27FC236}">
                <a16:creationId xmlns:a16="http://schemas.microsoft.com/office/drawing/2014/main" id="{0672791A-29F8-4F39-AC82-7AA4E1E39C72}"/>
              </a:ext>
            </a:extLst>
          </p:cNvPr>
          <p:cNvSpPr>
            <a:spLocks noChangeShapeType="1"/>
          </p:cNvSpPr>
          <p:nvPr/>
        </p:nvSpPr>
        <p:spPr bwMode="auto">
          <a:xfrm>
            <a:off x="3573463" y="24114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23" name="Line 311">
            <a:extLst>
              <a:ext uri="{FF2B5EF4-FFF2-40B4-BE49-F238E27FC236}">
                <a16:creationId xmlns:a16="http://schemas.microsoft.com/office/drawing/2014/main" id="{07A24E51-0960-4469-9E96-540185EBC45E}"/>
              </a:ext>
            </a:extLst>
          </p:cNvPr>
          <p:cNvSpPr>
            <a:spLocks noChangeShapeType="1"/>
          </p:cNvSpPr>
          <p:nvPr/>
        </p:nvSpPr>
        <p:spPr bwMode="auto">
          <a:xfrm>
            <a:off x="3573463" y="19796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24" name="Line 312">
            <a:extLst>
              <a:ext uri="{FF2B5EF4-FFF2-40B4-BE49-F238E27FC236}">
                <a16:creationId xmlns:a16="http://schemas.microsoft.com/office/drawing/2014/main" id="{A475FF68-AD54-40CA-9FE6-F72E7A7692D7}"/>
              </a:ext>
            </a:extLst>
          </p:cNvPr>
          <p:cNvSpPr>
            <a:spLocks noChangeShapeType="1"/>
          </p:cNvSpPr>
          <p:nvPr/>
        </p:nvSpPr>
        <p:spPr bwMode="auto">
          <a:xfrm>
            <a:off x="3573463" y="14747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825" name="Group 313">
            <a:extLst>
              <a:ext uri="{FF2B5EF4-FFF2-40B4-BE49-F238E27FC236}">
                <a16:creationId xmlns:a16="http://schemas.microsoft.com/office/drawing/2014/main" id="{A151EB7F-DF6F-42A6-8B2A-98DCAFED227E}"/>
              </a:ext>
            </a:extLst>
          </p:cNvPr>
          <p:cNvGrpSpPr>
            <a:grpSpLocks/>
          </p:cNvGrpSpPr>
          <p:nvPr/>
        </p:nvGrpSpPr>
        <p:grpSpPr bwMode="auto">
          <a:xfrm>
            <a:off x="3789363" y="2771775"/>
            <a:ext cx="288925" cy="215900"/>
            <a:chOff x="2341" y="3016"/>
            <a:chExt cx="154" cy="100"/>
          </a:xfrm>
        </p:grpSpPr>
        <p:sp>
          <p:nvSpPr>
            <p:cNvPr id="64826" name="Rectangle 314">
              <a:extLst>
                <a:ext uri="{FF2B5EF4-FFF2-40B4-BE49-F238E27FC236}">
                  <a16:creationId xmlns:a16="http://schemas.microsoft.com/office/drawing/2014/main" id="{CACBEFE1-98F2-4A9E-AA93-D6FCD1A17750}"/>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4827" name="Group 315">
              <a:extLst>
                <a:ext uri="{FF2B5EF4-FFF2-40B4-BE49-F238E27FC236}">
                  <a16:creationId xmlns:a16="http://schemas.microsoft.com/office/drawing/2014/main" id="{BE74B601-33AD-4D8B-9C64-532A13466845}"/>
                </a:ext>
              </a:extLst>
            </p:cNvPr>
            <p:cNvGrpSpPr>
              <a:grpSpLocks/>
            </p:cNvGrpSpPr>
            <p:nvPr/>
          </p:nvGrpSpPr>
          <p:grpSpPr bwMode="auto">
            <a:xfrm>
              <a:off x="2363" y="3033"/>
              <a:ext cx="110" cy="63"/>
              <a:chOff x="691" y="3359"/>
              <a:chExt cx="136" cy="90"/>
            </a:xfrm>
          </p:grpSpPr>
          <p:sp>
            <p:nvSpPr>
              <p:cNvPr id="64828" name="Line 316">
                <a:extLst>
                  <a:ext uri="{FF2B5EF4-FFF2-40B4-BE49-F238E27FC236}">
                    <a16:creationId xmlns:a16="http://schemas.microsoft.com/office/drawing/2014/main" id="{4D9BB85F-1411-4755-8D4B-78200020F23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29" name="Line 317">
                <a:extLst>
                  <a:ext uri="{FF2B5EF4-FFF2-40B4-BE49-F238E27FC236}">
                    <a16:creationId xmlns:a16="http://schemas.microsoft.com/office/drawing/2014/main" id="{0A5C8CC1-832B-4539-8C77-AD28535A7353}"/>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30" name="Line 318">
                <a:extLst>
                  <a:ext uri="{FF2B5EF4-FFF2-40B4-BE49-F238E27FC236}">
                    <a16:creationId xmlns:a16="http://schemas.microsoft.com/office/drawing/2014/main" id="{4CB2BE92-A112-4D5A-B2C2-13542339FEEA}"/>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31" name="Line 319">
                <a:extLst>
                  <a:ext uri="{FF2B5EF4-FFF2-40B4-BE49-F238E27FC236}">
                    <a16:creationId xmlns:a16="http://schemas.microsoft.com/office/drawing/2014/main" id="{4B38B6C5-AD6A-4337-9DF7-8D8840A8893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4832" name="Group 320">
            <a:extLst>
              <a:ext uri="{FF2B5EF4-FFF2-40B4-BE49-F238E27FC236}">
                <a16:creationId xmlns:a16="http://schemas.microsoft.com/office/drawing/2014/main" id="{ED58CD0A-1C1C-4445-B985-D5CE069EB645}"/>
              </a:ext>
            </a:extLst>
          </p:cNvPr>
          <p:cNvGrpSpPr>
            <a:grpSpLocks/>
          </p:cNvGrpSpPr>
          <p:nvPr/>
        </p:nvGrpSpPr>
        <p:grpSpPr bwMode="auto">
          <a:xfrm>
            <a:off x="3895725" y="2698750"/>
            <a:ext cx="76200" cy="63500"/>
            <a:chOff x="2539" y="543"/>
            <a:chExt cx="48" cy="40"/>
          </a:xfrm>
        </p:grpSpPr>
        <p:sp>
          <p:nvSpPr>
            <p:cNvPr id="64833" name="Line 321">
              <a:extLst>
                <a:ext uri="{FF2B5EF4-FFF2-40B4-BE49-F238E27FC236}">
                  <a16:creationId xmlns:a16="http://schemas.microsoft.com/office/drawing/2014/main" id="{5276DB63-E771-4D79-B1A2-53D22A402AC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34" name="Line 322">
              <a:extLst>
                <a:ext uri="{FF2B5EF4-FFF2-40B4-BE49-F238E27FC236}">
                  <a16:creationId xmlns:a16="http://schemas.microsoft.com/office/drawing/2014/main" id="{6A45B6D5-E44C-4766-ABE5-EE5DDDAB447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35" name="Text Box 323">
            <a:extLst>
              <a:ext uri="{FF2B5EF4-FFF2-40B4-BE49-F238E27FC236}">
                <a16:creationId xmlns:a16="http://schemas.microsoft.com/office/drawing/2014/main" id="{FC687A64-BF0E-4931-A362-C80CCD2A8839}"/>
              </a:ext>
            </a:extLst>
          </p:cNvPr>
          <p:cNvSpPr txBox="1">
            <a:spLocks noChangeArrowheads="1"/>
          </p:cNvSpPr>
          <p:nvPr/>
        </p:nvSpPr>
        <p:spPr bwMode="auto">
          <a:xfrm>
            <a:off x="4076700" y="2627313"/>
            <a:ext cx="1993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CWUS-27</a:t>
            </a:r>
          </a:p>
          <a:p>
            <a:r>
              <a:rPr lang="en-GB" altLang="en-US" sz="1000" b="1"/>
              <a:t>11th Combat Aviation Brigade</a:t>
            </a:r>
          </a:p>
        </p:txBody>
      </p:sp>
      <p:grpSp>
        <p:nvGrpSpPr>
          <p:cNvPr id="64836" name="Group 324">
            <a:extLst>
              <a:ext uri="{FF2B5EF4-FFF2-40B4-BE49-F238E27FC236}">
                <a16:creationId xmlns:a16="http://schemas.microsoft.com/office/drawing/2014/main" id="{8D5BC8D3-470B-4C5F-8BD7-66E4256BB3D9}"/>
              </a:ext>
            </a:extLst>
          </p:cNvPr>
          <p:cNvGrpSpPr>
            <a:grpSpLocks/>
          </p:cNvGrpSpPr>
          <p:nvPr/>
        </p:nvGrpSpPr>
        <p:grpSpPr bwMode="auto">
          <a:xfrm>
            <a:off x="3789363" y="3203575"/>
            <a:ext cx="288925" cy="215900"/>
            <a:chOff x="2931" y="2925"/>
            <a:chExt cx="151" cy="99"/>
          </a:xfrm>
        </p:grpSpPr>
        <p:sp>
          <p:nvSpPr>
            <p:cNvPr id="64837" name="Rectangle 325">
              <a:extLst>
                <a:ext uri="{FF2B5EF4-FFF2-40B4-BE49-F238E27FC236}">
                  <a16:creationId xmlns:a16="http://schemas.microsoft.com/office/drawing/2014/main" id="{2F30220B-9E51-4B4A-B34D-BFDE39E819EC}"/>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38" name="Oval 326">
              <a:extLst>
                <a:ext uri="{FF2B5EF4-FFF2-40B4-BE49-F238E27FC236}">
                  <a16:creationId xmlns:a16="http://schemas.microsoft.com/office/drawing/2014/main" id="{B9836927-7A8A-4991-872F-6A6962C4B956}"/>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39" name="Oval 327">
              <a:extLst>
                <a:ext uri="{FF2B5EF4-FFF2-40B4-BE49-F238E27FC236}">
                  <a16:creationId xmlns:a16="http://schemas.microsoft.com/office/drawing/2014/main" id="{7E9D4F61-88D6-4163-8280-1A689EC6BBED}"/>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840" name="Group 328">
            <a:extLst>
              <a:ext uri="{FF2B5EF4-FFF2-40B4-BE49-F238E27FC236}">
                <a16:creationId xmlns:a16="http://schemas.microsoft.com/office/drawing/2014/main" id="{1DFCA441-E423-4D7B-B855-04C2BFA49A14}"/>
              </a:ext>
            </a:extLst>
          </p:cNvPr>
          <p:cNvGrpSpPr>
            <a:grpSpLocks/>
          </p:cNvGrpSpPr>
          <p:nvPr/>
        </p:nvGrpSpPr>
        <p:grpSpPr bwMode="auto">
          <a:xfrm>
            <a:off x="3895725" y="3132138"/>
            <a:ext cx="76200" cy="63500"/>
            <a:chOff x="2539" y="543"/>
            <a:chExt cx="48" cy="40"/>
          </a:xfrm>
        </p:grpSpPr>
        <p:sp>
          <p:nvSpPr>
            <p:cNvPr id="64841" name="Line 329">
              <a:extLst>
                <a:ext uri="{FF2B5EF4-FFF2-40B4-BE49-F238E27FC236}">
                  <a16:creationId xmlns:a16="http://schemas.microsoft.com/office/drawing/2014/main" id="{517C49CC-27BF-4B23-A9D4-5D4C70AA01B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42" name="Line 330">
              <a:extLst>
                <a:ext uri="{FF2B5EF4-FFF2-40B4-BE49-F238E27FC236}">
                  <a16:creationId xmlns:a16="http://schemas.microsoft.com/office/drawing/2014/main" id="{24215BB2-F926-493A-A577-7A792F7675D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43" name="Text Box 331">
            <a:extLst>
              <a:ext uri="{FF2B5EF4-FFF2-40B4-BE49-F238E27FC236}">
                <a16:creationId xmlns:a16="http://schemas.microsoft.com/office/drawing/2014/main" id="{05DA7775-A843-4E4A-9176-6364F1CDA30F}"/>
              </a:ext>
            </a:extLst>
          </p:cNvPr>
          <p:cNvSpPr txBox="1">
            <a:spLocks noChangeArrowheads="1"/>
          </p:cNvSpPr>
          <p:nvPr/>
        </p:nvSpPr>
        <p:spPr bwMode="auto">
          <a:xfrm>
            <a:off x="4078288" y="3132138"/>
            <a:ext cx="17938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17th Field Artillery Brigade</a:t>
            </a:r>
          </a:p>
        </p:txBody>
      </p:sp>
      <p:grpSp>
        <p:nvGrpSpPr>
          <p:cNvPr id="64844" name="Group 332">
            <a:extLst>
              <a:ext uri="{FF2B5EF4-FFF2-40B4-BE49-F238E27FC236}">
                <a16:creationId xmlns:a16="http://schemas.microsoft.com/office/drawing/2014/main" id="{481DB97B-E1EF-4A9E-9BAB-927831BEAE31}"/>
              </a:ext>
            </a:extLst>
          </p:cNvPr>
          <p:cNvGrpSpPr>
            <a:grpSpLocks/>
          </p:cNvGrpSpPr>
          <p:nvPr/>
        </p:nvGrpSpPr>
        <p:grpSpPr bwMode="auto">
          <a:xfrm>
            <a:off x="3789363" y="3635375"/>
            <a:ext cx="288925" cy="215900"/>
            <a:chOff x="2931" y="2925"/>
            <a:chExt cx="151" cy="99"/>
          </a:xfrm>
        </p:grpSpPr>
        <p:sp>
          <p:nvSpPr>
            <p:cNvPr id="64845" name="Rectangle 333">
              <a:extLst>
                <a:ext uri="{FF2B5EF4-FFF2-40B4-BE49-F238E27FC236}">
                  <a16:creationId xmlns:a16="http://schemas.microsoft.com/office/drawing/2014/main" id="{88DB1D37-DE0A-4C4E-B07D-77C3F2BC5210}"/>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46" name="Oval 334">
              <a:extLst>
                <a:ext uri="{FF2B5EF4-FFF2-40B4-BE49-F238E27FC236}">
                  <a16:creationId xmlns:a16="http://schemas.microsoft.com/office/drawing/2014/main" id="{748ACF67-3140-4D72-88E2-1E3D504D327D}"/>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47" name="Oval 335">
              <a:extLst>
                <a:ext uri="{FF2B5EF4-FFF2-40B4-BE49-F238E27FC236}">
                  <a16:creationId xmlns:a16="http://schemas.microsoft.com/office/drawing/2014/main" id="{BBC34F6D-0B30-45D9-A167-68FF0EA33742}"/>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848" name="Group 336">
            <a:extLst>
              <a:ext uri="{FF2B5EF4-FFF2-40B4-BE49-F238E27FC236}">
                <a16:creationId xmlns:a16="http://schemas.microsoft.com/office/drawing/2014/main" id="{0B46C2A2-3C5C-4173-9C7A-2A5519D2A0F4}"/>
              </a:ext>
            </a:extLst>
          </p:cNvPr>
          <p:cNvGrpSpPr>
            <a:grpSpLocks/>
          </p:cNvGrpSpPr>
          <p:nvPr/>
        </p:nvGrpSpPr>
        <p:grpSpPr bwMode="auto">
          <a:xfrm>
            <a:off x="3895725" y="3563938"/>
            <a:ext cx="76200" cy="63500"/>
            <a:chOff x="2539" y="543"/>
            <a:chExt cx="48" cy="40"/>
          </a:xfrm>
        </p:grpSpPr>
        <p:sp>
          <p:nvSpPr>
            <p:cNvPr id="64849" name="Line 337">
              <a:extLst>
                <a:ext uri="{FF2B5EF4-FFF2-40B4-BE49-F238E27FC236}">
                  <a16:creationId xmlns:a16="http://schemas.microsoft.com/office/drawing/2014/main" id="{1A352F86-B539-43DA-B143-6EF32674C4C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50" name="Line 338">
              <a:extLst>
                <a:ext uri="{FF2B5EF4-FFF2-40B4-BE49-F238E27FC236}">
                  <a16:creationId xmlns:a16="http://schemas.microsoft.com/office/drawing/2014/main" id="{18F58037-A399-459D-A6E2-916B84905FA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51" name="Text Box 339">
            <a:extLst>
              <a:ext uri="{FF2B5EF4-FFF2-40B4-BE49-F238E27FC236}">
                <a16:creationId xmlns:a16="http://schemas.microsoft.com/office/drawing/2014/main" id="{AC1022B6-9318-4EC1-B488-37ECC2BAD893}"/>
              </a:ext>
            </a:extLst>
          </p:cNvPr>
          <p:cNvSpPr txBox="1">
            <a:spLocks noChangeArrowheads="1"/>
          </p:cNvSpPr>
          <p:nvPr/>
        </p:nvSpPr>
        <p:spPr bwMode="auto">
          <a:xfrm>
            <a:off x="4078288" y="3563938"/>
            <a:ext cx="1828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72nd Field Artillery Brigade</a:t>
            </a:r>
          </a:p>
        </p:txBody>
      </p:sp>
      <p:grpSp>
        <p:nvGrpSpPr>
          <p:cNvPr id="64852" name="Group 340">
            <a:extLst>
              <a:ext uri="{FF2B5EF4-FFF2-40B4-BE49-F238E27FC236}">
                <a16:creationId xmlns:a16="http://schemas.microsoft.com/office/drawing/2014/main" id="{274C7B16-DBF1-4EF1-94F2-7838BFD90F56}"/>
              </a:ext>
            </a:extLst>
          </p:cNvPr>
          <p:cNvGrpSpPr>
            <a:grpSpLocks/>
          </p:cNvGrpSpPr>
          <p:nvPr/>
        </p:nvGrpSpPr>
        <p:grpSpPr bwMode="auto">
          <a:xfrm>
            <a:off x="3789363" y="4498975"/>
            <a:ext cx="288925" cy="215900"/>
            <a:chOff x="2750" y="2336"/>
            <a:chExt cx="146" cy="99"/>
          </a:xfrm>
        </p:grpSpPr>
        <p:sp>
          <p:nvSpPr>
            <p:cNvPr id="64853" name="Rectangle 341">
              <a:extLst>
                <a:ext uri="{FF2B5EF4-FFF2-40B4-BE49-F238E27FC236}">
                  <a16:creationId xmlns:a16="http://schemas.microsoft.com/office/drawing/2014/main" id="{A65D0517-9DD4-4E58-9464-D3F84CBA4A98}"/>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54" name="Line 342">
              <a:extLst>
                <a:ext uri="{FF2B5EF4-FFF2-40B4-BE49-F238E27FC236}">
                  <a16:creationId xmlns:a16="http://schemas.microsoft.com/office/drawing/2014/main" id="{1590A9E5-F065-4204-85C0-C8CA3C303EB7}"/>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55" name="Line 343">
              <a:extLst>
                <a:ext uri="{FF2B5EF4-FFF2-40B4-BE49-F238E27FC236}">
                  <a16:creationId xmlns:a16="http://schemas.microsoft.com/office/drawing/2014/main" id="{6977C4C9-C6D7-4BB1-93F4-781D6AC21B28}"/>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56" name="Line 344">
              <a:extLst>
                <a:ext uri="{FF2B5EF4-FFF2-40B4-BE49-F238E27FC236}">
                  <a16:creationId xmlns:a16="http://schemas.microsoft.com/office/drawing/2014/main" id="{FE0629DB-2BDC-45C5-9D21-E03BB4334AB8}"/>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57" name="Line 345">
              <a:extLst>
                <a:ext uri="{FF2B5EF4-FFF2-40B4-BE49-F238E27FC236}">
                  <a16:creationId xmlns:a16="http://schemas.microsoft.com/office/drawing/2014/main" id="{B6CD311B-139B-4532-B51F-B6BE189AAE66}"/>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858" name="Group 346">
            <a:extLst>
              <a:ext uri="{FF2B5EF4-FFF2-40B4-BE49-F238E27FC236}">
                <a16:creationId xmlns:a16="http://schemas.microsoft.com/office/drawing/2014/main" id="{7EA0248E-0B01-4780-A09D-6835209B226C}"/>
              </a:ext>
            </a:extLst>
          </p:cNvPr>
          <p:cNvGrpSpPr>
            <a:grpSpLocks/>
          </p:cNvGrpSpPr>
          <p:nvPr/>
        </p:nvGrpSpPr>
        <p:grpSpPr bwMode="auto">
          <a:xfrm>
            <a:off x="3895725" y="4427538"/>
            <a:ext cx="76200" cy="63500"/>
            <a:chOff x="2539" y="543"/>
            <a:chExt cx="48" cy="40"/>
          </a:xfrm>
        </p:grpSpPr>
        <p:sp>
          <p:nvSpPr>
            <p:cNvPr id="64859" name="Line 347">
              <a:extLst>
                <a:ext uri="{FF2B5EF4-FFF2-40B4-BE49-F238E27FC236}">
                  <a16:creationId xmlns:a16="http://schemas.microsoft.com/office/drawing/2014/main" id="{B8CE4DB9-F9DA-4DB1-8489-765388A8516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60" name="Line 348">
              <a:extLst>
                <a:ext uri="{FF2B5EF4-FFF2-40B4-BE49-F238E27FC236}">
                  <a16:creationId xmlns:a16="http://schemas.microsoft.com/office/drawing/2014/main" id="{289AB8C7-40FC-470A-BEC2-D03596D7F7F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61" name="Text Box 349">
            <a:extLst>
              <a:ext uri="{FF2B5EF4-FFF2-40B4-BE49-F238E27FC236}">
                <a16:creationId xmlns:a16="http://schemas.microsoft.com/office/drawing/2014/main" id="{776DAAF6-2657-4B48-A734-9AD2E64A2242}"/>
              </a:ext>
            </a:extLst>
          </p:cNvPr>
          <p:cNvSpPr txBox="1">
            <a:spLocks noChangeArrowheads="1"/>
          </p:cNvSpPr>
          <p:nvPr/>
        </p:nvSpPr>
        <p:spPr bwMode="auto">
          <a:xfrm>
            <a:off x="4078288" y="4427538"/>
            <a:ext cx="1457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7th Engineer Brigade</a:t>
            </a:r>
          </a:p>
        </p:txBody>
      </p:sp>
      <p:sp>
        <p:nvSpPr>
          <p:cNvPr id="64862" name="Line 350">
            <a:extLst>
              <a:ext uri="{FF2B5EF4-FFF2-40B4-BE49-F238E27FC236}">
                <a16:creationId xmlns:a16="http://schemas.microsoft.com/office/drawing/2014/main" id="{83A09AAF-C21C-44C3-B8F4-2919C70A6DAE}"/>
              </a:ext>
            </a:extLst>
          </p:cNvPr>
          <p:cNvSpPr>
            <a:spLocks noChangeShapeType="1"/>
          </p:cNvSpPr>
          <p:nvPr/>
        </p:nvSpPr>
        <p:spPr bwMode="auto">
          <a:xfrm>
            <a:off x="3573463" y="45720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63" name="Line 351">
            <a:extLst>
              <a:ext uri="{FF2B5EF4-FFF2-40B4-BE49-F238E27FC236}">
                <a16:creationId xmlns:a16="http://schemas.microsoft.com/office/drawing/2014/main" id="{CFB6886F-F482-4FFD-8F70-A3B827932F3B}"/>
              </a:ext>
            </a:extLst>
          </p:cNvPr>
          <p:cNvSpPr>
            <a:spLocks noChangeShapeType="1"/>
          </p:cNvSpPr>
          <p:nvPr/>
        </p:nvSpPr>
        <p:spPr bwMode="auto">
          <a:xfrm>
            <a:off x="3573463" y="37068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64" name="Line 352">
            <a:extLst>
              <a:ext uri="{FF2B5EF4-FFF2-40B4-BE49-F238E27FC236}">
                <a16:creationId xmlns:a16="http://schemas.microsoft.com/office/drawing/2014/main" id="{F78F1791-21BC-486D-AC95-CCC56E792A03}"/>
              </a:ext>
            </a:extLst>
          </p:cNvPr>
          <p:cNvSpPr>
            <a:spLocks noChangeShapeType="1"/>
          </p:cNvSpPr>
          <p:nvPr/>
        </p:nvSpPr>
        <p:spPr bwMode="auto">
          <a:xfrm>
            <a:off x="3573463" y="32750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65" name="Line 353">
            <a:extLst>
              <a:ext uri="{FF2B5EF4-FFF2-40B4-BE49-F238E27FC236}">
                <a16:creationId xmlns:a16="http://schemas.microsoft.com/office/drawing/2014/main" id="{9FD5176C-006F-429F-AFA5-0FB6E1277397}"/>
              </a:ext>
            </a:extLst>
          </p:cNvPr>
          <p:cNvSpPr>
            <a:spLocks noChangeShapeType="1"/>
          </p:cNvSpPr>
          <p:nvPr/>
        </p:nvSpPr>
        <p:spPr bwMode="auto">
          <a:xfrm>
            <a:off x="3573463" y="28432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866" name="Group 354">
            <a:extLst>
              <a:ext uri="{FF2B5EF4-FFF2-40B4-BE49-F238E27FC236}">
                <a16:creationId xmlns:a16="http://schemas.microsoft.com/office/drawing/2014/main" id="{E44B40BF-C844-4EB9-A843-52BFD5DA6FB7}"/>
              </a:ext>
            </a:extLst>
          </p:cNvPr>
          <p:cNvGrpSpPr>
            <a:grpSpLocks/>
          </p:cNvGrpSpPr>
          <p:nvPr/>
        </p:nvGrpSpPr>
        <p:grpSpPr bwMode="auto">
          <a:xfrm>
            <a:off x="3789363" y="4067175"/>
            <a:ext cx="288925" cy="215900"/>
            <a:chOff x="2931" y="2925"/>
            <a:chExt cx="151" cy="99"/>
          </a:xfrm>
        </p:grpSpPr>
        <p:sp>
          <p:nvSpPr>
            <p:cNvPr id="64867" name="Rectangle 355">
              <a:extLst>
                <a:ext uri="{FF2B5EF4-FFF2-40B4-BE49-F238E27FC236}">
                  <a16:creationId xmlns:a16="http://schemas.microsoft.com/office/drawing/2014/main" id="{E30C4DBE-E66C-4543-89A7-7E223F978601}"/>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68" name="Oval 356">
              <a:extLst>
                <a:ext uri="{FF2B5EF4-FFF2-40B4-BE49-F238E27FC236}">
                  <a16:creationId xmlns:a16="http://schemas.microsoft.com/office/drawing/2014/main" id="{9FA42923-BA4C-4405-B650-AA0AE357D5E5}"/>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69" name="Oval 357">
              <a:extLst>
                <a:ext uri="{FF2B5EF4-FFF2-40B4-BE49-F238E27FC236}">
                  <a16:creationId xmlns:a16="http://schemas.microsoft.com/office/drawing/2014/main" id="{9A619C37-5BD1-47EF-8231-23549A34460E}"/>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4870" name="Group 358">
            <a:extLst>
              <a:ext uri="{FF2B5EF4-FFF2-40B4-BE49-F238E27FC236}">
                <a16:creationId xmlns:a16="http://schemas.microsoft.com/office/drawing/2014/main" id="{313F89A7-E51A-4D45-B67D-60FAEFAAD38D}"/>
              </a:ext>
            </a:extLst>
          </p:cNvPr>
          <p:cNvGrpSpPr>
            <a:grpSpLocks/>
          </p:cNvGrpSpPr>
          <p:nvPr/>
        </p:nvGrpSpPr>
        <p:grpSpPr bwMode="auto">
          <a:xfrm>
            <a:off x="3895725" y="3995738"/>
            <a:ext cx="76200" cy="63500"/>
            <a:chOff x="2539" y="543"/>
            <a:chExt cx="48" cy="40"/>
          </a:xfrm>
        </p:grpSpPr>
        <p:sp>
          <p:nvSpPr>
            <p:cNvPr id="64871" name="Line 359">
              <a:extLst>
                <a:ext uri="{FF2B5EF4-FFF2-40B4-BE49-F238E27FC236}">
                  <a16:creationId xmlns:a16="http://schemas.microsoft.com/office/drawing/2014/main" id="{2960A355-8DCC-49DF-B148-C0EACEEE3BE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72" name="Line 360">
              <a:extLst>
                <a:ext uri="{FF2B5EF4-FFF2-40B4-BE49-F238E27FC236}">
                  <a16:creationId xmlns:a16="http://schemas.microsoft.com/office/drawing/2014/main" id="{445BF4EC-9874-4AFE-BFDB-BDCB63D5F8C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73" name="Text Box 361">
            <a:extLst>
              <a:ext uri="{FF2B5EF4-FFF2-40B4-BE49-F238E27FC236}">
                <a16:creationId xmlns:a16="http://schemas.microsoft.com/office/drawing/2014/main" id="{A38F57BD-F4F7-43D1-BEDF-393B6C138C58}"/>
              </a:ext>
            </a:extLst>
          </p:cNvPr>
          <p:cNvSpPr txBox="1">
            <a:spLocks noChangeArrowheads="1"/>
          </p:cNvSpPr>
          <p:nvPr/>
        </p:nvSpPr>
        <p:spPr bwMode="auto">
          <a:xfrm>
            <a:off x="4078288" y="3995738"/>
            <a:ext cx="1863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210th Field Artillery Brigade</a:t>
            </a:r>
          </a:p>
        </p:txBody>
      </p:sp>
      <p:sp>
        <p:nvSpPr>
          <p:cNvPr id="64874" name="Line 362">
            <a:extLst>
              <a:ext uri="{FF2B5EF4-FFF2-40B4-BE49-F238E27FC236}">
                <a16:creationId xmlns:a16="http://schemas.microsoft.com/office/drawing/2014/main" id="{644B9C21-2108-48D9-B098-6E4F075BEDD7}"/>
              </a:ext>
            </a:extLst>
          </p:cNvPr>
          <p:cNvSpPr>
            <a:spLocks noChangeShapeType="1"/>
          </p:cNvSpPr>
          <p:nvPr/>
        </p:nvSpPr>
        <p:spPr bwMode="auto">
          <a:xfrm>
            <a:off x="3573463" y="41386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875" name="Group 363">
            <a:extLst>
              <a:ext uri="{FF2B5EF4-FFF2-40B4-BE49-F238E27FC236}">
                <a16:creationId xmlns:a16="http://schemas.microsoft.com/office/drawing/2014/main" id="{99B3B7E3-5E30-4694-9591-F051A2C332A2}"/>
              </a:ext>
            </a:extLst>
          </p:cNvPr>
          <p:cNvGrpSpPr>
            <a:grpSpLocks/>
          </p:cNvGrpSpPr>
          <p:nvPr/>
        </p:nvGrpSpPr>
        <p:grpSpPr bwMode="auto">
          <a:xfrm>
            <a:off x="3787775" y="4930775"/>
            <a:ext cx="288925" cy="215900"/>
            <a:chOff x="2523" y="2472"/>
            <a:chExt cx="152" cy="99"/>
          </a:xfrm>
        </p:grpSpPr>
        <p:sp>
          <p:nvSpPr>
            <p:cNvPr id="64876" name="Rectangle 364">
              <a:extLst>
                <a:ext uri="{FF2B5EF4-FFF2-40B4-BE49-F238E27FC236}">
                  <a16:creationId xmlns:a16="http://schemas.microsoft.com/office/drawing/2014/main" id="{94952311-E6FC-4A29-A7D1-BCC455E6D5D5}"/>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77" name="Oval 365">
              <a:extLst>
                <a:ext uri="{FF2B5EF4-FFF2-40B4-BE49-F238E27FC236}">
                  <a16:creationId xmlns:a16="http://schemas.microsoft.com/office/drawing/2014/main" id="{1F7E8DD7-0511-42EB-BB49-94C3A7545FE3}"/>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78" name="Line 366">
              <a:extLst>
                <a:ext uri="{FF2B5EF4-FFF2-40B4-BE49-F238E27FC236}">
                  <a16:creationId xmlns:a16="http://schemas.microsoft.com/office/drawing/2014/main" id="{8D51C83C-4273-479A-872E-C5C5E4F55387}"/>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79" name="Line 367">
              <a:extLst>
                <a:ext uri="{FF2B5EF4-FFF2-40B4-BE49-F238E27FC236}">
                  <a16:creationId xmlns:a16="http://schemas.microsoft.com/office/drawing/2014/main" id="{43EF100D-3C24-4015-AFB2-5F6C901BE6E9}"/>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4880" name="Line 368">
            <a:extLst>
              <a:ext uri="{FF2B5EF4-FFF2-40B4-BE49-F238E27FC236}">
                <a16:creationId xmlns:a16="http://schemas.microsoft.com/office/drawing/2014/main" id="{865FFAE7-A067-4517-A712-88230EB221B5}"/>
              </a:ext>
            </a:extLst>
          </p:cNvPr>
          <p:cNvSpPr>
            <a:spLocks noChangeShapeType="1"/>
          </p:cNvSpPr>
          <p:nvPr/>
        </p:nvSpPr>
        <p:spPr bwMode="auto">
          <a:xfrm>
            <a:off x="3571875" y="5002213"/>
            <a:ext cx="215900"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881" name="Line 369">
            <a:extLst>
              <a:ext uri="{FF2B5EF4-FFF2-40B4-BE49-F238E27FC236}">
                <a16:creationId xmlns:a16="http://schemas.microsoft.com/office/drawing/2014/main" id="{574D31C1-3BAB-45F7-ABFE-849AB0799DBF}"/>
              </a:ext>
            </a:extLst>
          </p:cNvPr>
          <p:cNvSpPr>
            <a:spLocks noChangeShapeType="1"/>
          </p:cNvSpPr>
          <p:nvPr/>
        </p:nvSpPr>
        <p:spPr bwMode="auto">
          <a:xfrm>
            <a:off x="3571875" y="5003800"/>
            <a:ext cx="0" cy="43180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4882" name="Group 370">
            <a:extLst>
              <a:ext uri="{FF2B5EF4-FFF2-40B4-BE49-F238E27FC236}">
                <a16:creationId xmlns:a16="http://schemas.microsoft.com/office/drawing/2014/main" id="{BE9F3EE0-BD76-4AA0-8E62-17D54BAC5574}"/>
              </a:ext>
            </a:extLst>
          </p:cNvPr>
          <p:cNvGrpSpPr>
            <a:grpSpLocks/>
          </p:cNvGrpSpPr>
          <p:nvPr/>
        </p:nvGrpSpPr>
        <p:grpSpPr bwMode="auto">
          <a:xfrm>
            <a:off x="3894138" y="4859338"/>
            <a:ext cx="76200" cy="63500"/>
            <a:chOff x="2539" y="543"/>
            <a:chExt cx="48" cy="40"/>
          </a:xfrm>
        </p:grpSpPr>
        <p:sp>
          <p:nvSpPr>
            <p:cNvPr id="64883" name="Line 371">
              <a:extLst>
                <a:ext uri="{FF2B5EF4-FFF2-40B4-BE49-F238E27FC236}">
                  <a16:creationId xmlns:a16="http://schemas.microsoft.com/office/drawing/2014/main" id="{F4BCCE94-A30F-4CC4-AC8E-7BB7BF77145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884" name="Line 372">
              <a:extLst>
                <a:ext uri="{FF2B5EF4-FFF2-40B4-BE49-F238E27FC236}">
                  <a16:creationId xmlns:a16="http://schemas.microsoft.com/office/drawing/2014/main" id="{E375C1AE-2E17-46D0-9CE4-75AEC476B4C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4885" name="Text Box 373">
            <a:extLst>
              <a:ext uri="{FF2B5EF4-FFF2-40B4-BE49-F238E27FC236}">
                <a16:creationId xmlns:a16="http://schemas.microsoft.com/office/drawing/2014/main" id="{732DBDB4-BC9F-4E58-8CAF-57E6390CFDCD}"/>
              </a:ext>
            </a:extLst>
          </p:cNvPr>
          <p:cNvSpPr txBox="1">
            <a:spLocks noChangeArrowheads="1"/>
          </p:cNvSpPr>
          <p:nvPr/>
        </p:nvSpPr>
        <p:spPr bwMode="auto">
          <a:xfrm>
            <a:off x="4076700" y="4787900"/>
            <a:ext cx="2166938"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CWUS-03</a:t>
            </a:r>
          </a:p>
          <a:p>
            <a:r>
              <a:rPr lang="en-GB" altLang="en-US" sz="1000" b="1"/>
              <a:t>3rd Brigade, 1st Infantry Division</a:t>
            </a:r>
          </a:p>
          <a:p>
            <a:r>
              <a:rPr lang="en-GB" altLang="en-US"/>
              <a:t>(Forward-Deployed element from III Corps)</a:t>
            </a:r>
          </a:p>
        </p:txBody>
      </p:sp>
      <p:grpSp>
        <p:nvGrpSpPr>
          <p:cNvPr id="65025" name="Group 513">
            <a:extLst>
              <a:ext uri="{FF2B5EF4-FFF2-40B4-BE49-F238E27FC236}">
                <a16:creationId xmlns:a16="http://schemas.microsoft.com/office/drawing/2014/main" id="{E36D95DA-411F-49C4-B930-98C0F62A4892}"/>
              </a:ext>
            </a:extLst>
          </p:cNvPr>
          <p:cNvGrpSpPr>
            <a:grpSpLocks/>
          </p:cNvGrpSpPr>
          <p:nvPr/>
        </p:nvGrpSpPr>
        <p:grpSpPr bwMode="auto">
          <a:xfrm>
            <a:off x="3895725" y="5292725"/>
            <a:ext cx="76200" cy="63500"/>
            <a:chOff x="2539" y="543"/>
            <a:chExt cx="48" cy="40"/>
          </a:xfrm>
        </p:grpSpPr>
        <p:sp>
          <p:nvSpPr>
            <p:cNvPr id="65026" name="Line 514">
              <a:extLst>
                <a:ext uri="{FF2B5EF4-FFF2-40B4-BE49-F238E27FC236}">
                  <a16:creationId xmlns:a16="http://schemas.microsoft.com/office/drawing/2014/main" id="{EB69B333-FA66-496E-8504-CCCE6C3E9D1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27" name="Line 515">
              <a:extLst>
                <a:ext uri="{FF2B5EF4-FFF2-40B4-BE49-F238E27FC236}">
                  <a16:creationId xmlns:a16="http://schemas.microsoft.com/office/drawing/2014/main" id="{B2B15E66-22FF-4139-8ED1-CDA0D66860D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5028" name="Group 516">
            <a:extLst>
              <a:ext uri="{FF2B5EF4-FFF2-40B4-BE49-F238E27FC236}">
                <a16:creationId xmlns:a16="http://schemas.microsoft.com/office/drawing/2014/main" id="{49725AB8-053E-4954-9410-28744DED5FA5}"/>
              </a:ext>
            </a:extLst>
          </p:cNvPr>
          <p:cNvGrpSpPr>
            <a:grpSpLocks/>
          </p:cNvGrpSpPr>
          <p:nvPr/>
        </p:nvGrpSpPr>
        <p:grpSpPr bwMode="auto">
          <a:xfrm>
            <a:off x="3787775" y="5362575"/>
            <a:ext cx="288925" cy="215900"/>
            <a:chOff x="1920" y="2352"/>
            <a:chExt cx="152" cy="99"/>
          </a:xfrm>
        </p:grpSpPr>
        <p:sp>
          <p:nvSpPr>
            <p:cNvPr id="65029" name="Rectangle 517">
              <a:extLst>
                <a:ext uri="{FF2B5EF4-FFF2-40B4-BE49-F238E27FC236}">
                  <a16:creationId xmlns:a16="http://schemas.microsoft.com/office/drawing/2014/main" id="{0E7AA7C9-ED2F-4783-A821-9E7FC565C529}"/>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30" name="Oval 518">
              <a:extLst>
                <a:ext uri="{FF2B5EF4-FFF2-40B4-BE49-F238E27FC236}">
                  <a16:creationId xmlns:a16="http://schemas.microsoft.com/office/drawing/2014/main" id="{2ED11061-F9B4-43AF-A871-094E732AE20F}"/>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31" name="Line 519">
              <a:extLst>
                <a:ext uri="{FF2B5EF4-FFF2-40B4-BE49-F238E27FC236}">
                  <a16:creationId xmlns:a16="http://schemas.microsoft.com/office/drawing/2014/main" id="{41165520-A2BB-4502-B9FD-87AE41DD5C62}"/>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32" name="Line 520">
              <a:extLst>
                <a:ext uri="{FF2B5EF4-FFF2-40B4-BE49-F238E27FC236}">
                  <a16:creationId xmlns:a16="http://schemas.microsoft.com/office/drawing/2014/main" id="{9A361419-DE26-4E40-ACD6-DA11CBFFFDD4}"/>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5033" name="Line 521">
            <a:extLst>
              <a:ext uri="{FF2B5EF4-FFF2-40B4-BE49-F238E27FC236}">
                <a16:creationId xmlns:a16="http://schemas.microsoft.com/office/drawing/2014/main" id="{679655F8-32DF-490B-BE4C-DA8F79944C0D}"/>
              </a:ext>
            </a:extLst>
          </p:cNvPr>
          <p:cNvSpPr>
            <a:spLocks noChangeShapeType="1"/>
          </p:cNvSpPr>
          <p:nvPr/>
        </p:nvSpPr>
        <p:spPr bwMode="auto">
          <a:xfrm>
            <a:off x="3573463" y="5435600"/>
            <a:ext cx="217487"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34" name="Text Box 522">
            <a:extLst>
              <a:ext uri="{FF2B5EF4-FFF2-40B4-BE49-F238E27FC236}">
                <a16:creationId xmlns:a16="http://schemas.microsoft.com/office/drawing/2014/main" id="{6DC2B3FA-ED9B-4B04-BA7B-4D815F414A5F}"/>
              </a:ext>
            </a:extLst>
          </p:cNvPr>
          <p:cNvSpPr txBox="1">
            <a:spLocks noChangeArrowheads="1"/>
          </p:cNvSpPr>
          <p:nvPr/>
        </p:nvSpPr>
        <p:spPr bwMode="auto">
          <a:xfrm>
            <a:off x="4076700" y="5219700"/>
            <a:ext cx="2660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CWCA-01</a:t>
            </a:r>
          </a:p>
          <a:p>
            <a:r>
              <a:rPr lang="en-GB" altLang="en-US" sz="1000" b="1"/>
              <a:t>4th Canadian Mechanised Brigade Group</a:t>
            </a:r>
          </a:p>
        </p:txBody>
      </p:sp>
      <p:grpSp>
        <p:nvGrpSpPr>
          <p:cNvPr id="65035" name="Group 523">
            <a:extLst>
              <a:ext uri="{FF2B5EF4-FFF2-40B4-BE49-F238E27FC236}">
                <a16:creationId xmlns:a16="http://schemas.microsoft.com/office/drawing/2014/main" id="{19459CAE-F18F-4BF1-9CCF-5CD954B12250}"/>
              </a:ext>
            </a:extLst>
          </p:cNvPr>
          <p:cNvGrpSpPr>
            <a:grpSpLocks/>
          </p:cNvGrpSpPr>
          <p:nvPr/>
        </p:nvGrpSpPr>
        <p:grpSpPr bwMode="auto">
          <a:xfrm>
            <a:off x="3895725" y="5797550"/>
            <a:ext cx="147638" cy="63500"/>
            <a:chOff x="2478" y="703"/>
            <a:chExt cx="93" cy="40"/>
          </a:xfrm>
        </p:grpSpPr>
        <p:grpSp>
          <p:nvGrpSpPr>
            <p:cNvPr id="65036" name="Group 524">
              <a:extLst>
                <a:ext uri="{FF2B5EF4-FFF2-40B4-BE49-F238E27FC236}">
                  <a16:creationId xmlns:a16="http://schemas.microsoft.com/office/drawing/2014/main" id="{DB59AFA7-EDEC-4E17-BBE3-C5ACB675EEAE}"/>
                </a:ext>
              </a:extLst>
            </p:cNvPr>
            <p:cNvGrpSpPr>
              <a:grpSpLocks/>
            </p:cNvGrpSpPr>
            <p:nvPr/>
          </p:nvGrpSpPr>
          <p:grpSpPr bwMode="auto">
            <a:xfrm>
              <a:off x="2478" y="703"/>
              <a:ext cx="48" cy="40"/>
              <a:chOff x="2539" y="543"/>
              <a:chExt cx="48" cy="40"/>
            </a:xfrm>
          </p:grpSpPr>
          <p:sp>
            <p:nvSpPr>
              <p:cNvPr id="65037" name="Line 525">
                <a:extLst>
                  <a:ext uri="{FF2B5EF4-FFF2-40B4-BE49-F238E27FC236}">
                    <a16:creationId xmlns:a16="http://schemas.microsoft.com/office/drawing/2014/main" id="{AB40909C-FEC9-494E-B92B-2E25AEB68A5E}"/>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38" name="Line 526">
                <a:extLst>
                  <a:ext uri="{FF2B5EF4-FFF2-40B4-BE49-F238E27FC236}">
                    <a16:creationId xmlns:a16="http://schemas.microsoft.com/office/drawing/2014/main" id="{BAB5CD85-0AF5-488B-9A23-D661F511EA35}"/>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5039" name="Group 527">
              <a:extLst>
                <a:ext uri="{FF2B5EF4-FFF2-40B4-BE49-F238E27FC236}">
                  <a16:creationId xmlns:a16="http://schemas.microsoft.com/office/drawing/2014/main" id="{0F0BA888-0D82-44B4-8478-FDF554C90C16}"/>
                </a:ext>
              </a:extLst>
            </p:cNvPr>
            <p:cNvGrpSpPr>
              <a:grpSpLocks/>
            </p:cNvGrpSpPr>
            <p:nvPr/>
          </p:nvGrpSpPr>
          <p:grpSpPr bwMode="auto">
            <a:xfrm>
              <a:off x="2523" y="703"/>
              <a:ext cx="48" cy="40"/>
              <a:chOff x="2539" y="543"/>
              <a:chExt cx="48" cy="40"/>
            </a:xfrm>
          </p:grpSpPr>
          <p:sp>
            <p:nvSpPr>
              <p:cNvPr id="65040" name="Line 528">
                <a:extLst>
                  <a:ext uri="{FF2B5EF4-FFF2-40B4-BE49-F238E27FC236}">
                    <a16:creationId xmlns:a16="http://schemas.microsoft.com/office/drawing/2014/main" id="{3A14847D-93F0-4723-A5B5-FD2F38886EBD}"/>
                  </a:ext>
                </a:extLst>
              </p:cNvPr>
              <p:cNvSpPr>
                <a:spLocks noChangeShapeType="1"/>
              </p:cNvSpPr>
              <p:nvPr/>
            </p:nvSpPr>
            <p:spPr bwMode="auto">
              <a:xfrm>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41" name="Line 529">
                <a:extLst>
                  <a:ext uri="{FF2B5EF4-FFF2-40B4-BE49-F238E27FC236}">
                    <a16:creationId xmlns:a16="http://schemas.microsoft.com/office/drawing/2014/main" id="{64531EDC-C22E-4EEF-A0AD-90C9C9F39E38}"/>
                  </a:ext>
                </a:extLst>
              </p:cNvPr>
              <p:cNvSpPr>
                <a:spLocks noChangeShapeType="1"/>
              </p:cNvSpPr>
              <p:nvPr/>
            </p:nvSpPr>
            <p:spPr bwMode="auto">
              <a:xfrm flipV="1">
                <a:off x="2539" y="543"/>
                <a:ext cx="48" cy="4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5042" name="Text Box 530">
            <a:extLst>
              <a:ext uri="{FF2B5EF4-FFF2-40B4-BE49-F238E27FC236}">
                <a16:creationId xmlns:a16="http://schemas.microsoft.com/office/drawing/2014/main" id="{71FC9A89-F30F-4C44-84E8-135ABFD74C76}"/>
              </a:ext>
            </a:extLst>
          </p:cNvPr>
          <p:cNvSpPr txBox="1">
            <a:spLocks noChangeArrowheads="1"/>
          </p:cNvSpPr>
          <p:nvPr/>
        </p:nvSpPr>
        <p:spPr bwMode="auto">
          <a:xfrm>
            <a:off x="4149725" y="5724525"/>
            <a:ext cx="237013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solidFill>
                  <a:schemeClr val="bg2"/>
                </a:solidFill>
              </a:rPr>
              <a:t>BATTLEGROUP</a:t>
            </a:r>
          </a:p>
          <a:p>
            <a:r>
              <a:rPr lang="en-GB" altLang="en-US" sz="1200" b="1">
                <a:solidFill>
                  <a:schemeClr val="bg2"/>
                </a:solidFill>
              </a:rPr>
              <a:t>1st Canadian Infantry Division</a:t>
            </a:r>
          </a:p>
          <a:p>
            <a:r>
              <a:rPr lang="en-GB" altLang="en-US" sz="1000">
                <a:solidFill>
                  <a:schemeClr val="bg2"/>
                </a:solidFill>
              </a:rPr>
              <a:t>(From 1988)</a:t>
            </a:r>
          </a:p>
        </p:txBody>
      </p:sp>
      <p:sp>
        <p:nvSpPr>
          <p:cNvPr id="65043" name="Line 531">
            <a:extLst>
              <a:ext uri="{FF2B5EF4-FFF2-40B4-BE49-F238E27FC236}">
                <a16:creationId xmlns:a16="http://schemas.microsoft.com/office/drawing/2014/main" id="{C03CC7D2-186B-49A8-BA51-769E565F13F3}"/>
              </a:ext>
            </a:extLst>
          </p:cNvPr>
          <p:cNvSpPr>
            <a:spLocks noChangeShapeType="1"/>
          </p:cNvSpPr>
          <p:nvPr/>
        </p:nvSpPr>
        <p:spPr bwMode="auto">
          <a:xfrm>
            <a:off x="3573463" y="6011863"/>
            <a:ext cx="215900" cy="0"/>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5044" name="Group 532">
            <a:extLst>
              <a:ext uri="{FF2B5EF4-FFF2-40B4-BE49-F238E27FC236}">
                <a16:creationId xmlns:a16="http://schemas.microsoft.com/office/drawing/2014/main" id="{C204BF58-9D36-43D7-B0BB-9EE901CA15A1}"/>
              </a:ext>
            </a:extLst>
          </p:cNvPr>
          <p:cNvGrpSpPr>
            <a:grpSpLocks/>
          </p:cNvGrpSpPr>
          <p:nvPr/>
        </p:nvGrpSpPr>
        <p:grpSpPr bwMode="auto">
          <a:xfrm>
            <a:off x="3789363" y="5867400"/>
            <a:ext cx="360362" cy="288925"/>
            <a:chOff x="1920" y="2352"/>
            <a:chExt cx="152" cy="99"/>
          </a:xfrm>
        </p:grpSpPr>
        <p:sp>
          <p:nvSpPr>
            <p:cNvPr id="65045" name="Rectangle 533">
              <a:extLst>
                <a:ext uri="{FF2B5EF4-FFF2-40B4-BE49-F238E27FC236}">
                  <a16:creationId xmlns:a16="http://schemas.microsoft.com/office/drawing/2014/main" id="{F37BB976-42A0-4FA7-8674-1E97129489FD}"/>
                </a:ext>
              </a:extLst>
            </p:cNvPr>
            <p:cNvSpPr>
              <a:spLocks noChangeAspect="1" noChangeArrowheads="1"/>
            </p:cNvSpPr>
            <p:nvPr/>
          </p:nvSpPr>
          <p:spPr bwMode="auto">
            <a:xfrm>
              <a:off x="1921" y="2352"/>
              <a:ext cx="151" cy="99"/>
            </a:xfrm>
            <a:prstGeom prst="rect">
              <a:avLst/>
            </a:prstGeom>
            <a:solidFill>
              <a:srgbClr val="FF5050"/>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46" name="Oval 534">
              <a:extLst>
                <a:ext uri="{FF2B5EF4-FFF2-40B4-BE49-F238E27FC236}">
                  <a16:creationId xmlns:a16="http://schemas.microsoft.com/office/drawing/2014/main" id="{D34B66BB-CB5A-4F0D-9189-99631D314D82}"/>
                </a:ext>
              </a:extLst>
            </p:cNvPr>
            <p:cNvSpPr>
              <a:spLocks noChangeAspect="1" noChangeArrowheads="1"/>
            </p:cNvSpPr>
            <p:nvPr/>
          </p:nvSpPr>
          <p:spPr bwMode="auto">
            <a:xfrm>
              <a:off x="1943" y="2377"/>
              <a:ext cx="107" cy="47"/>
            </a:xfrm>
            <a:prstGeom prst="ellipse">
              <a:avLst/>
            </a:prstGeom>
            <a:solidFill>
              <a:srgbClr val="FF505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47" name="Line 535">
              <a:extLst>
                <a:ext uri="{FF2B5EF4-FFF2-40B4-BE49-F238E27FC236}">
                  <a16:creationId xmlns:a16="http://schemas.microsoft.com/office/drawing/2014/main" id="{0F4124B0-06D6-4DE7-B707-C2A15D8A9543}"/>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48" name="Line 536">
              <a:extLst>
                <a:ext uri="{FF2B5EF4-FFF2-40B4-BE49-F238E27FC236}">
                  <a16:creationId xmlns:a16="http://schemas.microsoft.com/office/drawing/2014/main" id="{D0FD3FBC-E150-4376-9F16-4D0BF41366BD}"/>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5049" name="Line 537">
            <a:extLst>
              <a:ext uri="{FF2B5EF4-FFF2-40B4-BE49-F238E27FC236}">
                <a16:creationId xmlns:a16="http://schemas.microsoft.com/office/drawing/2014/main" id="{AE3C5C9D-E0F5-4895-8F35-614BEA8A44F9}"/>
              </a:ext>
            </a:extLst>
          </p:cNvPr>
          <p:cNvSpPr>
            <a:spLocks noChangeShapeType="1"/>
          </p:cNvSpPr>
          <p:nvPr/>
        </p:nvSpPr>
        <p:spPr bwMode="auto">
          <a:xfrm>
            <a:off x="3573463" y="5435600"/>
            <a:ext cx="0" cy="576263"/>
          </a:xfrm>
          <a:prstGeom prst="line">
            <a:avLst/>
          </a:prstGeom>
          <a:noFill/>
          <a:ln w="19050">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65051" name="Picture 539" descr="226px-V_Corps">
            <a:extLst>
              <a:ext uri="{FF2B5EF4-FFF2-40B4-BE49-F238E27FC236}">
                <a16:creationId xmlns:a16="http://schemas.microsoft.com/office/drawing/2014/main" id="{AB27AA15-78EB-40E7-8B60-09DAE47931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213" y="107950"/>
            <a:ext cx="935037" cy="889000"/>
          </a:xfrm>
          <a:prstGeom prst="rect">
            <a:avLst/>
          </a:prstGeom>
          <a:noFill/>
          <a:extLst>
            <a:ext uri="{909E8E84-426E-40DD-AFC4-6F175D3DCCD1}">
              <a14:hiddenFill xmlns:a14="http://schemas.microsoft.com/office/drawing/2010/main">
                <a:solidFill>
                  <a:srgbClr val="FFFFFF"/>
                </a:solidFill>
              </a14:hiddenFill>
            </a:ext>
          </a:extLst>
        </p:spPr>
      </p:pic>
      <p:pic>
        <p:nvPicPr>
          <p:cNvPr id="65053" name="Picture 541" descr="US_VII_Corps_SSI">
            <a:extLst>
              <a:ext uri="{FF2B5EF4-FFF2-40B4-BE49-F238E27FC236}">
                <a16:creationId xmlns:a16="http://schemas.microsoft.com/office/drawing/2014/main" id="{5CD3EA7E-B943-4CED-A397-2435B1F45F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763" y="107950"/>
            <a:ext cx="930275" cy="930275"/>
          </a:xfrm>
          <a:prstGeom prst="rect">
            <a:avLst/>
          </a:prstGeom>
          <a:noFill/>
          <a:extLst>
            <a:ext uri="{909E8E84-426E-40DD-AFC4-6F175D3DCCD1}">
              <a14:hiddenFill xmlns:a14="http://schemas.microsoft.com/office/drawing/2010/main">
                <a:solidFill>
                  <a:srgbClr val="FFFFFF"/>
                </a:solidFill>
              </a14:hiddenFill>
            </a:ext>
          </a:extLst>
        </p:spPr>
      </p:pic>
      <p:pic>
        <p:nvPicPr>
          <p:cNvPr id="65055" name="Picture 543" descr="M2_Bradley_and_Infantry_Reforger_1985">
            <a:extLst>
              <a:ext uri="{FF2B5EF4-FFF2-40B4-BE49-F238E27FC236}">
                <a16:creationId xmlns:a16="http://schemas.microsoft.com/office/drawing/2014/main" id="{1EC7A64B-B5CA-413D-8134-288F539C00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4932363"/>
            <a:ext cx="3241675" cy="2152650"/>
          </a:xfrm>
          <a:prstGeom prst="rect">
            <a:avLst/>
          </a:prstGeom>
          <a:noFill/>
          <a:extLst>
            <a:ext uri="{909E8E84-426E-40DD-AFC4-6F175D3DCCD1}">
              <a14:hiddenFill xmlns:a14="http://schemas.microsoft.com/office/drawing/2010/main">
                <a:solidFill>
                  <a:srgbClr val="FFFFFF"/>
                </a:solidFill>
              </a14:hiddenFill>
            </a:ext>
          </a:extLst>
        </p:spPr>
      </p:pic>
      <p:pic>
        <p:nvPicPr>
          <p:cNvPr id="65057" name="Picture 545" descr="REFORGER">
            <a:extLst>
              <a:ext uri="{FF2B5EF4-FFF2-40B4-BE49-F238E27FC236}">
                <a16:creationId xmlns:a16="http://schemas.microsoft.com/office/drawing/2014/main" id="{EFE72AC2-B89E-413A-BA9B-91D328E0EA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0438" y="6443663"/>
            <a:ext cx="3241675" cy="2292350"/>
          </a:xfrm>
          <a:prstGeom prst="rect">
            <a:avLst/>
          </a:prstGeom>
          <a:noFill/>
          <a:extLst>
            <a:ext uri="{909E8E84-426E-40DD-AFC4-6F175D3DCCD1}">
              <a14:hiddenFill xmlns:a14="http://schemas.microsoft.com/office/drawing/2010/main">
                <a:solidFill>
                  <a:srgbClr val="FFFFFF"/>
                </a:solidFill>
              </a14:hiddenFill>
            </a:ext>
          </a:extLst>
        </p:spPr>
      </p:pic>
      <p:sp>
        <p:nvSpPr>
          <p:cNvPr id="65060" name="Line 548">
            <a:extLst>
              <a:ext uri="{FF2B5EF4-FFF2-40B4-BE49-F238E27FC236}">
                <a16:creationId xmlns:a16="http://schemas.microsoft.com/office/drawing/2014/main" id="{66F9755E-7951-4041-B3D8-AAABC1EA97F1}"/>
              </a:ext>
            </a:extLst>
          </p:cNvPr>
          <p:cNvSpPr>
            <a:spLocks noChangeShapeType="1"/>
          </p:cNvSpPr>
          <p:nvPr/>
        </p:nvSpPr>
        <p:spPr bwMode="auto">
          <a:xfrm>
            <a:off x="3716338" y="5292725"/>
            <a:ext cx="0"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61" name="Line 549">
            <a:extLst>
              <a:ext uri="{FF2B5EF4-FFF2-40B4-BE49-F238E27FC236}">
                <a16:creationId xmlns:a16="http://schemas.microsoft.com/office/drawing/2014/main" id="{8C14358A-630F-45F0-A4E3-5CF0A3BA9D88}"/>
              </a:ext>
            </a:extLst>
          </p:cNvPr>
          <p:cNvSpPr>
            <a:spLocks noChangeShapeType="1"/>
          </p:cNvSpPr>
          <p:nvPr/>
        </p:nvSpPr>
        <p:spPr bwMode="auto">
          <a:xfrm>
            <a:off x="3716338" y="6227763"/>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62" name="Line 550">
            <a:extLst>
              <a:ext uri="{FF2B5EF4-FFF2-40B4-BE49-F238E27FC236}">
                <a16:creationId xmlns:a16="http://schemas.microsoft.com/office/drawing/2014/main" id="{4EF432EB-B429-40B4-AA57-D8D673F964A4}"/>
              </a:ext>
            </a:extLst>
          </p:cNvPr>
          <p:cNvSpPr>
            <a:spLocks noChangeShapeType="1"/>
          </p:cNvSpPr>
          <p:nvPr/>
        </p:nvSpPr>
        <p:spPr bwMode="auto">
          <a:xfrm>
            <a:off x="3716338" y="5292725"/>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63" name="Text Box 551">
            <a:extLst>
              <a:ext uri="{FF2B5EF4-FFF2-40B4-BE49-F238E27FC236}">
                <a16:creationId xmlns:a16="http://schemas.microsoft.com/office/drawing/2014/main" id="{050A681C-A56A-4A43-8F62-1555426E6904}"/>
              </a:ext>
            </a:extLst>
          </p:cNvPr>
          <p:cNvSpPr txBox="1">
            <a:spLocks noChangeArrowheads="1"/>
          </p:cNvSpPr>
          <p:nvPr/>
        </p:nvSpPr>
        <p:spPr bwMode="auto">
          <a:xfrm>
            <a:off x="4149725" y="5580063"/>
            <a:ext cx="6953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Alternative: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482" name="Group 258">
            <a:extLst>
              <a:ext uri="{FF2B5EF4-FFF2-40B4-BE49-F238E27FC236}">
                <a16:creationId xmlns:a16="http://schemas.microsoft.com/office/drawing/2014/main" id="{1174DE68-5D02-479D-B1EA-8DB8285C3175}"/>
              </a:ext>
            </a:extLst>
          </p:cNvPr>
          <p:cNvGrpSpPr>
            <a:grpSpLocks/>
          </p:cNvGrpSpPr>
          <p:nvPr/>
        </p:nvGrpSpPr>
        <p:grpSpPr bwMode="auto">
          <a:xfrm>
            <a:off x="115888" y="2557463"/>
            <a:ext cx="288925" cy="215900"/>
            <a:chOff x="2523" y="2880"/>
            <a:chExt cx="152" cy="99"/>
          </a:xfrm>
        </p:grpSpPr>
        <p:sp>
          <p:nvSpPr>
            <p:cNvPr id="52483" name="Rectangle 259">
              <a:extLst>
                <a:ext uri="{FF2B5EF4-FFF2-40B4-BE49-F238E27FC236}">
                  <a16:creationId xmlns:a16="http://schemas.microsoft.com/office/drawing/2014/main" id="{970EBC96-8778-41C1-81DE-8E13C46C1795}"/>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484" name="Oval 260">
              <a:extLst>
                <a:ext uri="{FF2B5EF4-FFF2-40B4-BE49-F238E27FC236}">
                  <a16:creationId xmlns:a16="http://schemas.microsoft.com/office/drawing/2014/main" id="{3DAD184E-F0FF-4EB0-8C94-01163A376260}"/>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485" name="Line 261">
              <a:extLst>
                <a:ext uri="{FF2B5EF4-FFF2-40B4-BE49-F238E27FC236}">
                  <a16:creationId xmlns:a16="http://schemas.microsoft.com/office/drawing/2014/main" id="{C21D4BC8-E31E-436E-A1D0-C0B8304E90BE}"/>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486" name="Line 262">
              <a:extLst>
                <a:ext uri="{FF2B5EF4-FFF2-40B4-BE49-F238E27FC236}">
                  <a16:creationId xmlns:a16="http://schemas.microsoft.com/office/drawing/2014/main" id="{6B7CD654-6204-459C-A4F3-F0491D507736}"/>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487" name="Line 263">
              <a:extLst>
                <a:ext uri="{FF2B5EF4-FFF2-40B4-BE49-F238E27FC236}">
                  <a16:creationId xmlns:a16="http://schemas.microsoft.com/office/drawing/2014/main" id="{ED755AEE-FAE3-47B4-91A9-20CDB6FB99C5}"/>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2488" name="Line 264">
            <a:extLst>
              <a:ext uri="{FF2B5EF4-FFF2-40B4-BE49-F238E27FC236}">
                <a16:creationId xmlns:a16="http://schemas.microsoft.com/office/drawing/2014/main" id="{2BD2EFB1-ED61-4C81-ADEA-9055392C1C8E}"/>
              </a:ext>
            </a:extLst>
          </p:cNvPr>
          <p:cNvSpPr>
            <a:spLocks noChangeShapeType="1"/>
          </p:cNvSpPr>
          <p:nvPr/>
        </p:nvSpPr>
        <p:spPr bwMode="auto">
          <a:xfrm>
            <a:off x="260350" y="24844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489" name="Text Box 265">
            <a:extLst>
              <a:ext uri="{FF2B5EF4-FFF2-40B4-BE49-F238E27FC236}">
                <a16:creationId xmlns:a16="http://schemas.microsoft.com/office/drawing/2014/main" id="{9702CE8E-162E-4DAF-9553-F7DDEC8DA82C}"/>
              </a:ext>
            </a:extLst>
          </p:cNvPr>
          <p:cNvSpPr txBox="1">
            <a:spLocks noChangeArrowheads="1"/>
          </p:cNvSpPr>
          <p:nvPr/>
        </p:nvSpPr>
        <p:spPr bwMode="auto">
          <a:xfrm>
            <a:off x="404813" y="24130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CWUS-17</a:t>
            </a:r>
          </a:p>
          <a:p>
            <a:r>
              <a:rPr lang="en-GB" altLang="en-US" sz="1000" b="1"/>
              <a:t>Air Defence Battery (Vulcan) </a:t>
            </a:r>
            <a:r>
              <a:rPr lang="en-GB" altLang="en-US" b="1"/>
              <a:t>(ab)</a:t>
            </a:r>
            <a:endParaRPr lang="en-GB" altLang="en-US" sz="1000" b="1"/>
          </a:p>
        </p:txBody>
      </p:sp>
      <p:grpSp>
        <p:nvGrpSpPr>
          <p:cNvPr id="52503" name="Group 279">
            <a:extLst>
              <a:ext uri="{FF2B5EF4-FFF2-40B4-BE49-F238E27FC236}">
                <a16:creationId xmlns:a16="http://schemas.microsoft.com/office/drawing/2014/main" id="{ADBDE59B-FD7E-42BF-BB67-180489556BC4}"/>
              </a:ext>
            </a:extLst>
          </p:cNvPr>
          <p:cNvGrpSpPr>
            <a:grpSpLocks/>
          </p:cNvGrpSpPr>
          <p:nvPr/>
        </p:nvGrpSpPr>
        <p:grpSpPr bwMode="auto">
          <a:xfrm>
            <a:off x="404813" y="2916238"/>
            <a:ext cx="241300" cy="157162"/>
            <a:chOff x="2523" y="2472"/>
            <a:chExt cx="152" cy="99"/>
          </a:xfrm>
        </p:grpSpPr>
        <p:sp>
          <p:nvSpPr>
            <p:cNvPr id="52504" name="Rectangle 280">
              <a:extLst>
                <a:ext uri="{FF2B5EF4-FFF2-40B4-BE49-F238E27FC236}">
                  <a16:creationId xmlns:a16="http://schemas.microsoft.com/office/drawing/2014/main" id="{D9B74638-4AB4-43D8-A526-77F4D6D4604C}"/>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05" name="Oval 281">
              <a:extLst>
                <a:ext uri="{FF2B5EF4-FFF2-40B4-BE49-F238E27FC236}">
                  <a16:creationId xmlns:a16="http://schemas.microsoft.com/office/drawing/2014/main" id="{0BBDAFE3-AD26-4D1C-838B-CEE93DFE4A5F}"/>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06" name="Line 282">
              <a:extLst>
                <a:ext uri="{FF2B5EF4-FFF2-40B4-BE49-F238E27FC236}">
                  <a16:creationId xmlns:a16="http://schemas.microsoft.com/office/drawing/2014/main" id="{6783341E-693D-496A-B240-BAB3134EED77}"/>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07" name="Line 283">
              <a:extLst>
                <a:ext uri="{FF2B5EF4-FFF2-40B4-BE49-F238E27FC236}">
                  <a16:creationId xmlns:a16="http://schemas.microsoft.com/office/drawing/2014/main" id="{0D5FD05E-810C-48A2-9F21-D466BF39A0C5}"/>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508" name="Group 284">
            <a:extLst>
              <a:ext uri="{FF2B5EF4-FFF2-40B4-BE49-F238E27FC236}">
                <a16:creationId xmlns:a16="http://schemas.microsoft.com/office/drawing/2014/main" id="{671BE4A1-07E4-4A5B-B9C8-8AE3D299435B}"/>
              </a:ext>
            </a:extLst>
          </p:cNvPr>
          <p:cNvGrpSpPr>
            <a:grpSpLocks/>
          </p:cNvGrpSpPr>
          <p:nvPr/>
        </p:nvGrpSpPr>
        <p:grpSpPr bwMode="auto">
          <a:xfrm>
            <a:off x="487363" y="2844800"/>
            <a:ext cx="74612" cy="26988"/>
            <a:chOff x="2373" y="1404"/>
            <a:chExt cx="47" cy="17"/>
          </a:xfrm>
        </p:grpSpPr>
        <p:sp>
          <p:nvSpPr>
            <p:cNvPr id="52509" name="Oval 285">
              <a:extLst>
                <a:ext uri="{FF2B5EF4-FFF2-40B4-BE49-F238E27FC236}">
                  <a16:creationId xmlns:a16="http://schemas.microsoft.com/office/drawing/2014/main" id="{B36FA5C0-9593-4833-99BD-88639E17345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10" name="Oval 286">
              <a:extLst>
                <a:ext uri="{FF2B5EF4-FFF2-40B4-BE49-F238E27FC236}">
                  <a16:creationId xmlns:a16="http://schemas.microsoft.com/office/drawing/2014/main" id="{95A358DE-A949-43A4-A66C-D4FC2542115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511" name="Text Box 287">
            <a:extLst>
              <a:ext uri="{FF2B5EF4-FFF2-40B4-BE49-F238E27FC236}">
                <a16:creationId xmlns:a16="http://schemas.microsoft.com/office/drawing/2014/main" id="{699DFCD6-D8C4-428D-B6AA-918A50042393}"/>
              </a:ext>
            </a:extLst>
          </p:cNvPr>
          <p:cNvSpPr txBox="1">
            <a:spLocks noChangeArrowheads="1"/>
          </p:cNvSpPr>
          <p:nvPr/>
        </p:nvSpPr>
        <p:spPr bwMode="auto">
          <a:xfrm>
            <a:off x="620713" y="2771775"/>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M113 Armoured Personnel Carrier           CWUS-12</a:t>
            </a:r>
            <a:endParaRPr lang="en-GB" altLang="en-US" b="1"/>
          </a:p>
        </p:txBody>
      </p:sp>
      <p:grpSp>
        <p:nvGrpSpPr>
          <p:cNvPr id="52513" name="Group 289">
            <a:extLst>
              <a:ext uri="{FF2B5EF4-FFF2-40B4-BE49-F238E27FC236}">
                <a16:creationId xmlns:a16="http://schemas.microsoft.com/office/drawing/2014/main" id="{528CD2C1-C2EC-453F-AF42-2833AF2426A1}"/>
              </a:ext>
            </a:extLst>
          </p:cNvPr>
          <p:cNvGrpSpPr>
            <a:grpSpLocks/>
          </p:cNvGrpSpPr>
          <p:nvPr/>
        </p:nvGrpSpPr>
        <p:grpSpPr bwMode="auto">
          <a:xfrm>
            <a:off x="404813" y="3203575"/>
            <a:ext cx="241300" cy="157163"/>
            <a:chOff x="2523" y="2880"/>
            <a:chExt cx="152" cy="99"/>
          </a:xfrm>
        </p:grpSpPr>
        <p:sp>
          <p:nvSpPr>
            <p:cNvPr id="52514" name="Rectangle 290">
              <a:extLst>
                <a:ext uri="{FF2B5EF4-FFF2-40B4-BE49-F238E27FC236}">
                  <a16:creationId xmlns:a16="http://schemas.microsoft.com/office/drawing/2014/main" id="{0976068B-3341-4724-B369-2AD6415AE395}"/>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15" name="Oval 291">
              <a:extLst>
                <a:ext uri="{FF2B5EF4-FFF2-40B4-BE49-F238E27FC236}">
                  <a16:creationId xmlns:a16="http://schemas.microsoft.com/office/drawing/2014/main" id="{E52872B9-A535-4064-B304-90618510E145}"/>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16" name="Line 292">
              <a:extLst>
                <a:ext uri="{FF2B5EF4-FFF2-40B4-BE49-F238E27FC236}">
                  <a16:creationId xmlns:a16="http://schemas.microsoft.com/office/drawing/2014/main" id="{323E01F1-E944-4C11-8C37-F3B96FD24EDA}"/>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17" name="Line 293">
              <a:extLst>
                <a:ext uri="{FF2B5EF4-FFF2-40B4-BE49-F238E27FC236}">
                  <a16:creationId xmlns:a16="http://schemas.microsoft.com/office/drawing/2014/main" id="{CFA08568-7D1D-4260-BC9A-6F7279FE7D8A}"/>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18" name="Line 294">
              <a:extLst>
                <a:ext uri="{FF2B5EF4-FFF2-40B4-BE49-F238E27FC236}">
                  <a16:creationId xmlns:a16="http://schemas.microsoft.com/office/drawing/2014/main" id="{11F1D6A2-4B6E-457C-AEFE-C3E6CC7709EA}"/>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519" name="Group 295">
            <a:extLst>
              <a:ext uri="{FF2B5EF4-FFF2-40B4-BE49-F238E27FC236}">
                <a16:creationId xmlns:a16="http://schemas.microsoft.com/office/drawing/2014/main" id="{9E17F811-3FBA-4AD4-B563-FF522C453A8A}"/>
              </a:ext>
            </a:extLst>
          </p:cNvPr>
          <p:cNvGrpSpPr>
            <a:grpSpLocks/>
          </p:cNvGrpSpPr>
          <p:nvPr/>
        </p:nvGrpSpPr>
        <p:grpSpPr bwMode="auto">
          <a:xfrm>
            <a:off x="487363" y="3132138"/>
            <a:ext cx="74612" cy="26987"/>
            <a:chOff x="2373" y="1404"/>
            <a:chExt cx="47" cy="17"/>
          </a:xfrm>
        </p:grpSpPr>
        <p:sp>
          <p:nvSpPr>
            <p:cNvPr id="52520" name="Oval 296">
              <a:extLst>
                <a:ext uri="{FF2B5EF4-FFF2-40B4-BE49-F238E27FC236}">
                  <a16:creationId xmlns:a16="http://schemas.microsoft.com/office/drawing/2014/main" id="{3F330C8F-64F8-4ECF-9B64-9E9D827196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21" name="Oval 297">
              <a:extLst>
                <a:ext uri="{FF2B5EF4-FFF2-40B4-BE49-F238E27FC236}">
                  <a16:creationId xmlns:a16="http://schemas.microsoft.com/office/drawing/2014/main" id="{90E29C63-66C4-48B0-9CA6-2C615F2E50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522" name="Line 298">
            <a:extLst>
              <a:ext uri="{FF2B5EF4-FFF2-40B4-BE49-F238E27FC236}">
                <a16:creationId xmlns:a16="http://schemas.microsoft.com/office/drawing/2014/main" id="{45F1003B-1A66-4A68-9CC0-30CF9CD9E416}"/>
              </a:ext>
            </a:extLst>
          </p:cNvPr>
          <p:cNvSpPr>
            <a:spLocks noChangeShapeType="1"/>
          </p:cNvSpPr>
          <p:nvPr/>
        </p:nvSpPr>
        <p:spPr bwMode="auto">
          <a:xfrm>
            <a:off x="260350" y="3276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23" name="Text Box 299">
            <a:extLst>
              <a:ext uri="{FF2B5EF4-FFF2-40B4-BE49-F238E27FC236}">
                <a16:creationId xmlns:a16="http://schemas.microsoft.com/office/drawing/2014/main" id="{C82D94C1-18B5-4351-ACE2-2E76E1E1C438}"/>
              </a:ext>
            </a:extLst>
          </p:cNvPr>
          <p:cNvSpPr txBox="1">
            <a:spLocks noChangeArrowheads="1"/>
          </p:cNvSpPr>
          <p:nvPr/>
        </p:nvSpPr>
        <p:spPr bwMode="auto">
          <a:xfrm>
            <a:off x="620713" y="3132138"/>
            <a:ext cx="264636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M163 Vulcan 20mm ADA Vehicle </a:t>
            </a:r>
            <a:r>
              <a:rPr lang="en-GB" altLang="en-US" b="1"/>
              <a:t>(c)</a:t>
            </a:r>
            <a:r>
              <a:rPr lang="en-GB" altLang="en-US"/>
              <a:t>       CWUS-18</a:t>
            </a:r>
            <a:endParaRPr lang="en-GB" altLang="en-US" b="1"/>
          </a:p>
        </p:txBody>
      </p:sp>
      <p:sp>
        <p:nvSpPr>
          <p:cNvPr id="52524" name="Line 300">
            <a:extLst>
              <a:ext uri="{FF2B5EF4-FFF2-40B4-BE49-F238E27FC236}">
                <a16:creationId xmlns:a16="http://schemas.microsoft.com/office/drawing/2014/main" id="{3752E1BB-2E9B-4B35-AF77-8FA0FFE85F4B}"/>
              </a:ext>
            </a:extLst>
          </p:cNvPr>
          <p:cNvSpPr>
            <a:spLocks noChangeShapeType="1"/>
          </p:cNvSpPr>
          <p:nvPr/>
        </p:nvSpPr>
        <p:spPr bwMode="auto">
          <a:xfrm>
            <a:off x="260350" y="277336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25" name="Text Box 301">
            <a:extLst>
              <a:ext uri="{FF2B5EF4-FFF2-40B4-BE49-F238E27FC236}">
                <a16:creationId xmlns:a16="http://schemas.microsoft.com/office/drawing/2014/main" id="{AD6D344E-6E70-4417-9F2E-77ACDBC728D3}"/>
              </a:ext>
            </a:extLst>
          </p:cNvPr>
          <p:cNvSpPr txBox="1">
            <a:spLocks noChangeArrowheads="1"/>
          </p:cNvSpPr>
          <p:nvPr/>
        </p:nvSpPr>
        <p:spPr bwMode="auto">
          <a:xfrm>
            <a:off x="115888" y="3419475"/>
            <a:ext cx="326072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Mid-1980s: The Battalion Antiaircraft Sections were disbanded and the weapons were absorbed into the divisional Antiaircraft Companies.  Therefore, add:</a:t>
            </a:r>
          </a:p>
          <a:p>
            <a:r>
              <a:rPr lang="en-GB" altLang="en-US" b="1"/>
              <a:t>     x6 </a:t>
            </a:r>
            <a:r>
              <a:rPr lang="en-GB" altLang="en-US"/>
              <a:t>Redeye SAM Team                                               CWUS-42</a:t>
            </a:r>
          </a:p>
          <a:p>
            <a:r>
              <a:rPr lang="en-GB" altLang="en-US"/>
              <a:t>     </a:t>
            </a:r>
            <a:r>
              <a:rPr lang="en-GB" altLang="en-US" b="1"/>
              <a:t>x6 </a:t>
            </a:r>
            <a:r>
              <a:rPr lang="en-GB" altLang="en-US"/>
              <a:t>M151 MUTT Light Utility Vehicle (no MG)             CWUS-33</a:t>
            </a:r>
          </a:p>
          <a:p>
            <a:r>
              <a:rPr lang="en-GB" altLang="en-US"/>
              <a:t>May replace Redeye SAMs with:</a:t>
            </a:r>
          </a:p>
          <a:p>
            <a:r>
              <a:rPr lang="en-GB" altLang="en-US"/>
              <a:t>     Stinger SAM Team                                                     CWUS-43</a:t>
            </a:r>
          </a:p>
          <a:p>
            <a:r>
              <a:rPr lang="en-GB" altLang="en-US"/>
              <a:t>May replace M151 MUTTs with:</a:t>
            </a:r>
          </a:p>
          <a:p>
            <a:r>
              <a:rPr lang="en-GB" altLang="en-US"/>
              <a:t>     M998 HMMWV Utility Vehicle                                    CWUS-34</a:t>
            </a:r>
          </a:p>
          <a:p>
            <a:r>
              <a:rPr lang="en-GB" altLang="en-US"/>
              <a:t>Note that it is not therefore possible to field Battalion-level light  SAMs as well as Division-level light SAMs.</a:t>
            </a:r>
          </a:p>
          <a:p>
            <a:endParaRPr lang="en-GB" altLang="en-US"/>
          </a:p>
          <a:p>
            <a:r>
              <a:rPr lang="en-GB" altLang="en-US" b="1"/>
              <a:t>(b) </a:t>
            </a:r>
            <a:r>
              <a:rPr lang="en-GB" altLang="en-US"/>
              <a:t>The Battery may be split into </a:t>
            </a:r>
            <a:r>
              <a:rPr lang="en-GB" altLang="en-US" b="1"/>
              <a:t>x3 </a:t>
            </a:r>
            <a:r>
              <a:rPr lang="en-GB" altLang="en-US"/>
              <a:t>platoon-sized attachments, each of </a:t>
            </a:r>
            <a:r>
              <a:rPr lang="en-GB" altLang="en-US" b="1"/>
              <a:t>x1 </a:t>
            </a:r>
            <a:r>
              <a:rPr lang="en-GB" altLang="en-US"/>
              <a:t>M163 (and </a:t>
            </a:r>
            <a:r>
              <a:rPr lang="en-GB" altLang="en-US" b="1"/>
              <a:t>x2 </a:t>
            </a:r>
            <a:r>
              <a:rPr lang="en-GB" altLang="en-US"/>
              <a:t>light SAMs when available).</a:t>
            </a:r>
          </a:p>
          <a:p>
            <a:endParaRPr lang="en-GB" altLang="en-US"/>
          </a:p>
          <a:p>
            <a:r>
              <a:rPr lang="en-GB" altLang="en-US" b="1"/>
              <a:t>(c) </a:t>
            </a:r>
            <a:r>
              <a:rPr lang="en-GB" altLang="en-US"/>
              <a:t>The M163 Vulcan and M48 Chaparral systems were meant to be replaced by 1984 with the M247 Sgt York Divisional Air Defence System (DIVADS).  However, the M247 was scrapped before entering service.  Nevertheless, as FoW/TY now do the models and in the spirit of ‘what-if’, an AD Battery may replace the M163 Vulcans with:</a:t>
            </a:r>
          </a:p>
          <a:p>
            <a:r>
              <a:rPr lang="en-GB" altLang="en-US"/>
              <a:t>     M247 Sgt York DIVADS Twin 40mm AA Tank            CWUS-84</a:t>
            </a:r>
            <a:endParaRPr lang="en-GB" altLang="en-US" b="1"/>
          </a:p>
        </p:txBody>
      </p:sp>
      <p:grpSp>
        <p:nvGrpSpPr>
          <p:cNvPr id="52527" name="Group 303">
            <a:extLst>
              <a:ext uri="{FF2B5EF4-FFF2-40B4-BE49-F238E27FC236}">
                <a16:creationId xmlns:a16="http://schemas.microsoft.com/office/drawing/2014/main" id="{4E0703C5-0F98-4C14-A2CC-073C0B4C9321}"/>
              </a:ext>
            </a:extLst>
          </p:cNvPr>
          <p:cNvGrpSpPr>
            <a:grpSpLocks/>
          </p:cNvGrpSpPr>
          <p:nvPr/>
        </p:nvGrpSpPr>
        <p:grpSpPr bwMode="auto">
          <a:xfrm>
            <a:off x="3500438" y="252413"/>
            <a:ext cx="288925" cy="215900"/>
            <a:chOff x="2523" y="2880"/>
            <a:chExt cx="152" cy="99"/>
          </a:xfrm>
        </p:grpSpPr>
        <p:sp>
          <p:nvSpPr>
            <p:cNvPr id="52528" name="Rectangle 304">
              <a:extLst>
                <a:ext uri="{FF2B5EF4-FFF2-40B4-BE49-F238E27FC236}">
                  <a16:creationId xmlns:a16="http://schemas.microsoft.com/office/drawing/2014/main" id="{AB5E8AAE-F3B2-453C-A40C-95A73B540FC9}"/>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29" name="Oval 305">
              <a:extLst>
                <a:ext uri="{FF2B5EF4-FFF2-40B4-BE49-F238E27FC236}">
                  <a16:creationId xmlns:a16="http://schemas.microsoft.com/office/drawing/2014/main" id="{02A6C6A2-AA15-4D80-98B9-6F2CB173E83C}"/>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30" name="Line 306">
              <a:extLst>
                <a:ext uri="{FF2B5EF4-FFF2-40B4-BE49-F238E27FC236}">
                  <a16:creationId xmlns:a16="http://schemas.microsoft.com/office/drawing/2014/main" id="{AB8A75D0-0A06-4771-89D0-BBF215C8A8F6}"/>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31" name="Line 307">
              <a:extLst>
                <a:ext uri="{FF2B5EF4-FFF2-40B4-BE49-F238E27FC236}">
                  <a16:creationId xmlns:a16="http://schemas.microsoft.com/office/drawing/2014/main" id="{C80AD282-88D1-4A4C-B56F-64A4C2B35B9D}"/>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32" name="Line 308">
              <a:extLst>
                <a:ext uri="{FF2B5EF4-FFF2-40B4-BE49-F238E27FC236}">
                  <a16:creationId xmlns:a16="http://schemas.microsoft.com/office/drawing/2014/main" id="{20E32085-D0CE-40C8-B2C3-97D333EEB861}"/>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2533" name="Line 309">
            <a:extLst>
              <a:ext uri="{FF2B5EF4-FFF2-40B4-BE49-F238E27FC236}">
                <a16:creationId xmlns:a16="http://schemas.microsoft.com/office/drawing/2014/main" id="{7E278F6D-F916-4CC4-A3FC-6122DF54F9DA}"/>
              </a:ext>
            </a:extLst>
          </p:cNvPr>
          <p:cNvSpPr>
            <a:spLocks noChangeShapeType="1"/>
          </p:cNvSpPr>
          <p:nvPr/>
        </p:nvSpPr>
        <p:spPr bwMode="auto">
          <a:xfrm>
            <a:off x="364490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34" name="Text Box 310">
            <a:extLst>
              <a:ext uri="{FF2B5EF4-FFF2-40B4-BE49-F238E27FC236}">
                <a16:creationId xmlns:a16="http://schemas.microsoft.com/office/drawing/2014/main" id="{1C9BB270-9096-418F-9945-B5DD917284DC}"/>
              </a:ext>
            </a:extLst>
          </p:cNvPr>
          <p:cNvSpPr txBox="1">
            <a:spLocks noChangeArrowheads="1"/>
          </p:cNvSpPr>
          <p:nvPr/>
        </p:nvSpPr>
        <p:spPr bwMode="auto">
          <a:xfrm>
            <a:off x="3789363" y="107950"/>
            <a:ext cx="22907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CWUS-18</a:t>
            </a:r>
          </a:p>
          <a:p>
            <a:r>
              <a:rPr lang="en-GB" altLang="en-US" sz="1000" b="1"/>
              <a:t>Air Defence Battery (Chaparral) </a:t>
            </a:r>
            <a:r>
              <a:rPr lang="en-GB" altLang="en-US" b="1"/>
              <a:t>(ab)</a:t>
            </a:r>
            <a:endParaRPr lang="en-GB" altLang="en-US" sz="1000" b="1"/>
          </a:p>
        </p:txBody>
      </p:sp>
      <p:sp>
        <p:nvSpPr>
          <p:cNvPr id="52538" name="Line 314">
            <a:extLst>
              <a:ext uri="{FF2B5EF4-FFF2-40B4-BE49-F238E27FC236}">
                <a16:creationId xmlns:a16="http://schemas.microsoft.com/office/drawing/2014/main" id="{354726A7-6EED-44E9-878C-E165041F176E}"/>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2543" name="Group 319">
            <a:extLst>
              <a:ext uri="{FF2B5EF4-FFF2-40B4-BE49-F238E27FC236}">
                <a16:creationId xmlns:a16="http://schemas.microsoft.com/office/drawing/2014/main" id="{4BD3138B-5314-4333-874E-565B0AC8891F}"/>
              </a:ext>
            </a:extLst>
          </p:cNvPr>
          <p:cNvGrpSpPr>
            <a:grpSpLocks/>
          </p:cNvGrpSpPr>
          <p:nvPr/>
        </p:nvGrpSpPr>
        <p:grpSpPr bwMode="auto">
          <a:xfrm>
            <a:off x="3789363" y="612775"/>
            <a:ext cx="241300" cy="157163"/>
            <a:chOff x="2523" y="2472"/>
            <a:chExt cx="152" cy="99"/>
          </a:xfrm>
        </p:grpSpPr>
        <p:sp>
          <p:nvSpPr>
            <p:cNvPr id="52544" name="Rectangle 320">
              <a:extLst>
                <a:ext uri="{FF2B5EF4-FFF2-40B4-BE49-F238E27FC236}">
                  <a16:creationId xmlns:a16="http://schemas.microsoft.com/office/drawing/2014/main" id="{5A660262-C4F9-48F7-B523-0F1DB2F0D67F}"/>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45" name="Oval 321">
              <a:extLst>
                <a:ext uri="{FF2B5EF4-FFF2-40B4-BE49-F238E27FC236}">
                  <a16:creationId xmlns:a16="http://schemas.microsoft.com/office/drawing/2014/main" id="{619762EF-5C79-4371-82CD-8238DADCA57D}"/>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46" name="Line 322">
              <a:extLst>
                <a:ext uri="{FF2B5EF4-FFF2-40B4-BE49-F238E27FC236}">
                  <a16:creationId xmlns:a16="http://schemas.microsoft.com/office/drawing/2014/main" id="{241B8210-CD00-42A7-93B1-48ACCF89CDE3}"/>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47" name="Line 323">
              <a:extLst>
                <a:ext uri="{FF2B5EF4-FFF2-40B4-BE49-F238E27FC236}">
                  <a16:creationId xmlns:a16="http://schemas.microsoft.com/office/drawing/2014/main" id="{4087C052-7C5C-45F3-A150-011A0EAFC2A8}"/>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548" name="Group 324">
            <a:extLst>
              <a:ext uri="{FF2B5EF4-FFF2-40B4-BE49-F238E27FC236}">
                <a16:creationId xmlns:a16="http://schemas.microsoft.com/office/drawing/2014/main" id="{5A9E170F-0A66-40ED-A7FF-E5ADC1D39F58}"/>
              </a:ext>
            </a:extLst>
          </p:cNvPr>
          <p:cNvGrpSpPr>
            <a:grpSpLocks/>
          </p:cNvGrpSpPr>
          <p:nvPr/>
        </p:nvGrpSpPr>
        <p:grpSpPr bwMode="auto">
          <a:xfrm>
            <a:off x="3871913" y="541338"/>
            <a:ext cx="74612" cy="26987"/>
            <a:chOff x="2373" y="1404"/>
            <a:chExt cx="47" cy="17"/>
          </a:xfrm>
        </p:grpSpPr>
        <p:sp>
          <p:nvSpPr>
            <p:cNvPr id="52549" name="Oval 325">
              <a:extLst>
                <a:ext uri="{FF2B5EF4-FFF2-40B4-BE49-F238E27FC236}">
                  <a16:creationId xmlns:a16="http://schemas.microsoft.com/office/drawing/2014/main" id="{75B5E8D8-29C3-4EE6-9073-F0B62E6A791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50" name="Oval 326">
              <a:extLst>
                <a:ext uri="{FF2B5EF4-FFF2-40B4-BE49-F238E27FC236}">
                  <a16:creationId xmlns:a16="http://schemas.microsoft.com/office/drawing/2014/main" id="{FE8E9E24-866E-4BE4-B913-A80B643E6D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551" name="Text Box 327">
            <a:extLst>
              <a:ext uri="{FF2B5EF4-FFF2-40B4-BE49-F238E27FC236}">
                <a16:creationId xmlns:a16="http://schemas.microsoft.com/office/drawing/2014/main" id="{C9518C81-8B36-434E-B444-99ACF7737AA1}"/>
              </a:ext>
            </a:extLst>
          </p:cNvPr>
          <p:cNvSpPr txBox="1">
            <a:spLocks noChangeArrowheads="1"/>
          </p:cNvSpPr>
          <p:nvPr/>
        </p:nvSpPr>
        <p:spPr bwMode="auto">
          <a:xfrm>
            <a:off x="4005263" y="468313"/>
            <a:ext cx="2657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M113 Armoured Personnel Carrier           CWUS-12</a:t>
            </a:r>
            <a:endParaRPr lang="en-GB" altLang="en-US" b="1"/>
          </a:p>
        </p:txBody>
      </p:sp>
      <p:grpSp>
        <p:nvGrpSpPr>
          <p:cNvPr id="52552" name="Group 328">
            <a:extLst>
              <a:ext uri="{FF2B5EF4-FFF2-40B4-BE49-F238E27FC236}">
                <a16:creationId xmlns:a16="http://schemas.microsoft.com/office/drawing/2014/main" id="{2681AB89-7A81-4D76-805F-46D2B6053E71}"/>
              </a:ext>
            </a:extLst>
          </p:cNvPr>
          <p:cNvGrpSpPr>
            <a:grpSpLocks/>
          </p:cNvGrpSpPr>
          <p:nvPr/>
        </p:nvGrpSpPr>
        <p:grpSpPr bwMode="auto">
          <a:xfrm>
            <a:off x="3789363" y="900113"/>
            <a:ext cx="241300" cy="157162"/>
            <a:chOff x="2523" y="2880"/>
            <a:chExt cx="152" cy="99"/>
          </a:xfrm>
        </p:grpSpPr>
        <p:sp>
          <p:nvSpPr>
            <p:cNvPr id="52553" name="Rectangle 329">
              <a:extLst>
                <a:ext uri="{FF2B5EF4-FFF2-40B4-BE49-F238E27FC236}">
                  <a16:creationId xmlns:a16="http://schemas.microsoft.com/office/drawing/2014/main" id="{BA85DA69-635E-4507-8D30-AC69F16DBBBE}"/>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54" name="Oval 330">
              <a:extLst>
                <a:ext uri="{FF2B5EF4-FFF2-40B4-BE49-F238E27FC236}">
                  <a16:creationId xmlns:a16="http://schemas.microsoft.com/office/drawing/2014/main" id="{0F6F85E1-83C3-4DE5-9BF9-3528243D9CBC}"/>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55" name="Line 331">
              <a:extLst>
                <a:ext uri="{FF2B5EF4-FFF2-40B4-BE49-F238E27FC236}">
                  <a16:creationId xmlns:a16="http://schemas.microsoft.com/office/drawing/2014/main" id="{41E16AA3-0A24-46AD-85D4-ACC184A427CD}"/>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56" name="Line 332">
              <a:extLst>
                <a:ext uri="{FF2B5EF4-FFF2-40B4-BE49-F238E27FC236}">
                  <a16:creationId xmlns:a16="http://schemas.microsoft.com/office/drawing/2014/main" id="{F3D8E3D2-2A04-484A-BBAD-69D1465526A4}"/>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57" name="Line 333">
              <a:extLst>
                <a:ext uri="{FF2B5EF4-FFF2-40B4-BE49-F238E27FC236}">
                  <a16:creationId xmlns:a16="http://schemas.microsoft.com/office/drawing/2014/main" id="{38B92CDE-248C-46F8-8E76-E0153ED19AE7}"/>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558" name="Group 334">
            <a:extLst>
              <a:ext uri="{FF2B5EF4-FFF2-40B4-BE49-F238E27FC236}">
                <a16:creationId xmlns:a16="http://schemas.microsoft.com/office/drawing/2014/main" id="{7910D4EF-1A5B-4FD9-ACE9-978CAAF7F13A}"/>
              </a:ext>
            </a:extLst>
          </p:cNvPr>
          <p:cNvGrpSpPr>
            <a:grpSpLocks/>
          </p:cNvGrpSpPr>
          <p:nvPr/>
        </p:nvGrpSpPr>
        <p:grpSpPr bwMode="auto">
          <a:xfrm>
            <a:off x="3871913" y="828675"/>
            <a:ext cx="74612" cy="26988"/>
            <a:chOff x="2373" y="1404"/>
            <a:chExt cx="47" cy="17"/>
          </a:xfrm>
        </p:grpSpPr>
        <p:sp>
          <p:nvSpPr>
            <p:cNvPr id="52559" name="Oval 335">
              <a:extLst>
                <a:ext uri="{FF2B5EF4-FFF2-40B4-BE49-F238E27FC236}">
                  <a16:creationId xmlns:a16="http://schemas.microsoft.com/office/drawing/2014/main" id="{A1B5EB08-1A7C-413F-974B-01E2C966AAF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60" name="Oval 336">
              <a:extLst>
                <a:ext uri="{FF2B5EF4-FFF2-40B4-BE49-F238E27FC236}">
                  <a16:creationId xmlns:a16="http://schemas.microsoft.com/office/drawing/2014/main" id="{BFB9B38D-6EC6-40D7-BD13-E1AF2978309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561" name="Line 337">
            <a:extLst>
              <a:ext uri="{FF2B5EF4-FFF2-40B4-BE49-F238E27FC236}">
                <a16:creationId xmlns:a16="http://schemas.microsoft.com/office/drawing/2014/main" id="{3F97E0BE-EC06-4FAC-A43E-E183A66CF0D3}"/>
              </a:ext>
            </a:extLst>
          </p:cNvPr>
          <p:cNvSpPr>
            <a:spLocks noChangeShapeType="1"/>
          </p:cNvSpPr>
          <p:nvPr/>
        </p:nvSpPr>
        <p:spPr bwMode="auto">
          <a:xfrm>
            <a:off x="3644900" y="973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62" name="Text Box 338">
            <a:extLst>
              <a:ext uri="{FF2B5EF4-FFF2-40B4-BE49-F238E27FC236}">
                <a16:creationId xmlns:a16="http://schemas.microsoft.com/office/drawing/2014/main" id="{71E54B0A-D376-4BD5-BA14-7889A1AFD279}"/>
              </a:ext>
            </a:extLst>
          </p:cNvPr>
          <p:cNvSpPr txBox="1">
            <a:spLocks noChangeArrowheads="1"/>
          </p:cNvSpPr>
          <p:nvPr/>
        </p:nvSpPr>
        <p:spPr bwMode="auto">
          <a:xfrm>
            <a:off x="4005263" y="828675"/>
            <a:ext cx="26431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M48 Chaparral SAM Vehicle                    CWUS-29</a:t>
            </a:r>
            <a:endParaRPr lang="en-GB" altLang="en-US" b="1"/>
          </a:p>
        </p:txBody>
      </p:sp>
      <p:sp>
        <p:nvSpPr>
          <p:cNvPr id="52563" name="Line 339">
            <a:extLst>
              <a:ext uri="{FF2B5EF4-FFF2-40B4-BE49-F238E27FC236}">
                <a16:creationId xmlns:a16="http://schemas.microsoft.com/office/drawing/2014/main" id="{6D2B26B4-6BEA-4970-B883-A4AFBED282D0}"/>
              </a:ext>
            </a:extLst>
          </p:cNvPr>
          <p:cNvSpPr>
            <a:spLocks noChangeShapeType="1"/>
          </p:cNvSpPr>
          <p:nvPr/>
        </p:nvSpPr>
        <p:spPr bwMode="auto">
          <a:xfrm>
            <a:off x="3644900" y="468313"/>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64" name="Text Box 340">
            <a:extLst>
              <a:ext uri="{FF2B5EF4-FFF2-40B4-BE49-F238E27FC236}">
                <a16:creationId xmlns:a16="http://schemas.microsoft.com/office/drawing/2014/main" id="{17F68303-27B7-41EF-9013-C81F99A2FC2A}"/>
              </a:ext>
            </a:extLst>
          </p:cNvPr>
          <p:cNvSpPr txBox="1">
            <a:spLocks noChangeArrowheads="1"/>
          </p:cNvSpPr>
          <p:nvPr/>
        </p:nvSpPr>
        <p:spPr bwMode="auto">
          <a:xfrm>
            <a:off x="3500438" y="1117600"/>
            <a:ext cx="3260725" cy="29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Mid-1980s: The Battalion Antiaircraft Sections were disbanded and the weapons were absorbed into the divisional Antiaircraft Companies.  Therefore, add:</a:t>
            </a:r>
          </a:p>
          <a:p>
            <a:r>
              <a:rPr lang="en-GB" altLang="en-US" b="1"/>
              <a:t>     x6 </a:t>
            </a:r>
            <a:r>
              <a:rPr lang="en-GB" altLang="en-US"/>
              <a:t>Redeye SAM Team                                               CWUS-42</a:t>
            </a:r>
          </a:p>
          <a:p>
            <a:r>
              <a:rPr lang="en-GB" altLang="en-US"/>
              <a:t>     </a:t>
            </a:r>
            <a:r>
              <a:rPr lang="en-GB" altLang="en-US" b="1"/>
              <a:t>x6 </a:t>
            </a:r>
            <a:r>
              <a:rPr lang="en-GB" altLang="en-US"/>
              <a:t>M151 MUTT Light Utility Vehicle (no MG)             CWUS-33</a:t>
            </a:r>
          </a:p>
          <a:p>
            <a:r>
              <a:rPr lang="en-GB" altLang="en-US"/>
              <a:t>May replace Redeye SAMs with:</a:t>
            </a:r>
          </a:p>
          <a:p>
            <a:r>
              <a:rPr lang="en-GB" altLang="en-US"/>
              <a:t>     Stinger SAM Team                                                     CWUS-43</a:t>
            </a:r>
          </a:p>
          <a:p>
            <a:r>
              <a:rPr lang="en-GB" altLang="en-US"/>
              <a:t>May replace M151 MUTTs with:</a:t>
            </a:r>
          </a:p>
          <a:p>
            <a:r>
              <a:rPr lang="en-GB" altLang="en-US"/>
              <a:t>     M998 HMMWV Utility Vehicle                                    CWUS-34</a:t>
            </a:r>
          </a:p>
          <a:p>
            <a:r>
              <a:rPr lang="en-GB" altLang="en-US"/>
              <a:t>Note that it is not therefore possible to field Battalion-level light  SAMs as well as Division-level light SAMs.</a:t>
            </a:r>
          </a:p>
          <a:p>
            <a:endParaRPr lang="en-GB" altLang="en-US"/>
          </a:p>
          <a:p>
            <a:r>
              <a:rPr lang="en-GB" altLang="en-US" b="1"/>
              <a:t>(b) </a:t>
            </a:r>
            <a:r>
              <a:rPr lang="en-GB" altLang="en-US"/>
              <a:t>The Battery may be split into </a:t>
            </a:r>
            <a:r>
              <a:rPr lang="en-GB" altLang="en-US" b="1"/>
              <a:t>x3 </a:t>
            </a:r>
            <a:r>
              <a:rPr lang="en-GB" altLang="en-US"/>
              <a:t>platoon-sized attachments, each of </a:t>
            </a:r>
            <a:r>
              <a:rPr lang="en-GB" altLang="en-US" b="1"/>
              <a:t>x1 </a:t>
            </a:r>
            <a:r>
              <a:rPr lang="en-GB" altLang="en-US"/>
              <a:t>M48 (and </a:t>
            </a:r>
            <a:r>
              <a:rPr lang="en-GB" altLang="en-US" b="1"/>
              <a:t>x2 </a:t>
            </a:r>
            <a:r>
              <a:rPr lang="en-GB" altLang="en-US"/>
              <a:t>light SAMs when available).</a:t>
            </a:r>
          </a:p>
          <a:p>
            <a:endParaRPr lang="en-GB" altLang="en-US"/>
          </a:p>
          <a:p>
            <a:r>
              <a:rPr lang="en-GB" altLang="en-US" b="1"/>
              <a:t>(c) </a:t>
            </a:r>
            <a:r>
              <a:rPr lang="en-GB" altLang="en-US"/>
              <a:t>The M163 Vulcan and M48 Chaparral systems were meant to be replaced by 1984 with the M247 Sgt York Divisional Air Defence System (DIVADS).  However, the M247 was scrapped before entering service.  Nevertheless, as FoW/TY now do the models and in the spirit of ‘what-if’, an AD Battery may replace the M48 Chaparrals with:</a:t>
            </a:r>
          </a:p>
          <a:p>
            <a:r>
              <a:rPr lang="en-GB" altLang="en-US"/>
              <a:t>     M247 Sgt York DIVADS Twin 40mm AA Tank            CWUS-84</a:t>
            </a:r>
            <a:endParaRPr lang="en-GB" altLang="en-US" b="1"/>
          </a:p>
          <a:p>
            <a:endParaRPr lang="en-GB" altLang="en-US" b="1"/>
          </a:p>
        </p:txBody>
      </p:sp>
      <p:sp>
        <p:nvSpPr>
          <p:cNvPr id="52566" name="Line 342">
            <a:extLst>
              <a:ext uri="{FF2B5EF4-FFF2-40B4-BE49-F238E27FC236}">
                <a16:creationId xmlns:a16="http://schemas.microsoft.com/office/drawing/2014/main" id="{BF36AF1C-A4DA-480F-8CE7-6DE010BF9D6C}"/>
              </a:ext>
            </a:extLst>
          </p:cNvPr>
          <p:cNvSpPr>
            <a:spLocks noChangeShapeType="1"/>
          </p:cNvSpPr>
          <p:nvPr/>
        </p:nvSpPr>
        <p:spPr bwMode="auto">
          <a:xfrm>
            <a:off x="3716338" y="80279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74" name="Line 350">
            <a:extLst>
              <a:ext uri="{FF2B5EF4-FFF2-40B4-BE49-F238E27FC236}">
                <a16:creationId xmlns:a16="http://schemas.microsoft.com/office/drawing/2014/main" id="{13EE60B3-4098-4FFA-96DE-0AF992B776E4}"/>
              </a:ext>
            </a:extLst>
          </p:cNvPr>
          <p:cNvSpPr>
            <a:spLocks noChangeShapeType="1"/>
          </p:cNvSpPr>
          <p:nvPr/>
        </p:nvSpPr>
        <p:spPr bwMode="auto">
          <a:xfrm>
            <a:off x="3716338" y="7235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75" name="Text Box 351">
            <a:extLst>
              <a:ext uri="{FF2B5EF4-FFF2-40B4-BE49-F238E27FC236}">
                <a16:creationId xmlns:a16="http://schemas.microsoft.com/office/drawing/2014/main" id="{48F66E79-30DA-47C4-BC88-BB17506FE973}"/>
              </a:ext>
            </a:extLst>
          </p:cNvPr>
          <p:cNvSpPr txBox="1">
            <a:spLocks noChangeArrowheads="1"/>
          </p:cNvSpPr>
          <p:nvPr/>
        </p:nvSpPr>
        <p:spPr bwMode="auto">
          <a:xfrm>
            <a:off x="3860800" y="7164388"/>
            <a:ext cx="227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CWUS-19</a:t>
            </a:r>
          </a:p>
          <a:p>
            <a:r>
              <a:rPr lang="en-GB" altLang="en-US" sz="1000" b="1"/>
              <a:t>Combat Engineer Company (Light)</a:t>
            </a:r>
          </a:p>
        </p:txBody>
      </p:sp>
      <p:grpSp>
        <p:nvGrpSpPr>
          <p:cNvPr id="52576" name="Group 352">
            <a:extLst>
              <a:ext uri="{FF2B5EF4-FFF2-40B4-BE49-F238E27FC236}">
                <a16:creationId xmlns:a16="http://schemas.microsoft.com/office/drawing/2014/main" id="{2523BC73-106A-442D-98CE-35DF4EA929F4}"/>
              </a:ext>
            </a:extLst>
          </p:cNvPr>
          <p:cNvGrpSpPr>
            <a:grpSpLocks/>
          </p:cNvGrpSpPr>
          <p:nvPr/>
        </p:nvGrpSpPr>
        <p:grpSpPr bwMode="auto">
          <a:xfrm>
            <a:off x="3860800" y="7669213"/>
            <a:ext cx="231775" cy="157162"/>
            <a:chOff x="933" y="149"/>
            <a:chExt cx="146" cy="99"/>
          </a:xfrm>
        </p:grpSpPr>
        <p:sp>
          <p:nvSpPr>
            <p:cNvPr id="52577" name="Rectangle 353">
              <a:extLst>
                <a:ext uri="{FF2B5EF4-FFF2-40B4-BE49-F238E27FC236}">
                  <a16:creationId xmlns:a16="http://schemas.microsoft.com/office/drawing/2014/main" id="{984BA394-3AF3-420F-B407-81C05798942D}"/>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78" name="Text Box 354">
              <a:extLst>
                <a:ext uri="{FF2B5EF4-FFF2-40B4-BE49-F238E27FC236}">
                  <a16:creationId xmlns:a16="http://schemas.microsoft.com/office/drawing/2014/main" id="{E56C3D40-2F48-4BC2-857A-BEF9177C8091}"/>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52579" name="Line 355">
            <a:extLst>
              <a:ext uri="{FF2B5EF4-FFF2-40B4-BE49-F238E27FC236}">
                <a16:creationId xmlns:a16="http://schemas.microsoft.com/office/drawing/2014/main" id="{FED9A78D-685E-402C-921A-8B98B5DEBD06}"/>
              </a:ext>
            </a:extLst>
          </p:cNvPr>
          <p:cNvSpPr>
            <a:spLocks noChangeShapeType="1"/>
          </p:cNvSpPr>
          <p:nvPr/>
        </p:nvSpPr>
        <p:spPr bwMode="auto">
          <a:xfrm>
            <a:off x="3716338" y="77406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2580" name="Group 356">
            <a:extLst>
              <a:ext uri="{FF2B5EF4-FFF2-40B4-BE49-F238E27FC236}">
                <a16:creationId xmlns:a16="http://schemas.microsoft.com/office/drawing/2014/main" id="{232CCB96-3F53-4B8D-8265-45D164B0465B}"/>
              </a:ext>
            </a:extLst>
          </p:cNvPr>
          <p:cNvGrpSpPr>
            <a:grpSpLocks/>
          </p:cNvGrpSpPr>
          <p:nvPr/>
        </p:nvGrpSpPr>
        <p:grpSpPr bwMode="auto">
          <a:xfrm>
            <a:off x="3938588" y="7596188"/>
            <a:ext cx="74612" cy="26987"/>
            <a:chOff x="2373" y="1404"/>
            <a:chExt cx="47" cy="17"/>
          </a:xfrm>
        </p:grpSpPr>
        <p:sp>
          <p:nvSpPr>
            <p:cNvPr id="52581" name="Oval 357">
              <a:extLst>
                <a:ext uri="{FF2B5EF4-FFF2-40B4-BE49-F238E27FC236}">
                  <a16:creationId xmlns:a16="http://schemas.microsoft.com/office/drawing/2014/main" id="{EEA9EEA9-120F-4045-801B-E0D1C08E25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82" name="Oval 358">
              <a:extLst>
                <a:ext uri="{FF2B5EF4-FFF2-40B4-BE49-F238E27FC236}">
                  <a16:creationId xmlns:a16="http://schemas.microsoft.com/office/drawing/2014/main" id="{DD328E0F-4E9A-4004-BC41-02F1CCC81E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583" name="Text Box 359">
            <a:extLst>
              <a:ext uri="{FF2B5EF4-FFF2-40B4-BE49-F238E27FC236}">
                <a16:creationId xmlns:a16="http://schemas.microsoft.com/office/drawing/2014/main" id="{5D2D70B0-6109-48CC-990B-B99EAB18D3D8}"/>
              </a:ext>
            </a:extLst>
          </p:cNvPr>
          <p:cNvSpPr txBox="1">
            <a:spLocks noChangeArrowheads="1"/>
          </p:cNvSpPr>
          <p:nvPr/>
        </p:nvSpPr>
        <p:spPr bwMode="auto">
          <a:xfrm>
            <a:off x="4076700" y="7524750"/>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52584" name="Group 360">
            <a:extLst>
              <a:ext uri="{FF2B5EF4-FFF2-40B4-BE49-F238E27FC236}">
                <a16:creationId xmlns:a16="http://schemas.microsoft.com/office/drawing/2014/main" id="{0D75FA11-9005-4A0E-86EB-76F48583DFCB}"/>
              </a:ext>
            </a:extLst>
          </p:cNvPr>
          <p:cNvGrpSpPr>
            <a:grpSpLocks/>
          </p:cNvGrpSpPr>
          <p:nvPr/>
        </p:nvGrpSpPr>
        <p:grpSpPr bwMode="auto">
          <a:xfrm>
            <a:off x="3860800" y="7956550"/>
            <a:ext cx="231775" cy="157163"/>
            <a:chOff x="2750" y="2336"/>
            <a:chExt cx="146" cy="99"/>
          </a:xfrm>
        </p:grpSpPr>
        <p:sp>
          <p:nvSpPr>
            <p:cNvPr id="52585" name="Rectangle 361">
              <a:extLst>
                <a:ext uri="{FF2B5EF4-FFF2-40B4-BE49-F238E27FC236}">
                  <a16:creationId xmlns:a16="http://schemas.microsoft.com/office/drawing/2014/main" id="{4798BAFE-3154-4FBD-9415-2BDD64629520}"/>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86" name="Line 362">
              <a:extLst>
                <a:ext uri="{FF2B5EF4-FFF2-40B4-BE49-F238E27FC236}">
                  <a16:creationId xmlns:a16="http://schemas.microsoft.com/office/drawing/2014/main" id="{5FC57BF9-C7E2-4384-BCDE-9878148BDC4F}"/>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87" name="Line 363">
              <a:extLst>
                <a:ext uri="{FF2B5EF4-FFF2-40B4-BE49-F238E27FC236}">
                  <a16:creationId xmlns:a16="http://schemas.microsoft.com/office/drawing/2014/main" id="{2A428A67-A8D5-43D4-B493-96009099618E}"/>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88" name="Line 364">
              <a:extLst>
                <a:ext uri="{FF2B5EF4-FFF2-40B4-BE49-F238E27FC236}">
                  <a16:creationId xmlns:a16="http://schemas.microsoft.com/office/drawing/2014/main" id="{11F04778-2574-4059-AD90-05CF6B2D7505}"/>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89" name="Line 365">
              <a:extLst>
                <a:ext uri="{FF2B5EF4-FFF2-40B4-BE49-F238E27FC236}">
                  <a16:creationId xmlns:a16="http://schemas.microsoft.com/office/drawing/2014/main" id="{64685A37-FC22-41C0-8C9D-D85940E4BD9D}"/>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590" name="Group 366">
            <a:extLst>
              <a:ext uri="{FF2B5EF4-FFF2-40B4-BE49-F238E27FC236}">
                <a16:creationId xmlns:a16="http://schemas.microsoft.com/office/drawing/2014/main" id="{226BCA4B-29CC-4644-A72E-372C55783A3B}"/>
              </a:ext>
            </a:extLst>
          </p:cNvPr>
          <p:cNvGrpSpPr>
            <a:grpSpLocks/>
          </p:cNvGrpSpPr>
          <p:nvPr/>
        </p:nvGrpSpPr>
        <p:grpSpPr bwMode="auto">
          <a:xfrm>
            <a:off x="3938588" y="7883525"/>
            <a:ext cx="74612" cy="26988"/>
            <a:chOff x="2373" y="1404"/>
            <a:chExt cx="47" cy="17"/>
          </a:xfrm>
        </p:grpSpPr>
        <p:sp>
          <p:nvSpPr>
            <p:cNvPr id="52591" name="Oval 367">
              <a:extLst>
                <a:ext uri="{FF2B5EF4-FFF2-40B4-BE49-F238E27FC236}">
                  <a16:creationId xmlns:a16="http://schemas.microsoft.com/office/drawing/2014/main" id="{483DA9E5-C820-42F4-AD3E-4776036F5D0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2592" name="Oval 368">
              <a:extLst>
                <a:ext uri="{FF2B5EF4-FFF2-40B4-BE49-F238E27FC236}">
                  <a16:creationId xmlns:a16="http://schemas.microsoft.com/office/drawing/2014/main" id="{F50DFB9C-AFF0-4AF1-A145-FBF92C33D86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2623" name="Line 399">
            <a:extLst>
              <a:ext uri="{FF2B5EF4-FFF2-40B4-BE49-F238E27FC236}">
                <a16:creationId xmlns:a16="http://schemas.microsoft.com/office/drawing/2014/main" id="{E59EC58B-DB17-4205-99FE-A83DF2E567B5}"/>
              </a:ext>
            </a:extLst>
          </p:cNvPr>
          <p:cNvSpPr>
            <a:spLocks noChangeShapeType="1"/>
          </p:cNvSpPr>
          <p:nvPr/>
        </p:nvSpPr>
        <p:spPr bwMode="auto">
          <a:xfrm>
            <a:off x="3716338" y="7524750"/>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624" name="Text Box 400">
            <a:extLst>
              <a:ext uri="{FF2B5EF4-FFF2-40B4-BE49-F238E27FC236}">
                <a16:creationId xmlns:a16="http://schemas.microsoft.com/office/drawing/2014/main" id="{2A8722EE-FF20-4F57-9114-6F42443CA773}"/>
              </a:ext>
            </a:extLst>
          </p:cNvPr>
          <p:cNvSpPr txBox="1">
            <a:spLocks noChangeArrowheads="1"/>
          </p:cNvSpPr>
          <p:nvPr/>
        </p:nvSpPr>
        <p:spPr bwMode="auto">
          <a:xfrm>
            <a:off x="4076700" y="7883525"/>
            <a:ext cx="26685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Combat Engineers (3 M47 Dragon) </a:t>
            </a:r>
            <a:r>
              <a:rPr lang="en-GB" altLang="en-US" b="1"/>
              <a:t>(a)</a:t>
            </a:r>
            <a:r>
              <a:rPr lang="en-GB" altLang="en-US"/>
              <a:t>     CWUS-39</a:t>
            </a:r>
            <a:endParaRPr lang="en-GB" altLang="en-US" b="1"/>
          </a:p>
        </p:txBody>
      </p:sp>
      <p:grpSp>
        <p:nvGrpSpPr>
          <p:cNvPr id="52628" name="Group 404">
            <a:extLst>
              <a:ext uri="{FF2B5EF4-FFF2-40B4-BE49-F238E27FC236}">
                <a16:creationId xmlns:a16="http://schemas.microsoft.com/office/drawing/2014/main" id="{E7BF7C15-695E-42D4-9C78-083353693C87}"/>
              </a:ext>
            </a:extLst>
          </p:cNvPr>
          <p:cNvGrpSpPr>
            <a:grpSpLocks/>
          </p:cNvGrpSpPr>
          <p:nvPr/>
        </p:nvGrpSpPr>
        <p:grpSpPr bwMode="auto">
          <a:xfrm>
            <a:off x="3573463" y="7307263"/>
            <a:ext cx="287337" cy="217487"/>
            <a:chOff x="2750" y="2336"/>
            <a:chExt cx="146" cy="99"/>
          </a:xfrm>
        </p:grpSpPr>
        <p:sp>
          <p:nvSpPr>
            <p:cNvPr id="52629" name="Rectangle 405">
              <a:extLst>
                <a:ext uri="{FF2B5EF4-FFF2-40B4-BE49-F238E27FC236}">
                  <a16:creationId xmlns:a16="http://schemas.microsoft.com/office/drawing/2014/main" id="{42F4F243-AEFD-4CE1-A081-CCCEF2DB8163}"/>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630" name="Line 406">
              <a:extLst>
                <a:ext uri="{FF2B5EF4-FFF2-40B4-BE49-F238E27FC236}">
                  <a16:creationId xmlns:a16="http://schemas.microsoft.com/office/drawing/2014/main" id="{E98C74B0-A3A1-486D-A78A-B3313CD511A5}"/>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631" name="Line 407">
              <a:extLst>
                <a:ext uri="{FF2B5EF4-FFF2-40B4-BE49-F238E27FC236}">
                  <a16:creationId xmlns:a16="http://schemas.microsoft.com/office/drawing/2014/main" id="{C15EFBB8-9736-4F74-9425-109FEE7FAAD0}"/>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632" name="Line 408">
              <a:extLst>
                <a:ext uri="{FF2B5EF4-FFF2-40B4-BE49-F238E27FC236}">
                  <a16:creationId xmlns:a16="http://schemas.microsoft.com/office/drawing/2014/main" id="{679EA262-D454-4FB4-85C1-F42B6FA2DB91}"/>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633" name="Line 409">
              <a:extLst>
                <a:ext uri="{FF2B5EF4-FFF2-40B4-BE49-F238E27FC236}">
                  <a16:creationId xmlns:a16="http://schemas.microsoft.com/office/drawing/2014/main" id="{A0814E7C-39F3-4DCC-BD60-A2D2D1ABB91A}"/>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2820" name="Text Box 596">
            <a:extLst>
              <a:ext uri="{FF2B5EF4-FFF2-40B4-BE49-F238E27FC236}">
                <a16:creationId xmlns:a16="http://schemas.microsoft.com/office/drawing/2014/main" id="{6EDB256E-5A94-4CBC-8565-4A25312B15D7}"/>
              </a:ext>
            </a:extLst>
          </p:cNvPr>
          <p:cNvSpPr txBox="1">
            <a:spLocks noChangeArrowheads="1"/>
          </p:cNvSpPr>
          <p:nvPr/>
        </p:nvSpPr>
        <p:spPr bwMode="auto">
          <a:xfrm>
            <a:off x="3500438" y="8172450"/>
            <a:ext cx="3260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1988: May replace M72 66mm LAW with M136 84mm LAW as the squad light antitank weapon (see card).</a:t>
            </a:r>
            <a:endParaRPr lang="en-US" altLang="en-US"/>
          </a:p>
        </p:txBody>
      </p:sp>
      <p:sp>
        <p:nvSpPr>
          <p:cNvPr id="52822" name="Line 598">
            <a:extLst>
              <a:ext uri="{FF2B5EF4-FFF2-40B4-BE49-F238E27FC236}">
                <a16:creationId xmlns:a16="http://schemas.microsoft.com/office/drawing/2014/main" id="{19AB0350-8E8C-4AFE-8556-71A477D3EA1E}"/>
              </a:ext>
            </a:extLst>
          </p:cNvPr>
          <p:cNvSpPr>
            <a:spLocks noChangeShapeType="1"/>
          </p:cNvSpPr>
          <p:nvPr/>
        </p:nvSpPr>
        <p:spPr bwMode="auto">
          <a:xfrm>
            <a:off x="260350" y="2987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2823" name="Picture 599" descr="us_ftx_reforger_1988-011">
            <a:extLst>
              <a:ext uri="{FF2B5EF4-FFF2-40B4-BE49-F238E27FC236}">
                <a16:creationId xmlns:a16="http://schemas.microsoft.com/office/drawing/2014/main" id="{DA4A117B-6FF1-41A8-8FE1-397A23AE88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107950"/>
            <a:ext cx="3070225" cy="2125663"/>
          </a:xfrm>
          <a:prstGeom prst="rect">
            <a:avLst/>
          </a:prstGeom>
          <a:noFill/>
          <a:extLst>
            <a:ext uri="{909E8E84-426E-40DD-AFC4-6F175D3DCCD1}">
              <a14:hiddenFill xmlns:a14="http://schemas.microsoft.com/office/drawing/2010/main">
                <a:solidFill>
                  <a:srgbClr val="FFFFFF"/>
                </a:solidFill>
              </a14:hiddenFill>
            </a:ext>
          </a:extLst>
        </p:spPr>
      </p:pic>
      <p:pic>
        <p:nvPicPr>
          <p:cNvPr id="52825" name="Picture 601" descr="M561 Gama Goat.JPEG">
            <a:extLst>
              <a:ext uri="{FF2B5EF4-FFF2-40B4-BE49-F238E27FC236}">
                <a16:creationId xmlns:a16="http://schemas.microsoft.com/office/drawing/2014/main" id="{7285B9BB-EBAB-4778-A52D-8880EED2DE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4211638"/>
            <a:ext cx="3376612" cy="2273300"/>
          </a:xfrm>
          <a:prstGeom prst="rect">
            <a:avLst/>
          </a:prstGeom>
          <a:noFill/>
          <a:extLst>
            <a:ext uri="{909E8E84-426E-40DD-AFC4-6F175D3DCCD1}">
              <a14:hiddenFill xmlns:a14="http://schemas.microsoft.com/office/drawing/2010/main">
                <a:solidFill>
                  <a:srgbClr val="FFFFFF"/>
                </a:solidFill>
              </a14:hiddenFill>
            </a:ext>
          </a:extLst>
        </p:spPr>
      </p:pic>
      <p:pic>
        <p:nvPicPr>
          <p:cNvPr id="52827" name="Picture 603" descr="M247 2.jpg">
            <a:extLst>
              <a:ext uri="{FF2B5EF4-FFF2-40B4-BE49-F238E27FC236}">
                <a16:creationId xmlns:a16="http://schemas.microsoft.com/office/drawing/2014/main" id="{B33CDA2E-3360-419F-9E43-956E247B43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588125"/>
            <a:ext cx="3097212" cy="2324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20" name="Group 4">
            <a:extLst>
              <a:ext uri="{FF2B5EF4-FFF2-40B4-BE49-F238E27FC236}">
                <a16:creationId xmlns:a16="http://schemas.microsoft.com/office/drawing/2014/main" id="{87640B1D-9FD8-4F79-8097-EA26B5CCB596}"/>
              </a:ext>
            </a:extLst>
          </p:cNvPr>
          <p:cNvGrpSpPr>
            <a:grpSpLocks/>
          </p:cNvGrpSpPr>
          <p:nvPr/>
        </p:nvGrpSpPr>
        <p:grpSpPr bwMode="auto">
          <a:xfrm>
            <a:off x="117475" y="3854450"/>
            <a:ext cx="288925" cy="215900"/>
            <a:chOff x="2704" y="3016"/>
            <a:chExt cx="148" cy="101"/>
          </a:xfrm>
        </p:grpSpPr>
        <p:sp>
          <p:nvSpPr>
            <p:cNvPr id="86021" name="Rectangle 5">
              <a:extLst>
                <a:ext uri="{FF2B5EF4-FFF2-40B4-BE49-F238E27FC236}">
                  <a16:creationId xmlns:a16="http://schemas.microsoft.com/office/drawing/2014/main" id="{FCCD2F89-1A0D-4C18-94D4-C08567E733ED}"/>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22" name="Line 6">
              <a:extLst>
                <a:ext uri="{FF2B5EF4-FFF2-40B4-BE49-F238E27FC236}">
                  <a16:creationId xmlns:a16="http://schemas.microsoft.com/office/drawing/2014/main" id="{F573B595-E0A3-40C8-8B3E-DCEDB1A0A4D5}"/>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23" name="Line 7">
              <a:extLst>
                <a:ext uri="{FF2B5EF4-FFF2-40B4-BE49-F238E27FC236}">
                  <a16:creationId xmlns:a16="http://schemas.microsoft.com/office/drawing/2014/main" id="{3AB183B5-DA98-4F0F-86E7-CBEBE9953730}"/>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24" name="Group 8">
              <a:extLst>
                <a:ext uri="{FF2B5EF4-FFF2-40B4-BE49-F238E27FC236}">
                  <a16:creationId xmlns:a16="http://schemas.microsoft.com/office/drawing/2014/main" id="{220BB247-BBB7-463D-B770-634656273AC3}"/>
                </a:ext>
              </a:extLst>
            </p:cNvPr>
            <p:cNvGrpSpPr>
              <a:grpSpLocks noChangeAspect="1"/>
            </p:cNvGrpSpPr>
            <p:nvPr/>
          </p:nvGrpSpPr>
          <p:grpSpPr bwMode="auto">
            <a:xfrm>
              <a:off x="2759" y="3032"/>
              <a:ext cx="36" cy="73"/>
              <a:chOff x="862" y="2628"/>
              <a:chExt cx="36" cy="71"/>
            </a:xfrm>
          </p:grpSpPr>
          <p:sp>
            <p:nvSpPr>
              <p:cNvPr id="86025" name="AutoShape 9">
                <a:extLst>
                  <a:ext uri="{FF2B5EF4-FFF2-40B4-BE49-F238E27FC236}">
                    <a16:creationId xmlns:a16="http://schemas.microsoft.com/office/drawing/2014/main" id="{FBDD19E1-8D06-4D00-9D89-1806EED8E33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26" name="Line 10">
                <a:extLst>
                  <a:ext uri="{FF2B5EF4-FFF2-40B4-BE49-F238E27FC236}">
                    <a16:creationId xmlns:a16="http://schemas.microsoft.com/office/drawing/2014/main" id="{4DD2DB0D-750F-4DA4-AF93-A7AC32161D7E}"/>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27" name="Line 11">
                <a:extLst>
                  <a:ext uri="{FF2B5EF4-FFF2-40B4-BE49-F238E27FC236}">
                    <a16:creationId xmlns:a16="http://schemas.microsoft.com/office/drawing/2014/main" id="{0F7A42BB-65E1-4545-9844-E18CE7752CC4}"/>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28" name="Oval 12">
                <a:extLst>
                  <a:ext uri="{FF2B5EF4-FFF2-40B4-BE49-F238E27FC236}">
                    <a16:creationId xmlns:a16="http://schemas.microsoft.com/office/drawing/2014/main" id="{E4D9B1BB-E8F9-4077-9C4A-8708458D7372}"/>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6029" name="Line 13">
            <a:extLst>
              <a:ext uri="{FF2B5EF4-FFF2-40B4-BE49-F238E27FC236}">
                <a16:creationId xmlns:a16="http://schemas.microsoft.com/office/drawing/2014/main" id="{0A95A3AC-E782-46A6-A4B3-FE25B3B2BBC8}"/>
              </a:ext>
            </a:extLst>
          </p:cNvPr>
          <p:cNvSpPr>
            <a:spLocks noChangeShapeType="1"/>
          </p:cNvSpPr>
          <p:nvPr/>
        </p:nvSpPr>
        <p:spPr bwMode="auto">
          <a:xfrm>
            <a:off x="261938" y="37830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30" name="Text Box 14">
            <a:extLst>
              <a:ext uri="{FF2B5EF4-FFF2-40B4-BE49-F238E27FC236}">
                <a16:creationId xmlns:a16="http://schemas.microsoft.com/office/drawing/2014/main" id="{7B3974D6-2756-45A5-95C0-F1DF94D331BC}"/>
              </a:ext>
            </a:extLst>
          </p:cNvPr>
          <p:cNvSpPr txBox="1">
            <a:spLocks noChangeArrowheads="1"/>
          </p:cNvSpPr>
          <p:nvPr/>
        </p:nvSpPr>
        <p:spPr bwMode="auto">
          <a:xfrm>
            <a:off x="404813" y="37084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CWUS-21</a:t>
            </a:r>
          </a:p>
          <a:p>
            <a:r>
              <a:rPr lang="en-GB" altLang="en-US" sz="1000" b="1"/>
              <a:t>Marine Infantry Company </a:t>
            </a:r>
            <a:r>
              <a:rPr lang="en-GB" altLang="en-US" b="1"/>
              <a:t>(c)</a:t>
            </a:r>
            <a:endParaRPr lang="en-GB" altLang="en-US" sz="1000" b="1"/>
          </a:p>
        </p:txBody>
      </p:sp>
      <p:grpSp>
        <p:nvGrpSpPr>
          <p:cNvPr id="86031" name="Group 15">
            <a:extLst>
              <a:ext uri="{FF2B5EF4-FFF2-40B4-BE49-F238E27FC236}">
                <a16:creationId xmlns:a16="http://schemas.microsoft.com/office/drawing/2014/main" id="{38E66206-949D-4864-AA12-DF671D524E19}"/>
              </a:ext>
            </a:extLst>
          </p:cNvPr>
          <p:cNvGrpSpPr>
            <a:grpSpLocks/>
          </p:cNvGrpSpPr>
          <p:nvPr/>
        </p:nvGrpSpPr>
        <p:grpSpPr bwMode="auto">
          <a:xfrm>
            <a:off x="404813" y="4213225"/>
            <a:ext cx="231775" cy="157163"/>
            <a:chOff x="933" y="149"/>
            <a:chExt cx="146" cy="99"/>
          </a:xfrm>
        </p:grpSpPr>
        <p:sp>
          <p:nvSpPr>
            <p:cNvPr id="86032" name="Rectangle 16">
              <a:extLst>
                <a:ext uri="{FF2B5EF4-FFF2-40B4-BE49-F238E27FC236}">
                  <a16:creationId xmlns:a16="http://schemas.microsoft.com/office/drawing/2014/main" id="{CB69FE79-4A07-4A0D-A650-204D68D5FAF9}"/>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33" name="Text Box 17">
              <a:extLst>
                <a:ext uri="{FF2B5EF4-FFF2-40B4-BE49-F238E27FC236}">
                  <a16:creationId xmlns:a16="http://schemas.microsoft.com/office/drawing/2014/main" id="{0509EA11-809F-453A-86C2-A74586981AF1}"/>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86034" name="Line 18">
            <a:extLst>
              <a:ext uri="{FF2B5EF4-FFF2-40B4-BE49-F238E27FC236}">
                <a16:creationId xmlns:a16="http://schemas.microsoft.com/office/drawing/2014/main" id="{F27367A8-9E97-4E33-ACB4-D9C46EC9E34C}"/>
              </a:ext>
            </a:extLst>
          </p:cNvPr>
          <p:cNvSpPr>
            <a:spLocks noChangeShapeType="1"/>
          </p:cNvSpPr>
          <p:nvPr/>
        </p:nvSpPr>
        <p:spPr bwMode="auto">
          <a:xfrm>
            <a:off x="26035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35" name="Group 19">
            <a:extLst>
              <a:ext uri="{FF2B5EF4-FFF2-40B4-BE49-F238E27FC236}">
                <a16:creationId xmlns:a16="http://schemas.microsoft.com/office/drawing/2014/main" id="{DD24989A-3E92-4383-8976-7CAD0D6CCDA0}"/>
              </a:ext>
            </a:extLst>
          </p:cNvPr>
          <p:cNvGrpSpPr>
            <a:grpSpLocks/>
          </p:cNvGrpSpPr>
          <p:nvPr/>
        </p:nvGrpSpPr>
        <p:grpSpPr bwMode="auto">
          <a:xfrm>
            <a:off x="482600" y="4140200"/>
            <a:ext cx="74613" cy="26988"/>
            <a:chOff x="2373" y="1404"/>
            <a:chExt cx="47" cy="17"/>
          </a:xfrm>
        </p:grpSpPr>
        <p:sp>
          <p:nvSpPr>
            <p:cNvPr id="86036" name="Oval 20">
              <a:extLst>
                <a:ext uri="{FF2B5EF4-FFF2-40B4-BE49-F238E27FC236}">
                  <a16:creationId xmlns:a16="http://schemas.microsoft.com/office/drawing/2014/main" id="{2A4228C1-2F46-4C92-96BD-34487D2AF66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037" name="Oval 21">
              <a:extLst>
                <a:ext uri="{FF2B5EF4-FFF2-40B4-BE49-F238E27FC236}">
                  <a16:creationId xmlns:a16="http://schemas.microsoft.com/office/drawing/2014/main" id="{D7884AEF-41AE-4F41-9010-99DA7E3E61F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038" name="Text Box 22">
            <a:extLst>
              <a:ext uri="{FF2B5EF4-FFF2-40B4-BE49-F238E27FC236}">
                <a16:creationId xmlns:a16="http://schemas.microsoft.com/office/drawing/2014/main" id="{935E2CC0-4FDF-463F-B437-D18647D47E28}"/>
              </a:ext>
            </a:extLst>
          </p:cNvPr>
          <p:cNvSpPr txBox="1">
            <a:spLocks noChangeArrowheads="1"/>
          </p:cNvSpPr>
          <p:nvPr/>
        </p:nvSpPr>
        <p:spPr bwMode="auto">
          <a:xfrm>
            <a:off x="620713" y="4068763"/>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86039" name="Group 23">
            <a:extLst>
              <a:ext uri="{FF2B5EF4-FFF2-40B4-BE49-F238E27FC236}">
                <a16:creationId xmlns:a16="http://schemas.microsoft.com/office/drawing/2014/main" id="{9E3047B3-545F-4422-A898-DF723FDCE1E5}"/>
              </a:ext>
            </a:extLst>
          </p:cNvPr>
          <p:cNvGrpSpPr>
            <a:grpSpLocks/>
          </p:cNvGrpSpPr>
          <p:nvPr/>
        </p:nvGrpSpPr>
        <p:grpSpPr bwMode="auto">
          <a:xfrm>
            <a:off x="404813" y="4500563"/>
            <a:ext cx="234950" cy="160337"/>
            <a:chOff x="2704" y="3016"/>
            <a:chExt cx="148" cy="101"/>
          </a:xfrm>
        </p:grpSpPr>
        <p:sp>
          <p:nvSpPr>
            <p:cNvPr id="86040" name="Rectangle 24">
              <a:extLst>
                <a:ext uri="{FF2B5EF4-FFF2-40B4-BE49-F238E27FC236}">
                  <a16:creationId xmlns:a16="http://schemas.microsoft.com/office/drawing/2014/main" id="{CBB7050D-202C-4594-A11D-F03F0A5E4391}"/>
                </a:ext>
              </a:extLst>
            </p:cNvPr>
            <p:cNvSpPr>
              <a:spLocks noChangeAspect="1" noChangeArrowheads="1"/>
            </p:cNvSpPr>
            <p:nvPr/>
          </p:nvSpPr>
          <p:spPr bwMode="auto">
            <a:xfrm>
              <a:off x="2704" y="3016"/>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41" name="Line 25">
              <a:extLst>
                <a:ext uri="{FF2B5EF4-FFF2-40B4-BE49-F238E27FC236}">
                  <a16:creationId xmlns:a16="http://schemas.microsoft.com/office/drawing/2014/main" id="{B588D8CD-7C25-47D4-AA6F-BDA646567F68}"/>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42" name="Line 26">
              <a:extLst>
                <a:ext uri="{FF2B5EF4-FFF2-40B4-BE49-F238E27FC236}">
                  <a16:creationId xmlns:a16="http://schemas.microsoft.com/office/drawing/2014/main" id="{7CD8CB8D-2F5D-4648-BD1F-0D47BC718E37}"/>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43" name="Group 27">
              <a:extLst>
                <a:ext uri="{FF2B5EF4-FFF2-40B4-BE49-F238E27FC236}">
                  <a16:creationId xmlns:a16="http://schemas.microsoft.com/office/drawing/2014/main" id="{B20637B2-FD7D-47A1-A45E-27A58FD53EB8}"/>
                </a:ext>
              </a:extLst>
            </p:cNvPr>
            <p:cNvGrpSpPr>
              <a:grpSpLocks noChangeAspect="1"/>
            </p:cNvGrpSpPr>
            <p:nvPr/>
          </p:nvGrpSpPr>
          <p:grpSpPr bwMode="auto">
            <a:xfrm>
              <a:off x="2759" y="3032"/>
              <a:ext cx="36" cy="73"/>
              <a:chOff x="862" y="2628"/>
              <a:chExt cx="36" cy="71"/>
            </a:xfrm>
          </p:grpSpPr>
          <p:sp>
            <p:nvSpPr>
              <p:cNvPr id="86044" name="AutoShape 28">
                <a:extLst>
                  <a:ext uri="{FF2B5EF4-FFF2-40B4-BE49-F238E27FC236}">
                    <a16:creationId xmlns:a16="http://schemas.microsoft.com/office/drawing/2014/main" id="{2755F3F5-E73D-4B29-83DD-A0EBF73F4E5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45" name="Line 29">
                <a:extLst>
                  <a:ext uri="{FF2B5EF4-FFF2-40B4-BE49-F238E27FC236}">
                    <a16:creationId xmlns:a16="http://schemas.microsoft.com/office/drawing/2014/main" id="{C6840CCD-0424-4B11-AF74-62DD36929781}"/>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46" name="Line 30">
                <a:extLst>
                  <a:ext uri="{FF2B5EF4-FFF2-40B4-BE49-F238E27FC236}">
                    <a16:creationId xmlns:a16="http://schemas.microsoft.com/office/drawing/2014/main" id="{6E8FE7FB-B532-45B7-A634-343AF5AD93C2}"/>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47" name="Oval 31">
                <a:extLst>
                  <a:ext uri="{FF2B5EF4-FFF2-40B4-BE49-F238E27FC236}">
                    <a16:creationId xmlns:a16="http://schemas.microsoft.com/office/drawing/2014/main" id="{0A36382B-FB06-4F1E-8371-D3B7CF7A43A4}"/>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6048" name="Group 32">
            <a:extLst>
              <a:ext uri="{FF2B5EF4-FFF2-40B4-BE49-F238E27FC236}">
                <a16:creationId xmlns:a16="http://schemas.microsoft.com/office/drawing/2014/main" id="{CCCFA4A5-0CD5-4C8F-89BC-9F6B6BAFC4EB}"/>
              </a:ext>
            </a:extLst>
          </p:cNvPr>
          <p:cNvGrpSpPr>
            <a:grpSpLocks/>
          </p:cNvGrpSpPr>
          <p:nvPr/>
        </p:nvGrpSpPr>
        <p:grpSpPr bwMode="auto">
          <a:xfrm>
            <a:off x="484188" y="4429125"/>
            <a:ext cx="74612" cy="26988"/>
            <a:chOff x="2373" y="1404"/>
            <a:chExt cx="47" cy="17"/>
          </a:xfrm>
        </p:grpSpPr>
        <p:sp>
          <p:nvSpPr>
            <p:cNvPr id="86049" name="Oval 33">
              <a:extLst>
                <a:ext uri="{FF2B5EF4-FFF2-40B4-BE49-F238E27FC236}">
                  <a16:creationId xmlns:a16="http://schemas.microsoft.com/office/drawing/2014/main" id="{E329D260-384B-40A3-81AA-7879C86D07B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050" name="Oval 34">
              <a:extLst>
                <a:ext uri="{FF2B5EF4-FFF2-40B4-BE49-F238E27FC236}">
                  <a16:creationId xmlns:a16="http://schemas.microsoft.com/office/drawing/2014/main" id="{F034AC76-011D-4B26-8645-0FDCB8BE26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051" name="Line 35">
            <a:extLst>
              <a:ext uri="{FF2B5EF4-FFF2-40B4-BE49-F238E27FC236}">
                <a16:creationId xmlns:a16="http://schemas.microsoft.com/office/drawing/2014/main" id="{83877EB6-8C1B-4A80-8669-827D12226A85}"/>
              </a:ext>
            </a:extLst>
          </p:cNvPr>
          <p:cNvSpPr>
            <a:spLocks noChangeShapeType="1"/>
          </p:cNvSpPr>
          <p:nvPr/>
        </p:nvSpPr>
        <p:spPr bwMode="auto">
          <a:xfrm>
            <a:off x="260350" y="4573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52" name="Text Box 36">
            <a:extLst>
              <a:ext uri="{FF2B5EF4-FFF2-40B4-BE49-F238E27FC236}">
                <a16:creationId xmlns:a16="http://schemas.microsoft.com/office/drawing/2014/main" id="{8D6125C8-F62A-429F-AE3A-20188578EFF8}"/>
              </a:ext>
            </a:extLst>
          </p:cNvPr>
          <p:cNvSpPr txBox="1">
            <a:spLocks noChangeArrowheads="1"/>
          </p:cNvSpPr>
          <p:nvPr/>
        </p:nvSpPr>
        <p:spPr bwMode="auto">
          <a:xfrm>
            <a:off x="620713" y="4429125"/>
            <a:ext cx="26749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Marine Infantry </a:t>
            </a:r>
            <a:r>
              <a:rPr lang="en-GB" altLang="en-US" b="1"/>
              <a:t>(a)</a:t>
            </a:r>
            <a:r>
              <a:rPr lang="en-GB" altLang="en-US"/>
              <a:t>                                   CWUS-38</a:t>
            </a:r>
            <a:endParaRPr lang="en-GB" altLang="en-US" b="1"/>
          </a:p>
        </p:txBody>
      </p:sp>
      <p:grpSp>
        <p:nvGrpSpPr>
          <p:cNvPr id="86053" name="Group 37">
            <a:extLst>
              <a:ext uri="{FF2B5EF4-FFF2-40B4-BE49-F238E27FC236}">
                <a16:creationId xmlns:a16="http://schemas.microsoft.com/office/drawing/2014/main" id="{258B23B3-0FED-4EBA-BC61-A435B3165577}"/>
              </a:ext>
            </a:extLst>
          </p:cNvPr>
          <p:cNvGrpSpPr>
            <a:grpSpLocks/>
          </p:cNvGrpSpPr>
          <p:nvPr/>
        </p:nvGrpSpPr>
        <p:grpSpPr bwMode="auto">
          <a:xfrm>
            <a:off x="404813" y="4789488"/>
            <a:ext cx="231775" cy="157162"/>
            <a:chOff x="3113" y="2653"/>
            <a:chExt cx="146" cy="99"/>
          </a:xfrm>
        </p:grpSpPr>
        <p:sp>
          <p:nvSpPr>
            <p:cNvPr id="86054" name="Rectangle 38">
              <a:extLst>
                <a:ext uri="{FF2B5EF4-FFF2-40B4-BE49-F238E27FC236}">
                  <a16:creationId xmlns:a16="http://schemas.microsoft.com/office/drawing/2014/main" id="{50287C50-C394-49B2-9B00-13DAE375AED4}"/>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55" name="Rectangle 39">
              <a:extLst>
                <a:ext uri="{FF2B5EF4-FFF2-40B4-BE49-F238E27FC236}">
                  <a16:creationId xmlns:a16="http://schemas.microsoft.com/office/drawing/2014/main" id="{F3010E99-41D9-4260-AB51-DD473D14FC3A}"/>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56" name="Line 40">
              <a:extLst>
                <a:ext uri="{FF2B5EF4-FFF2-40B4-BE49-F238E27FC236}">
                  <a16:creationId xmlns:a16="http://schemas.microsoft.com/office/drawing/2014/main" id="{4BC2AE3E-9B13-44E7-9C2A-3C6E5BDEB2BB}"/>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57" name="Line 41">
              <a:extLst>
                <a:ext uri="{FF2B5EF4-FFF2-40B4-BE49-F238E27FC236}">
                  <a16:creationId xmlns:a16="http://schemas.microsoft.com/office/drawing/2014/main" id="{A442C6FC-E647-4F88-909E-8AA90C45996A}"/>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058" name="Group 42">
            <a:extLst>
              <a:ext uri="{FF2B5EF4-FFF2-40B4-BE49-F238E27FC236}">
                <a16:creationId xmlns:a16="http://schemas.microsoft.com/office/drawing/2014/main" id="{1A1DE7B3-E88A-4CAF-9F0F-56C8AB2DBD69}"/>
              </a:ext>
            </a:extLst>
          </p:cNvPr>
          <p:cNvGrpSpPr>
            <a:grpSpLocks/>
          </p:cNvGrpSpPr>
          <p:nvPr/>
        </p:nvGrpSpPr>
        <p:grpSpPr bwMode="auto">
          <a:xfrm>
            <a:off x="482600" y="4716463"/>
            <a:ext cx="74613" cy="26987"/>
            <a:chOff x="2373" y="1404"/>
            <a:chExt cx="47" cy="17"/>
          </a:xfrm>
        </p:grpSpPr>
        <p:sp>
          <p:nvSpPr>
            <p:cNvPr id="86059" name="Oval 43">
              <a:extLst>
                <a:ext uri="{FF2B5EF4-FFF2-40B4-BE49-F238E27FC236}">
                  <a16:creationId xmlns:a16="http://schemas.microsoft.com/office/drawing/2014/main" id="{B9562AA6-56BD-4F70-BCAB-A35963AF81D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060" name="Oval 44">
              <a:extLst>
                <a:ext uri="{FF2B5EF4-FFF2-40B4-BE49-F238E27FC236}">
                  <a16:creationId xmlns:a16="http://schemas.microsoft.com/office/drawing/2014/main" id="{E985C878-998C-4303-A7D7-D7549A60110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061" name="Line 45">
            <a:extLst>
              <a:ext uri="{FF2B5EF4-FFF2-40B4-BE49-F238E27FC236}">
                <a16:creationId xmlns:a16="http://schemas.microsoft.com/office/drawing/2014/main" id="{D4CA95F6-779F-430D-B3E4-C3C9C75D27A6}"/>
              </a:ext>
            </a:extLst>
          </p:cNvPr>
          <p:cNvSpPr>
            <a:spLocks noChangeShapeType="1"/>
          </p:cNvSpPr>
          <p:nvPr/>
        </p:nvSpPr>
        <p:spPr bwMode="auto">
          <a:xfrm>
            <a:off x="260350" y="4860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62" name="Group 46">
            <a:extLst>
              <a:ext uri="{FF2B5EF4-FFF2-40B4-BE49-F238E27FC236}">
                <a16:creationId xmlns:a16="http://schemas.microsoft.com/office/drawing/2014/main" id="{D8C1BD63-2C54-49D9-91F9-29C5CEAD5DC0}"/>
              </a:ext>
            </a:extLst>
          </p:cNvPr>
          <p:cNvGrpSpPr>
            <a:grpSpLocks/>
          </p:cNvGrpSpPr>
          <p:nvPr/>
        </p:nvGrpSpPr>
        <p:grpSpPr bwMode="auto">
          <a:xfrm>
            <a:off x="404813" y="5076825"/>
            <a:ext cx="239712" cy="157163"/>
            <a:chOff x="2750" y="2064"/>
            <a:chExt cx="151" cy="99"/>
          </a:xfrm>
        </p:grpSpPr>
        <p:sp>
          <p:nvSpPr>
            <p:cNvPr id="86063" name="Rectangle 47">
              <a:extLst>
                <a:ext uri="{FF2B5EF4-FFF2-40B4-BE49-F238E27FC236}">
                  <a16:creationId xmlns:a16="http://schemas.microsoft.com/office/drawing/2014/main" id="{A19EC7BA-412D-4FCE-8862-5477645124B9}"/>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64" name="Line 48">
              <a:extLst>
                <a:ext uri="{FF2B5EF4-FFF2-40B4-BE49-F238E27FC236}">
                  <a16:creationId xmlns:a16="http://schemas.microsoft.com/office/drawing/2014/main" id="{A775F065-A330-40F6-8201-15BF42AE6EC1}"/>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65" name="Line 49">
              <a:extLst>
                <a:ext uri="{FF2B5EF4-FFF2-40B4-BE49-F238E27FC236}">
                  <a16:creationId xmlns:a16="http://schemas.microsoft.com/office/drawing/2014/main" id="{D6A4A4A5-8245-4200-B449-E6A070CDD2AD}"/>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066" name="Group 50">
            <a:extLst>
              <a:ext uri="{FF2B5EF4-FFF2-40B4-BE49-F238E27FC236}">
                <a16:creationId xmlns:a16="http://schemas.microsoft.com/office/drawing/2014/main" id="{7499C84C-81B1-4E5D-9D30-5FBB0ECD957D}"/>
              </a:ext>
            </a:extLst>
          </p:cNvPr>
          <p:cNvGrpSpPr>
            <a:grpSpLocks/>
          </p:cNvGrpSpPr>
          <p:nvPr/>
        </p:nvGrpSpPr>
        <p:grpSpPr bwMode="auto">
          <a:xfrm>
            <a:off x="487363" y="5005388"/>
            <a:ext cx="74612" cy="26987"/>
            <a:chOff x="2373" y="1404"/>
            <a:chExt cx="47" cy="17"/>
          </a:xfrm>
        </p:grpSpPr>
        <p:sp>
          <p:nvSpPr>
            <p:cNvPr id="86067" name="Oval 51">
              <a:extLst>
                <a:ext uri="{FF2B5EF4-FFF2-40B4-BE49-F238E27FC236}">
                  <a16:creationId xmlns:a16="http://schemas.microsoft.com/office/drawing/2014/main" id="{3227CE49-BE17-424F-BF62-47508253097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068" name="Oval 52">
              <a:extLst>
                <a:ext uri="{FF2B5EF4-FFF2-40B4-BE49-F238E27FC236}">
                  <a16:creationId xmlns:a16="http://schemas.microsoft.com/office/drawing/2014/main" id="{A7EB1A3A-CC48-485D-86E1-7A3243FB30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069" name="Line 53">
            <a:extLst>
              <a:ext uri="{FF2B5EF4-FFF2-40B4-BE49-F238E27FC236}">
                <a16:creationId xmlns:a16="http://schemas.microsoft.com/office/drawing/2014/main" id="{B41388DC-36C5-45B7-9FF5-98983A18DFC4}"/>
              </a:ext>
            </a:extLst>
          </p:cNvPr>
          <p:cNvSpPr>
            <a:spLocks noChangeShapeType="1"/>
          </p:cNvSpPr>
          <p:nvPr/>
        </p:nvSpPr>
        <p:spPr bwMode="auto">
          <a:xfrm>
            <a:off x="260350" y="5148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70" name="Group 54">
            <a:extLst>
              <a:ext uri="{FF2B5EF4-FFF2-40B4-BE49-F238E27FC236}">
                <a16:creationId xmlns:a16="http://schemas.microsoft.com/office/drawing/2014/main" id="{D5A3C5BD-6AAF-4DBE-A662-40FAFE3630E6}"/>
              </a:ext>
            </a:extLst>
          </p:cNvPr>
          <p:cNvGrpSpPr>
            <a:grpSpLocks/>
          </p:cNvGrpSpPr>
          <p:nvPr/>
        </p:nvGrpSpPr>
        <p:grpSpPr bwMode="auto">
          <a:xfrm>
            <a:off x="482600" y="5292725"/>
            <a:ext cx="74613" cy="26988"/>
            <a:chOff x="2373" y="1404"/>
            <a:chExt cx="47" cy="17"/>
          </a:xfrm>
        </p:grpSpPr>
        <p:sp>
          <p:nvSpPr>
            <p:cNvPr id="86071" name="Oval 55">
              <a:extLst>
                <a:ext uri="{FF2B5EF4-FFF2-40B4-BE49-F238E27FC236}">
                  <a16:creationId xmlns:a16="http://schemas.microsoft.com/office/drawing/2014/main" id="{E23074E6-EB3E-452D-9EC1-18449BFBDA2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072" name="Oval 56">
              <a:extLst>
                <a:ext uri="{FF2B5EF4-FFF2-40B4-BE49-F238E27FC236}">
                  <a16:creationId xmlns:a16="http://schemas.microsoft.com/office/drawing/2014/main" id="{4A4B26D6-A448-4879-9EDF-B8BB8B5699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073" name="Line 57">
            <a:extLst>
              <a:ext uri="{FF2B5EF4-FFF2-40B4-BE49-F238E27FC236}">
                <a16:creationId xmlns:a16="http://schemas.microsoft.com/office/drawing/2014/main" id="{89BB5EB6-2B59-43E4-9FBC-5CAE9E557949}"/>
              </a:ext>
            </a:extLst>
          </p:cNvPr>
          <p:cNvSpPr>
            <a:spLocks noChangeShapeType="1"/>
          </p:cNvSpPr>
          <p:nvPr/>
        </p:nvSpPr>
        <p:spPr bwMode="auto">
          <a:xfrm>
            <a:off x="260350" y="54371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74" name="Group 58">
            <a:extLst>
              <a:ext uri="{FF2B5EF4-FFF2-40B4-BE49-F238E27FC236}">
                <a16:creationId xmlns:a16="http://schemas.microsoft.com/office/drawing/2014/main" id="{9D51EAEA-C80B-4F3D-8C1D-D60E73170E41}"/>
              </a:ext>
            </a:extLst>
          </p:cNvPr>
          <p:cNvGrpSpPr>
            <a:grpSpLocks/>
          </p:cNvGrpSpPr>
          <p:nvPr/>
        </p:nvGrpSpPr>
        <p:grpSpPr bwMode="auto">
          <a:xfrm>
            <a:off x="404813" y="5364163"/>
            <a:ext cx="231775" cy="157162"/>
            <a:chOff x="2659" y="2562"/>
            <a:chExt cx="181" cy="137"/>
          </a:xfrm>
        </p:grpSpPr>
        <p:sp>
          <p:nvSpPr>
            <p:cNvPr id="86075" name="Rectangle 59">
              <a:extLst>
                <a:ext uri="{FF2B5EF4-FFF2-40B4-BE49-F238E27FC236}">
                  <a16:creationId xmlns:a16="http://schemas.microsoft.com/office/drawing/2014/main" id="{2ADADD43-F0A1-437F-B233-107E8A22D335}"/>
                </a:ext>
              </a:extLst>
            </p:cNvPr>
            <p:cNvSpPr>
              <a:spLocks noChangeAspect="1" noChangeArrowheads="1"/>
            </p:cNvSpPr>
            <p:nvPr/>
          </p:nvSpPr>
          <p:spPr bwMode="auto">
            <a:xfrm>
              <a:off x="2659" y="2562"/>
              <a:ext cx="181" cy="137"/>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6076" name="Group 60">
              <a:extLst>
                <a:ext uri="{FF2B5EF4-FFF2-40B4-BE49-F238E27FC236}">
                  <a16:creationId xmlns:a16="http://schemas.microsoft.com/office/drawing/2014/main" id="{FA4443EC-489B-4851-96BB-DCF23D20DCAE}"/>
                </a:ext>
              </a:extLst>
            </p:cNvPr>
            <p:cNvGrpSpPr>
              <a:grpSpLocks/>
            </p:cNvGrpSpPr>
            <p:nvPr/>
          </p:nvGrpSpPr>
          <p:grpSpPr bwMode="auto">
            <a:xfrm>
              <a:off x="2659" y="2562"/>
              <a:ext cx="181" cy="137"/>
              <a:chOff x="2704" y="2245"/>
              <a:chExt cx="182" cy="136"/>
            </a:xfrm>
          </p:grpSpPr>
          <p:sp>
            <p:nvSpPr>
              <p:cNvPr id="86077" name="Line 61">
                <a:extLst>
                  <a:ext uri="{FF2B5EF4-FFF2-40B4-BE49-F238E27FC236}">
                    <a16:creationId xmlns:a16="http://schemas.microsoft.com/office/drawing/2014/main" id="{CF439283-E2B5-4435-B2FB-98AB63579F3D}"/>
                  </a:ext>
                </a:extLst>
              </p:cNvPr>
              <p:cNvSpPr>
                <a:spLocks noChangeShapeType="1"/>
              </p:cNvSpPr>
              <p:nvPr/>
            </p:nvSpPr>
            <p:spPr bwMode="auto">
              <a:xfrm>
                <a:off x="2704" y="2245"/>
                <a:ext cx="91"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78" name="Line 62">
                <a:extLst>
                  <a:ext uri="{FF2B5EF4-FFF2-40B4-BE49-F238E27FC236}">
                    <a16:creationId xmlns:a16="http://schemas.microsoft.com/office/drawing/2014/main" id="{EC6E491D-F44D-4138-9C32-6516068277A3}"/>
                  </a:ext>
                </a:extLst>
              </p:cNvPr>
              <p:cNvSpPr>
                <a:spLocks noChangeShapeType="1"/>
              </p:cNvSpPr>
              <p:nvPr/>
            </p:nvSpPr>
            <p:spPr bwMode="auto">
              <a:xfrm flipV="1">
                <a:off x="2795" y="2245"/>
                <a:ext cx="91" cy="4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79" name="Line 63">
                <a:extLst>
                  <a:ext uri="{FF2B5EF4-FFF2-40B4-BE49-F238E27FC236}">
                    <a16:creationId xmlns:a16="http://schemas.microsoft.com/office/drawing/2014/main" id="{D59360AA-9E99-492C-A088-7EAB48008DF6}"/>
                  </a:ext>
                </a:extLst>
              </p:cNvPr>
              <p:cNvSpPr>
                <a:spLocks noChangeShapeType="1"/>
              </p:cNvSpPr>
              <p:nvPr/>
            </p:nvSpPr>
            <p:spPr bwMode="auto">
              <a:xfrm>
                <a:off x="2795" y="2290"/>
                <a:ext cx="0" cy="9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86080" name="Line 64">
            <a:extLst>
              <a:ext uri="{FF2B5EF4-FFF2-40B4-BE49-F238E27FC236}">
                <a16:creationId xmlns:a16="http://schemas.microsoft.com/office/drawing/2014/main" id="{376686B8-3AB1-4390-9C99-8734CFF693A8}"/>
              </a:ext>
            </a:extLst>
          </p:cNvPr>
          <p:cNvSpPr>
            <a:spLocks noChangeShapeType="1"/>
          </p:cNvSpPr>
          <p:nvPr/>
        </p:nvSpPr>
        <p:spPr bwMode="auto">
          <a:xfrm>
            <a:off x="260350" y="4070350"/>
            <a:ext cx="0" cy="19431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81" name="Text Box 65">
            <a:extLst>
              <a:ext uri="{FF2B5EF4-FFF2-40B4-BE49-F238E27FC236}">
                <a16:creationId xmlns:a16="http://schemas.microsoft.com/office/drawing/2014/main" id="{9716E2AC-6223-445D-9370-7418653312BA}"/>
              </a:ext>
            </a:extLst>
          </p:cNvPr>
          <p:cNvSpPr txBox="1">
            <a:spLocks noChangeArrowheads="1"/>
          </p:cNvSpPr>
          <p:nvPr/>
        </p:nvSpPr>
        <p:spPr bwMode="auto">
          <a:xfrm>
            <a:off x="620713" y="4716463"/>
            <a:ext cx="26654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M60 GPMG                                               CWUS-44</a:t>
            </a:r>
            <a:endParaRPr lang="en-GB" altLang="en-US" b="1"/>
          </a:p>
        </p:txBody>
      </p:sp>
      <p:sp>
        <p:nvSpPr>
          <p:cNvPr id="86082" name="Text Box 66">
            <a:extLst>
              <a:ext uri="{FF2B5EF4-FFF2-40B4-BE49-F238E27FC236}">
                <a16:creationId xmlns:a16="http://schemas.microsoft.com/office/drawing/2014/main" id="{D4DAC251-F563-4343-9C62-A7122E3193CD}"/>
              </a:ext>
            </a:extLst>
          </p:cNvPr>
          <p:cNvSpPr txBox="1">
            <a:spLocks noChangeArrowheads="1"/>
          </p:cNvSpPr>
          <p:nvPr/>
        </p:nvSpPr>
        <p:spPr bwMode="auto">
          <a:xfrm>
            <a:off x="620713" y="4932363"/>
            <a:ext cx="2701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M224 60mm Mortar                                    CWUS-46</a:t>
            </a:r>
            <a:endParaRPr lang="en-GB" altLang="en-US" b="1"/>
          </a:p>
        </p:txBody>
      </p:sp>
      <p:sp>
        <p:nvSpPr>
          <p:cNvPr id="86083" name="Text Box 67">
            <a:extLst>
              <a:ext uri="{FF2B5EF4-FFF2-40B4-BE49-F238E27FC236}">
                <a16:creationId xmlns:a16="http://schemas.microsoft.com/office/drawing/2014/main" id="{F921D74C-4B35-4A0C-8265-73F47C4B76EA}"/>
              </a:ext>
            </a:extLst>
          </p:cNvPr>
          <p:cNvSpPr txBox="1">
            <a:spLocks noChangeArrowheads="1"/>
          </p:cNvSpPr>
          <p:nvPr/>
        </p:nvSpPr>
        <p:spPr bwMode="auto">
          <a:xfrm>
            <a:off x="620713" y="5292725"/>
            <a:ext cx="27082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Marine M202A2 FLASH Team </a:t>
            </a:r>
            <a:r>
              <a:rPr lang="en-GB" altLang="en-US" b="1"/>
              <a:t>(b)              </a:t>
            </a:r>
            <a:r>
              <a:rPr lang="en-GB" altLang="en-US"/>
              <a:t>CWUS-50</a:t>
            </a:r>
            <a:endParaRPr lang="en-GB" altLang="en-US" b="1"/>
          </a:p>
        </p:txBody>
      </p:sp>
      <p:sp>
        <p:nvSpPr>
          <p:cNvPr id="86084" name="Text Box 68">
            <a:extLst>
              <a:ext uri="{FF2B5EF4-FFF2-40B4-BE49-F238E27FC236}">
                <a16:creationId xmlns:a16="http://schemas.microsoft.com/office/drawing/2014/main" id="{5B720E29-963A-4A8F-BC64-9F780593B65B}"/>
              </a:ext>
            </a:extLst>
          </p:cNvPr>
          <p:cNvSpPr txBox="1">
            <a:spLocks noChangeArrowheads="1"/>
          </p:cNvSpPr>
          <p:nvPr/>
        </p:nvSpPr>
        <p:spPr bwMode="auto">
          <a:xfrm>
            <a:off x="115888" y="6156325"/>
            <a:ext cx="32416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Marine infantry squads were initially round 25% stronger than Army squads, with 12 men in three fireteams, compared to 9 men in two fireteams.  Consequently, the ‘rifle strength’ of the company is increased here to </a:t>
            </a:r>
            <a:r>
              <a:rPr lang="en-GB" altLang="en-US" b="1"/>
              <a:t>x12</a:t>
            </a:r>
            <a:r>
              <a:rPr lang="en-GB" altLang="en-US"/>
              <a:t> to simulate the added firepower.  However the squad strength was reduced to 11 men in two fireteams during the early 1980s, concurrent with the reduction in Marine Infantry Battalion strength.  Consequently, during the early 1980s, the strength </a:t>
            </a:r>
            <a:r>
              <a:rPr lang="en-GB" altLang="en-US" b="1"/>
              <a:t>may </a:t>
            </a:r>
            <a:r>
              <a:rPr lang="en-GB" altLang="en-US"/>
              <a:t>be reduced to </a:t>
            </a:r>
            <a:r>
              <a:rPr lang="en-GB" altLang="en-US" b="1"/>
              <a:t>x9 </a:t>
            </a:r>
            <a:r>
              <a:rPr lang="en-GB" altLang="en-US"/>
              <a:t>Marine Infantry Squads.  However, our resident US Marine advises that in reality they continued with 12 men in three fireteams, so it may be appropriate to keep </a:t>
            </a:r>
            <a:r>
              <a:rPr lang="en-GB" altLang="en-US" b="1"/>
              <a:t>x12 </a:t>
            </a:r>
            <a:r>
              <a:rPr lang="en-GB" altLang="en-US"/>
              <a:t>squads (this may be why the battalion organisation changed from </a:t>
            </a:r>
            <a:r>
              <a:rPr lang="en-GB" altLang="en-US" b="1"/>
              <a:t>x4 </a:t>
            </a:r>
            <a:r>
              <a:rPr lang="en-GB" altLang="en-US"/>
              <a:t>to </a:t>
            </a:r>
            <a:r>
              <a:rPr lang="en-GB" altLang="en-US" b="1"/>
              <a:t>x3 </a:t>
            </a:r>
            <a:r>
              <a:rPr lang="en-GB" altLang="en-US"/>
              <a:t>companies at this time?).</a:t>
            </a:r>
            <a:endParaRPr lang="en-GB" altLang="en-US" b="1"/>
          </a:p>
          <a:p>
            <a:endParaRPr lang="en-GB" altLang="en-US" b="1"/>
          </a:p>
          <a:p>
            <a:r>
              <a:rPr lang="en-GB" altLang="en-US" b="1"/>
              <a:t>(b) </a:t>
            </a:r>
            <a:r>
              <a:rPr lang="en-GB" altLang="en-US"/>
              <a:t>USMC Infantry Companies were equipped with M202A2 FLASH incendiary rocket-launchers until 1984, when they were replaced with the M153 83mm SMAW.</a:t>
            </a:r>
          </a:p>
          <a:p>
            <a:endParaRPr lang="en-GB" altLang="en-US"/>
          </a:p>
          <a:p>
            <a:r>
              <a:rPr lang="en-GB" altLang="en-US" b="1"/>
              <a:t>(c) </a:t>
            </a:r>
            <a:r>
              <a:rPr lang="en-GB" altLang="en-US"/>
              <a:t>There were initially no M47 Dragon ATGMs organic to the USMC Infantry Company TO&amp;E, as they were all held at Battalion level.  However, from the early 1980s, additional Dragons were allocated at Company level.  May therefore add </a:t>
            </a:r>
            <a:r>
              <a:rPr lang="en-GB" altLang="en-US" b="1"/>
              <a:t>x1 </a:t>
            </a:r>
            <a:r>
              <a:rPr lang="en-GB" altLang="en-US"/>
              <a:t>M47 Dragon ATGM Team.</a:t>
            </a:r>
            <a:endParaRPr lang="en-GB" altLang="en-US" b="1"/>
          </a:p>
        </p:txBody>
      </p:sp>
      <p:sp>
        <p:nvSpPr>
          <p:cNvPr id="86085" name="Line 69">
            <a:extLst>
              <a:ext uri="{FF2B5EF4-FFF2-40B4-BE49-F238E27FC236}">
                <a16:creationId xmlns:a16="http://schemas.microsoft.com/office/drawing/2014/main" id="{99A1EC3E-AB78-4AAC-B577-0BACFE4D75A1}"/>
              </a:ext>
            </a:extLst>
          </p:cNvPr>
          <p:cNvSpPr>
            <a:spLocks noChangeShapeType="1"/>
          </p:cNvSpPr>
          <p:nvPr/>
        </p:nvSpPr>
        <p:spPr bwMode="auto">
          <a:xfrm>
            <a:off x="3860800" y="2413000"/>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086" name="Group 70">
            <a:extLst>
              <a:ext uri="{FF2B5EF4-FFF2-40B4-BE49-F238E27FC236}">
                <a16:creationId xmlns:a16="http://schemas.microsoft.com/office/drawing/2014/main" id="{16CDA69C-3030-4E5A-9CFA-41E3CD89EED7}"/>
              </a:ext>
            </a:extLst>
          </p:cNvPr>
          <p:cNvGrpSpPr>
            <a:grpSpLocks/>
          </p:cNvGrpSpPr>
          <p:nvPr/>
        </p:nvGrpSpPr>
        <p:grpSpPr bwMode="auto">
          <a:xfrm>
            <a:off x="3502025" y="250825"/>
            <a:ext cx="287338" cy="215900"/>
            <a:chOff x="255" y="1383"/>
            <a:chExt cx="181" cy="136"/>
          </a:xfrm>
        </p:grpSpPr>
        <p:grpSp>
          <p:nvGrpSpPr>
            <p:cNvPr id="86087" name="Group 71">
              <a:extLst>
                <a:ext uri="{FF2B5EF4-FFF2-40B4-BE49-F238E27FC236}">
                  <a16:creationId xmlns:a16="http://schemas.microsoft.com/office/drawing/2014/main" id="{B8ECB813-CAF8-4185-BEA0-16E924955C77}"/>
                </a:ext>
              </a:extLst>
            </p:cNvPr>
            <p:cNvGrpSpPr>
              <a:grpSpLocks/>
            </p:cNvGrpSpPr>
            <p:nvPr/>
          </p:nvGrpSpPr>
          <p:grpSpPr bwMode="auto">
            <a:xfrm>
              <a:off x="255" y="1383"/>
              <a:ext cx="181" cy="136"/>
              <a:chOff x="2568" y="2290"/>
              <a:chExt cx="181" cy="123"/>
            </a:xfrm>
          </p:grpSpPr>
          <p:sp>
            <p:nvSpPr>
              <p:cNvPr id="86088" name="Rectangle 72">
                <a:extLst>
                  <a:ext uri="{FF2B5EF4-FFF2-40B4-BE49-F238E27FC236}">
                    <a16:creationId xmlns:a16="http://schemas.microsoft.com/office/drawing/2014/main" id="{43860E6B-57D9-4453-A298-9A7874DBC9B5}"/>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89" name="Oval 73">
                <a:extLst>
                  <a:ext uri="{FF2B5EF4-FFF2-40B4-BE49-F238E27FC236}">
                    <a16:creationId xmlns:a16="http://schemas.microsoft.com/office/drawing/2014/main" id="{A9B414EC-6C11-4B8F-9DD4-CAF9CB35656B}"/>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6090" name="Group 74">
                <a:extLst>
                  <a:ext uri="{FF2B5EF4-FFF2-40B4-BE49-F238E27FC236}">
                    <a16:creationId xmlns:a16="http://schemas.microsoft.com/office/drawing/2014/main" id="{B7CFFAF0-D56C-40E1-B417-3FDBBA6DFEF0}"/>
                  </a:ext>
                </a:extLst>
              </p:cNvPr>
              <p:cNvGrpSpPr>
                <a:grpSpLocks noChangeAspect="1"/>
              </p:cNvGrpSpPr>
              <p:nvPr/>
            </p:nvGrpSpPr>
            <p:grpSpPr bwMode="auto">
              <a:xfrm>
                <a:off x="2645" y="2324"/>
                <a:ext cx="27" cy="53"/>
                <a:chOff x="862" y="2628"/>
                <a:chExt cx="36" cy="71"/>
              </a:xfrm>
            </p:grpSpPr>
            <p:sp>
              <p:nvSpPr>
                <p:cNvPr id="86091" name="AutoShape 75">
                  <a:extLst>
                    <a:ext uri="{FF2B5EF4-FFF2-40B4-BE49-F238E27FC236}">
                      <a16:creationId xmlns:a16="http://schemas.microsoft.com/office/drawing/2014/main" id="{A9765885-8B0E-41B0-9304-4862C8796D32}"/>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092" name="Line 76">
                  <a:extLst>
                    <a:ext uri="{FF2B5EF4-FFF2-40B4-BE49-F238E27FC236}">
                      <a16:creationId xmlns:a16="http://schemas.microsoft.com/office/drawing/2014/main" id="{EF75EB08-B4AB-49EF-B5FC-5FF3DF12FD44}"/>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93" name="Line 77">
                  <a:extLst>
                    <a:ext uri="{FF2B5EF4-FFF2-40B4-BE49-F238E27FC236}">
                      <a16:creationId xmlns:a16="http://schemas.microsoft.com/office/drawing/2014/main" id="{C688DF02-A8BA-4437-82EC-1663ED8495A3}"/>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94" name="Oval 78">
                  <a:extLst>
                    <a:ext uri="{FF2B5EF4-FFF2-40B4-BE49-F238E27FC236}">
                      <a16:creationId xmlns:a16="http://schemas.microsoft.com/office/drawing/2014/main" id="{EDE46836-0774-4A8F-9A02-FE2E12C619F1}"/>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6095" name="Line 79">
              <a:extLst>
                <a:ext uri="{FF2B5EF4-FFF2-40B4-BE49-F238E27FC236}">
                  <a16:creationId xmlns:a16="http://schemas.microsoft.com/office/drawing/2014/main" id="{B2243279-A9C8-42B6-95AC-C605081DD9B0}"/>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96" name="Line 80">
              <a:extLst>
                <a:ext uri="{FF2B5EF4-FFF2-40B4-BE49-F238E27FC236}">
                  <a16:creationId xmlns:a16="http://schemas.microsoft.com/office/drawing/2014/main" id="{53CF755B-84D8-4CBA-BCC5-00B16D0ECED8}"/>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097" name="Line 81">
            <a:extLst>
              <a:ext uri="{FF2B5EF4-FFF2-40B4-BE49-F238E27FC236}">
                <a16:creationId xmlns:a16="http://schemas.microsoft.com/office/drawing/2014/main" id="{4825E6B0-22DD-4C90-8D1C-9116B7BA2E0B}"/>
              </a:ext>
            </a:extLst>
          </p:cNvPr>
          <p:cNvSpPr>
            <a:spLocks noChangeShapeType="1"/>
          </p:cNvSpPr>
          <p:nvPr/>
        </p:nvSpPr>
        <p:spPr bwMode="auto">
          <a:xfrm>
            <a:off x="364648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098" name="Text Box 82">
            <a:extLst>
              <a:ext uri="{FF2B5EF4-FFF2-40B4-BE49-F238E27FC236}">
                <a16:creationId xmlns:a16="http://schemas.microsoft.com/office/drawing/2014/main" id="{AA61D35F-EEA1-44CB-954E-FFC42BFDDB8F}"/>
              </a:ext>
            </a:extLst>
          </p:cNvPr>
          <p:cNvSpPr txBox="1">
            <a:spLocks noChangeArrowheads="1"/>
          </p:cNvSpPr>
          <p:nvPr/>
        </p:nvSpPr>
        <p:spPr bwMode="auto">
          <a:xfrm>
            <a:off x="3789363" y="107950"/>
            <a:ext cx="2749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CWUS-22</a:t>
            </a:r>
          </a:p>
          <a:p>
            <a:r>
              <a:rPr lang="en-GB" altLang="en-US" sz="1000" b="1"/>
              <a:t>Marine</a:t>
            </a:r>
            <a:r>
              <a:rPr lang="en-GB" altLang="en-US" sz="1000"/>
              <a:t> </a:t>
            </a:r>
            <a:r>
              <a:rPr lang="en-GB" altLang="en-US" sz="1000" b="1"/>
              <a:t>Light Armored Vehicle Company </a:t>
            </a:r>
            <a:r>
              <a:rPr lang="en-GB" altLang="en-US" b="1"/>
              <a:t>(a)</a:t>
            </a:r>
          </a:p>
        </p:txBody>
      </p:sp>
      <p:grpSp>
        <p:nvGrpSpPr>
          <p:cNvPr id="86099" name="Group 83">
            <a:extLst>
              <a:ext uri="{FF2B5EF4-FFF2-40B4-BE49-F238E27FC236}">
                <a16:creationId xmlns:a16="http://schemas.microsoft.com/office/drawing/2014/main" id="{D7745FE1-23B4-4370-A6BC-3B97128AF427}"/>
              </a:ext>
            </a:extLst>
          </p:cNvPr>
          <p:cNvGrpSpPr>
            <a:grpSpLocks/>
          </p:cNvGrpSpPr>
          <p:nvPr/>
        </p:nvGrpSpPr>
        <p:grpSpPr bwMode="auto">
          <a:xfrm>
            <a:off x="3789363" y="611188"/>
            <a:ext cx="241300" cy="157162"/>
            <a:chOff x="2523" y="2472"/>
            <a:chExt cx="152" cy="99"/>
          </a:xfrm>
        </p:grpSpPr>
        <p:sp>
          <p:nvSpPr>
            <p:cNvPr id="86100" name="Rectangle 84">
              <a:extLst>
                <a:ext uri="{FF2B5EF4-FFF2-40B4-BE49-F238E27FC236}">
                  <a16:creationId xmlns:a16="http://schemas.microsoft.com/office/drawing/2014/main" id="{7EEB08C6-8BED-41A8-8255-869671592D43}"/>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01" name="Oval 85">
              <a:extLst>
                <a:ext uri="{FF2B5EF4-FFF2-40B4-BE49-F238E27FC236}">
                  <a16:creationId xmlns:a16="http://schemas.microsoft.com/office/drawing/2014/main" id="{80203BDB-4FB5-41A9-BCA2-C48C0DF7D4E6}"/>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02" name="Line 86">
              <a:extLst>
                <a:ext uri="{FF2B5EF4-FFF2-40B4-BE49-F238E27FC236}">
                  <a16:creationId xmlns:a16="http://schemas.microsoft.com/office/drawing/2014/main" id="{75426C62-3EF1-4FFD-AA8B-555DD5D054E7}"/>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03" name="Line 87">
              <a:extLst>
                <a:ext uri="{FF2B5EF4-FFF2-40B4-BE49-F238E27FC236}">
                  <a16:creationId xmlns:a16="http://schemas.microsoft.com/office/drawing/2014/main" id="{65CA5F53-4441-491C-90B1-0A63AB74F84A}"/>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104" name="Text Box 88">
            <a:extLst>
              <a:ext uri="{FF2B5EF4-FFF2-40B4-BE49-F238E27FC236}">
                <a16:creationId xmlns:a16="http://schemas.microsoft.com/office/drawing/2014/main" id="{CA107D2F-B0F2-4E42-B529-22CF377DA333}"/>
              </a:ext>
            </a:extLst>
          </p:cNvPr>
          <p:cNvSpPr txBox="1">
            <a:spLocks noChangeArrowheads="1"/>
          </p:cNvSpPr>
          <p:nvPr/>
        </p:nvSpPr>
        <p:spPr bwMode="auto">
          <a:xfrm>
            <a:off x="4005263" y="468313"/>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LAV-25 25mm APC                                     CWUS-25</a:t>
            </a:r>
            <a:endParaRPr lang="en-GB" altLang="en-US" b="1"/>
          </a:p>
        </p:txBody>
      </p:sp>
      <p:sp>
        <p:nvSpPr>
          <p:cNvPr id="86105" name="Line 89">
            <a:extLst>
              <a:ext uri="{FF2B5EF4-FFF2-40B4-BE49-F238E27FC236}">
                <a16:creationId xmlns:a16="http://schemas.microsoft.com/office/drawing/2014/main" id="{5DADEA09-3F62-4ACE-B0F3-9571BC041D89}"/>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06" name="Group 90">
            <a:extLst>
              <a:ext uri="{FF2B5EF4-FFF2-40B4-BE49-F238E27FC236}">
                <a16:creationId xmlns:a16="http://schemas.microsoft.com/office/drawing/2014/main" id="{B0CB63CB-B18B-4E73-8B65-5B9022240D49}"/>
              </a:ext>
            </a:extLst>
          </p:cNvPr>
          <p:cNvGrpSpPr>
            <a:grpSpLocks/>
          </p:cNvGrpSpPr>
          <p:nvPr/>
        </p:nvGrpSpPr>
        <p:grpSpPr bwMode="auto">
          <a:xfrm>
            <a:off x="3789363" y="898525"/>
            <a:ext cx="241300" cy="157163"/>
            <a:chOff x="2523" y="2472"/>
            <a:chExt cx="152" cy="99"/>
          </a:xfrm>
        </p:grpSpPr>
        <p:sp>
          <p:nvSpPr>
            <p:cNvPr id="86107" name="Rectangle 91">
              <a:extLst>
                <a:ext uri="{FF2B5EF4-FFF2-40B4-BE49-F238E27FC236}">
                  <a16:creationId xmlns:a16="http://schemas.microsoft.com/office/drawing/2014/main" id="{970B6CF3-E913-4533-9F08-FCA3F3C237C8}"/>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08" name="Oval 92">
              <a:extLst>
                <a:ext uri="{FF2B5EF4-FFF2-40B4-BE49-F238E27FC236}">
                  <a16:creationId xmlns:a16="http://schemas.microsoft.com/office/drawing/2014/main" id="{66B99E75-9A7D-4B9D-BAE9-8FE562C826AD}"/>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09" name="Line 93">
              <a:extLst>
                <a:ext uri="{FF2B5EF4-FFF2-40B4-BE49-F238E27FC236}">
                  <a16:creationId xmlns:a16="http://schemas.microsoft.com/office/drawing/2014/main" id="{25F9E403-F983-4459-BD93-C7EFA7399CFF}"/>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10" name="Line 94">
              <a:extLst>
                <a:ext uri="{FF2B5EF4-FFF2-40B4-BE49-F238E27FC236}">
                  <a16:creationId xmlns:a16="http://schemas.microsoft.com/office/drawing/2014/main" id="{AC564CB9-92C6-4149-887F-51C6E3A8839A}"/>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111" name="Text Box 95">
            <a:extLst>
              <a:ext uri="{FF2B5EF4-FFF2-40B4-BE49-F238E27FC236}">
                <a16:creationId xmlns:a16="http://schemas.microsoft.com/office/drawing/2014/main" id="{6054BA50-58D4-46FF-98B0-74F7B8A20312}"/>
              </a:ext>
            </a:extLst>
          </p:cNvPr>
          <p:cNvSpPr txBox="1">
            <a:spLocks noChangeArrowheads="1"/>
          </p:cNvSpPr>
          <p:nvPr/>
        </p:nvSpPr>
        <p:spPr bwMode="auto">
          <a:xfrm>
            <a:off x="4005263" y="755650"/>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LAV-25 25mm APC                                     CWUS-25</a:t>
            </a:r>
            <a:endParaRPr lang="en-GB" altLang="en-US" b="1"/>
          </a:p>
        </p:txBody>
      </p:sp>
      <p:sp>
        <p:nvSpPr>
          <p:cNvPr id="86112" name="Line 96">
            <a:extLst>
              <a:ext uri="{FF2B5EF4-FFF2-40B4-BE49-F238E27FC236}">
                <a16:creationId xmlns:a16="http://schemas.microsoft.com/office/drawing/2014/main" id="{372C90F0-E0A8-4C66-A5C0-CCCDB7679C39}"/>
              </a:ext>
            </a:extLst>
          </p:cNvPr>
          <p:cNvSpPr>
            <a:spLocks noChangeShapeType="1"/>
          </p:cNvSpPr>
          <p:nvPr/>
        </p:nvSpPr>
        <p:spPr bwMode="auto">
          <a:xfrm>
            <a:off x="364490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13" name="Line 97">
            <a:extLst>
              <a:ext uri="{FF2B5EF4-FFF2-40B4-BE49-F238E27FC236}">
                <a16:creationId xmlns:a16="http://schemas.microsoft.com/office/drawing/2014/main" id="{D323A0F1-D956-462E-8762-B64872585C59}"/>
              </a:ext>
            </a:extLst>
          </p:cNvPr>
          <p:cNvSpPr>
            <a:spLocks noChangeShapeType="1"/>
          </p:cNvSpPr>
          <p:nvPr/>
        </p:nvSpPr>
        <p:spPr bwMode="auto">
          <a:xfrm>
            <a:off x="3644900"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14" name="Group 98">
            <a:extLst>
              <a:ext uri="{FF2B5EF4-FFF2-40B4-BE49-F238E27FC236}">
                <a16:creationId xmlns:a16="http://schemas.microsoft.com/office/drawing/2014/main" id="{7D42227C-ECCD-4013-AC4E-4F5F3DA67B84}"/>
              </a:ext>
            </a:extLst>
          </p:cNvPr>
          <p:cNvGrpSpPr>
            <a:grpSpLocks/>
          </p:cNvGrpSpPr>
          <p:nvPr/>
        </p:nvGrpSpPr>
        <p:grpSpPr bwMode="auto">
          <a:xfrm>
            <a:off x="3502025" y="1908175"/>
            <a:ext cx="287338" cy="215900"/>
            <a:chOff x="255" y="1383"/>
            <a:chExt cx="181" cy="136"/>
          </a:xfrm>
        </p:grpSpPr>
        <p:grpSp>
          <p:nvGrpSpPr>
            <p:cNvPr id="86115" name="Group 99">
              <a:extLst>
                <a:ext uri="{FF2B5EF4-FFF2-40B4-BE49-F238E27FC236}">
                  <a16:creationId xmlns:a16="http://schemas.microsoft.com/office/drawing/2014/main" id="{0DE3E2D7-B12B-4F8E-B1EC-3F66D076E414}"/>
                </a:ext>
              </a:extLst>
            </p:cNvPr>
            <p:cNvGrpSpPr>
              <a:grpSpLocks/>
            </p:cNvGrpSpPr>
            <p:nvPr/>
          </p:nvGrpSpPr>
          <p:grpSpPr bwMode="auto">
            <a:xfrm>
              <a:off x="255" y="1383"/>
              <a:ext cx="181" cy="136"/>
              <a:chOff x="2568" y="2290"/>
              <a:chExt cx="181" cy="123"/>
            </a:xfrm>
          </p:grpSpPr>
          <p:sp>
            <p:nvSpPr>
              <p:cNvPr id="86116" name="Rectangle 100">
                <a:extLst>
                  <a:ext uri="{FF2B5EF4-FFF2-40B4-BE49-F238E27FC236}">
                    <a16:creationId xmlns:a16="http://schemas.microsoft.com/office/drawing/2014/main" id="{7D101561-0FA8-4459-A98C-4F42F08084FC}"/>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17" name="Oval 101">
                <a:extLst>
                  <a:ext uri="{FF2B5EF4-FFF2-40B4-BE49-F238E27FC236}">
                    <a16:creationId xmlns:a16="http://schemas.microsoft.com/office/drawing/2014/main" id="{BB9481AD-C129-4C82-A502-FC30A8DAB926}"/>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6118" name="Group 102">
                <a:extLst>
                  <a:ext uri="{FF2B5EF4-FFF2-40B4-BE49-F238E27FC236}">
                    <a16:creationId xmlns:a16="http://schemas.microsoft.com/office/drawing/2014/main" id="{FB567566-D4AA-44BE-BBA1-3652C7561740}"/>
                  </a:ext>
                </a:extLst>
              </p:cNvPr>
              <p:cNvGrpSpPr>
                <a:grpSpLocks noChangeAspect="1"/>
              </p:cNvGrpSpPr>
              <p:nvPr/>
            </p:nvGrpSpPr>
            <p:grpSpPr bwMode="auto">
              <a:xfrm>
                <a:off x="2645" y="2324"/>
                <a:ext cx="27" cy="53"/>
                <a:chOff x="862" y="2628"/>
                <a:chExt cx="36" cy="71"/>
              </a:xfrm>
            </p:grpSpPr>
            <p:sp>
              <p:nvSpPr>
                <p:cNvPr id="86119" name="AutoShape 103">
                  <a:extLst>
                    <a:ext uri="{FF2B5EF4-FFF2-40B4-BE49-F238E27FC236}">
                      <a16:creationId xmlns:a16="http://schemas.microsoft.com/office/drawing/2014/main" id="{B6409584-FF7C-4CED-AF86-F790C2413D3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20" name="Line 104">
                  <a:extLst>
                    <a:ext uri="{FF2B5EF4-FFF2-40B4-BE49-F238E27FC236}">
                      <a16:creationId xmlns:a16="http://schemas.microsoft.com/office/drawing/2014/main" id="{EE5D9A8C-6A05-4A42-BC2C-3A41774586D7}"/>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21" name="Line 105">
                  <a:extLst>
                    <a:ext uri="{FF2B5EF4-FFF2-40B4-BE49-F238E27FC236}">
                      <a16:creationId xmlns:a16="http://schemas.microsoft.com/office/drawing/2014/main" id="{F9068D2A-7218-4870-AA84-AAD549EEF05B}"/>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22" name="Oval 106">
                  <a:extLst>
                    <a:ext uri="{FF2B5EF4-FFF2-40B4-BE49-F238E27FC236}">
                      <a16:creationId xmlns:a16="http://schemas.microsoft.com/office/drawing/2014/main" id="{BB91539F-85C8-4B4C-8573-6D879C3D0D88}"/>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6123" name="Line 107">
              <a:extLst>
                <a:ext uri="{FF2B5EF4-FFF2-40B4-BE49-F238E27FC236}">
                  <a16:creationId xmlns:a16="http://schemas.microsoft.com/office/drawing/2014/main" id="{EE02C96A-AC2C-4FCE-BCE1-C1C34B0661EE}"/>
                </a:ext>
              </a:extLst>
            </p:cNvPr>
            <p:cNvSpPr>
              <a:spLocks noChangeShapeType="1"/>
            </p:cNvSpPr>
            <p:nvPr/>
          </p:nvSpPr>
          <p:spPr bwMode="auto">
            <a:xfrm flipV="1">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24" name="Line 108">
              <a:extLst>
                <a:ext uri="{FF2B5EF4-FFF2-40B4-BE49-F238E27FC236}">
                  <a16:creationId xmlns:a16="http://schemas.microsoft.com/office/drawing/2014/main" id="{6845FA72-DA99-4C29-BC60-45C1957734C3}"/>
                </a:ext>
              </a:extLst>
            </p:cNvPr>
            <p:cNvSpPr>
              <a:spLocks noChangeShapeType="1"/>
            </p:cNvSpPr>
            <p:nvPr/>
          </p:nvSpPr>
          <p:spPr bwMode="auto">
            <a:xfrm>
              <a:off x="255" y="1383"/>
              <a:ext cx="181" cy="13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125" name="Line 109">
            <a:extLst>
              <a:ext uri="{FF2B5EF4-FFF2-40B4-BE49-F238E27FC236}">
                <a16:creationId xmlns:a16="http://schemas.microsoft.com/office/drawing/2014/main" id="{4F6CA108-4C3C-4575-BA38-F030C33B49F3}"/>
              </a:ext>
            </a:extLst>
          </p:cNvPr>
          <p:cNvSpPr>
            <a:spLocks noChangeShapeType="1"/>
          </p:cNvSpPr>
          <p:nvPr/>
        </p:nvSpPr>
        <p:spPr bwMode="auto">
          <a:xfrm>
            <a:off x="3646488" y="18367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26" name="Text Box 110">
            <a:extLst>
              <a:ext uri="{FF2B5EF4-FFF2-40B4-BE49-F238E27FC236}">
                <a16:creationId xmlns:a16="http://schemas.microsoft.com/office/drawing/2014/main" id="{CFE7D049-BF79-401A-A240-F843F1E5E10E}"/>
              </a:ext>
            </a:extLst>
          </p:cNvPr>
          <p:cNvSpPr txBox="1">
            <a:spLocks noChangeArrowheads="1"/>
          </p:cNvSpPr>
          <p:nvPr/>
        </p:nvSpPr>
        <p:spPr bwMode="auto">
          <a:xfrm>
            <a:off x="3789363" y="1763713"/>
            <a:ext cx="2773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CWUS-23</a:t>
            </a:r>
          </a:p>
          <a:p>
            <a:r>
              <a:rPr lang="en-GB" altLang="en-US" sz="1000" b="1"/>
              <a:t>Marine</a:t>
            </a:r>
            <a:r>
              <a:rPr lang="en-GB" altLang="en-US" sz="1000"/>
              <a:t> </a:t>
            </a:r>
            <a:r>
              <a:rPr lang="en-GB" altLang="en-US" sz="1000" b="1"/>
              <a:t>Light Armored Infantry Company </a:t>
            </a:r>
            <a:r>
              <a:rPr lang="en-GB" altLang="en-US" b="1"/>
              <a:t>(a)</a:t>
            </a:r>
          </a:p>
        </p:txBody>
      </p:sp>
      <p:sp>
        <p:nvSpPr>
          <p:cNvPr id="86127" name="Line 111">
            <a:extLst>
              <a:ext uri="{FF2B5EF4-FFF2-40B4-BE49-F238E27FC236}">
                <a16:creationId xmlns:a16="http://schemas.microsoft.com/office/drawing/2014/main" id="{F2F10668-2D72-4245-A074-680ABFE9904A}"/>
              </a:ext>
            </a:extLst>
          </p:cNvPr>
          <p:cNvSpPr>
            <a:spLocks noChangeShapeType="1"/>
          </p:cNvSpPr>
          <p:nvPr/>
        </p:nvSpPr>
        <p:spPr bwMode="auto">
          <a:xfrm>
            <a:off x="3644900" y="23415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28" name="Group 112">
            <a:extLst>
              <a:ext uri="{FF2B5EF4-FFF2-40B4-BE49-F238E27FC236}">
                <a16:creationId xmlns:a16="http://schemas.microsoft.com/office/drawing/2014/main" id="{D14A9EF5-258E-4979-9560-45079FDF06A3}"/>
              </a:ext>
            </a:extLst>
          </p:cNvPr>
          <p:cNvGrpSpPr>
            <a:grpSpLocks/>
          </p:cNvGrpSpPr>
          <p:nvPr/>
        </p:nvGrpSpPr>
        <p:grpSpPr bwMode="auto">
          <a:xfrm>
            <a:off x="3789363" y="2843213"/>
            <a:ext cx="241300" cy="157162"/>
            <a:chOff x="2523" y="2472"/>
            <a:chExt cx="152" cy="99"/>
          </a:xfrm>
        </p:grpSpPr>
        <p:sp>
          <p:nvSpPr>
            <p:cNvPr id="86129" name="Rectangle 113">
              <a:extLst>
                <a:ext uri="{FF2B5EF4-FFF2-40B4-BE49-F238E27FC236}">
                  <a16:creationId xmlns:a16="http://schemas.microsoft.com/office/drawing/2014/main" id="{3E55AB32-67DB-4176-BB3F-9C850DDC4529}"/>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30" name="Oval 114">
              <a:extLst>
                <a:ext uri="{FF2B5EF4-FFF2-40B4-BE49-F238E27FC236}">
                  <a16:creationId xmlns:a16="http://schemas.microsoft.com/office/drawing/2014/main" id="{DA7681A0-6AEE-47A3-8323-B00C27728D27}"/>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31" name="Line 115">
              <a:extLst>
                <a:ext uri="{FF2B5EF4-FFF2-40B4-BE49-F238E27FC236}">
                  <a16:creationId xmlns:a16="http://schemas.microsoft.com/office/drawing/2014/main" id="{88B69863-B897-43A7-B563-686D21975F5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32" name="Line 116">
              <a:extLst>
                <a:ext uri="{FF2B5EF4-FFF2-40B4-BE49-F238E27FC236}">
                  <a16:creationId xmlns:a16="http://schemas.microsoft.com/office/drawing/2014/main" id="{81B74E07-BF76-4CCE-92CA-0FFD6F761B3E}"/>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133" name="Text Box 117">
            <a:extLst>
              <a:ext uri="{FF2B5EF4-FFF2-40B4-BE49-F238E27FC236}">
                <a16:creationId xmlns:a16="http://schemas.microsoft.com/office/drawing/2014/main" id="{266582C6-C07D-4BA1-9660-27998671AB6D}"/>
              </a:ext>
            </a:extLst>
          </p:cNvPr>
          <p:cNvSpPr txBox="1">
            <a:spLocks noChangeArrowheads="1"/>
          </p:cNvSpPr>
          <p:nvPr/>
        </p:nvSpPr>
        <p:spPr bwMode="auto">
          <a:xfrm>
            <a:off x="4005263" y="2700338"/>
            <a:ext cx="2732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LAV-25 25mm APC                                     CWUS-25</a:t>
            </a:r>
            <a:endParaRPr lang="en-GB" altLang="en-US" b="1"/>
          </a:p>
        </p:txBody>
      </p:sp>
      <p:sp>
        <p:nvSpPr>
          <p:cNvPr id="86134" name="Line 118">
            <a:extLst>
              <a:ext uri="{FF2B5EF4-FFF2-40B4-BE49-F238E27FC236}">
                <a16:creationId xmlns:a16="http://schemas.microsoft.com/office/drawing/2014/main" id="{0129A368-0BDB-4940-A272-861E010FEB33}"/>
              </a:ext>
            </a:extLst>
          </p:cNvPr>
          <p:cNvSpPr>
            <a:spLocks noChangeShapeType="1"/>
          </p:cNvSpPr>
          <p:nvPr/>
        </p:nvSpPr>
        <p:spPr bwMode="auto">
          <a:xfrm>
            <a:off x="3644900" y="212407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35" name="Group 119">
            <a:extLst>
              <a:ext uri="{FF2B5EF4-FFF2-40B4-BE49-F238E27FC236}">
                <a16:creationId xmlns:a16="http://schemas.microsoft.com/office/drawing/2014/main" id="{C59C98EC-0271-4BA4-B483-39752808DA05}"/>
              </a:ext>
            </a:extLst>
          </p:cNvPr>
          <p:cNvGrpSpPr>
            <a:grpSpLocks/>
          </p:cNvGrpSpPr>
          <p:nvPr/>
        </p:nvGrpSpPr>
        <p:grpSpPr bwMode="auto">
          <a:xfrm>
            <a:off x="3789363" y="2268538"/>
            <a:ext cx="231775" cy="157162"/>
            <a:chOff x="933" y="149"/>
            <a:chExt cx="146" cy="99"/>
          </a:xfrm>
        </p:grpSpPr>
        <p:sp>
          <p:nvSpPr>
            <p:cNvPr id="86136" name="Rectangle 120">
              <a:extLst>
                <a:ext uri="{FF2B5EF4-FFF2-40B4-BE49-F238E27FC236}">
                  <a16:creationId xmlns:a16="http://schemas.microsoft.com/office/drawing/2014/main" id="{6438063C-1A51-4BE3-B0DA-F48D28204A09}"/>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37" name="Text Box 121">
              <a:extLst>
                <a:ext uri="{FF2B5EF4-FFF2-40B4-BE49-F238E27FC236}">
                  <a16:creationId xmlns:a16="http://schemas.microsoft.com/office/drawing/2014/main" id="{A6C1C732-D8EB-4C96-893C-4C4D923506A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86138" name="Group 122">
            <a:extLst>
              <a:ext uri="{FF2B5EF4-FFF2-40B4-BE49-F238E27FC236}">
                <a16:creationId xmlns:a16="http://schemas.microsoft.com/office/drawing/2014/main" id="{30F2F031-B468-447B-AF4C-C8100DCE056C}"/>
              </a:ext>
            </a:extLst>
          </p:cNvPr>
          <p:cNvGrpSpPr>
            <a:grpSpLocks/>
          </p:cNvGrpSpPr>
          <p:nvPr/>
        </p:nvGrpSpPr>
        <p:grpSpPr bwMode="auto">
          <a:xfrm>
            <a:off x="3871913" y="539750"/>
            <a:ext cx="74612" cy="26988"/>
            <a:chOff x="2373" y="1404"/>
            <a:chExt cx="47" cy="17"/>
          </a:xfrm>
        </p:grpSpPr>
        <p:sp>
          <p:nvSpPr>
            <p:cNvPr id="86139" name="Oval 123">
              <a:extLst>
                <a:ext uri="{FF2B5EF4-FFF2-40B4-BE49-F238E27FC236}">
                  <a16:creationId xmlns:a16="http://schemas.microsoft.com/office/drawing/2014/main" id="{1B426B8A-B90F-49A8-8DEF-DD628E9446A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40" name="Oval 124">
              <a:extLst>
                <a:ext uri="{FF2B5EF4-FFF2-40B4-BE49-F238E27FC236}">
                  <a16:creationId xmlns:a16="http://schemas.microsoft.com/office/drawing/2014/main" id="{1EF3C0E2-1EA8-40C2-B4A0-AC4488C77BE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6141" name="Group 125">
            <a:extLst>
              <a:ext uri="{FF2B5EF4-FFF2-40B4-BE49-F238E27FC236}">
                <a16:creationId xmlns:a16="http://schemas.microsoft.com/office/drawing/2014/main" id="{9EE436A3-7B0E-464A-BBFD-B94B2C9FCCB9}"/>
              </a:ext>
            </a:extLst>
          </p:cNvPr>
          <p:cNvGrpSpPr>
            <a:grpSpLocks/>
          </p:cNvGrpSpPr>
          <p:nvPr/>
        </p:nvGrpSpPr>
        <p:grpSpPr bwMode="auto">
          <a:xfrm>
            <a:off x="3871913" y="828675"/>
            <a:ext cx="74612" cy="26988"/>
            <a:chOff x="2373" y="1404"/>
            <a:chExt cx="47" cy="17"/>
          </a:xfrm>
        </p:grpSpPr>
        <p:sp>
          <p:nvSpPr>
            <p:cNvPr id="86142" name="Oval 126">
              <a:extLst>
                <a:ext uri="{FF2B5EF4-FFF2-40B4-BE49-F238E27FC236}">
                  <a16:creationId xmlns:a16="http://schemas.microsoft.com/office/drawing/2014/main" id="{E8C5E076-8EAF-4F9B-9EB4-154BFAB0242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43" name="Oval 127">
              <a:extLst>
                <a:ext uri="{FF2B5EF4-FFF2-40B4-BE49-F238E27FC236}">
                  <a16:creationId xmlns:a16="http://schemas.microsoft.com/office/drawing/2014/main" id="{A1156601-C0C7-45DC-B331-A6E753D4691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6144" name="Group 128">
            <a:extLst>
              <a:ext uri="{FF2B5EF4-FFF2-40B4-BE49-F238E27FC236}">
                <a16:creationId xmlns:a16="http://schemas.microsoft.com/office/drawing/2014/main" id="{787A3653-BBB5-49FC-A014-13BB36DEEFCC}"/>
              </a:ext>
            </a:extLst>
          </p:cNvPr>
          <p:cNvGrpSpPr>
            <a:grpSpLocks/>
          </p:cNvGrpSpPr>
          <p:nvPr/>
        </p:nvGrpSpPr>
        <p:grpSpPr bwMode="auto">
          <a:xfrm>
            <a:off x="3867150" y="2197100"/>
            <a:ext cx="74613" cy="26988"/>
            <a:chOff x="2373" y="1404"/>
            <a:chExt cx="47" cy="17"/>
          </a:xfrm>
        </p:grpSpPr>
        <p:sp>
          <p:nvSpPr>
            <p:cNvPr id="86145" name="Oval 129">
              <a:extLst>
                <a:ext uri="{FF2B5EF4-FFF2-40B4-BE49-F238E27FC236}">
                  <a16:creationId xmlns:a16="http://schemas.microsoft.com/office/drawing/2014/main" id="{103ECCE7-9C76-4F6D-BC01-BDF3A1447C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46" name="Oval 130">
              <a:extLst>
                <a:ext uri="{FF2B5EF4-FFF2-40B4-BE49-F238E27FC236}">
                  <a16:creationId xmlns:a16="http://schemas.microsoft.com/office/drawing/2014/main" id="{9811372C-2BAF-4CDC-AB58-B27F7C78774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147" name="Text Box 131">
            <a:extLst>
              <a:ext uri="{FF2B5EF4-FFF2-40B4-BE49-F238E27FC236}">
                <a16:creationId xmlns:a16="http://schemas.microsoft.com/office/drawing/2014/main" id="{BFCF75CC-E0E4-4AC1-8A62-1F220FCC83EE}"/>
              </a:ext>
            </a:extLst>
          </p:cNvPr>
          <p:cNvSpPr txBox="1">
            <a:spLocks noChangeArrowheads="1"/>
          </p:cNvSpPr>
          <p:nvPr/>
        </p:nvSpPr>
        <p:spPr bwMode="auto">
          <a:xfrm>
            <a:off x="4005263" y="2124075"/>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86148" name="Group 132">
            <a:extLst>
              <a:ext uri="{FF2B5EF4-FFF2-40B4-BE49-F238E27FC236}">
                <a16:creationId xmlns:a16="http://schemas.microsoft.com/office/drawing/2014/main" id="{1CFCA8B5-4C2A-4823-8C01-B794D1DFAD35}"/>
              </a:ext>
            </a:extLst>
          </p:cNvPr>
          <p:cNvGrpSpPr>
            <a:grpSpLocks/>
          </p:cNvGrpSpPr>
          <p:nvPr/>
        </p:nvGrpSpPr>
        <p:grpSpPr bwMode="auto">
          <a:xfrm>
            <a:off x="3789363" y="2555875"/>
            <a:ext cx="234950" cy="160338"/>
            <a:chOff x="255" y="1338"/>
            <a:chExt cx="148" cy="101"/>
          </a:xfrm>
        </p:grpSpPr>
        <p:sp>
          <p:nvSpPr>
            <p:cNvPr id="86149" name="Rectangle 133">
              <a:extLst>
                <a:ext uri="{FF2B5EF4-FFF2-40B4-BE49-F238E27FC236}">
                  <a16:creationId xmlns:a16="http://schemas.microsoft.com/office/drawing/2014/main" id="{7EDBD8EF-4082-4351-9EF3-4ABF8063B680}"/>
                </a:ext>
              </a:extLst>
            </p:cNvPr>
            <p:cNvSpPr>
              <a:spLocks noChangeAspect="1" noChangeArrowheads="1"/>
            </p:cNvSpPr>
            <p:nvPr/>
          </p:nvSpPr>
          <p:spPr bwMode="auto">
            <a:xfrm>
              <a:off x="255" y="1338"/>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50" name="Line 134">
              <a:extLst>
                <a:ext uri="{FF2B5EF4-FFF2-40B4-BE49-F238E27FC236}">
                  <a16:creationId xmlns:a16="http://schemas.microsoft.com/office/drawing/2014/main" id="{8B4F8E9F-3A38-4883-AFE8-A181BBD8A96E}"/>
                </a:ext>
              </a:extLst>
            </p:cNvPr>
            <p:cNvSpPr>
              <a:spLocks noChangeAspect="1" noChangeShapeType="1"/>
            </p:cNvSpPr>
            <p:nvPr/>
          </p:nvSpPr>
          <p:spPr bwMode="auto">
            <a:xfrm flipV="1">
              <a:off x="257" y="1340"/>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51" name="Group 135">
              <a:extLst>
                <a:ext uri="{FF2B5EF4-FFF2-40B4-BE49-F238E27FC236}">
                  <a16:creationId xmlns:a16="http://schemas.microsoft.com/office/drawing/2014/main" id="{EF9BC026-07A4-4F3D-A54A-46B226D6E0B2}"/>
                </a:ext>
              </a:extLst>
            </p:cNvPr>
            <p:cNvGrpSpPr>
              <a:grpSpLocks noChangeAspect="1"/>
            </p:cNvGrpSpPr>
            <p:nvPr/>
          </p:nvGrpSpPr>
          <p:grpSpPr bwMode="auto">
            <a:xfrm>
              <a:off x="310" y="1354"/>
              <a:ext cx="36" cy="73"/>
              <a:chOff x="862" y="2628"/>
              <a:chExt cx="36" cy="71"/>
            </a:xfrm>
          </p:grpSpPr>
          <p:sp>
            <p:nvSpPr>
              <p:cNvPr id="86152" name="AutoShape 136">
                <a:extLst>
                  <a:ext uri="{FF2B5EF4-FFF2-40B4-BE49-F238E27FC236}">
                    <a16:creationId xmlns:a16="http://schemas.microsoft.com/office/drawing/2014/main" id="{867E8C7E-7A1C-4770-8E0A-0CBF70F20566}"/>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53" name="Line 137">
                <a:extLst>
                  <a:ext uri="{FF2B5EF4-FFF2-40B4-BE49-F238E27FC236}">
                    <a16:creationId xmlns:a16="http://schemas.microsoft.com/office/drawing/2014/main" id="{5BF2597B-DD7A-4CCB-A1B7-78D01B9C17CE}"/>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54" name="Line 138">
                <a:extLst>
                  <a:ext uri="{FF2B5EF4-FFF2-40B4-BE49-F238E27FC236}">
                    <a16:creationId xmlns:a16="http://schemas.microsoft.com/office/drawing/2014/main" id="{56E72288-220D-4606-AFAC-735A5B0EB56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55" name="Oval 139">
                <a:extLst>
                  <a:ext uri="{FF2B5EF4-FFF2-40B4-BE49-F238E27FC236}">
                    <a16:creationId xmlns:a16="http://schemas.microsoft.com/office/drawing/2014/main" id="{00BCF1E5-51CB-400B-9624-3177EAF47BBE}"/>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6156" name="Group 140">
            <a:extLst>
              <a:ext uri="{FF2B5EF4-FFF2-40B4-BE49-F238E27FC236}">
                <a16:creationId xmlns:a16="http://schemas.microsoft.com/office/drawing/2014/main" id="{F0E10D1A-B5F2-4D45-8915-D0500FB50E61}"/>
              </a:ext>
            </a:extLst>
          </p:cNvPr>
          <p:cNvGrpSpPr>
            <a:grpSpLocks/>
          </p:cNvGrpSpPr>
          <p:nvPr/>
        </p:nvGrpSpPr>
        <p:grpSpPr bwMode="auto">
          <a:xfrm>
            <a:off x="3868738" y="2484438"/>
            <a:ext cx="74612" cy="26987"/>
            <a:chOff x="2373" y="1404"/>
            <a:chExt cx="47" cy="17"/>
          </a:xfrm>
        </p:grpSpPr>
        <p:sp>
          <p:nvSpPr>
            <p:cNvPr id="86157" name="Oval 141">
              <a:extLst>
                <a:ext uri="{FF2B5EF4-FFF2-40B4-BE49-F238E27FC236}">
                  <a16:creationId xmlns:a16="http://schemas.microsoft.com/office/drawing/2014/main" id="{30FD9FF6-DA73-403D-AB96-9EDE1491C3A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58" name="Oval 142">
              <a:extLst>
                <a:ext uri="{FF2B5EF4-FFF2-40B4-BE49-F238E27FC236}">
                  <a16:creationId xmlns:a16="http://schemas.microsoft.com/office/drawing/2014/main" id="{4344EA69-A96D-47ED-B79E-7741ADC95F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159" name="Line 143">
            <a:extLst>
              <a:ext uri="{FF2B5EF4-FFF2-40B4-BE49-F238E27FC236}">
                <a16:creationId xmlns:a16="http://schemas.microsoft.com/office/drawing/2014/main" id="{1A6E5AE3-5693-490C-95C8-AD990B36B416}"/>
              </a:ext>
            </a:extLst>
          </p:cNvPr>
          <p:cNvSpPr>
            <a:spLocks noChangeShapeType="1"/>
          </p:cNvSpPr>
          <p:nvPr/>
        </p:nvSpPr>
        <p:spPr bwMode="auto">
          <a:xfrm>
            <a:off x="3644900" y="26289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60" name="Text Box 144">
            <a:extLst>
              <a:ext uri="{FF2B5EF4-FFF2-40B4-BE49-F238E27FC236}">
                <a16:creationId xmlns:a16="http://schemas.microsoft.com/office/drawing/2014/main" id="{C670EFC8-A3C4-4746-A3A4-1846D74A353A}"/>
              </a:ext>
            </a:extLst>
          </p:cNvPr>
          <p:cNvSpPr txBox="1">
            <a:spLocks noChangeArrowheads="1"/>
          </p:cNvSpPr>
          <p:nvPr/>
        </p:nvSpPr>
        <p:spPr bwMode="auto">
          <a:xfrm>
            <a:off x="4005263" y="2411413"/>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x10 </a:t>
            </a:r>
            <a:r>
              <a:rPr lang="en-GB" altLang="en-US"/>
              <a:t>Marine Recon Team                                  CWUS-53</a:t>
            </a:r>
            <a:endParaRPr lang="en-GB" altLang="en-US" b="1"/>
          </a:p>
        </p:txBody>
      </p:sp>
      <p:grpSp>
        <p:nvGrpSpPr>
          <p:cNvPr id="86161" name="Group 145">
            <a:extLst>
              <a:ext uri="{FF2B5EF4-FFF2-40B4-BE49-F238E27FC236}">
                <a16:creationId xmlns:a16="http://schemas.microsoft.com/office/drawing/2014/main" id="{75D4A341-1249-4C38-B320-F470DCC8FD89}"/>
              </a:ext>
            </a:extLst>
          </p:cNvPr>
          <p:cNvGrpSpPr>
            <a:grpSpLocks/>
          </p:cNvGrpSpPr>
          <p:nvPr/>
        </p:nvGrpSpPr>
        <p:grpSpPr bwMode="auto">
          <a:xfrm>
            <a:off x="3871913" y="2771775"/>
            <a:ext cx="74612" cy="26988"/>
            <a:chOff x="2373" y="1404"/>
            <a:chExt cx="47" cy="17"/>
          </a:xfrm>
        </p:grpSpPr>
        <p:sp>
          <p:nvSpPr>
            <p:cNvPr id="86162" name="Oval 146">
              <a:extLst>
                <a:ext uri="{FF2B5EF4-FFF2-40B4-BE49-F238E27FC236}">
                  <a16:creationId xmlns:a16="http://schemas.microsoft.com/office/drawing/2014/main" id="{DBE980C0-345A-4966-A475-1BE0FFBB706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63" name="Oval 147">
              <a:extLst>
                <a:ext uri="{FF2B5EF4-FFF2-40B4-BE49-F238E27FC236}">
                  <a16:creationId xmlns:a16="http://schemas.microsoft.com/office/drawing/2014/main" id="{3AFE887A-A11F-4EA6-9E0D-3C85B181FF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164" name="Text Box 148">
            <a:extLst>
              <a:ext uri="{FF2B5EF4-FFF2-40B4-BE49-F238E27FC236}">
                <a16:creationId xmlns:a16="http://schemas.microsoft.com/office/drawing/2014/main" id="{D9C51943-A70D-48C4-8F47-8E42955DA43C}"/>
              </a:ext>
            </a:extLst>
          </p:cNvPr>
          <p:cNvSpPr txBox="1">
            <a:spLocks noChangeArrowheads="1"/>
          </p:cNvSpPr>
          <p:nvPr/>
        </p:nvSpPr>
        <p:spPr bwMode="auto">
          <a:xfrm>
            <a:off x="3500438" y="1116013"/>
            <a:ext cx="32416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x3 </a:t>
            </a:r>
            <a:r>
              <a:rPr lang="en-GB" altLang="en-US"/>
              <a:t>platoon-sized MEs, each of </a:t>
            </a:r>
            <a:r>
              <a:rPr lang="en-GB" altLang="en-US" b="1"/>
              <a:t>x2 </a:t>
            </a:r>
            <a:r>
              <a:rPr lang="en-GB" altLang="en-US"/>
              <a:t>vehicles.  Designate one vehicle in the platoon as the Platoon Commander.</a:t>
            </a:r>
            <a:endParaRPr lang="en-GB" altLang="en-US" b="1"/>
          </a:p>
        </p:txBody>
      </p:sp>
      <p:sp>
        <p:nvSpPr>
          <p:cNvPr id="86165" name="Text Box 149">
            <a:extLst>
              <a:ext uri="{FF2B5EF4-FFF2-40B4-BE49-F238E27FC236}">
                <a16:creationId xmlns:a16="http://schemas.microsoft.com/office/drawing/2014/main" id="{E0FA8F61-1663-40B1-8D98-0C4C5C947F14}"/>
              </a:ext>
            </a:extLst>
          </p:cNvPr>
          <p:cNvSpPr txBox="1">
            <a:spLocks noChangeArrowheads="1"/>
          </p:cNvSpPr>
          <p:nvPr/>
        </p:nvSpPr>
        <p:spPr bwMode="auto">
          <a:xfrm>
            <a:off x="3500438" y="3059113"/>
            <a:ext cx="32416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alternatively be fielded as </a:t>
            </a:r>
            <a:r>
              <a:rPr lang="en-GB" altLang="en-US" b="1"/>
              <a:t>x5 </a:t>
            </a:r>
            <a:r>
              <a:rPr lang="en-GB" altLang="en-US"/>
              <a:t>platoon-sized MEs, each of </a:t>
            </a:r>
            <a:r>
              <a:rPr lang="en-GB" altLang="en-US" b="1"/>
              <a:t>x2 </a:t>
            </a:r>
            <a:r>
              <a:rPr lang="en-GB" altLang="en-US"/>
              <a:t>Recon Teams and </a:t>
            </a:r>
            <a:r>
              <a:rPr lang="en-GB" altLang="en-US" b="1"/>
              <a:t>x1 </a:t>
            </a:r>
            <a:r>
              <a:rPr lang="en-GB" altLang="en-US"/>
              <a:t>LAV.  Designate one Recon Team in the platoon as the Platoon Commander.</a:t>
            </a:r>
            <a:endParaRPr lang="en-GB" altLang="en-US" b="1"/>
          </a:p>
        </p:txBody>
      </p:sp>
      <p:sp>
        <p:nvSpPr>
          <p:cNvPr id="86166" name="Line 150">
            <a:extLst>
              <a:ext uri="{FF2B5EF4-FFF2-40B4-BE49-F238E27FC236}">
                <a16:creationId xmlns:a16="http://schemas.microsoft.com/office/drawing/2014/main" id="{25D592AF-7748-4AFF-B7B9-855FD27B6C75}"/>
              </a:ext>
            </a:extLst>
          </p:cNvPr>
          <p:cNvSpPr>
            <a:spLocks noChangeShapeType="1"/>
          </p:cNvSpPr>
          <p:nvPr/>
        </p:nvSpPr>
        <p:spPr bwMode="auto">
          <a:xfrm>
            <a:off x="3644900" y="4141788"/>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67" name="Line 151">
            <a:extLst>
              <a:ext uri="{FF2B5EF4-FFF2-40B4-BE49-F238E27FC236}">
                <a16:creationId xmlns:a16="http://schemas.microsoft.com/office/drawing/2014/main" id="{C091697C-1C68-44EF-9778-543243BB1C30}"/>
              </a:ext>
            </a:extLst>
          </p:cNvPr>
          <p:cNvSpPr>
            <a:spLocks noChangeShapeType="1"/>
          </p:cNvSpPr>
          <p:nvPr/>
        </p:nvSpPr>
        <p:spPr bwMode="auto">
          <a:xfrm>
            <a:off x="3860800" y="4429125"/>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78" name="Line 162">
            <a:extLst>
              <a:ext uri="{FF2B5EF4-FFF2-40B4-BE49-F238E27FC236}">
                <a16:creationId xmlns:a16="http://schemas.microsoft.com/office/drawing/2014/main" id="{D5BD45C0-86B3-48ED-B571-9320F5D715DB}"/>
              </a:ext>
            </a:extLst>
          </p:cNvPr>
          <p:cNvSpPr>
            <a:spLocks noChangeShapeType="1"/>
          </p:cNvSpPr>
          <p:nvPr/>
        </p:nvSpPr>
        <p:spPr bwMode="auto">
          <a:xfrm>
            <a:off x="3646488" y="38528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79" name="Text Box 163">
            <a:extLst>
              <a:ext uri="{FF2B5EF4-FFF2-40B4-BE49-F238E27FC236}">
                <a16:creationId xmlns:a16="http://schemas.microsoft.com/office/drawing/2014/main" id="{5C136DEB-0F26-48A0-8E4E-36F8698A05CF}"/>
              </a:ext>
            </a:extLst>
          </p:cNvPr>
          <p:cNvSpPr txBox="1">
            <a:spLocks noChangeArrowheads="1"/>
          </p:cNvSpPr>
          <p:nvPr/>
        </p:nvSpPr>
        <p:spPr bwMode="auto">
          <a:xfrm>
            <a:off x="3789363" y="378142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CWUS-24</a:t>
            </a:r>
          </a:p>
          <a:p>
            <a:r>
              <a:rPr lang="en-GB" altLang="en-US" sz="1000" b="1"/>
              <a:t>Marine Antitank Company </a:t>
            </a:r>
            <a:r>
              <a:rPr lang="en-GB" altLang="en-US" b="1"/>
              <a:t>(c)</a:t>
            </a:r>
            <a:endParaRPr lang="en-GB" altLang="en-US" sz="1000" b="1"/>
          </a:p>
        </p:txBody>
      </p:sp>
      <p:sp>
        <p:nvSpPr>
          <p:cNvPr id="86180" name="Line 164">
            <a:extLst>
              <a:ext uri="{FF2B5EF4-FFF2-40B4-BE49-F238E27FC236}">
                <a16:creationId xmlns:a16="http://schemas.microsoft.com/office/drawing/2014/main" id="{AAE00AB2-98C8-4CD4-A19B-68F97A8E4922}"/>
              </a:ext>
            </a:extLst>
          </p:cNvPr>
          <p:cNvSpPr>
            <a:spLocks noChangeShapeType="1"/>
          </p:cNvSpPr>
          <p:nvPr/>
        </p:nvSpPr>
        <p:spPr bwMode="auto">
          <a:xfrm>
            <a:off x="3644900" y="43592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181" name="Group 165">
            <a:extLst>
              <a:ext uri="{FF2B5EF4-FFF2-40B4-BE49-F238E27FC236}">
                <a16:creationId xmlns:a16="http://schemas.microsoft.com/office/drawing/2014/main" id="{52E03FD7-454E-4996-A474-E5EC6EE3E413}"/>
              </a:ext>
            </a:extLst>
          </p:cNvPr>
          <p:cNvGrpSpPr>
            <a:grpSpLocks/>
          </p:cNvGrpSpPr>
          <p:nvPr/>
        </p:nvGrpSpPr>
        <p:grpSpPr bwMode="auto">
          <a:xfrm>
            <a:off x="3789363" y="4286250"/>
            <a:ext cx="231775" cy="157163"/>
            <a:chOff x="933" y="149"/>
            <a:chExt cx="146" cy="99"/>
          </a:xfrm>
        </p:grpSpPr>
        <p:sp>
          <p:nvSpPr>
            <p:cNvPr id="86182" name="Rectangle 166">
              <a:extLst>
                <a:ext uri="{FF2B5EF4-FFF2-40B4-BE49-F238E27FC236}">
                  <a16:creationId xmlns:a16="http://schemas.microsoft.com/office/drawing/2014/main" id="{8683C583-7827-45BE-896F-F853EE2D4A73}"/>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83" name="Text Box 167">
              <a:extLst>
                <a:ext uri="{FF2B5EF4-FFF2-40B4-BE49-F238E27FC236}">
                  <a16:creationId xmlns:a16="http://schemas.microsoft.com/office/drawing/2014/main" id="{E3726647-3DF6-44D6-AABF-8CB5E1C30EC0}"/>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86184" name="Group 168">
            <a:extLst>
              <a:ext uri="{FF2B5EF4-FFF2-40B4-BE49-F238E27FC236}">
                <a16:creationId xmlns:a16="http://schemas.microsoft.com/office/drawing/2014/main" id="{643C37A1-A481-4581-83A4-A144B6FD00C3}"/>
              </a:ext>
            </a:extLst>
          </p:cNvPr>
          <p:cNvGrpSpPr>
            <a:grpSpLocks/>
          </p:cNvGrpSpPr>
          <p:nvPr/>
        </p:nvGrpSpPr>
        <p:grpSpPr bwMode="auto">
          <a:xfrm>
            <a:off x="3867150" y="4214813"/>
            <a:ext cx="74613" cy="26987"/>
            <a:chOff x="2373" y="1404"/>
            <a:chExt cx="47" cy="17"/>
          </a:xfrm>
        </p:grpSpPr>
        <p:sp>
          <p:nvSpPr>
            <p:cNvPr id="86185" name="Oval 169">
              <a:extLst>
                <a:ext uri="{FF2B5EF4-FFF2-40B4-BE49-F238E27FC236}">
                  <a16:creationId xmlns:a16="http://schemas.microsoft.com/office/drawing/2014/main" id="{C96A04ED-7F1D-45A7-91E6-06169AC60A0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86" name="Oval 170">
              <a:extLst>
                <a:ext uri="{FF2B5EF4-FFF2-40B4-BE49-F238E27FC236}">
                  <a16:creationId xmlns:a16="http://schemas.microsoft.com/office/drawing/2014/main" id="{2ECEB7DE-BD96-4631-857E-92ACC3497A7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187" name="Text Box 171">
            <a:extLst>
              <a:ext uri="{FF2B5EF4-FFF2-40B4-BE49-F238E27FC236}">
                <a16:creationId xmlns:a16="http://schemas.microsoft.com/office/drawing/2014/main" id="{0E190512-4B10-4E8C-9ED7-103DA5251305}"/>
              </a:ext>
            </a:extLst>
          </p:cNvPr>
          <p:cNvSpPr txBox="1">
            <a:spLocks noChangeArrowheads="1"/>
          </p:cNvSpPr>
          <p:nvPr/>
        </p:nvSpPr>
        <p:spPr bwMode="auto">
          <a:xfrm>
            <a:off x="4005263" y="4141788"/>
            <a:ext cx="27447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86188" name="Group 172">
            <a:extLst>
              <a:ext uri="{FF2B5EF4-FFF2-40B4-BE49-F238E27FC236}">
                <a16:creationId xmlns:a16="http://schemas.microsoft.com/office/drawing/2014/main" id="{61B35857-F33F-47DA-8839-88718EE33742}"/>
              </a:ext>
            </a:extLst>
          </p:cNvPr>
          <p:cNvGrpSpPr>
            <a:grpSpLocks/>
          </p:cNvGrpSpPr>
          <p:nvPr/>
        </p:nvGrpSpPr>
        <p:grpSpPr bwMode="auto">
          <a:xfrm>
            <a:off x="3789363" y="4573588"/>
            <a:ext cx="231775" cy="157162"/>
            <a:chOff x="2750" y="3061"/>
            <a:chExt cx="146" cy="99"/>
          </a:xfrm>
        </p:grpSpPr>
        <p:sp>
          <p:nvSpPr>
            <p:cNvPr id="86189" name="Rectangle 173">
              <a:extLst>
                <a:ext uri="{FF2B5EF4-FFF2-40B4-BE49-F238E27FC236}">
                  <a16:creationId xmlns:a16="http://schemas.microsoft.com/office/drawing/2014/main" id="{DE8E9CA2-DA02-452C-A951-061230F6B6B7}"/>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90" name="Line 174">
              <a:extLst>
                <a:ext uri="{FF2B5EF4-FFF2-40B4-BE49-F238E27FC236}">
                  <a16:creationId xmlns:a16="http://schemas.microsoft.com/office/drawing/2014/main" id="{618DD6AC-EE58-4F16-95C2-5B537CC13BA3}"/>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91" name="Line 175">
              <a:extLst>
                <a:ext uri="{FF2B5EF4-FFF2-40B4-BE49-F238E27FC236}">
                  <a16:creationId xmlns:a16="http://schemas.microsoft.com/office/drawing/2014/main" id="{EDA0B02B-DE68-4B84-A1A2-02910C49AA7E}"/>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192" name="Group 176">
            <a:extLst>
              <a:ext uri="{FF2B5EF4-FFF2-40B4-BE49-F238E27FC236}">
                <a16:creationId xmlns:a16="http://schemas.microsoft.com/office/drawing/2014/main" id="{422A9052-26C1-416C-AEF5-CE4E32D72343}"/>
              </a:ext>
            </a:extLst>
          </p:cNvPr>
          <p:cNvGrpSpPr>
            <a:grpSpLocks/>
          </p:cNvGrpSpPr>
          <p:nvPr/>
        </p:nvGrpSpPr>
        <p:grpSpPr bwMode="auto">
          <a:xfrm>
            <a:off x="3867150" y="4502150"/>
            <a:ext cx="74613" cy="26988"/>
            <a:chOff x="2373" y="1404"/>
            <a:chExt cx="47" cy="17"/>
          </a:xfrm>
        </p:grpSpPr>
        <p:sp>
          <p:nvSpPr>
            <p:cNvPr id="86193" name="Oval 177">
              <a:extLst>
                <a:ext uri="{FF2B5EF4-FFF2-40B4-BE49-F238E27FC236}">
                  <a16:creationId xmlns:a16="http://schemas.microsoft.com/office/drawing/2014/main" id="{33BC230B-9EF8-4271-8857-CF6BA260536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194" name="Oval 178">
              <a:extLst>
                <a:ext uri="{FF2B5EF4-FFF2-40B4-BE49-F238E27FC236}">
                  <a16:creationId xmlns:a16="http://schemas.microsoft.com/office/drawing/2014/main" id="{8A1DDD80-9818-407D-843A-E8AC55DBAEB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195" name="Line 179">
            <a:extLst>
              <a:ext uri="{FF2B5EF4-FFF2-40B4-BE49-F238E27FC236}">
                <a16:creationId xmlns:a16="http://schemas.microsoft.com/office/drawing/2014/main" id="{72AF7E62-8E9B-418F-B152-FBFB8B858019}"/>
              </a:ext>
            </a:extLst>
          </p:cNvPr>
          <p:cNvSpPr>
            <a:spLocks noChangeShapeType="1"/>
          </p:cNvSpPr>
          <p:nvPr/>
        </p:nvSpPr>
        <p:spPr bwMode="auto">
          <a:xfrm>
            <a:off x="3644900" y="46450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196" name="Text Box 180">
            <a:extLst>
              <a:ext uri="{FF2B5EF4-FFF2-40B4-BE49-F238E27FC236}">
                <a16:creationId xmlns:a16="http://schemas.microsoft.com/office/drawing/2014/main" id="{7158AAD4-BB3C-4AF6-9982-C063F6F48D61}"/>
              </a:ext>
            </a:extLst>
          </p:cNvPr>
          <p:cNvSpPr txBox="1">
            <a:spLocks noChangeArrowheads="1"/>
          </p:cNvSpPr>
          <p:nvPr/>
        </p:nvSpPr>
        <p:spPr bwMode="auto">
          <a:xfrm>
            <a:off x="4005263" y="4500563"/>
            <a:ext cx="27305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M220 TOW ATGM Team </a:t>
            </a:r>
            <a:r>
              <a:rPr lang="en-GB" altLang="en-US" b="1"/>
              <a:t>(ad)                   </a:t>
            </a:r>
            <a:r>
              <a:rPr lang="en-GB" altLang="en-US"/>
              <a:t>CWUS-40</a:t>
            </a:r>
            <a:endParaRPr lang="en-GB" altLang="en-US" b="1"/>
          </a:p>
        </p:txBody>
      </p:sp>
      <p:grpSp>
        <p:nvGrpSpPr>
          <p:cNvPr id="86197" name="Group 181">
            <a:extLst>
              <a:ext uri="{FF2B5EF4-FFF2-40B4-BE49-F238E27FC236}">
                <a16:creationId xmlns:a16="http://schemas.microsoft.com/office/drawing/2014/main" id="{66F0DD27-BF19-4F52-B6A5-6631762A76B4}"/>
              </a:ext>
            </a:extLst>
          </p:cNvPr>
          <p:cNvGrpSpPr>
            <a:grpSpLocks/>
          </p:cNvGrpSpPr>
          <p:nvPr/>
        </p:nvGrpSpPr>
        <p:grpSpPr bwMode="auto">
          <a:xfrm>
            <a:off x="3789363" y="4862513"/>
            <a:ext cx="231775" cy="190500"/>
            <a:chOff x="2251" y="2290"/>
            <a:chExt cx="146" cy="120"/>
          </a:xfrm>
        </p:grpSpPr>
        <p:sp>
          <p:nvSpPr>
            <p:cNvPr id="86198" name="Rectangle 182">
              <a:extLst>
                <a:ext uri="{FF2B5EF4-FFF2-40B4-BE49-F238E27FC236}">
                  <a16:creationId xmlns:a16="http://schemas.microsoft.com/office/drawing/2014/main" id="{22B7E45F-F6DB-4AF8-A22E-9B069043ACEF}"/>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199" name="Oval 183">
              <a:extLst>
                <a:ext uri="{FF2B5EF4-FFF2-40B4-BE49-F238E27FC236}">
                  <a16:creationId xmlns:a16="http://schemas.microsoft.com/office/drawing/2014/main" id="{8A544E22-9883-484C-AC6D-26470FBDA1E5}"/>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00" name="Oval 184">
              <a:extLst>
                <a:ext uri="{FF2B5EF4-FFF2-40B4-BE49-F238E27FC236}">
                  <a16:creationId xmlns:a16="http://schemas.microsoft.com/office/drawing/2014/main" id="{3A25A9FE-91F0-440A-A6DE-7FE9637BFF2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6201" name="Group 185">
            <a:extLst>
              <a:ext uri="{FF2B5EF4-FFF2-40B4-BE49-F238E27FC236}">
                <a16:creationId xmlns:a16="http://schemas.microsoft.com/office/drawing/2014/main" id="{D995BF13-4DCD-478F-BDA4-9B30350D461C}"/>
              </a:ext>
            </a:extLst>
          </p:cNvPr>
          <p:cNvGrpSpPr>
            <a:grpSpLocks/>
          </p:cNvGrpSpPr>
          <p:nvPr/>
        </p:nvGrpSpPr>
        <p:grpSpPr bwMode="auto">
          <a:xfrm>
            <a:off x="3867150" y="4789488"/>
            <a:ext cx="74613" cy="26987"/>
            <a:chOff x="2373" y="1404"/>
            <a:chExt cx="47" cy="17"/>
          </a:xfrm>
        </p:grpSpPr>
        <p:sp>
          <p:nvSpPr>
            <p:cNvPr id="86202" name="Oval 186">
              <a:extLst>
                <a:ext uri="{FF2B5EF4-FFF2-40B4-BE49-F238E27FC236}">
                  <a16:creationId xmlns:a16="http://schemas.microsoft.com/office/drawing/2014/main" id="{B596B86D-C1DB-4854-93CA-17CBDE04DC0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03" name="Oval 187">
              <a:extLst>
                <a:ext uri="{FF2B5EF4-FFF2-40B4-BE49-F238E27FC236}">
                  <a16:creationId xmlns:a16="http://schemas.microsoft.com/office/drawing/2014/main" id="{9C68A873-CCBC-4EBC-B896-05DE6BE1847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04" name="Text Box 188">
            <a:extLst>
              <a:ext uri="{FF2B5EF4-FFF2-40B4-BE49-F238E27FC236}">
                <a16:creationId xmlns:a16="http://schemas.microsoft.com/office/drawing/2014/main" id="{644C81F2-42B2-476A-B7DE-82B1552FE029}"/>
              </a:ext>
            </a:extLst>
          </p:cNvPr>
          <p:cNvSpPr txBox="1">
            <a:spLocks noChangeArrowheads="1"/>
          </p:cNvSpPr>
          <p:nvPr/>
        </p:nvSpPr>
        <p:spPr bwMode="auto">
          <a:xfrm>
            <a:off x="4005263" y="4718050"/>
            <a:ext cx="2720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x13 </a:t>
            </a:r>
            <a:r>
              <a:rPr lang="en-GB" altLang="en-US"/>
              <a:t>M151 MUTT Light Utility (no MG) </a:t>
            </a:r>
            <a:r>
              <a:rPr lang="en-GB" altLang="en-US" b="1"/>
              <a:t>(ab)      </a:t>
            </a:r>
            <a:r>
              <a:rPr lang="en-GB" altLang="en-US"/>
              <a:t>CWUS-33</a:t>
            </a:r>
          </a:p>
        </p:txBody>
      </p:sp>
      <p:sp>
        <p:nvSpPr>
          <p:cNvPr id="86205" name="Text Box 189">
            <a:extLst>
              <a:ext uri="{FF2B5EF4-FFF2-40B4-BE49-F238E27FC236}">
                <a16:creationId xmlns:a16="http://schemas.microsoft.com/office/drawing/2014/main" id="{46E17545-801F-4341-BE2F-E2D6F7E11B7C}"/>
              </a:ext>
            </a:extLst>
          </p:cNvPr>
          <p:cNvSpPr txBox="1">
            <a:spLocks noChangeArrowheads="1"/>
          </p:cNvSpPr>
          <p:nvPr/>
        </p:nvSpPr>
        <p:spPr bwMode="auto">
          <a:xfrm>
            <a:off x="3500438" y="5076825"/>
            <a:ext cx="3241675"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ATGM may be fired from transport when mounted.</a:t>
            </a:r>
          </a:p>
          <a:p>
            <a:endParaRPr lang="en-GB" altLang="en-US" b="1"/>
          </a:p>
          <a:p>
            <a:r>
              <a:rPr lang="en-GB" altLang="en-US" b="1"/>
              <a:t>(b) </a:t>
            </a:r>
            <a:r>
              <a:rPr lang="en-GB" altLang="en-US"/>
              <a:t>From Mid-1980s: Replace M151 MUTT with:</a:t>
            </a:r>
          </a:p>
          <a:p>
            <a:r>
              <a:rPr lang="en-GB" altLang="en-US"/>
              <a:t>     M996 HMMWV Utility Vehicle (no MG) </a:t>
            </a:r>
            <a:r>
              <a:rPr lang="en-GB" altLang="en-US" b="1"/>
              <a:t>(a)</a:t>
            </a:r>
            <a:r>
              <a:rPr lang="en-GB" altLang="en-US"/>
              <a:t>                    CWUS-34</a:t>
            </a:r>
          </a:p>
          <a:p>
            <a:endParaRPr lang="en-GB" altLang="en-US"/>
          </a:p>
          <a:p>
            <a:r>
              <a:rPr lang="en-GB" altLang="en-US" b="1"/>
              <a:t>(c) </a:t>
            </a:r>
            <a:r>
              <a:rPr lang="en-GB" altLang="en-US"/>
              <a:t>May alternatively be fielded as </a:t>
            </a:r>
            <a:r>
              <a:rPr lang="en-GB" altLang="en-US" b="1"/>
              <a:t>x6 </a:t>
            </a:r>
            <a:r>
              <a:rPr lang="en-GB" altLang="en-US"/>
              <a:t>platoon-sized MEs, each of </a:t>
            </a:r>
            <a:r>
              <a:rPr lang="en-GB" altLang="en-US" b="1"/>
              <a:t>x2 </a:t>
            </a:r>
            <a:r>
              <a:rPr lang="en-GB" altLang="en-US"/>
              <a:t>TOW Teams.  Designate one team in the platoon as the Platoon Commander.</a:t>
            </a:r>
          </a:p>
          <a:p>
            <a:endParaRPr lang="en-GB" altLang="en-US"/>
          </a:p>
          <a:p>
            <a:r>
              <a:rPr lang="en-GB" altLang="en-US" b="1"/>
              <a:t>(d) </a:t>
            </a:r>
            <a:r>
              <a:rPr lang="en-GB" altLang="en-US"/>
              <a:t>May replace TOW ATGMs with Improved TOW or in the late 1980s with TOW 2 (see card).</a:t>
            </a:r>
            <a:endParaRPr lang="en-GB" altLang="en-US" b="1"/>
          </a:p>
        </p:txBody>
      </p:sp>
      <p:grpSp>
        <p:nvGrpSpPr>
          <p:cNvPr id="86224" name="Group 208">
            <a:extLst>
              <a:ext uri="{FF2B5EF4-FFF2-40B4-BE49-F238E27FC236}">
                <a16:creationId xmlns:a16="http://schemas.microsoft.com/office/drawing/2014/main" id="{4D175D8E-0653-422C-B12A-962144F8131A}"/>
              </a:ext>
            </a:extLst>
          </p:cNvPr>
          <p:cNvGrpSpPr>
            <a:grpSpLocks/>
          </p:cNvGrpSpPr>
          <p:nvPr/>
        </p:nvGrpSpPr>
        <p:grpSpPr bwMode="auto">
          <a:xfrm>
            <a:off x="3500438" y="3925888"/>
            <a:ext cx="288925" cy="215900"/>
            <a:chOff x="255" y="2653"/>
            <a:chExt cx="182" cy="136"/>
          </a:xfrm>
        </p:grpSpPr>
        <p:sp>
          <p:nvSpPr>
            <p:cNvPr id="86225" name="Rectangle 209">
              <a:extLst>
                <a:ext uri="{FF2B5EF4-FFF2-40B4-BE49-F238E27FC236}">
                  <a16:creationId xmlns:a16="http://schemas.microsoft.com/office/drawing/2014/main" id="{3B139975-4F1D-4D15-A833-DED517E4452A}"/>
                </a:ext>
              </a:extLst>
            </p:cNvPr>
            <p:cNvSpPr>
              <a:spLocks noChangeAspect="1" noChangeArrowheads="1"/>
            </p:cNvSpPr>
            <p:nvPr/>
          </p:nvSpPr>
          <p:spPr bwMode="auto">
            <a:xfrm>
              <a:off x="255" y="2653"/>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6226" name="Group 210">
              <a:extLst>
                <a:ext uri="{FF2B5EF4-FFF2-40B4-BE49-F238E27FC236}">
                  <a16:creationId xmlns:a16="http://schemas.microsoft.com/office/drawing/2014/main" id="{DFD63615-C5A6-4781-83BB-5CEF271875D3}"/>
                </a:ext>
              </a:extLst>
            </p:cNvPr>
            <p:cNvGrpSpPr>
              <a:grpSpLocks noChangeAspect="1"/>
            </p:cNvGrpSpPr>
            <p:nvPr/>
          </p:nvGrpSpPr>
          <p:grpSpPr bwMode="auto">
            <a:xfrm>
              <a:off x="323" y="2675"/>
              <a:ext cx="44" cy="98"/>
              <a:chOff x="862" y="2628"/>
              <a:chExt cx="36" cy="71"/>
            </a:xfrm>
          </p:grpSpPr>
          <p:sp>
            <p:nvSpPr>
              <p:cNvPr id="86227" name="AutoShape 211">
                <a:extLst>
                  <a:ext uri="{FF2B5EF4-FFF2-40B4-BE49-F238E27FC236}">
                    <a16:creationId xmlns:a16="http://schemas.microsoft.com/office/drawing/2014/main" id="{4919B503-7E92-4CFA-9EE2-9FB9DD87949B}"/>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28" name="Line 212">
                <a:extLst>
                  <a:ext uri="{FF2B5EF4-FFF2-40B4-BE49-F238E27FC236}">
                    <a16:creationId xmlns:a16="http://schemas.microsoft.com/office/drawing/2014/main" id="{BDA38DB5-70DC-4002-8DFF-65C6EFA49B73}"/>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29" name="Line 213">
                <a:extLst>
                  <a:ext uri="{FF2B5EF4-FFF2-40B4-BE49-F238E27FC236}">
                    <a16:creationId xmlns:a16="http://schemas.microsoft.com/office/drawing/2014/main" id="{7D3805F5-6FEF-45FB-9551-2D3884861B6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30" name="Oval 214">
                <a:extLst>
                  <a:ext uri="{FF2B5EF4-FFF2-40B4-BE49-F238E27FC236}">
                    <a16:creationId xmlns:a16="http://schemas.microsoft.com/office/drawing/2014/main" id="{DF90E342-7C39-4B8E-A572-BC31081B3094}"/>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6231" name="Line 215">
              <a:extLst>
                <a:ext uri="{FF2B5EF4-FFF2-40B4-BE49-F238E27FC236}">
                  <a16:creationId xmlns:a16="http://schemas.microsoft.com/office/drawing/2014/main" id="{10BAFF88-39F8-41F1-BE29-DBA742218209}"/>
                </a:ext>
              </a:extLst>
            </p:cNvPr>
            <p:cNvSpPr>
              <a:spLocks noChangeShapeType="1"/>
            </p:cNvSpPr>
            <p:nvPr/>
          </p:nvSpPr>
          <p:spPr bwMode="auto">
            <a:xfrm flipH="1" flipV="1">
              <a:off x="344" y="2654"/>
              <a:ext cx="91"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32" name="Line 216">
              <a:extLst>
                <a:ext uri="{FF2B5EF4-FFF2-40B4-BE49-F238E27FC236}">
                  <a16:creationId xmlns:a16="http://schemas.microsoft.com/office/drawing/2014/main" id="{748D8C79-AA44-4C5D-B1DF-EC2D842F935F}"/>
                </a:ext>
              </a:extLst>
            </p:cNvPr>
            <p:cNvSpPr>
              <a:spLocks noChangeShapeType="1"/>
            </p:cNvSpPr>
            <p:nvPr/>
          </p:nvSpPr>
          <p:spPr bwMode="auto">
            <a:xfrm flipV="1">
              <a:off x="257" y="2654"/>
              <a:ext cx="87" cy="13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235" name="Line 219">
            <a:extLst>
              <a:ext uri="{FF2B5EF4-FFF2-40B4-BE49-F238E27FC236}">
                <a16:creationId xmlns:a16="http://schemas.microsoft.com/office/drawing/2014/main" id="{ADD14175-31B9-4407-B775-AD313F10602A}"/>
              </a:ext>
            </a:extLst>
          </p:cNvPr>
          <p:cNvSpPr>
            <a:spLocks noChangeShapeType="1"/>
          </p:cNvSpPr>
          <p:nvPr/>
        </p:nvSpPr>
        <p:spPr bwMode="auto">
          <a:xfrm>
            <a:off x="547688"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236" name="Group 220">
            <a:extLst>
              <a:ext uri="{FF2B5EF4-FFF2-40B4-BE49-F238E27FC236}">
                <a16:creationId xmlns:a16="http://schemas.microsoft.com/office/drawing/2014/main" id="{A21D5F7E-A64D-4FA7-9A77-AC64CBD03390}"/>
              </a:ext>
            </a:extLst>
          </p:cNvPr>
          <p:cNvGrpSpPr>
            <a:grpSpLocks/>
          </p:cNvGrpSpPr>
          <p:nvPr/>
        </p:nvGrpSpPr>
        <p:grpSpPr bwMode="auto">
          <a:xfrm>
            <a:off x="558800" y="1404938"/>
            <a:ext cx="74613" cy="26987"/>
            <a:chOff x="2373" y="1404"/>
            <a:chExt cx="47" cy="17"/>
          </a:xfrm>
        </p:grpSpPr>
        <p:sp>
          <p:nvSpPr>
            <p:cNvPr id="86237" name="Oval 221">
              <a:extLst>
                <a:ext uri="{FF2B5EF4-FFF2-40B4-BE49-F238E27FC236}">
                  <a16:creationId xmlns:a16="http://schemas.microsoft.com/office/drawing/2014/main" id="{8B7F9832-F232-4125-8136-1FE36E1A4F4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38" name="Oval 222">
              <a:extLst>
                <a:ext uri="{FF2B5EF4-FFF2-40B4-BE49-F238E27FC236}">
                  <a16:creationId xmlns:a16="http://schemas.microsoft.com/office/drawing/2014/main" id="{3C24A853-E0A5-41B1-80AD-C81A080A0CE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39" name="Text Box 223">
            <a:extLst>
              <a:ext uri="{FF2B5EF4-FFF2-40B4-BE49-F238E27FC236}">
                <a16:creationId xmlns:a16="http://schemas.microsoft.com/office/drawing/2014/main" id="{B72C0764-4CA2-467A-B2E1-DCC0421ED675}"/>
              </a:ext>
            </a:extLst>
          </p:cNvPr>
          <p:cNvSpPr txBox="1">
            <a:spLocks noChangeArrowheads="1"/>
          </p:cNvSpPr>
          <p:nvPr/>
        </p:nvSpPr>
        <p:spPr bwMode="auto">
          <a:xfrm>
            <a:off x="692150" y="1331913"/>
            <a:ext cx="2681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M561 Gama Goat 6x6 Tactical Truck        CWUS-33</a:t>
            </a:r>
            <a:endParaRPr lang="en-GB" altLang="en-US" b="1"/>
          </a:p>
        </p:txBody>
      </p:sp>
      <p:grpSp>
        <p:nvGrpSpPr>
          <p:cNvPr id="86240" name="Group 224">
            <a:extLst>
              <a:ext uri="{FF2B5EF4-FFF2-40B4-BE49-F238E27FC236}">
                <a16:creationId xmlns:a16="http://schemas.microsoft.com/office/drawing/2014/main" id="{8E74E34A-A387-491B-A0DE-69AB06EE25FB}"/>
              </a:ext>
            </a:extLst>
          </p:cNvPr>
          <p:cNvGrpSpPr>
            <a:grpSpLocks/>
          </p:cNvGrpSpPr>
          <p:nvPr/>
        </p:nvGrpSpPr>
        <p:grpSpPr bwMode="auto">
          <a:xfrm>
            <a:off x="476250" y="1476375"/>
            <a:ext cx="231775" cy="190500"/>
            <a:chOff x="2251" y="2290"/>
            <a:chExt cx="146" cy="120"/>
          </a:xfrm>
        </p:grpSpPr>
        <p:sp>
          <p:nvSpPr>
            <p:cNvPr id="86241" name="Rectangle 225">
              <a:extLst>
                <a:ext uri="{FF2B5EF4-FFF2-40B4-BE49-F238E27FC236}">
                  <a16:creationId xmlns:a16="http://schemas.microsoft.com/office/drawing/2014/main" id="{F820B115-0E00-4BDC-A8C3-B1020967E5A1}"/>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42" name="Oval 226">
              <a:extLst>
                <a:ext uri="{FF2B5EF4-FFF2-40B4-BE49-F238E27FC236}">
                  <a16:creationId xmlns:a16="http://schemas.microsoft.com/office/drawing/2014/main" id="{7B97A3D6-FFA4-4C13-A8F3-705D2A6A3932}"/>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43" name="Oval 227">
              <a:extLst>
                <a:ext uri="{FF2B5EF4-FFF2-40B4-BE49-F238E27FC236}">
                  <a16:creationId xmlns:a16="http://schemas.microsoft.com/office/drawing/2014/main" id="{15BF5F10-CD6E-4625-9570-93011D88355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86244" name="Group 228">
            <a:extLst>
              <a:ext uri="{FF2B5EF4-FFF2-40B4-BE49-F238E27FC236}">
                <a16:creationId xmlns:a16="http://schemas.microsoft.com/office/drawing/2014/main" id="{526084CC-3F5D-4698-9B6E-C52B06627FC1}"/>
              </a:ext>
            </a:extLst>
          </p:cNvPr>
          <p:cNvGrpSpPr>
            <a:grpSpLocks/>
          </p:cNvGrpSpPr>
          <p:nvPr/>
        </p:nvGrpSpPr>
        <p:grpSpPr bwMode="auto">
          <a:xfrm>
            <a:off x="188913" y="252413"/>
            <a:ext cx="287337" cy="215900"/>
            <a:chOff x="2795" y="2789"/>
            <a:chExt cx="152" cy="99"/>
          </a:xfrm>
        </p:grpSpPr>
        <p:sp>
          <p:nvSpPr>
            <p:cNvPr id="86245" name="Rectangle 229">
              <a:extLst>
                <a:ext uri="{FF2B5EF4-FFF2-40B4-BE49-F238E27FC236}">
                  <a16:creationId xmlns:a16="http://schemas.microsoft.com/office/drawing/2014/main" id="{2F64F33C-F59B-43F0-99C0-5B2078F2BE80}"/>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46" name="Line 230">
              <a:extLst>
                <a:ext uri="{FF2B5EF4-FFF2-40B4-BE49-F238E27FC236}">
                  <a16:creationId xmlns:a16="http://schemas.microsoft.com/office/drawing/2014/main" id="{622E43B4-A539-4600-9079-B780E7091A70}"/>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47" name="Line 231">
              <a:extLst>
                <a:ext uri="{FF2B5EF4-FFF2-40B4-BE49-F238E27FC236}">
                  <a16:creationId xmlns:a16="http://schemas.microsoft.com/office/drawing/2014/main" id="{F6FC80D2-7F33-4CD7-9C7F-D026C19D26D4}"/>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48" name="Line 232">
              <a:extLst>
                <a:ext uri="{FF2B5EF4-FFF2-40B4-BE49-F238E27FC236}">
                  <a16:creationId xmlns:a16="http://schemas.microsoft.com/office/drawing/2014/main" id="{1B9C597A-FC91-46B6-8903-447DB51D6F99}"/>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249" name="Line 233">
            <a:extLst>
              <a:ext uri="{FF2B5EF4-FFF2-40B4-BE49-F238E27FC236}">
                <a16:creationId xmlns:a16="http://schemas.microsoft.com/office/drawing/2014/main" id="{87CDAE60-9C52-492C-9BD3-F6E0CA7480B6}"/>
              </a:ext>
            </a:extLst>
          </p:cNvPr>
          <p:cNvSpPr>
            <a:spLocks noChangeShapeType="1"/>
          </p:cNvSpPr>
          <p:nvPr/>
        </p:nvSpPr>
        <p:spPr bwMode="auto">
          <a:xfrm>
            <a:off x="33178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50" name="Line 234">
            <a:extLst>
              <a:ext uri="{FF2B5EF4-FFF2-40B4-BE49-F238E27FC236}">
                <a16:creationId xmlns:a16="http://schemas.microsoft.com/office/drawing/2014/main" id="{A8F4AFFE-CA56-4BD4-9D99-43A8ECFF1C93}"/>
              </a:ext>
            </a:extLst>
          </p:cNvPr>
          <p:cNvSpPr>
            <a:spLocks noChangeShapeType="1"/>
          </p:cNvSpPr>
          <p:nvPr/>
        </p:nvSpPr>
        <p:spPr bwMode="auto">
          <a:xfrm>
            <a:off x="54768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251" name="Group 235">
            <a:extLst>
              <a:ext uri="{FF2B5EF4-FFF2-40B4-BE49-F238E27FC236}">
                <a16:creationId xmlns:a16="http://schemas.microsoft.com/office/drawing/2014/main" id="{D7846882-3C7C-446D-94BB-22AD8ECF34E1}"/>
              </a:ext>
            </a:extLst>
          </p:cNvPr>
          <p:cNvGrpSpPr>
            <a:grpSpLocks/>
          </p:cNvGrpSpPr>
          <p:nvPr/>
        </p:nvGrpSpPr>
        <p:grpSpPr bwMode="auto">
          <a:xfrm>
            <a:off x="476250" y="612775"/>
            <a:ext cx="231775" cy="157163"/>
            <a:chOff x="933" y="149"/>
            <a:chExt cx="146" cy="99"/>
          </a:xfrm>
        </p:grpSpPr>
        <p:sp>
          <p:nvSpPr>
            <p:cNvPr id="86252" name="Rectangle 236">
              <a:extLst>
                <a:ext uri="{FF2B5EF4-FFF2-40B4-BE49-F238E27FC236}">
                  <a16:creationId xmlns:a16="http://schemas.microsoft.com/office/drawing/2014/main" id="{441E1079-7F7A-4A67-A80A-5BF3D399F4F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53" name="Text Box 237">
              <a:extLst>
                <a:ext uri="{FF2B5EF4-FFF2-40B4-BE49-F238E27FC236}">
                  <a16:creationId xmlns:a16="http://schemas.microsoft.com/office/drawing/2014/main" id="{8B4E30C5-8016-4FD0-8826-EF8C914B7A1C}"/>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86254" name="Line 238">
            <a:extLst>
              <a:ext uri="{FF2B5EF4-FFF2-40B4-BE49-F238E27FC236}">
                <a16:creationId xmlns:a16="http://schemas.microsoft.com/office/drawing/2014/main" id="{4E427580-2904-4B48-987E-4C713E7F22B6}"/>
              </a:ext>
            </a:extLst>
          </p:cNvPr>
          <p:cNvSpPr>
            <a:spLocks noChangeShapeType="1"/>
          </p:cNvSpPr>
          <p:nvPr/>
        </p:nvSpPr>
        <p:spPr bwMode="auto">
          <a:xfrm>
            <a:off x="3317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6255" name="Group 239">
            <a:extLst>
              <a:ext uri="{FF2B5EF4-FFF2-40B4-BE49-F238E27FC236}">
                <a16:creationId xmlns:a16="http://schemas.microsoft.com/office/drawing/2014/main" id="{B2F4CD0F-EA1D-46C9-80B5-976F745C2C28}"/>
              </a:ext>
            </a:extLst>
          </p:cNvPr>
          <p:cNvGrpSpPr>
            <a:grpSpLocks/>
          </p:cNvGrpSpPr>
          <p:nvPr/>
        </p:nvGrpSpPr>
        <p:grpSpPr bwMode="auto">
          <a:xfrm>
            <a:off x="554038" y="539750"/>
            <a:ext cx="74612" cy="26988"/>
            <a:chOff x="2373" y="1404"/>
            <a:chExt cx="47" cy="17"/>
          </a:xfrm>
        </p:grpSpPr>
        <p:sp>
          <p:nvSpPr>
            <p:cNvPr id="86256" name="Oval 240">
              <a:extLst>
                <a:ext uri="{FF2B5EF4-FFF2-40B4-BE49-F238E27FC236}">
                  <a16:creationId xmlns:a16="http://schemas.microsoft.com/office/drawing/2014/main" id="{85E58B20-7C9E-4142-B502-296EDE5B972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57" name="Oval 241">
              <a:extLst>
                <a:ext uri="{FF2B5EF4-FFF2-40B4-BE49-F238E27FC236}">
                  <a16:creationId xmlns:a16="http://schemas.microsoft.com/office/drawing/2014/main" id="{D99835E5-5146-4FD0-B146-B127C5661BD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58" name="Text Box 242">
            <a:extLst>
              <a:ext uri="{FF2B5EF4-FFF2-40B4-BE49-F238E27FC236}">
                <a16:creationId xmlns:a16="http://schemas.microsoft.com/office/drawing/2014/main" id="{4E3DE000-6445-458C-AAA1-AD74A05C198A}"/>
              </a:ext>
            </a:extLst>
          </p:cNvPr>
          <p:cNvSpPr txBox="1">
            <a:spLocks noChangeArrowheads="1"/>
          </p:cNvSpPr>
          <p:nvPr/>
        </p:nvSpPr>
        <p:spPr bwMode="auto">
          <a:xfrm>
            <a:off x="692150" y="468313"/>
            <a:ext cx="2687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86259" name="Group 243">
            <a:extLst>
              <a:ext uri="{FF2B5EF4-FFF2-40B4-BE49-F238E27FC236}">
                <a16:creationId xmlns:a16="http://schemas.microsoft.com/office/drawing/2014/main" id="{E0EF7314-99A0-4DBF-AB09-E94FF20722EF}"/>
              </a:ext>
            </a:extLst>
          </p:cNvPr>
          <p:cNvGrpSpPr>
            <a:grpSpLocks/>
          </p:cNvGrpSpPr>
          <p:nvPr/>
        </p:nvGrpSpPr>
        <p:grpSpPr bwMode="auto">
          <a:xfrm>
            <a:off x="558800" y="828675"/>
            <a:ext cx="74613" cy="26988"/>
            <a:chOff x="2373" y="1404"/>
            <a:chExt cx="47" cy="17"/>
          </a:xfrm>
        </p:grpSpPr>
        <p:sp>
          <p:nvSpPr>
            <p:cNvPr id="86260" name="Oval 244">
              <a:extLst>
                <a:ext uri="{FF2B5EF4-FFF2-40B4-BE49-F238E27FC236}">
                  <a16:creationId xmlns:a16="http://schemas.microsoft.com/office/drawing/2014/main" id="{A50072D0-F470-417B-AABE-9A7488D8ECA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61" name="Oval 245">
              <a:extLst>
                <a:ext uri="{FF2B5EF4-FFF2-40B4-BE49-F238E27FC236}">
                  <a16:creationId xmlns:a16="http://schemas.microsoft.com/office/drawing/2014/main" id="{BD466572-D25E-4215-85A8-DB27170AF5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62" name="Text Box 246">
            <a:extLst>
              <a:ext uri="{FF2B5EF4-FFF2-40B4-BE49-F238E27FC236}">
                <a16:creationId xmlns:a16="http://schemas.microsoft.com/office/drawing/2014/main" id="{7B52F51A-E1AA-4BA3-AD54-A785C662C6AD}"/>
              </a:ext>
            </a:extLst>
          </p:cNvPr>
          <p:cNvSpPr txBox="1">
            <a:spLocks noChangeArrowheads="1"/>
          </p:cNvSpPr>
          <p:nvPr/>
        </p:nvSpPr>
        <p:spPr bwMode="auto">
          <a:xfrm>
            <a:off x="692150" y="755650"/>
            <a:ext cx="26463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(c)</a:t>
            </a:r>
            <a:r>
              <a:rPr lang="en-GB" altLang="en-US"/>
              <a:t>                          CWUS-33</a:t>
            </a:r>
            <a:endParaRPr lang="en-GB" altLang="en-US" b="1"/>
          </a:p>
        </p:txBody>
      </p:sp>
      <p:grpSp>
        <p:nvGrpSpPr>
          <p:cNvPr id="86263" name="Group 247">
            <a:extLst>
              <a:ext uri="{FF2B5EF4-FFF2-40B4-BE49-F238E27FC236}">
                <a16:creationId xmlns:a16="http://schemas.microsoft.com/office/drawing/2014/main" id="{A3E82D65-B6D5-490E-B2E9-9E2356A86441}"/>
              </a:ext>
            </a:extLst>
          </p:cNvPr>
          <p:cNvGrpSpPr>
            <a:grpSpLocks/>
          </p:cNvGrpSpPr>
          <p:nvPr/>
        </p:nvGrpSpPr>
        <p:grpSpPr bwMode="auto">
          <a:xfrm>
            <a:off x="558800" y="1116013"/>
            <a:ext cx="74613" cy="26987"/>
            <a:chOff x="2373" y="1404"/>
            <a:chExt cx="47" cy="17"/>
          </a:xfrm>
        </p:grpSpPr>
        <p:sp>
          <p:nvSpPr>
            <p:cNvPr id="86264" name="Oval 248">
              <a:extLst>
                <a:ext uri="{FF2B5EF4-FFF2-40B4-BE49-F238E27FC236}">
                  <a16:creationId xmlns:a16="http://schemas.microsoft.com/office/drawing/2014/main" id="{0560CC7C-55B8-4F49-94B8-E4B6EEECA3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65" name="Oval 249">
              <a:extLst>
                <a:ext uri="{FF2B5EF4-FFF2-40B4-BE49-F238E27FC236}">
                  <a16:creationId xmlns:a16="http://schemas.microsoft.com/office/drawing/2014/main" id="{E21A0991-56F2-4E8F-8A01-FF7735CE117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66" name="Line 250">
            <a:extLst>
              <a:ext uri="{FF2B5EF4-FFF2-40B4-BE49-F238E27FC236}">
                <a16:creationId xmlns:a16="http://schemas.microsoft.com/office/drawing/2014/main" id="{1DCE8B29-68AE-4013-9282-C18A26087520}"/>
              </a:ext>
            </a:extLst>
          </p:cNvPr>
          <p:cNvSpPr>
            <a:spLocks noChangeShapeType="1"/>
          </p:cNvSpPr>
          <p:nvPr/>
        </p:nvSpPr>
        <p:spPr bwMode="auto">
          <a:xfrm>
            <a:off x="331788"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67" name="Text Box 251">
            <a:extLst>
              <a:ext uri="{FF2B5EF4-FFF2-40B4-BE49-F238E27FC236}">
                <a16:creationId xmlns:a16="http://schemas.microsoft.com/office/drawing/2014/main" id="{AA2EA6EB-1739-4856-BFE6-FC05EC342422}"/>
              </a:ext>
            </a:extLst>
          </p:cNvPr>
          <p:cNvSpPr txBox="1">
            <a:spLocks noChangeArrowheads="1"/>
          </p:cNvSpPr>
          <p:nvPr/>
        </p:nvSpPr>
        <p:spPr bwMode="auto">
          <a:xfrm>
            <a:off x="692150" y="1116013"/>
            <a:ext cx="26654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M167 Towed Vulcan 20mm ADA              CWUS-30</a:t>
            </a:r>
            <a:endParaRPr lang="en-GB" altLang="en-US" b="1"/>
          </a:p>
        </p:txBody>
      </p:sp>
      <p:sp>
        <p:nvSpPr>
          <p:cNvPr id="86268" name="Line 252">
            <a:extLst>
              <a:ext uri="{FF2B5EF4-FFF2-40B4-BE49-F238E27FC236}">
                <a16:creationId xmlns:a16="http://schemas.microsoft.com/office/drawing/2014/main" id="{0408E480-A50A-47E9-AF2F-523E283D5564}"/>
              </a:ext>
            </a:extLst>
          </p:cNvPr>
          <p:cNvSpPr>
            <a:spLocks noChangeShapeType="1"/>
          </p:cNvSpPr>
          <p:nvPr/>
        </p:nvSpPr>
        <p:spPr bwMode="auto">
          <a:xfrm>
            <a:off x="331788" y="4683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69" name="Text Box 253">
            <a:extLst>
              <a:ext uri="{FF2B5EF4-FFF2-40B4-BE49-F238E27FC236}">
                <a16:creationId xmlns:a16="http://schemas.microsoft.com/office/drawing/2014/main" id="{7C035DF3-3816-4248-BD96-4F28D0FC92E1}"/>
              </a:ext>
            </a:extLst>
          </p:cNvPr>
          <p:cNvSpPr txBox="1">
            <a:spLocks noChangeArrowheads="1"/>
          </p:cNvSpPr>
          <p:nvPr/>
        </p:nvSpPr>
        <p:spPr bwMode="auto">
          <a:xfrm>
            <a:off x="476250"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CWUS-20</a:t>
            </a:r>
          </a:p>
          <a:p>
            <a:r>
              <a:rPr lang="en-GB" altLang="en-US" sz="1000" b="1"/>
              <a:t>Air Defence Battery (Light) </a:t>
            </a:r>
            <a:r>
              <a:rPr lang="en-GB" altLang="en-US" b="1"/>
              <a:t>(ab)</a:t>
            </a:r>
            <a:endParaRPr lang="en-GB" altLang="en-US" sz="1000" b="1"/>
          </a:p>
        </p:txBody>
      </p:sp>
      <p:grpSp>
        <p:nvGrpSpPr>
          <p:cNvPr id="86270" name="Group 254">
            <a:extLst>
              <a:ext uri="{FF2B5EF4-FFF2-40B4-BE49-F238E27FC236}">
                <a16:creationId xmlns:a16="http://schemas.microsoft.com/office/drawing/2014/main" id="{5BB63B61-96AC-40CF-A647-841502032663}"/>
              </a:ext>
            </a:extLst>
          </p:cNvPr>
          <p:cNvGrpSpPr>
            <a:grpSpLocks/>
          </p:cNvGrpSpPr>
          <p:nvPr/>
        </p:nvGrpSpPr>
        <p:grpSpPr bwMode="auto">
          <a:xfrm>
            <a:off x="476250" y="900113"/>
            <a:ext cx="231775" cy="190500"/>
            <a:chOff x="2251" y="2290"/>
            <a:chExt cx="146" cy="120"/>
          </a:xfrm>
        </p:grpSpPr>
        <p:sp>
          <p:nvSpPr>
            <p:cNvPr id="86271" name="Rectangle 255">
              <a:extLst>
                <a:ext uri="{FF2B5EF4-FFF2-40B4-BE49-F238E27FC236}">
                  <a16:creationId xmlns:a16="http://schemas.microsoft.com/office/drawing/2014/main" id="{F0402AAB-6D12-4A98-8B30-7B855810E504}"/>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72" name="Oval 256">
              <a:extLst>
                <a:ext uri="{FF2B5EF4-FFF2-40B4-BE49-F238E27FC236}">
                  <a16:creationId xmlns:a16="http://schemas.microsoft.com/office/drawing/2014/main" id="{FC2A5E37-B2E6-4622-BC4A-B2F64E305DE0}"/>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73" name="Oval 257">
              <a:extLst>
                <a:ext uri="{FF2B5EF4-FFF2-40B4-BE49-F238E27FC236}">
                  <a16:creationId xmlns:a16="http://schemas.microsoft.com/office/drawing/2014/main" id="{38CBBD0D-C549-4C7A-9F4D-F689327E876A}"/>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74" name="Text Box 258">
            <a:extLst>
              <a:ext uri="{FF2B5EF4-FFF2-40B4-BE49-F238E27FC236}">
                <a16:creationId xmlns:a16="http://schemas.microsoft.com/office/drawing/2014/main" id="{8557E98B-C5E4-4A37-966B-178AE0F51E85}"/>
              </a:ext>
            </a:extLst>
          </p:cNvPr>
          <p:cNvSpPr txBox="1">
            <a:spLocks noChangeArrowheads="1"/>
          </p:cNvSpPr>
          <p:nvPr/>
        </p:nvSpPr>
        <p:spPr bwMode="auto">
          <a:xfrm>
            <a:off x="188913" y="1692275"/>
            <a:ext cx="3187700"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Mid-1980s: The Battalion Antiaircraft Sections were disbanded and the weapons were absorbed into the divisional Antiaircraft Companies.  Therefore, add:</a:t>
            </a:r>
          </a:p>
          <a:p>
            <a:r>
              <a:rPr lang="en-GB" altLang="en-US" b="1"/>
              <a:t>     x6 </a:t>
            </a:r>
            <a:r>
              <a:rPr lang="en-GB" altLang="en-US"/>
              <a:t>Redeye SAM Team                                               CWUS-42</a:t>
            </a:r>
          </a:p>
          <a:p>
            <a:r>
              <a:rPr lang="en-GB" altLang="en-US"/>
              <a:t>     </a:t>
            </a:r>
            <a:r>
              <a:rPr lang="en-GB" altLang="en-US" b="1"/>
              <a:t>x6 </a:t>
            </a:r>
            <a:r>
              <a:rPr lang="en-GB" altLang="en-US"/>
              <a:t>M151 MUTT Light Utility Vehicle (no MG) </a:t>
            </a:r>
            <a:r>
              <a:rPr lang="en-GB" altLang="en-US" b="1"/>
              <a:t>(c)</a:t>
            </a:r>
            <a:r>
              <a:rPr lang="en-GB" altLang="en-US"/>
              <a:t>       CWUS-33</a:t>
            </a:r>
          </a:p>
          <a:p>
            <a:r>
              <a:rPr lang="en-GB" altLang="en-US"/>
              <a:t>May replace Redeye SAMs with:</a:t>
            </a:r>
          </a:p>
          <a:p>
            <a:r>
              <a:rPr lang="en-GB" altLang="en-US"/>
              <a:t>     Stinger SAM Team                                                     CWUS-43</a:t>
            </a:r>
          </a:p>
          <a:p>
            <a:endParaRPr lang="en-GB" altLang="en-US"/>
          </a:p>
          <a:p>
            <a:r>
              <a:rPr lang="en-GB" altLang="en-US" b="1"/>
              <a:t>(b) </a:t>
            </a:r>
            <a:r>
              <a:rPr lang="en-GB" altLang="en-US"/>
              <a:t>The Battery may be split into </a:t>
            </a:r>
            <a:r>
              <a:rPr lang="en-GB" altLang="en-US" b="1"/>
              <a:t>x3 </a:t>
            </a:r>
            <a:r>
              <a:rPr lang="en-GB" altLang="en-US"/>
              <a:t>platoon-sized attachments, each of </a:t>
            </a:r>
            <a:r>
              <a:rPr lang="en-GB" altLang="en-US" b="1"/>
              <a:t>x1 </a:t>
            </a:r>
            <a:r>
              <a:rPr lang="en-GB" altLang="en-US"/>
              <a:t>M167 (and </a:t>
            </a:r>
            <a:r>
              <a:rPr lang="en-GB" altLang="en-US" b="1"/>
              <a:t>x2 </a:t>
            </a:r>
            <a:r>
              <a:rPr lang="en-GB" altLang="en-US"/>
              <a:t>light SAMs when available).</a:t>
            </a:r>
          </a:p>
          <a:p>
            <a:endParaRPr lang="en-GB" altLang="en-US"/>
          </a:p>
          <a:p>
            <a:r>
              <a:rPr lang="en-GB" altLang="en-US" b="1"/>
              <a:t>(c) </a:t>
            </a:r>
            <a:r>
              <a:rPr lang="en-GB" altLang="en-US"/>
              <a:t>From mid-1980s: May replace M151 MUTT with:</a:t>
            </a:r>
          </a:p>
          <a:p>
            <a:r>
              <a:rPr lang="en-GB" altLang="en-US"/>
              <a:t>     M998 HMMWV Utility Vehicle                                    CWUS-34</a:t>
            </a:r>
          </a:p>
        </p:txBody>
      </p:sp>
      <p:grpSp>
        <p:nvGrpSpPr>
          <p:cNvPr id="86275" name="Group 259">
            <a:extLst>
              <a:ext uri="{FF2B5EF4-FFF2-40B4-BE49-F238E27FC236}">
                <a16:creationId xmlns:a16="http://schemas.microsoft.com/office/drawing/2014/main" id="{BAD560B9-B0D0-4F84-BC6B-26067D3644B2}"/>
              </a:ext>
            </a:extLst>
          </p:cNvPr>
          <p:cNvGrpSpPr>
            <a:grpSpLocks/>
          </p:cNvGrpSpPr>
          <p:nvPr/>
        </p:nvGrpSpPr>
        <p:grpSpPr bwMode="auto">
          <a:xfrm>
            <a:off x="476250" y="1187450"/>
            <a:ext cx="241300" cy="157163"/>
            <a:chOff x="2795" y="2789"/>
            <a:chExt cx="152" cy="99"/>
          </a:xfrm>
        </p:grpSpPr>
        <p:sp>
          <p:nvSpPr>
            <p:cNvPr id="86276" name="Rectangle 260">
              <a:extLst>
                <a:ext uri="{FF2B5EF4-FFF2-40B4-BE49-F238E27FC236}">
                  <a16:creationId xmlns:a16="http://schemas.microsoft.com/office/drawing/2014/main" id="{1A031C61-3ECC-476C-B5F5-118AFE55EF0C}"/>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77" name="Line 261">
              <a:extLst>
                <a:ext uri="{FF2B5EF4-FFF2-40B4-BE49-F238E27FC236}">
                  <a16:creationId xmlns:a16="http://schemas.microsoft.com/office/drawing/2014/main" id="{AAFAE583-A9D8-40AF-BE5C-DA7683A9DDF4}"/>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78" name="Line 262">
              <a:extLst>
                <a:ext uri="{FF2B5EF4-FFF2-40B4-BE49-F238E27FC236}">
                  <a16:creationId xmlns:a16="http://schemas.microsoft.com/office/drawing/2014/main" id="{7B4A1E6C-3C8E-4793-9A5E-B77E56D81A3D}"/>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79" name="Line 263">
              <a:extLst>
                <a:ext uri="{FF2B5EF4-FFF2-40B4-BE49-F238E27FC236}">
                  <a16:creationId xmlns:a16="http://schemas.microsoft.com/office/drawing/2014/main" id="{B92D2B6C-B628-47D5-9A79-D0EA7348D525}"/>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86280" name="Picture 264" descr="CWUS-37 Infantry">
            <a:extLst>
              <a:ext uri="{FF2B5EF4-FFF2-40B4-BE49-F238E27FC236}">
                <a16:creationId xmlns:a16="http://schemas.microsoft.com/office/drawing/2014/main" id="{728CD222-DA86-48E0-9984-7D21318445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800" y="6588125"/>
            <a:ext cx="2520950" cy="2352675"/>
          </a:xfrm>
          <a:prstGeom prst="rect">
            <a:avLst/>
          </a:prstGeom>
          <a:noFill/>
          <a:extLst>
            <a:ext uri="{909E8E84-426E-40DD-AFC4-6F175D3DCCD1}">
              <a14:hiddenFill xmlns:a14="http://schemas.microsoft.com/office/drawing/2010/main">
                <a:solidFill>
                  <a:srgbClr val="FFFFFF"/>
                </a:solidFill>
              </a14:hiddenFill>
            </a:ext>
          </a:extLst>
        </p:spPr>
      </p:pic>
      <p:grpSp>
        <p:nvGrpSpPr>
          <p:cNvPr id="86281" name="Group 265">
            <a:extLst>
              <a:ext uri="{FF2B5EF4-FFF2-40B4-BE49-F238E27FC236}">
                <a16:creationId xmlns:a16="http://schemas.microsoft.com/office/drawing/2014/main" id="{1032805D-BBB9-41EB-9BA8-BA86E448710B}"/>
              </a:ext>
            </a:extLst>
          </p:cNvPr>
          <p:cNvGrpSpPr>
            <a:grpSpLocks/>
          </p:cNvGrpSpPr>
          <p:nvPr/>
        </p:nvGrpSpPr>
        <p:grpSpPr bwMode="auto">
          <a:xfrm>
            <a:off x="404813" y="5653088"/>
            <a:ext cx="231775" cy="157162"/>
            <a:chOff x="2750" y="3061"/>
            <a:chExt cx="146" cy="99"/>
          </a:xfrm>
        </p:grpSpPr>
        <p:sp>
          <p:nvSpPr>
            <p:cNvPr id="86282" name="Rectangle 266">
              <a:extLst>
                <a:ext uri="{FF2B5EF4-FFF2-40B4-BE49-F238E27FC236}">
                  <a16:creationId xmlns:a16="http://schemas.microsoft.com/office/drawing/2014/main" id="{10C562EC-5703-41B1-97A2-7D4F0E60B13D}"/>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83" name="Line 267">
              <a:extLst>
                <a:ext uri="{FF2B5EF4-FFF2-40B4-BE49-F238E27FC236}">
                  <a16:creationId xmlns:a16="http://schemas.microsoft.com/office/drawing/2014/main" id="{F533A09D-B37D-48AB-BB26-A06A0788DF19}"/>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84" name="Line 268">
              <a:extLst>
                <a:ext uri="{FF2B5EF4-FFF2-40B4-BE49-F238E27FC236}">
                  <a16:creationId xmlns:a16="http://schemas.microsoft.com/office/drawing/2014/main" id="{27DE06EB-CCC7-4533-B176-15219606FDCE}"/>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285" name="Group 269">
            <a:extLst>
              <a:ext uri="{FF2B5EF4-FFF2-40B4-BE49-F238E27FC236}">
                <a16:creationId xmlns:a16="http://schemas.microsoft.com/office/drawing/2014/main" id="{F53B4172-DD9F-47E9-AEC0-A3CC9C8D52DB}"/>
              </a:ext>
            </a:extLst>
          </p:cNvPr>
          <p:cNvGrpSpPr>
            <a:grpSpLocks/>
          </p:cNvGrpSpPr>
          <p:nvPr/>
        </p:nvGrpSpPr>
        <p:grpSpPr bwMode="auto">
          <a:xfrm>
            <a:off x="482600" y="5581650"/>
            <a:ext cx="74613" cy="26988"/>
            <a:chOff x="2373" y="1404"/>
            <a:chExt cx="47" cy="17"/>
          </a:xfrm>
        </p:grpSpPr>
        <p:sp>
          <p:nvSpPr>
            <p:cNvPr id="86286" name="Oval 270">
              <a:extLst>
                <a:ext uri="{FF2B5EF4-FFF2-40B4-BE49-F238E27FC236}">
                  <a16:creationId xmlns:a16="http://schemas.microsoft.com/office/drawing/2014/main" id="{DC67295B-FD8D-4638-AFC7-88FBE245EB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87" name="Oval 271">
              <a:extLst>
                <a:ext uri="{FF2B5EF4-FFF2-40B4-BE49-F238E27FC236}">
                  <a16:creationId xmlns:a16="http://schemas.microsoft.com/office/drawing/2014/main" id="{E83B0A6C-35A3-4D6D-B6C8-F3783A79F7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88" name="Line 272">
            <a:extLst>
              <a:ext uri="{FF2B5EF4-FFF2-40B4-BE49-F238E27FC236}">
                <a16:creationId xmlns:a16="http://schemas.microsoft.com/office/drawing/2014/main" id="{3BE96FFD-50A3-47AA-9357-99757F834418}"/>
              </a:ext>
            </a:extLst>
          </p:cNvPr>
          <p:cNvSpPr>
            <a:spLocks noChangeShapeType="1"/>
          </p:cNvSpPr>
          <p:nvPr/>
        </p:nvSpPr>
        <p:spPr bwMode="auto">
          <a:xfrm>
            <a:off x="260350" y="5726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89" name="Text Box 273">
            <a:extLst>
              <a:ext uri="{FF2B5EF4-FFF2-40B4-BE49-F238E27FC236}">
                <a16:creationId xmlns:a16="http://schemas.microsoft.com/office/drawing/2014/main" id="{D8457FA5-A97C-41D8-93F4-A2266C5EEE63}"/>
              </a:ext>
            </a:extLst>
          </p:cNvPr>
          <p:cNvSpPr txBox="1">
            <a:spLocks noChangeArrowheads="1"/>
          </p:cNvSpPr>
          <p:nvPr/>
        </p:nvSpPr>
        <p:spPr bwMode="auto">
          <a:xfrm>
            <a:off x="620713" y="5510213"/>
            <a:ext cx="2713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Alternative:</a:t>
            </a:r>
          </a:p>
          <a:p>
            <a:r>
              <a:rPr lang="en-GB" altLang="en-US" b="1"/>
              <a:t>x3</a:t>
            </a:r>
            <a:r>
              <a:rPr lang="en-GB" altLang="en-US"/>
              <a:t> M153 83mm SMAW Team </a:t>
            </a:r>
            <a:r>
              <a:rPr lang="en-GB" altLang="en-US" b="1"/>
              <a:t>(b) </a:t>
            </a:r>
            <a:r>
              <a:rPr lang="en-GB" altLang="en-US"/>
              <a:t>                   CWUS-51</a:t>
            </a:r>
            <a:endParaRPr lang="en-GB" altLang="en-US" b="1"/>
          </a:p>
        </p:txBody>
      </p:sp>
      <p:grpSp>
        <p:nvGrpSpPr>
          <p:cNvPr id="86290" name="Group 274">
            <a:extLst>
              <a:ext uri="{FF2B5EF4-FFF2-40B4-BE49-F238E27FC236}">
                <a16:creationId xmlns:a16="http://schemas.microsoft.com/office/drawing/2014/main" id="{20E353E7-F886-485C-A3AF-9DDE8D04E56C}"/>
              </a:ext>
            </a:extLst>
          </p:cNvPr>
          <p:cNvGrpSpPr>
            <a:grpSpLocks/>
          </p:cNvGrpSpPr>
          <p:nvPr/>
        </p:nvGrpSpPr>
        <p:grpSpPr bwMode="auto">
          <a:xfrm>
            <a:off x="404813" y="5942013"/>
            <a:ext cx="231775" cy="157162"/>
            <a:chOff x="2750" y="3061"/>
            <a:chExt cx="146" cy="99"/>
          </a:xfrm>
        </p:grpSpPr>
        <p:sp>
          <p:nvSpPr>
            <p:cNvPr id="86291" name="Rectangle 275">
              <a:extLst>
                <a:ext uri="{FF2B5EF4-FFF2-40B4-BE49-F238E27FC236}">
                  <a16:creationId xmlns:a16="http://schemas.microsoft.com/office/drawing/2014/main" id="{AD88056C-1373-4DE1-8B10-5E0F383E3A21}"/>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292" name="Line 276">
              <a:extLst>
                <a:ext uri="{FF2B5EF4-FFF2-40B4-BE49-F238E27FC236}">
                  <a16:creationId xmlns:a16="http://schemas.microsoft.com/office/drawing/2014/main" id="{4F5D98BD-061A-413D-A278-A92C33B70BFF}"/>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93" name="Line 277">
              <a:extLst>
                <a:ext uri="{FF2B5EF4-FFF2-40B4-BE49-F238E27FC236}">
                  <a16:creationId xmlns:a16="http://schemas.microsoft.com/office/drawing/2014/main" id="{17E6AEFC-E5A9-490C-8148-0DD6688976F8}"/>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294" name="Group 278">
            <a:extLst>
              <a:ext uri="{FF2B5EF4-FFF2-40B4-BE49-F238E27FC236}">
                <a16:creationId xmlns:a16="http://schemas.microsoft.com/office/drawing/2014/main" id="{1C1C47B4-D77B-4794-9F2C-54C371F82E55}"/>
              </a:ext>
            </a:extLst>
          </p:cNvPr>
          <p:cNvGrpSpPr>
            <a:grpSpLocks/>
          </p:cNvGrpSpPr>
          <p:nvPr/>
        </p:nvGrpSpPr>
        <p:grpSpPr bwMode="auto">
          <a:xfrm>
            <a:off x="482600" y="5870575"/>
            <a:ext cx="74613" cy="26988"/>
            <a:chOff x="2373" y="1404"/>
            <a:chExt cx="47" cy="17"/>
          </a:xfrm>
        </p:grpSpPr>
        <p:sp>
          <p:nvSpPr>
            <p:cNvPr id="86295" name="Oval 279">
              <a:extLst>
                <a:ext uri="{FF2B5EF4-FFF2-40B4-BE49-F238E27FC236}">
                  <a16:creationId xmlns:a16="http://schemas.microsoft.com/office/drawing/2014/main" id="{8CCC8AFD-ACA6-4D37-A87A-215C17DC0F1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6296" name="Oval 280">
              <a:extLst>
                <a:ext uri="{FF2B5EF4-FFF2-40B4-BE49-F238E27FC236}">
                  <a16:creationId xmlns:a16="http://schemas.microsoft.com/office/drawing/2014/main" id="{F812A7A1-B6CC-4A42-901D-3B3F6CEA2A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6297" name="Line 281">
            <a:extLst>
              <a:ext uri="{FF2B5EF4-FFF2-40B4-BE49-F238E27FC236}">
                <a16:creationId xmlns:a16="http://schemas.microsoft.com/office/drawing/2014/main" id="{70DC0009-FB6A-44D5-90FD-2F8FB52D55D4}"/>
              </a:ext>
            </a:extLst>
          </p:cNvPr>
          <p:cNvSpPr>
            <a:spLocks noChangeShapeType="1"/>
          </p:cNvSpPr>
          <p:nvPr/>
        </p:nvSpPr>
        <p:spPr bwMode="auto">
          <a:xfrm>
            <a:off x="260350" y="6015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298" name="Text Box 282">
            <a:extLst>
              <a:ext uri="{FF2B5EF4-FFF2-40B4-BE49-F238E27FC236}">
                <a16:creationId xmlns:a16="http://schemas.microsoft.com/office/drawing/2014/main" id="{6CEA5EDB-3AA3-4DD7-A803-A9E4367B2466}"/>
              </a:ext>
            </a:extLst>
          </p:cNvPr>
          <p:cNvSpPr txBox="1">
            <a:spLocks noChangeArrowheads="1"/>
          </p:cNvSpPr>
          <p:nvPr/>
        </p:nvSpPr>
        <p:spPr bwMode="auto">
          <a:xfrm>
            <a:off x="620713" y="5870575"/>
            <a:ext cx="27114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Up to x1 </a:t>
            </a:r>
            <a:r>
              <a:rPr lang="en-GB" altLang="en-US"/>
              <a:t>M47 Dragon ATGM Team </a:t>
            </a:r>
            <a:r>
              <a:rPr lang="en-GB" altLang="en-US" b="1"/>
              <a:t>(c) </a:t>
            </a:r>
            <a:r>
              <a:rPr lang="en-GB" altLang="en-US"/>
              <a:t>          CWUS-41</a:t>
            </a:r>
            <a:endParaRPr lang="en-GB" altLang="en-US" b="1"/>
          </a:p>
        </p:txBody>
      </p:sp>
      <p:sp>
        <p:nvSpPr>
          <p:cNvPr id="86299" name="Line 283">
            <a:extLst>
              <a:ext uri="{FF2B5EF4-FFF2-40B4-BE49-F238E27FC236}">
                <a16:creationId xmlns:a16="http://schemas.microsoft.com/office/drawing/2014/main" id="{3805782E-C42D-45AD-BF63-469D426497D9}"/>
              </a:ext>
            </a:extLst>
          </p:cNvPr>
          <p:cNvSpPr>
            <a:spLocks noChangeShapeType="1"/>
          </p:cNvSpPr>
          <p:nvPr/>
        </p:nvSpPr>
        <p:spPr bwMode="auto">
          <a:xfrm>
            <a:off x="333375" y="5294313"/>
            <a:ext cx="0"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300" name="Line 284">
            <a:extLst>
              <a:ext uri="{FF2B5EF4-FFF2-40B4-BE49-F238E27FC236}">
                <a16:creationId xmlns:a16="http://schemas.microsoft.com/office/drawing/2014/main" id="{9704B6DE-A72C-4C30-9060-6D6FC72969C4}"/>
              </a:ext>
            </a:extLst>
          </p:cNvPr>
          <p:cNvSpPr>
            <a:spLocks noChangeShapeType="1"/>
          </p:cNvSpPr>
          <p:nvPr/>
        </p:nvSpPr>
        <p:spPr bwMode="auto">
          <a:xfrm>
            <a:off x="333375" y="5294313"/>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301" name="Line 285">
            <a:extLst>
              <a:ext uri="{FF2B5EF4-FFF2-40B4-BE49-F238E27FC236}">
                <a16:creationId xmlns:a16="http://schemas.microsoft.com/office/drawing/2014/main" id="{EEB61B4C-92E2-4DA9-A7E2-34C092922636}"/>
              </a:ext>
            </a:extLst>
          </p:cNvPr>
          <p:cNvSpPr>
            <a:spLocks noChangeShapeType="1"/>
          </p:cNvSpPr>
          <p:nvPr/>
        </p:nvSpPr>
        <p:spPr bwMode="auto">
          <a:xfrm>
            <a:off x="333375" y="5870575"/>
            <a:ext cx="714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58" name="Group 198">
            <a:extLst>
              <a:ext uri="{FF2B5EF4-FFF2-40B4-BE49-F238E27FC236}">
                <a16:creationId xmlns:a16="http://schemas.microsoft.com/office/drawing/2014/main" id="{FBB4AD0B-B3BB-488A-A025-B66457BBDC0D}"/>
              </a:ext>
            </a:extLst>
          </p:cNvPr>
          <p:cNvGrpSpPr>
            <a:grpSpLocks/>
          </p:cNvGrpSpPr>
          <p:nvPr/>
        </p:nvGrpSpPr>
        <p:grpSpPr bwMode="auto">
          <a:xfrm>
            <a:off x="404813" y="5435600"/>
            <a:ext cx="241300" cy="155575"/>
            <a:chOff x="2341" y="2290"/>
            <a:chExt cx="181" cy="123"/>
          </a:xfrm>
        </p:grpSpPr>
        <p:sp>
          <p:nvSpPr>
            <p:cNvPr id="15559" name="Rectangle 199">
              <a:extLst>
                <a:ext uri="{FF2B5EF4-FFF2-40B4-BE49-F238E27FC236}">
                  <a16:creationId xmlns:a16="http://schemas.microsoft.com/office/drawing/2014/main" id="{5810E6D4-8B5A-4C78-953C-34E76940D874}"/>
                </a:ext>
              </a:extLst>
            </p:cNvPr>
            <p:cNvSpPr>
              <a:spLocks noChangeAspect="1" noChangeArrowheads="1"/>
            </p:cNvSpPr>
            <p:nvPr/>
          </p:nvSpPr>
          <p:spPr bwMode="auto">
            <a:xfrm>
              <a:off x="2341"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60" name="Oval 200">
              <a:extLst>
                <a:ext uri="{FF2B5EF4-FFF2-40B4-BE49-F238E27FC236}">
                  <a16:creationId xmlns:a16="http://schemas.microsoft.com/office/drawing/2014/main" id="{68C191B7-73E5-4143-A057-C4DC9106FDE1}"/>
                </a:ext>
              </a:extLst>
            </p:cNvPr>
            <p:cNvSpPr>
              <a:spLocks noChangeAspect="1" noChangeArrowheads="1"/>
            </p:cNvSpPr>
            <p:nvPr/>
          </p:nvSpPr>
          <p:spPr bwMode="auto">
            <a:xfrm>
              <a:off x="2374"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61" name="AutoShape 201">
              <a:extLst>
                <a:ext uri="{FF2B5EF4-FFF2-40B4-BE49-F238E27FC236}">
                  <a16:creationId xmlns:a16="http://schemas.microsoft.com/office/drawing/2014/main" id="{57105521-0B5E-4C47-BB3C-860272B3ADDF}"/>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62" name="Line 202">
              <a:extLst>
                <a:ext uri="{FF2B5EF4-FFF2-40B4-BE49-F238E27FC236}">
                  <a16:creationId xmlns:a16="http://schemas.microsoft.com/office/drawing/2014/main" id="{8E1BE2FE-7870-4AB3-8F5C-8780B035819F}"/>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3" name="Line 203">
              <a:extLst>
                <a:ext uri="{FF2B5EF4-FFF2-40B4-BE49-F238E27FC236}">
                  <a16:creationId xmlns:a16="http://schemas.microsoft.com/office/drawing/2014/main" id="{D32BA048-280B-417B-A9D3-977489A0B001}"/>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4" name="Oval 204">
              <a:extLst>
                <a:ext uri="{FF2B5EF4-FFF2-40B4-BE49-F238E27FC236}">
                  <a16:creationId xmlns:a16="http://schemas.microsoft.com/office/drawing/2014/main" id="{3C437265-35F1-4A1F-9DDE-244C2D54F57C}"/>
                </a:ext>
              </a:extLst>
            </p:cNvPr>
            <p:cNvSpPr>
              <a:spLocks noChangeAspect="1" noChangeArrowheads="1"/>
            </p:cNvSpPr>
            <p:nvPr/>
          </p:nvSpPr>
          <p:spPr bwMode="auto">
            <a:xfrm>
              <a:off x="2429" y="2324"/>
              <a:ext cx="5" cy="4"/>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565" name="Group 205">
              <a:extLst>
                <a:ext uri="{FF2B5EF4-FFF2-40B4-BE49-F238E27FC236}">
                  <a16:creationId xmlns:a16="http://schemas.microsoft.com/office/drawing/2014/main" id="{0C25399D-2AA5-479D-8757-9C8505793369}"/>
                </a:ext>
              </a:extLst>
            </p:cNvPr>
            <p:cNvGrpSpPr>
              <a:grpSpLocks noChangeAspect="1"/>
            </p:cNvGrpSpPr>
            <p:nvPr/>
          </p:nvGrpSpPr>
          <p:grpSpPr bwMode="auto">
            <a:xfrm>
              <a:off x="2341" y="2381"/>
              <a:ext cx="180" cy="21"/>
              <a:chOff x="3778" y="433"/>
              <a:chExt cx="566" cy="67"/>
            </a:xfrm>
          </p:grpSpPr>
          <p:grpSp>
            <p:nvGrpSpPr>
              <p:cNvPr id="15566" name="Group 206">
                <a:extLst>
                  <a:ext uri="{FF2B5EF4-FFF2-40B4-BE49-F238E27FC236}">
                    <a16:creationId xmlns:a16="http://schemas.microsoft.com/office/drawing/2014/main" id="{2A2F1FF9-2ED8-4802-8315-02842205DC91}"/>
                  </a:ext>
                </a:extLst>
              </p:cNvPr>
              <p:cNvGrpSpPr>
                <a:grpSpLocks noChangeAspect="1"/>
              </p:cNvGrpSpPr>
              <p:nvPr/>
            </p:nvGrpSpPr>
            <p:grpSpPr bwMode="auto">
              <a:xfrm>
                <a:off x="3778" y="433"/>
                <a:ext cx="158" cy="67"/>
                <a:chOff x="1632" y="1249"/>
                <a:chExt cx="48" cy="24"/>
              </a:xfrm>
            </p:grpSpPr>
            <p:sp>
              <p:nvSpPr>
                <p:cNvPr id="15567" name="AutoShape 207">
                  <a:extLst>
                    <a:ext uri="{FF2B5EF4-FFF2-40B4-BE49-F238E27FC236}">
                      <a16:creationId xmlns:a16="http://schemas.microsoft.com/office/drawing/2014/main" id="{324F1D29-884C-43E9-8582-883AC8A133C2}"/>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68" name="AutoShape 208">
                  <a:extLst>
                    <a:ext uri="{FF2B5EF4-FFF2-40B4-BE49-F238E27FC236}">
                      <a16:creationId xmlns:a16="http://schemas.microsoft.com/office/drawing/2014/main" id="{807AECB0-99FE-43FB-8481-B946DA28BE54}"/>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569" name="Group 209">
                <a:extLst>
                  <a:ext uri="{FF2B5EF4-FFF2-40B4-BE49-F238E27FC236}">
                    <a16:creationId xmlns:a16="http://schemas.microsoft.com/office/drawing/2014/main" id="{444898B7-45EA-4562-BEBE-98A37BBC67A3}"/>
                  </a:ext>
                </a:extLst>
              </p:cNvPr>
              <p:cNvGrpSpPr>
                <a:grpSpLocks noChangeAspect="1"/>
              </p:cNvGrpSpPr>
              <p:nvPr/>
            </p:nvGrpSpPr>
            <p:grpSpPr bwMode="auto">
              <a:xfrm>
                <a:off x="3940" y="433"/>
                <a:ext cx="158" cy="67"/>
                <a:chOff x="1632" y="1249"/>
                <a:chExt cx="48" cy="24"/>
              </a:xfrm>
            </p:grpSpPr>
            <p:sp>
              <p:nvSpPr>
                <p:cNvPr id="15570" name="AutoShape 210">
                  <a:extLst>
                    <a:ext uri="{FF2B5EF4-FFF2-40B4-BE49-F238E27FC236}">
                      <a16:creationId xmlns:a16="http://schemas.microsoft.com/office/drawing/2014/main" id="{B2853C1E-CF1B-4263-A5AB-3830A456E0FB}"/>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71" name="AutoShape 211">
                  <a:extLst>
                    <a:ext uri="{FF2B5EF4-FFF2-40B4-BE49-F238E27FC236}">
                      <a16:creationId xmlns:a16="http://schemas.microsoft.com/office/drawing/2014/main" id="{F5F1C710-9B0B-4152-9CCD-DB0B0DD5C710}"/>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572" name="Group 212">
                <a:extLst>
                  <a:ext uri="{FF2B5EF4-FFF2-40B4-BE49-F238E27FC236}">
                    <a16:creationId xmlns:a16="http://schemas.microsoft.com/office/drawing/2014/main" id="{AE881A7F-616D-43FD-9977-BCDBCE225879}"/>
                  </a:ext>
                </a:extLst>
              </p:cNvPr>
              <p:cNvGrpSpPr>
                <a:grpSpLocks noChangeAspect="1"/>
              </p:cNvGrpSpPr>
              <p:nvPr/>
            </p:nvGrpSpPr>
            <p:grpSpPr bwMode="auto">
              <a:xfrm>
                <a:off x="4102" y="433"/>
                <a:ext cx="158" cy="67"/>
                <a:chOff x="1632" y="1249"/>
                <a:chExt cx="48" cy="24"/>
              </a:xfrm>
            </p:grpSpPr>
            <p:sp>
              <p:nvSpPr>
                <p:cNvPr id="15573" name="AutoShape 213">
                  <a:extLst>
                    <a:ext uri="{FF2B5EF4-FFF2-40B4-BE49-F238E27FC236}">
                      <a16:creationId xmlns:a16="http://schemas.microsoft.com/office/drawing/2014/main" id="{0C9AE72C-551F-42C1-A704-6222CC946583}"/>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74" name="AutoShape 214">
                  <a:extLst>
                    <a:ext uri="{FF2B5EF4-FFF2-40B4-BE49-F238E27FC236}">
                      <a16:creationId xmlns:a16="http://schemas.microsoft.com/office/drawing/2014/main" id="{CC51C98F-C22A-4C63-A039-BFCE7655016D}"/>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5575" name="AutoShape 215">
                <a:extLst>
                  <a:ext uri="{FF2B5EF4-FFF2-40B4-BE49-F238E27FC236}">
                    <a16:creationId xmlns:a16="http://schemas.microsoft.com/office/drawing/2014/main" id="{2EB2A3D1-1F91-4E28-8B2E-638BA427022E}"/>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5723" name="Group 363">
            <a:extLst>
              <a:ext uri="{FF2B5EF4-FFF2-40B4-BE49-F238E27FC236}">
                <a16:creationId xmlns:a16="http://schemas.microsoft.com/office/drawing/2014/main" id="{E66E8AF2-3D61-47C9-BFC6-F392154747B3}"/>
              </a:ext>
            </a:extLst>
          </p:cNvPr>
          <p:cNvGrpSpPr>
            <a:grpSpLocks/>
          </p:cNvGrpSpPr>
          <p:nvPr/>
        </p:nvGrpSpPr>
        <p:grpSpPr bwMode="auto">
          <a:xfrm>
            <a:off x="117475" y="5075238"/>
            <a:ext cx="287338" cy="215900"/>
            <a:chOff x="2341" y="2290"/>
            <a:chExt cx="181" cy="123"/>
          </a:xfrm>
        </p:grpSpPr>
        <p:sp>
          <p:nvSpPr>
            <p:cNvPr id="15724" name="Rectangle 364">
              <a:extLst>
                <a:ext uri="{FF2B5EF4-FFF2-40B4-BE49-F238E27FC236}">
                  <a16:creationId xmlns:a16="http://schemas.microsoft.com/office/drawing/2014/main" id="{D13A4C28-F65A-4377-9685-C5231CD16CF8}"/>
                </a:ext>
              </a:extLst>
            </p:cNvPr>
            <p:cNvSpPr>
              <a:spLocks noChangeAspect="1" noChangeArrowheads="1"/>
            </p:cNvSpPr>
            <p:nvPr/>
          </p:nvSpPr>
          <p:spPr bwMode="auto">
            <a:xfrm>
              <a:off x="2341"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25" name="Oval 365">
              <a:extLst>
                <a:ext uri="{FF2B5EF4-FFF2-40B4-BE49-F238E27FC236}">
                  <a16:creationId xmlns:a16="http://schemas.microsoft.com/office/drawing/2014/main" id="{11045676-347E-4CF3-9BC2-0F1A123501E2}"/>
                </a:ext>
              </a:extLst>
            </p:cNvPr>
            <p:cNvSpPr>
              <a:spLocks noChangeAspect="1" noChangeArrowheads="1"/>
            </p:cNvSpPr>
            <p:nvPr/>
          </p:nvSpPr>
          <p:spPr bwMode="auto">
            <a:xfrm>
              <a:off x="2374"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26" name="AutoShape 366">
              <a:extLst>
                <a:ext uri="{FF2B5EF4-FFF2-40B4-BE49-F238E27FC236}">
                  <a16:creationId xmlns:a16="http://schemas.microsoft.com/office/drawing/2014/main" id="{425426D2-6054-4386-BC77-1DB1E273728D}"/>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27" name="Line 367">
              <a:extLst>
                <a:ext uri="{FF2B5EF4-FFF2-40B4-BE49-F238E27FC236}">
                  <a16:creationId xmlns:a16="http://schemas.microsoft.com/office/drawing/2014/main" id="{AFA6E116-7899-422A-86C8-68605B01303A}"/>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28" name="Line 368">
              <a:extLst>
                <a:ext uri="{FF2B5EF4-FFF2-40B4-BE49-F238E27FC236}">
                  <a16:creationId xmlns:a16="http://schemas.microsoft.com/office/drawing/2014/main" id="{54903F33-44BE-43C3-BAB6-4876536AE907}"/>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29" name="Oval 369">
              <a:extLst>
                <a:ext uri="{FF2B5EF4-FFF2-40B4-BE49-F238E27FC236}">
                  <a16:creationId xmlns:a16="http://schemas.microsoft.com/office/drawing/2014/main" id="{285BE5C3-720B-471A-A75A-40C2D5EEF8F5}"/>
                </a:ext>
              </a:extLst>
            </p:cNvPr>
            <p:cNvSpPr>
              <a:spLocks noChangeAspect="1" noChangeArrowheads="1"/>
            </p:cNvSpPr>
            <p:nvPr/>
          </p:nvSpPr>
          <p:spPr bwMode="auto">
            <a:xfrm>
              <a:off x="2429" y="2324"/>
              <a:ext cx="5" cy="4"/>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730" name="Group 370">
              <a:extLst>
                <a:ext uri="{FF2B5EF4-FFF2-40B4-BE49-F238E27FC236}">
                  <a16:creationId xmlns:a16="http://schemas.microsoft.com/office/drawing/2014/main" id="{18CF78A1-90BA-41A1-BB5B-5B7C316A36C3}"/>
                </a:ext>
              </a:extLst>
            </p:cNvPr>
            <p:cNvGrpSpPr>
              <a:grpSpLocks noChangeAspect="1"/>
            </p:cNvGrpSpPr>
            <p:nvPr/>
          </p:nvGrpSpPr>
          <p:grpSpPr bwMode="auto">
            <a:xfrm>
              <a:off x="2341" y="2381"/>
              <a:ext cx="180" cy="21"/>
              <a:chOff x="3778" y="433"/>
              <a:chExt cx="566" cy="67"/>
            </a:xfrm>
          </p:grpSpPr>
          <p:grpSp>
            <p:nvGrpSpPr>
              <p:cNvPr id="15731" name="Group 371">
                <a:extLst>
                  <a:ext uri="{FF2B5EF4-FFF2-40B4-BE49-F238E27FC236}">
                    <a16:creationId xmlns:a16="http://schemas.microsoft.com/office/drawing/2014/main" id="{41E622E4-75AB-4F6D-B2AB-599304602C06}"/>
                  </a:ext>
                </a:extLst>
              </p:cNvPr>
              <p:cNvGrpSpPr>
                <a:grpSpLocks noChangeAspect="1"/>
              </p:cNvGrpSpPr>
              <p:nvPr/>
            </p:nvGrpSpPr>
            <p:grpSpPr bwMode="auto">
              <a:xfrm>
                <a:off x="3778" y="433"/>
                <a:ext cx="158" cy="67"/>
                <a:chOff x="1632" y="1249"/>
                <a:chExt cx="48" cy="24"/>
              </a:xfrm>
            </p:grpSpPr>
            <p:sp>
              <p:nvSpPr>
                <p:cNvPr id="15732" name="AutoShape 372">
                  <a:extLst>
                    <a:ext uri="{FF2B5EF4-FFF2-40B4-BE49-F238E27FC236}">
                      <a16:creationId xmlns:a16="http://schemas.microsoft.com/office/drawing/2014/main" id="{87CDDE3F-2E2F-473D-A5E7-DBC7D72D2109}"/>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33" name="AutoShape 373">
                  <a:extLst>
                    <a:ext uri="{FF2B5EF4-FFF2-40B4-BE49-F238E27FC236}">
                      <a16:creationId xmlns:a16="http://schemas.microsoft.com/office/drawing/2014/main" id="{5438EB40-AC9B-4901-A67A-0144E931AD1B}"/>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734" name="Group 374">
                <a:extLst>
                  <a:ext uri="{FF2B5EF4-FFF2-40B4-BE49-F238E27FC236}">
                    <a16:creationId xmlns:a16="http://schemas.microsoft.com/office/drawing/2014/main" id="{5C6781C6-230B-4CB8-BDDB-9CBA9251F59D}"/>
                  </a:ext>
                </a:extLst>
              </p:cNvPr>
              <p:cNvGrpSpPr>
                <a:grpSpLocks noChangeAspect="1"/>
              </p:cNvGrpSpPr>
              <p:nvPr/>
            </p:nvGrpSpPr>
            <p:grpSpPr bwMode="auto">
              <a:xfrm>
                <a:off x="3940" y="433"/>
                <a:ext cx="158" cy="67"/>
                <a:chOff x="1632" y="1249"/>
                <a:chExt cx="48" cy="24"/>
              </a:xfrm>
            </p:grpSpPr>
            <p:sp>
              <p:nvSpPr>
                <p:cNvPr id="15735" name="AutoShape 375">
                  <a:extLst>
                    <a:ext uri="{FF2B5EF4-FFF2-40B4-BE49-F238E27FC236}">
                      <a16:creationId xmlns:a16="http://schemas.microsoft.com/office/drawing/2014/main" id="{7689478A-0ABB-41B3-A766-BE403C67A116}"/>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36" name="AutoShape 376">
                  <a:extLst>
                    <a:ext uri="{FF2B5EF4-FFF2-40B4-BE49-F238E27FC236}">
                      <a16:creationId xmlns:a16="http://schemas.microsoft.com/office/drawing/2014/main" id="{DADBB88A-7EDA-4808-B584-21C995D58F7C}"/>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737" name="Group 377">
                <a:extLst>
                  <a:ext uri="{FF2B5EF4-FFF2-40B4-BE49-F238E27FC236}">
                    <a16:creationId xmlns:a16="http://schemas.microsoft.com/office/drawing/2014/main" id="{CB06E74D-EC88-47A5-A819-E5C3BB9A0C19}"/>
                  </a:ext>
                </a:extLst>
              </p:cNvPr>
              <p:cNvGrpSpPr>
                <a:grpSpLocks noChangeAspect="1"/>
              </p:cNvGrpSpPr>
              <p:nvPr/>
            </p:nvGrpSpPr>
            <p:grpSpPr bwMode="auto">
              <a:xfrm>
                <a:off x="4102" y="433"/>
                <a:ext cx="158" cy="67"/>
                <a:chOff x="1632" y="1249"/>
                <a:chExt cx="48" cy="24"/>
              </a:xfrm>
            </p:grpSpPr>
            <p:sp>
              <p:nvSpPr>
                <p:cNvPr id="15738" name="AutoShape 378">
                  <a:extLst>
                    <a:ext uri="{FF2B5EF4-FFF2-40B4-BE49-F238E27FC236}">
                      <a16:creationId xmlns:a16="http://schemas.microsoft.com/office/drawing/2014/main" id="{C12AFAF9-AE54-46FB-BF7E-2B4B749105FA}"/>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39" name="AutoShape 379">
                  <a:extLst>
                    <a:ext uri="{FF2B5EF4-FFF2-40B4-BE49-F238E27FC236}">
                      <a16:creationId xmlns:a16="http://schemas.microsoft.com/office/drawing/2014/main" id="{91B42C26-6CD0-4999-94D1-3FAD3EA95FB0}"/>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5740" name="AutoShape 380">
                <a:extLst>
                  <a:ext uri="{FF2B5EF4-FFF2-40B4-BE49-F238E27FC236}">
                    <a16:creationId xmlns:a16="http://schemas.microsoft.com/office/drawing/2014/main" id="{4A308B41-FD72-4C75-A996-FDB1674FA91C}"/>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5741" name="Line 381">
            <a:extLst>
              <a:ext uri="{FF2B5EF4-FFF2-40B4-BE49-F238E27FC236}">
                <a16:creationId xmlns:a16="http://schemas.microsoft.com/office/drawing/2014/main" id="{35F02947-514D-4DC7-996E-2C0349CF43D4}"/>
              </a:ext>
            </a:extLst>
          </p:cNvPr>
          <p:cNvSpPr>
            <a:spLocks noChangeShapeType="1"/>
          </p:cNvSpPr>
          <p:nvPr/>
        </p:nvSpPr>
        <p:spPr bwMode="auto">
          <a:xfrm>
            <a:off x="261938" y="5003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42" name="Text Box 382">
            <a:extLst>
              <a:ext uri="{FF2B5EF4-FFF2-40B4-BE49-F238E27FC236}">
                <a16:creationId xmlns:a16="http://schemas.microsoft.com/office/drawing/2014/main" id="{47450831-1FAA-478D-B7F6-E7315AA13DA2}"/>
              </a:ext>
            </a:extLst>
          </p:cNvPr>
          <p:cNvSpPr txBox="1">
            <a:spLocks noChangeArrowheads="1"/>
          </p:cNvSpPr>
          <p:nvPr/>
        </p:nvSpPr>
        <p:spPr bwMode="auto">
          <a:xfrm>
            <a:off x="404813" y="4932363"/>
            <a:ext cx="25463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CWUS-26</a:t>
            </a:r>
          </a:p>
          <a:p>
            <a:r>
              <a:rPr lang="en-GB" altLang="en-US" sz="1000" b="1"/>
              <a:t>Marine Assault Amphibian Company </a:t>
            </a:r>
            <a:r>
              <a:rPr lang="en-GB" altLang="en-US" b="1"/>
              <a:t>(a)</a:t>
            </a:r>
            <a:endParaRPr lang="en-GB" altLang="en-US" sz="1000" b="1"/>
          </a:p>
        </p:txBody>
      </p:sp>
      <p:grpSp>
        <p:nvGrpSpPr>
          <p:cNvPr id="15743" name="Group 383">
            <a:extLst>
              <a:ext uri="{FF2B5EF4-FFF2-40B4-BE49-F238E27FC236}">
                <a16:creationId xmlns:a16="http://schemas.microsoft.com/office/drawing/2014/main" id="{D3F4C54F-D426-48D6-96C1-51B70644E878}"/>
              </a:ext>
            </a:extLst>
          </p:cNvPr>
          <p:cNvGrpSpPr>
            <a:grpSpLocks/>
          </p:cNvGrpSpPr>
          <p:nvPr/>
        </p:nvGrpSpPr>
        <p:grpSpPr bwMode="auto">
          <a:xfrm>
            <a:off x="117475" y="7451725"/>
            <a:ext cx="288925" cy="215900"/>
            <a:chOff x="255" y="2925"/>
            <a:chExt cx="182" cy="136"/>
          </a:xfrm>
        </p:grpSpPr>
        <p:sp>
          <p:nvSpPr>
            <p:cNvPr id="15744" name="Rectangle 384">
              <a:extLst>
                <a:ext uri="{FF2B5EF4-FFF2-40B4-BE49-F238E27FC236}">
                  <a16:creationId xmlns:a16="http://schemas.microsoft.com/office/drawing/2014/main" id="{A71355C0-4686-4549-B653-A5D7E94144A0}"/>
                </a:ext>
              </a:extLst>
            </p:cNvPr>
            <p:cNvSpPr>
              <a:spLocks noChangeAspect="1" noChangeArrowheads="1"/>
            </p:cNvSpPr>
            <p:nvPr/>
          </p:nvSpPr>
          <p:spPr bwMode="auto">
            <a:xfrm>
              <a:off x="255" y="2925"/>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45" name="Line 385">
              <a:extLst>
                <a:ext uri="{FF2B5EF4-FFF2-40B4-BE49-F238E27FC236}">
                  <a16:creationId xmlns:a16="http://schemas.microsoft.com/office/drawing/2014/main" id="{84D5A53F-3383-4046-8D58-2B5A5B50C859}"/>
                </a:ext>
              </a:extLst>
            </p:cNvPr>
            <p:cNvSpPr>
              <a:spLocks noChangeAspect="1" noChangeShapeType="1"/>
            </p:cNvSpPr>
            <p:nvPr/>
          </p:nvSpPr>
          <p:spPr bwMode="auto">
            <a:xfrm flipV="1">
              <a:off x="257" y="2928"/>
              <a:ext cx="178" cy="13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746" name="Group 386">
              <a:extLst>
                <a:ext uri="{FF2B5EF4-FFF2-40B4-BE49-F238E27FC236}">
                  <a16:creationId xmlns:a16="http://schemas.microsoft.com/office/drawing/2014/main" id="{56CE3AB4-E0F3-4BC5-BDF6-4E045A9235BF}"/>
                </a:ext>
              </a:extLst>
            </p:cNvPr>
            <p:cNvGrpSpPr>
              <a:grpSpLocks noChangeAspect="1"/>
            </p:cNvGrpSpPr>
            <p:nvPr/>
          </p:nvGrpSpPr>
          <p:grpSpPr bwMode="auto">
            <a:xfrm>
              <a:off x="323" y="2947"/>
              <a:ext cx="44" cy="98"/>
              <a:chOff x="862" y="2628"/>
              <a:chExt cx="36" cy="71"/>
            </a:xfrm>
          </p:grpSpPr>
          <p:sp>
            <p:nvSpPr>
              <p:cNvPr id="15747" name="AutoShape 387">
                <a:extLst>
                  <a:ext uri="{FF2B5EF4-FFF2-40B4-BE49-F238E27FC236}">
                    <a16:creationId xmlns:a16="http://schemas.microsoft.com/office/drawing/2014/main" id="{7FAFE7C6-76A9-4F2B-9FF2-03B30AAC58D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748" name="Line 388">
                <a:extLst>
                  <a:ext uri="{FF2B5EF4-FFF2-40B4-BE49-F238E27FC236}">
                    <a16:creationId xmlns:a16="http://schemas.microsoft.com/office/drawing/2014/main" id="{D1F9EEC6-E1E8-4363-840C-324C62BD7C6F}"/>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49" name="Line 389">
                <a:extLst>
                  <a:ext uri="{FF2B5EF4-FFF2-40B4-BE49-F238E27FC236}">
                    <a16:creationId xmlns:a16="http://schemas.microsoft.com/office/drawing/2014/main" id="{3EE94473-FC20-4A2A-9B80-4EC8939C97E1}"/>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50" name="Oval 390">
                <a:extLst>
                  <a:ext uri="{FF2B5EF4-FFF2-40B4-BE49-F238E27FC236}">
                    <a16:creationId xmlns:a16="http://schemas.microsoft.com/office/drawing/2014/main" id="{D60CD430-2AD0-467B-BA7A-912A11E7ED74}"/>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5751" name="Line 391">
            <a:extLst>
              <a:ext uri="{FF2B5EF4-FFF2-40B4-BE49-F238E27FC236}">
                <a16:creationId xmlns:a16="http://schemas.microsoft.com/office/drawing/2014/main" id="{14A675F2-5F0C-4614-802C-EF5D89E933B0}"/>
              </a:ext>
            </a:extLst>
          </p:cNvPr>
          <p:cNvSpPr>
            <a:spLocks noChangeShapeType="1"/>
          </p:cNvSpPr>
          <p:nvPr/>
        </p:nvSpPr>
        <p:spPr bwMode="auto">
          <a:xfrm>
            <a:off x="261938" y="73802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752" name="Text Box 392">
            <a:extLst>
              <a:ext uri="{FF2B5EF4-FFF2-40B4-BE49-F238E27FC236}">
                <a16:creationId xmlns:a16="http://schemas.microsoft.com/office/drawing/2014/main" id="{0F9278E5-A915-4400-A152-BC052633531B}"/>
              </a:ext>
            </a:extLst>
          </p:cNvPr>
          <p:cNvSpPr txBox="1">
            <a:spLocks noChangeArrowheads="1"/>
          </p:cNvSpPr>
          <p:nvPr/>
        </p:nvSpPr>
        <p:spPr bwMode="auto">
          <a:xfrm>
            <a:off x="404813" y="73088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CWUS-27</a:t>
            </a:r>
          </a:p>
          <a:p>
            <a:r>
              <a:rPr lang="en-GB" altLang="en-US" sz="1000" b="1"/>
              <a:t>Marine Reconnaissance Company</a:t>
            </a:r>
          </a:p>
        </p:txBody>
      </p:sp>
      <p:grpSp>
        <p:nvGrpSpPr>
          <p:cNvPr id="15814" name="Group 454">
            <a:extLst>
              <a:ext uri="{FF2B5EF4-FFF2-40B4-BE49-F238E27FC236}">
                <a16:creationId xmlns:a16="http://schemas.microsoft.com/office/drawing/2014/main" id="{8509D865-6ACB-4D07-8EEE-813FEAE16997}"/>
              </a:ext>
            </a:extLst>
          </p:cNvPr>
          <p:cNvGrpSpPr>
            <a:grpSpLocks/>
          </p:cNvGrpSpPr>
          <p:nvPr/>
        </p:nvGrpSpPr>
        <p:grpSpPr bwMode="auto">
          <a:xfrm>
            <a:off x="487363" y="5364163"/>
            <a:ext cx="74612" cy="26987"/>
            <a:chOff x="2373" y="1404"/>
            <a:chExt cx="47" cy="17"/>
          </a:xfrm>
        </p:grpSpPr>
        <p:sp>
          <p:nvSpPr>
            <p:cNvPr id="15815" name="Oval 455">
              <a:extLst>
                <a:ext uri="{FF2B5EF4-FFF2-40B4-BE49-F238E27FC236}">
                  <a16:creationId xmlns:a16="http://schemas.microsoft.com/office/drawing/2014/main" id="{F9FB5DC0-0997-4369-9722-46E5F3CF2D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816" name="Oval 456">
              <a:extLst>
                <a:ext uri="{FF2B5EF4-FFF2-40B4-BE49-F238E27FC236}">
                  <a16:creationId xmlns:a16="http://schemas.microsoft.com/office/drawing/2014/main" id="{123784A2-648A-452C-81F5-A860C870C4F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817" name="Line 457">
            <a:extLst>
              <a:ext uri="{FF2B5EF4-FFF2-40B4-BE49-F238E27FC236}">
                <a16:creationId xmlns:a16="http://schemas.microsoft.com/office/drawing/2014/main" id="{7E6A1ABA-41B1-4FB8-9839-E50ABEC12549}"/>
              </a:ext>
            </a:extLst>
          </p:cNvPr>
          <p:cNvSpPr>
            <a:spLocks noChangeShapeType="1"/>
          </p:cNvSpPr>
          <p:nvPr/>
        </p:nvSpPr>
        <p:spPr bwMode="auto">
          <a:xfrm>
            <a:off x="260350" y="5508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18" name="Text Box 458">
            <a:extLst>
              <a:ext uri="{FF2B5EF4-FFF2-40B4-BE49-F238E27FC236}">
                <a16:creationId xmlns:a16="http://schemas.microsoft.com/office/drawing/2014/main" id="{5DF4A747-8987-4944-944B-9D3C2D03C183}"/>
              </a:ext>
            </a:extLst>
          </p:cNvPr>
          <p:cNvSpPr txBox="1">
            <a:spLocks noChangeArrowheads="1"/>
          </p:cNvSpPr>
          <p:nvPr/>
        </p:nvSpPr>
        <p:spPr bwMode="auto">
          <a:xfrm>
            <a:off x="620713" y="5292725"/>
            <a:ext cx="2695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LVTC-7 Amphibious Assault Vehicle </a:t>
            </a:r>
            <a:r>
              <a:rPr lang="en-GB" altLang="en-US" b="1"/>
              <a:t>(b)</a:t>
            </a:r>
            <a:r>
              <a:rPr lang="en-GB" altLang="en-US"/>
              <a:t>    CWUS-23</a:t>
            </a:r>
            <a:endParaRPr lang="en-GB" altLang="en-US" b="1"/>
          </a:p>
        </p:txBody>
      </p:sp>
      <p:grpSp>
        <p:nvGrpSpPr>
          <p:cNvPr id="15819" name="Group 459">
            <a:extLst>
              <a:ext uri="{FF2B5EF4-FFF2-40B4-BE49-F238E27FC236}">
                <a16:creationId xmlns:a16="http://schemas.microsoft.com/office/drawing/2014/main" id="{1D9260D5-6210-468B-906C-0971E3C1BDB8}"/>
              </a:ext>
            </a:extLst>
          </p:cNvPr>
          <p:cNvGrpSpPr>
            <a:grpSpLocks/>
          </p:cNvGrpSpPr>
          <p:nvPr/>
        </p:nvGrpSpPr>
        <p:grpSpPr bwMode="auto">
          <a:xfrm>
            <a:off x="404813" y="5722938"/>
            <a:ext cx="241300" cy="155575"/>
            <a:chOff x="2341" y="2290"/>
            <a:chExt cx="181" cy="123"/>
          </a:xfrm>
        </p:grpSpPr>
        <p:sp>
          <p:nvSpPr>
            <p:cNvPr id="15820" name="Rectangle 460">
              <a:extLst>
                <a:ext uri="{FF2B5EF4-FFF2-40B4-BE49-F238E27FC236}">
                  <a16:creationId xmlns:a16="http://schemas.microsoft.com/office/drawing/2014/main" id="{AF24637F-224C-4F23-8D64-46B7C4744B1D}"/>
                </a:ext>
              </a:extLst>
            </p:cNvPr>
            <p:cNvSpPr>
              <a:spLocks noChangeAspect="1" noChangeArrowheads="1"/>
            </p:cNvSpPr>
            <p:nvPr/>
          </p:nvSpPr>
          <p:spPr bwMode="auto">
            <a:xfrm>
              <a:off x="2341"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21" name="Oval 461">
              <a:extLst>
                <a:ext uri="{FF2B5EF4-FFF2-40B4-BE49-F238E27FC236}">
                  <a16:creationId xmlns:a16="http://schemas.microsoft.com/office/drawing/2014/main" id="{0D4421F1-D386-4187-B4E1-325155125E68}"/>
                </a:ext>
              </a:extLst>
            </p:cNvPr>
            <p:cNvSpPr>
              <a:spLocks noChangeAspect="1" noChangeArrowheads="1"/>
            </p:cNvSpPr>
            <p:nvPr/>
          </p:nvSpPr>
          <p:spPr bwMode="auto">
            <a:xfrm>
              <a:off x="2374"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22" name="AutoShape 462">
              <a:extLst>
                <a:ext uri="{FF2B5EF4-FFF2-40B4-BE49-F238E27FC236}">
                  <a16:creationId xmlns:a16="http://schemas.microsoft.com/office/drawing/2014/main" id="{76F44589-8C0C-4F86-9C21-CE7872328D66}"/>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23" name="Line 463">
              <a:extLst>
                <a:ext uri="{FF2B5EF4-FFF2-40B4-BE49-F238E27FC236}">
                  <a16:creationId xmlns:a16="http://schemas.microsoft.com/office/drawing/2014/main" id="{8DFBBD56-B481-403B-BFB0-BDE6C852DFC7}"/>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24" name="Line 464">
              <a:extLst>
                <a:ext uri="{FF2B5EF4-FFF2-40B4-BE49-F238E27FC236}">
                  <a16:creationId xmlns:a16="http://schemas.microsoft.com/office/drawing/2014/main" id="{15B4F860-CB3A-4DA0-8A2B-E51D90D6476E}"/>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25" name="Oval 465">
              <a:extLst>
                <a:ext uri="{FF2B5EF4-FFF2-40B4-BE49-F238E27FC236}">
                  <a16:creationId xmlns:a16="http://schemas.microsoft.com/office/drawing/2014/main" id="{4B1FB537-676A-4913-992A-6B7378080FF1}"/>
                </a:ext>
              </a:extLst>
            </p:cNvPr>
            <p:cNvSpPr>
              <a:spLocks noChangeAspect="1" noChangeArrowheads="1"/>
            </p:cNvSpPr>
            <p:nvPr/>
          </p:nvSpPr>
          <p:spPr bwMode="auto">
            <a:xfrm>
              <a:off x="2429" y="2324"/>
              <a:ext cx="5" cy="4"/>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826" name="Group 466">
              <a:extLst>
                <a:ext uri="{FF2B5EF4-FFF2-40B4-BE49-F238E27FC236}">
                  <a16:creationId xmlns:a16="http://schemas.microsoft.com/office/drawing/2014/main" id="{F6D4A578-9A9D-49FC-B03C-61A6D34E3944}"/>
                </a:ext>
              </a:extLst>
            </p:cNvPr>
            <p:cNvGrpSpPr>
              <a:grpSpLocks noChangeAspect="1"/>
            </p:cNvGrpSpPr>
            <p:nvPr/>
          </p:nvGrpSpPr>
          <p:grpSpPr bwMode="auto">
            <a:xfrm>
              <a:off x="2341" y="2381"/>
              <a:ext cx="180" cy="21"/>
              <a:chOff x="3778" y="433"/>
              <a:chExt cx="566" cy="67"/>
            </a:xfrm>
          </p:grpSpPr>
          <p:grpSp>
            <p:nvGrpSpPr>
              <p:cNvPr id="15827" name="Group 467">
                <a:extLst>
                  <a:ext uri="{FF2B5EF4-FFF2-40B4-BE49-F238E27FC236}">
                    <a16:creationId xmlns:a16="http://schemas.microsoft.com/office/drawing/2014/main" id="{A5921008-D8EC-42E5-86C8-E3E14E28EE29}"/>
                  </a:ext>
                </a:extLst>
              </p:cNvPr>
              <p:cNvGrpSpPr>
                <a:grpSpLocks noChangeAspect="1"/>
              </p:cNvGrpSpPr>
              <p:nvPr/>
            </p:nvGrpSpPr>
            <p:grpSpPr bwMode="auto">
              <a:xfrm>
                <a:off x="3778" y="433"/>
                <a:ext cx="158" cy="67"/>
                <a:chOff x="1632" y="1249"/>
                <a:chExt cx="48" cy="24"/>
              </a:xfrm>
            </p:grpSpPr>
            <p:sp>
              <p:nvSpPr>
                <p:cNvPr id="15828" name="AutoShape 468">
                  <a:extLst>
                    <a:ext uri="{FF2B5EF4-FFF2-40B4-BE49-F238E27FC236}">
                      <a16:creationId xmlns:a16="http://schemas.microsoft.com/office/drawing/2014/main" id="{F688861D-2AFC-429C-BDDB-4902FEF9E2DD}"/>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29" name="AutoShape 469">
                  <a:extLst>
                    <a:ext uri="{FF2B5EF4-FFF2-40B4-BE49-F238E27FC236}">
                      <a16:creationId xmlns:a16="http://schemas.microsoft.com/office/drawing/2014/main" id="{2F4FE0F8-C6EB-4455-BE07-79DF007DF5BD}"/>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830" name="Group 470">
                <a:extLst>
                  <a:ext uri="{FF2B5EF4-FFF2-40B4-BE49-F238E27FC236}">
                    <a16:creationId xmlns:a16="http://schemas.microsoft.com/office/drawing/2014/main" id="{00164FFC-A7BB-44B8-8D02-EDCE807CB300}"/>
                  </a:ext>
                </a:extLst>
              </p:cNvPr>
              <p:cNvGrpSpPr>
                <a:grpSpLocks noChangeAspect="1"/>
              </p:cNvGrpSpPr>
              <p:nvPr/>
            </p:nvGrpSpPr>
            <p:grpSpPr bwMode="auto">
              <a:xfrm>
                <a:off x="3940" y="433"/>
                <a:ext cx="158" cy="67"/>
                <a:chOff x="1632" y="1249"/>
                <a:chExt cx="48" cy="24"/>
              </a:xfrm>
            </p:grpSpPr>
            <p:sp>
              <p:nvSpPr>
                <p:cNvPr id="15831" name="AutoShape 471">
                  <a:extLst>
                    <a:ext uri="{FF2B5EF4-FFF2-40B4-BE49-F238E27FC236}">
                      <a16:creationId xmlns:a16="http://schemas.microsoft.com/office/drawing/2014/main" id="{568EA964-A87C-4C9E-BC1A-952FA983B139}"/>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32" name="AutoShape 472">
                  <a:extLst>
                    <a:ext uri="{FF2B5EF4-FFF2-40B4-BE49-F238E27FC236}">
                      <a16:creationId xmlns:a16="http://schemas.microsoft.com/office/drawing/2014/main" id="{874925B8-9153-4F2E-95FD-1A697A70D3BE}"/>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5833" name="Group 473">
                <a:extLst>
                  <a:ext uri="{FF2B5EF4-FFF2-40B4-BE49-F238E27FC236}">
                    <a16:creationId xmlns:a16="http://schemas.microsoft.com/office/drawing/2014/main" id="{F9AF7E2C-7DC5-4DFE-A9F5-0612806A54DA}"/>
                  </a:ext>
                </a:extLst>
              </p:cNvPr>
              <p:cNvGrpSpPr>
                <a:grpSpLocks noChangeAspect="1"/>
              </p:cNvGrpSpPr>
              <p:nvPr/>
            </p:nvGrpSpPr>
            <p:grpSpPr bwMode="auto">
              <a:xfrm>
                <a:off x="4102" y="433"/>
                <a:ext cx="158" cy="67"/>
                <a:chOff x="1632" y="1249"/>
                <a:chExt cx="48" cy="24"/>
              </a:xfrm>
            </p:grpSpPr>
            <p:sp>
              <p:nvSpPr>
                <p:cNvPr id="15834" name="AutoShape 474">
                  <a:extLst>
                    <a:ext uri="{FF2B5EF4-FFF2-40B4-BE49-F238E27FC236}">
                      <a16:creationId xmlns:a16="http://schemas.microsoft.com/office/drawing/2014/main" id="{2ABBA56B-FED0-435E-9B43-7B6FC28BF078}"/>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35" name="AutoShape 475">
                  <a:extLst>
                    <a:ext uri="{FF2B5EF4-FFF2-40B4-BE49-F238E27FC236}">
                      <a16:creationId xmlns:a16="http://schemas.microsoft.com/office/drawing/2014/main" id="{57E989E7-8157-44C5-9A64-119AFC2FDE1F}"/>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5836" name="AutoShape 476">
                <a:extLst>
                  <a:ext uri="{FF2B5EF4-FFF2-40B4-BE49-F238E27FC236}">
                    <a16:creationId xmlns:a16="http://schemas.microsoft.com/office/drawing/2014/main" id="{EB3FA7C9-B5D1-40BD-BE2F-1775621619D0}"/>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5837" name="Group 477">
            <a:extLst>
              <a:ext uri="{FF2B5EF4-FFF2-40B4-BE49-F238E27FC236}">
                <a16:creationId xmlns:a16="http://schemas.microsoft.com/office/drawing/2014/main" id="{DA2D1AA1-FD13-449C-B74A-7840C378676E}"/>
              </a:ext>
            </a:extLst>
          </p:cNvPr>
          <p:cNvGrpSpPr>
            <a:grpSpLocks/>
          </p:cNvGrpSpPr>
          <p:nvPr/>
        </p:nvGrpSpPr>
        <p:grpSpPr bwMode="auto">
          <a:xfrm>
            <a:off x="487363" y="5651500"/>
            <a:ext cx="74612" cy="26988"/>
            <a:chOff x="2373" y="1404"/>
            <a:chExt cx="47" cy="17"/>
          </a:xfrm>
        </p:grpSpPr>
        <p:sp>
          <p:nvSpPr>
            <p:cNvPr id="15838" name="Oval 478">
              <a:extLst>
                <a:ext uri="{FF2B5EF4-FFF2-40B4-BE49-F238E27FC236}">
                  <a16:creationId xmlns:a16="http://schemas.microsoft.com/office/drawing/2014/main" id="{A6948F65-5863-4FED-8779-7323BAF9F78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839" name="Oval 479">
              <a:extLst>
                <a:ext uri="{FF2B5EF4-FFF2-40B4-BE49-F238E27FC236}">
                  <a16:creationId xmlns:a16="http://schemas.microsoft.com/office/drawing/2014/main" id="{7CD6E2BC-C0B7-4B52-B8BC-AF6FFF2C3B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840" name="Line 480">
            <a:extLst>
              <a:ext uri="{FF2B5EF4-FFF2-40B4-BE49-F238E27FC236}">
                <a16:creationId xmlns:a16="http://schemas.microsoft.com/office/drawing/2014/main" id="{D4C87896-5F82-4C0F-8472-C74B51125E38}"/>
              </a:ext>
            </a:extLst>
          </p:cNvPr>
          <p:cNvSpPr>
            <a:spLocks noChangeShapeType="1"/>
          </p:cNvSpPr>
          <p:nvPr/>
        </p:nvSpPr>
        <p:spPr bwMode="auto">
          <a:xfrm>
            <a:off x="260350" y="5795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41" name="Text Box 481">
            <a:extLst>
              <a:ext uri="{FF2B5EF4-FFF2-40B4-BE49-F238E27FC236}">
                <a16:creationId xmlns:a16="http://schemas.microsoft.com/office/drawing/2014/main" id="{CDAE3C0E-0112-4564-8442-F6D166D13ADB}"/>
              </a:ext>
            </a:extLst>
          </p:cNvPr>
          <p:cNvSpPr txBox="1">
            <a:spLocks noChangeArrowheads="1"/>
          </p:cNvSpPr>
          <p:nvPr/>
        </p:nvSpPr>
        <p:spPr bwMode="auto">
          <a:xfrm>
            <a:off x="620713" y="5651500"/>
            <a:ext cx="26908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x22 </a:t>
            </a:r>
            <a:r>
              <a:rPr lang="en-GB" altLang="en-US"/>
              <a:t>LVTP-7 Amphibious Assault Vehicle </a:t>
            </a:r>
            <a:r>
              <a:rPr lang="en-GB" altLang="en-US" b="1"/>
              <a:t>(ab)</a:t>
            </a:r>
            <a:r>
              <a:rPr lang="en-GB" altLang="en-US"/>
              <a:t>CWUS-23</a:t>
            </a:r>
            <a:endParaRPr lang="en-GB" altLang="en-US" b="1"/>
          </a:p>
        </p:txBody>
      </p:sp>
      <p:sp>
        <p:nvSpPr>
          <p:cNvPr id="15842" name="Line 482">
            <a:extLst>
              <a:ext uri="{FF2B5EF4-FFF2-40B4-BE49-F238E27FC236}">
                <a16:creationId xmlns:a16="http://schemas.microsoft.com/office/drawing/2014/main" id="{B646D7AA-5E78-4430-9DFE-1EFD015B07D3}"/>
              </a:ext>
            </a:extLst>
          </p:cNvPr>
          <p:cNvSpPr>
            <a:spLocks noChangeShapeType="1"/>
          </p:cNvSpPr>
          <p:nvPr/>
        </p:nvSpPr>
        <p:spPr bwMode="auto">
          <a:xfrm>
            <a:off x="260350" y="5292725"/>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43" name="Text Box 483">
            <a:extLst>
              <a:ext uri="{FF2B5EF4-FFF2-40B4-BE49-F238E27FC236}">
                <a16:creationId xmlns:a16="http://schemas.microsoft.com/office/drawing/2014/main" id="{B9170836-ADEE-4366-BAA3-05D9CD860AC5}"/>
              </a:ext>
            </a:extLst>
          </p:cNvPr>
          <p:cNvSpPr txBox="1">
            <a:spLocks noChangeArrowheads="1"/>
          </p:cNvSpPr>
          <p:nvPr/>
        </p:nvSpPr>
        <p:spPr bwMode="auto">
          <a:xfrm>
            <a:off x="115888" y="5940425"/>
            <a:ext cx="3241675"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Assault Amphibian Company would provide sufficient amphibious transport for a full Marine Battalion to get ashore.  Alternatively, the company may be split into </a:t>
            </a:r>
            <a:r>
              <a:rPr lang="en-GB" altLang="en-US" b="1"/>
              <a:t>x4 </a:t>
            </a:r>
            <a:r>
              <a:rPr lang="en-GB" altLang="en-US"/>
              <a:t>Assault Amphibian Platoon Manoeuvre Elements, each of </a:t>
            </a:r>
            <a:r>
              <a:rPr lang="en-GB" altLang="en-US" b="1"/>
              <a:t>x5 </a:t>
            </a:r>
            <a:r>
              <a:rPr lang="en-GB" altLang="en-US"/>
              <a:t>LVTP-7.</a:t>
            </a:r>
          </a:p>
          <a:p>
            <a:endParaRPr lang="en-GB" altLang="en-US"/>
          </a:p>
          <a:p>
            <a:r>
              <a:rPr lang="en-GB" altLang="en-US" b="1"/>
              <a:t>(b) </a:t>
            </a:r>
            <a:r>
              <a:rPr lang="en-GB" altLang="en-US"/>
              <a:t>In 1985: Replace LVTP-7 with:</a:t>
            </a:r>
          </a:p>
          <a:p>
            <a:r>
              <a:rPr lang="en-GB" altLang="en-US"/>
              <a:t>     AAVP-7A1 Amphibious Assault Vehicle                      CWUS-24</a:t>
            </a:r>
            <a:endParaRPr lang="en-GB" altLang="en-US" b="1"/>
          </a:p>
        </p:txBody>
      </p:sp>
      <p:sp>
        <p:nvSpPr>
          <p:cNvPr id="15860" name="Line 500">
            <a:extLst>
              <a:ext uri="{FF2B5EF4-FFF2-40B4-BE49-F238E27FC236}">
                <a16:creationId xmlns:a16="http://schemas.microsoft.com/office/drawing/2014/main" id="{4D3272BB-2B39-45ED-90F5-F8C2DC0EDAA1}"/>
              </a:ext>
            </a:extLst>
          </p:cNvPr>
          <p:cNvSpPr>
            <a:spLocks noChangeShapeType="1"/>
          </p:cNvSpPr>
          <p:nvPr/>
        </p:nvSpPr>
        <p:spPr bwMode="auto">
          <a:xfrm>
            <a:off x="260350" y="7885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61" name="Line 501">
            <a:extLst>
              <a:ext uri="{FF2B5EF4-FFF2-40B4-BE49-F238E27FC236}">
                <a16:creationId xmlns:a16="http://schemas.microsoft.com/office/drawing/2014/main" id="{67D658F2-7997-45A3-AF82-A11637102FD5}"/>
              </a:ext>
            </a:extLst>
          </p:cNvPr>
          <p:cNvSpPr>
            <a:spLocks noChangeShapeType="1"/>
          </p:cNvSpPr>
          <p:nvPr/>
        </p:nvSpPr>
        <p:spPr bwMode="auto">
          <a:xfrm>
            <a:off x="260350" y="766762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862" name="Group 502">
            <a:extLst>
              <a:ext uri="{FF2B5EF4-FFF2-40B4-BE49-F238E27FC236}">
                <a16:creationId xmlns:a16="http://schemas.microsoft.com/office/drawing/2014/main" id="{0E1D10F2-5134-4300-854F-978DA7ADF1BE}"/>
              </a:ext>
            </a:extLst>
          </p:cNvPr>
          <p:cNvGrpSpPr>
            <a:grpSpLocks/>
          </p:cNvGrpSpPr>
          <p:nvPr/>
        </p:nvGrpSpPr>
        <p:grpSpPr bwMode="auto">
          <a:xfrm>
            <a:off x="404813" y="7812088"/>
            <a:ext cx="231775" cy="157162"/>
            <a:chOff x="933" y="149"/>
            <a:chExt cx="146" cy="99"/>
          </a:xfrm>
        </p:grpSpPr>
        <p:sp>
          <p:nvSpPr>
            <p:cNvPr id="15863" name="Rectangle 503">
              <a:extLst>
                <a:ext uri="{FF2B5EF4-FFF2-40B4-BE49-F238E27FC236}">
                  <a16:creationId xmlns:a16="http://schemas.microsoft.com/office/drawing/2014/main" id="{79402749-A13E-47B0-9E82-AFCDD2B9B541}"/>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64" name="Text Box 504">
              <a:extLst>
                <a:ext uri="{FF2B5EF4-FFF2-40B4-BE49-F238E27FC236}">
                  <a16:creationId xmlns:a16="http://schemas.microsoft.com/office/drawing/2014/main" id="{2AF765C2-2DF2-44BF-9385-41174990A008}"/>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5865" name="Group 505">
            <a:extLst>
              <a:ext uri="{FF2B5EF4-FFF2-40B4-BE49-F238E27FC236}">
                <a16:creationId xmlns:a16="http://schemas.microsoft.com/office/drawing/2014/main" id="{94F26BA8-118B-447B-98A2-9985DF6C3C22}"/>
              </a:ext>
            </a:extLst>
          </p:cNvPr>
          <p:cNvGrpSpPr>
            <a:grpSpLocks/>
          </p:cNvGrpSpPr>
          <p:nvPr/>
        </p:nvGrpSpPr>
        <p:grpSpPr bwMode="auto">
          <a:xfrm>
            <a:off x="482600" y="7740650"/>
            <a:ext cx="74613" cy="26988"/>
            <a:chOff x="2373" y="1404"/>
            <a:chExt cx="47" cy="17"/>
          </a:xfrm>
        </p:grpSpPr>
        <p:sp>
          <p:nvSpPr>
            <p:cNvPr id="15866" name="Oval 506">
              <a:extLst>
                <a:ext uri="{FF2B5EF4-FFF2-40B4-BE49-F238E27FC236}">
                  <a16:creationId xmlns:a16="http://schemas.microsoft.com/office/drawing/2014/main" id="{7299BBD0-DF12-461E-9FF0-A11AED078CA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867" name="Oval 507">
              <a:extLst>
                <a:ext uri="{FF2B5EF4-FFF2-40B4-BE49-F238E27FC236}">
                  <a16:creationId xmlns:a16="http://schemas.microsoft.com/office/drawing/2014/main" id="{B4A69C60-AF84-484B-958F-7EE017DB40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868" name="Text Box 508">
            <a:extLst>
              <a:ext uri="{FF2B5EF4-FFF2-40B4-BE49-F238E27FC236}">
                <a16:creationId xmlns:a16="http://schemas.microsoft.com/office/drawing/2014/main" id="{797144DB-CC56-406F-A81D-A64A6C5072D2}"/>
              </a:ext>
            </a:extLst>
          </p:cNvPr>
          <p:cNvSpPr txBox="1">
            <a:spLocks noChangeArrowheads="1"/>
          </p:cNvSpPr>
          <p:nvPr/>
        </p:nvSpPr>
        <p:spPr bwMode="auto">
          <a:xfrm>
            <a:off x="620713" y="7667625"/>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15869" name="Group 509">
            <a:extLst>
              <a:ext uri="{FF2B5EF4-FFF2-40B4-BE49-F238E27FC236}">
                <a16:creationId xmlns:a16="http://schemas.microsoft.com/office/drawing/2014/main" id="{63DBFB88-6CE3-42B9-8598-A3D4DC03F833}"/>
              </a:ext>
            </a:extLst>
          </p:cNvPr>
          <p:cNvGrpSpPr>
            <a:grpSpLocks/>
          </p:cNvGrpSpPr>
          <p:nvPr/>
        </p:nvGrpSpPr>
        <p:grpSpPr bwMode="auto">
          <a:xfrm>
            <a:off x="404813" y="8099425"/>
            <a:ext cx="234950" cy="160338"/>
            <a:chOff x="255" y="1338"/>
            <a:chExt cx="148" cy="101"/>
          </a:xfrm>
        </p:grpSpPr>
        <p:sp>
          <p:nvSpPr>
            <p:cNvPr id="15870" name="Rectangle 510">
              <a:extLst>
                <a:ext uri="{FF2B5EF4-FFF2-40B4-BE49-F238E27FC236}">
                  <a16:creationId xmlns:a16="http://schemas.microsoft.com/office/drawing/2014/main" id="{0C1C49D2-A935-44B6-999D-FB5ECE5885FA}"/>
                </a:ext>
              </a:extLst>
            </p:cNvPr>
            <p:cNvSpPr>
              <a:spLocks noChangeAspect="1" noChangeArrowheads="1"/>
            </p:cNvSpPr>
            <p:nvPr/>
          </p:nvSpPr>
          <p:spPr bwMode="auto">
            <a:xfrm>
              <a:off x="255" y="1338"/>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71" name="Line 511">
              <a:extLst>
                <a:ext uri="{FF2B5EF4-FFF2-40B4-BE49-F238E27FC236}">
                  <a16:creationId xmlns:a16="http://schemas.microsoft.com/office/drawing/2014/main" id="{D75F5FB9-F5EE-4485-9872-BCE5C2112A1E}"/>
                </a:ext>
              </a:extLst>
            </p:cNvPr>
            <p:cNvSpPr>
              <a:spLocks noChangeAspect="1" noChangeShapeType="1"/>
            </p:cNvSpPr>
            <p:nvPr/>
          </p:nvSpPr>
          <p:spPr bwMode="auto">
            <a:xfrm flipV="1">
              <a:off x="257" y="1340"/>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872" name="Group 512">
              <a:extLst>
                <a:ext uri="{FF2B5EF4-FFF2-40B4-BE49-F238E27FC236}">
                  <a16:creationId xmlns:a16="http://schemas.microsoft.com/office/drawing/2014/main" id="{8E00D966-EAD9-4074-BD9C-CBC9F8AA2A0B}"/>
                </a:ext>
              </a:extLst>
            </p:cNvPr>
            <p:cNvGrpSpPr>
              <a:grpSpLocks noChangeAspect="1"/>
            </p:cNvGrpSpPr>
            <p:nvPr/>
          </p:nvGrpSpPr>
          <p:grpSpPr bwMode="auto">
            <a:xfrm>
              <a:off x="310" y="1354"/>
              <a:ext cx="36" cy="73"/>
              <a:chOff x="862" y="2628"/>
              <a:chExt cx="36" cy="71"/>
            </a:xfrm>
          </p:grpSpPr>
          <p:sp>
            <p:nvSpPr>
              <p:cNvPr id="15873" name="AutoShape 513">
                <a:extLst>
                  <a:ext uri="{FF2B5EF4-FFF2-40B4-BE49-F238E27FC236}">
                    <a16:creationId xmlns:a16="http://schemas.microsoft.com/office/drawing/2014/main" id="{5F20D237-00A8-4E77-AE66-07CC0925C209}"/>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74" name="Line 514">
                <a:extLst>
                  <a:ext uri="{FF2B5EF4-FFF2-40B4-BE49-F238E27FC236}">
                    <a16:creationId xmlns:a16="http://schemas.microsoft.com/office/drawing/2014/main" id="{8881CDAF-E741-43E2-B0DD-BAF58ACDFFC6}"/>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75" name="Line 515">
                <a:extLst>
                  <a:ext uri="{FF2B5EF4-FFF2-40B4-BE49-F238E27FC236}">
                    <a16:creationId xmlns:a16="http://schemas.microsoft.com/office/drawing/2014/main" id="{CA38F613-CCD6-4FC6-B91B-A06936442728}"/>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76" name="Oval 516">
                <a:extLst>
                  <a:ext uri="{FF2B5EF4-FFF2-40B4-BE49-F238E27FC236}">
                    <a16:creationId xmlns:a16="http://schemas.microsoft.com/office/drawing/2014/main" id="{C7219B67-3785-4A18-AAA1-E86E27A63472}"/>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5877" name="Group 517">
            <a:extLst>
              <a:ext uri="{FF2B5EF4-FFF2-40B4-BE49-F238E27FC236}">
                <a16:creationId xmlns:a16="http://schemas.microsoft.com/office/drawing/2014/main" id="{BFA7CDC8-CA73-43C5-8A48-A69E5FEC6E3C}"/>
              </a:ext>
            </a:extLst>
          </p:cNvPr>
          <p:cNvGrpSpPr>
            <a:grpSpLocks/>
          </p:cNvGrpSpPr>
          <p:nvPr/>
        </p:nvGrpSpPr>
        <p:grpSpPr bwMode="auto">
          <a:xfrm>
            <a:off x="484188" y="8027988"/>
            <a:ext cx="74612" cy="26987"/>
            <a:chOff x="2373" y="1404"/>
            <a:chExt cx="47" cy="17"/>
          </a:xfrm>
        </p:grpSpPr>
        <p:sp>
          <p:nvSpPr>
            <p:cNvPr id="15878" name="Oval 518">
              <a:extLst>
                <a:ext uri="{FF2B5EF4-FFF2-40B4-BE49-F238E27FC236}">
                  <a16:creationId xmlns:a16="http://schemas.microsoft.com/office/drawing/2014/main" id="{5E5A15D0-A973-452D-AD68-84E1891805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879" name="Oval 519">
              <a:extLst>
                <a:ext uri="{FF2B5EF4-FFF2-40B4-BE49-F238E27FC236}">
                  <a16:creationId xmlns:a16="http://schemas.microsoft.com/office/drawing/2014/main" id="{DAA8DCE9-BAB5-485E-B4C5-2FF1F4C299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880" name="Line 520">
            <a:extLst>
              <a:ext uri="{FF2B5EF4-FFF2-40B4-BE49-F238E27FC236}">
                <a16:creationId xmlns:a16="http://schemas.microsoft.com/office/drawing/2014/main" id="{680945D5-D949-4048-B3DB-996D331D471B}"/>
              </a:ext>
            </a:extLst>
          </p:cNvPr>
          <p:cNvSpPr>
            <a:spLocks noChangeShapeType="1"/>
          </p:cNvSpPr>
          <p:nvPr/>
        </p:nvSpPr>
        <p:spPr bwMode="auto">
          <a:xfrm>
            <a:off x="260350" y="8172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81" name="Text Box 521">
            <a:extLst>
              <a:ext uri="{FF2B5EF4-FFF2-40B4-BE49-F238E27FC236}">
                <a16:creationId xmlns:a16="http://schemas.microsoft.com/office/drawing/2014/main" id="{BE6281C6-989C-44DA-B7D7-E3B498E25ECE}"/>
              </a:ext>
            </a:extLst>
          </p:cNvPr>
          <p:cNvSpPr txBox="1">
            <a:spLocks noChangeArrowheads="1"/>
          </p:cNvSpPr>
          <p:nvPr/>
        </p:nvSpPr>
        <p:spPr bwMode="auto">
          <a:xfrm>
            <a:off x="620713" y="7956550"/>
            <a:ext cx="2736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x12 </a:t>
            </a:r>
            <a:r>
              <a:rPr lang="en-GB" altLang="en-US"/>
              <a:t>Marine Recon Team                                  CWUS-53</a:t>
            </a:r>
            <a:endParaRPr lang="en-GB" altLang="en-US" b="1"/>
          </a:p>
        </p:txBody>
      </p:sp>
      <p:grpSp>
        <p:nvGrpSpPr>
          <p:cNvPr id="15882" name="Group 522">
            <a:extLst>
              <a:ext uri="{FF2B5EF4-FFF2-40B4-BE49-F238E27FC236}">
                <a16:creationId xmlns:a16="http://schemas.microsoft.com/office/drawing/2014/main" id="{76465D43-EF34-4A77-A468-62F297C9B33B}"/>
              </a:ext>
            </a:extLst>
          </p:cNvPr>
          <p:cNvGrpSpPr>
            <a:grpSpLocks/>
          </p:cNvGrpSpPr>
          <p:nvPr/>
        </p:nvGrpSpPr>
        <p:grpSpPr bwMode="auto">
          <a:xfrm>
            <a:off x="3502025" y="254000"/>
            <a:ext cx="287338" cy="215900"/>
            <a:chOff x="2795" y="2789"/>
            <a:chExt cx="152" cy="99"/>
          </a:xfrm>
        </p:grpSpPr>
        <p:sp>
          <p:nvSpPr>
            <p:cNvPr id="15883" name="Rectangle 523">
              <a:extLst>
                <a:ext uri="{FF2B5EF4-FFF2-40B4-BE49-F238E27FC236}">
                  <a16:creationId xmlns:a16="http://schemas.microsoft.com/office/drawing/2014/main" id="{7FDE71E5-FC6F-4388-BE02-ED517559F5D3}"/>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884" name="Line 524">
              <a:extLst>
                <a:ext uri="{FF2B5EF4-FFF2-40B4-BE49-F238E27FC236}">
                  <a16:creationId xmlns:a16="http://schemas.microsoft.com/office/drawing/2014/main" id="{40AA4B78-3BF1-41AE-BC74-D8DF50784FD6}"/>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85" name="Line 525">
              <a:extLst>
                <a:ext uri="{FF2B5EF4-FFF2-40B4-BE49-F238E27FC236}">
                  <a16:creationId xmlns:a16="http://schemas.microsoft.com/office/drawing/2014/main" id="{574840E8-2651-4BC1-96F1-AD0C276CDC72}"/>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886" name="Line 526">
              <a:extLst>
                <a:ext uri="{FF2B5EF4-FFF2-40B4-BE49-F238E27FC236}">
                  <a16:creationId xmlns:a16="http://schemas.microsoft.com/office/drawing/2014/main" id="{CF1BA37F-4FA2-48CF-935E-5B87812CB6E7}"/>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887" name="Text Box 527">
            <a:extLst>
              <a:ext uri="{FF2B5EF4-FFF2-40B4-BE49-F238E27FC236}">
                <a16:creationId xmlns:a16="http://schemas.microsoft.com/office/drawing/2014/main" id="{5156AA3B-EE61-436A-8DA3-888EEF54D90C}"/>
              </a:ext>
            </a:extLst>
          </p:cNvPr>
          <p:cNvSpPr txBox="1">
            <a:spLocks noChangeArrowheads="1"/>
          </p:cNvSpPr>
          <p:nvPr/>
        </p:nvSpPr>
        <p:spPr bwMode="auto">
          <a:xfrm>
            <a:off x="3789363" y="1095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CWUS-28</a:t>
            </a:r>
          </a:p>
          <a:p>
            <a:r>
              <a:rPr lang="en-GB" altLang="en-US" sz="1000" b="1"/>
              <a:t>Medium SAM Battery</a:t>
            </a:r>
          </a:p>
        </p:txBody>
      </p:sp>
      <p:sp>
        <p:nvSpPr>
          <p:cNvPr id="15888" name="Line 528">
            <a:extLst>
              <a:ext uri="{FF2B5EF4-FFF2-40B4-BE49-F238E27FC236}">
                <a16:creationId xmlns:a16="http://schemas.microsoft.com/office/drawing/2014/main" id="{4AC493ED-89BC-452C-BC6E-9080D973BE72}"/>
              </a:ext>
            </a:extLst>
          </p:cNvPr>
          <p:cNvSpPr>
            <a:spLocks noChangeShapeType="1"/>
          </p:cNvSpPr>
          <p:nvPr/>
        </p:nvSpPr>
        <p:spPr bwMode="auto">
          <a:xfrm>
            <a:off x="3646488"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14" name="Line 554">
            <a:extLst>
              <a:ext uri="{FF2B5EF4-FFF2-40B4-BE49-F238E27FC236}">
                <a16:creationId xmlns:a16="http://schemas.microsoft.com/office/drawing/2014/main" id="{054AE6D2-35C5-4A92-8746-B27B02AA16F9}"/>
              </a:ext>
            </a:extLst>
          </p:cNvPr>
          <p:cNvSpPr>
            <a:spLocks noChangeShapeType="1"/>
          </p:cNvSpPr>
          <p:nvPr/>
        </p:nvSpPr>
        <p:spPr bwMode="auto">
          <a:xfrm>
            <a:off x="3860800"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915" name="Group 555">
            <a:extLst>
              <a:ext uri="{FF2B5EF4-FFF2-40B4-BE49-F238E27FC236}">
                <a16:creationId xmlns:a16="http://schemas.microsoft.com/office/drawing/2014/main" id="{A0481B33-52B7-4584-93F2-0197719C0B08}"/>
              </a:ext>
            </a:extLst>
          </p:cNvPr>
          <p:cNvGrpSpPr>
            <a:grpSpLocks/>
          </p:cNvGrpSpPr>
          <p:nvPr/>
        </p:nvGrpSpPr>
        <p:grpSpPr bwMode="auto">
          <a:xfrm>
            <a:off x="3871913" y="1404938"/>
            <a:ext cx="74612" cy="26987"/>
            <a:chOff x="2373" y="1404"/>
            <a:chExt cx="47" cy="17"/>
          </a:xfrm>
        </p:grpSpPr>
        <p:sp>
          <p:nvSpPr>
            <p:cNvPr id="15916" name="Oval 556">
              <a:extLst>
                <a:ext uri="{FF2B5EF4-FFF2-40B4-BE49-F238E27FC236}">
                  <a16:creationId xmlns:a16="http://schemas.microsoft.com/office/drawing/2014/main" id="{CE81E024-D4B6-4FDB-9217-C3F3FBA3C30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17" name="Oval 557">
              <a:extLst>
                <a:ext uri="{FF2B5EF4-FFF2-40B4-BE49-F238E27FC236}">
                  <a16:creationId xmlns:a16="http://schemas.microsoft.com/office/drawing/2014/main" id="{313AE3A7-47D1-483F-925C-CF6C1686600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18" name="Text Box 558">
            <a:extLst>
              <a:ext uri="{FF2B5EF4-FFF2-40B4-BE49-F238E27FC236}">
                <a16:creationId xmlns:a16="http://schemas.microsoft.com/office/drawing/2014/main" id="{92FB1AC7-1FA4-43C9-8481-392F48C1E573}"/>
              </a:ext>
            </a:extLst>
          </p:cNvPr>
          <p:cNvSpPr txBox="1">
            <a:spLocks noChangeArrowheads="1"/>
          </p:cNvSpPr>
          <p:nvPr/>
        </p:nvSpPr>
        <p:spPr bwMode="auto">
          <a:xfrm>
            <a:off x="4005263" y="1331913"/>
            <a:ext cx="26463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M813 5-Ton Truck </a:t>
            </a:r>
            <a:r>
              <a:rPr lang="en-GB" altLang="en-US" b="1"/>
              <a:t>         </a:t>
            </a:r>
            <a:r>
              <a:rPr lang="en-GB" altLang="en-US"/>
              <a:t>                          CWUS-33</a:t>
            </a:r>
            <a:endParaRPr lang="en-GB" altLang="en-US" b="1"/>
          </a:p>
        </p:txBody>
      </p:sp>
      <p:grpSp>
        <p:nvGrpSpPr>
          <p:cNvPr id="15919" name="Group 559">
            <a:extLst>
              <a:ext uri="{FF2B5EF4-FFF2-40B4-BE49-F238E27FC236}">
                <a16:creationId xmlns:a16="http://schemas.microsoft.com/office/drawing/2014/main" id="{A10547C3-6220-4F3D-B66A-999EAFE1763E}"/>
              </a:ext>
            </a:extLst>
          </p:cNvPr>
          <p:cNvGrpSpPr>
            <a:grpSpLocks/>
          </p:cNvGrpSpPr>
          <p:nvPr/>
        </p:nvGrpSpPr>
        <p:grpSpPr bwMode="auto">
          <a:xfrm>
            <a:off x="3789363" y="1476375"/>
            <a:ext cx="231775" cy="190500"/>
            <a:chOff x="2251" y="2290"/>
            <a:chExt cx="146" cy="120"/>
          </a:xfrm>
        </p:grpSpPr>
        <p:sp>
          <p:nvSpPr>
            <p:cNvPr id="15920" name="Rectangle 560">
              <a:extLst>
                <a:ext uri="{FF2B5EF4-FFF2-40B4-BE49-F238E27FC236}">
                  <a16:creationId xmlns:a16="http://schemas.microsoft.com/office/drawing/2014/main" id="{866B69BC-628F-4D47-9C53-B7047E114EDF}"/>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21" name="Oval 561">
              <a:extLst>
                <a:ext uri="{FF2B5EF4-FFF2-40B4-BE49-F238E27FC236}">
                  <a16:creationId xmlns:a16="http://schemas.microsoft.com/office/drawing/2014/main" id="{36E7DC1E-164E-4743-95C6-58560E9DCFFC}"/>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22" name="Oval 562">
              <a:extLst>
                <a:ext uri="{FF2B5EF4-FFF2-40B4-BE49-F238E27FC236}">
                  <a16:creationId xmlns:a16="http://schemas.microsoft.com/office/drawing/2014/main" id="{6D78FC76-23F2-4404-B0C8-2AD3E8AFA65C}"/>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23" name="Line 563">
            <a:extLst>
              <a:ext uri="{FF2B5EF4-FFF2-40B4-BE49-F238E27FC236}">
                <a16:creationId xmlns:a16="http://schemas.microsoft.com/office/drawing/2014/main" id="{24F4BA01-4194-4B99-A741-2C9901CD8609}"/>
              </a:ext>
            </a:extLst>
          </p:cNvPr>
          <p:cNvSpPr>
            <a:spLocks noChangeShapeType="1"/>
          </p:cNvSpPr>
          <p:nvPr/>
        </p:nvSpPr>
        <p:spPr bwMode="auto">
          <a:xfrm>
            <a:off x="386080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924" name="Group 564">
            <a:extLst>
              <a:ext uri="{FF2B5EF4-FFF2-40B4-BE49-F238E27FC236}">
                <a16:creationId xmlns:a16="http://schemas.microsoft.com/office/drawing/2014/main" id="{1B5F748F-6F72-4E5E-A663-622962E9502F}"/>
              </a:ext>
            </a:extLst>
          </p:cNvPr>
          <p:cNvGrpSpPr>
            <a:grpSpLocks/>
          </p:cNvGrpSpPr>
          <p:nvPr/>
        </p:nvGrpSpPr>
        <p:grpSpPr bwMode="auto">
          <a:xfrm>
            <a:off x="3789363" y="612775"/>
            <a:ext cx="231775" cy="157163"/>
            <a:chOff x="933" y="149"/>
            <a:chExt cx="146" cy="99"/>
          </a:xfrm>
        </p:grpSpPr>
        <p:sp>
          <p:nvSpPr>
            <p:cNvPr id="15925" name="Rectangle 565">
              <a:extLst>
                <a:ext uri="{FF2B5EF4-FFF2-40B4-BE49-F238E27FC236}">
                  <a16:creationId xmlns:a16="http://schemas.microsoft.com/office/drawing/2014/main" id="{4B21C1E2-4F4B-4D9D-9A09-D51F21C6CD4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26" name="Text Box 566">
              <a:extLst>
                <a:ext uri="{FF2B5EF4-FFF2-40B4-BE49-F238E27FC236}">
                  <a16:creationId xmlns:a16="http://schemas.microsoft.com/office/drawing/2014/main" id="{2D7EDE00-972C-4131-8FF8-FF6C332BCF90}"/>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15927" name="Line 567">
            <a:extLst>
              <a:ext uri="{FF2B5EF4-FFF2-40B4-BE49-F238E27FC236}">
                <a16:creationId xmlns:a16="http://schemas.microsoft.com/office/drawing/2014/main" id="{51196939-0A3E-418B-9CA6-8319BA3818C4}"/>
              </a:ext>
            </a:extLst>
          </p:cNvPr>
          <p:cNvSpPr>
            <a:spLocks noChangeShapeType="1"/>
          </p:cNvSpPr>
          <p:nvPr/>
        </p:nvSpPr>
        <p:spPr bwMode="auto">
          <a:xfrm>
            <a:off x="36449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928" name="Group 568">
            <a:extLst>
              <a:ext uri="{FF2B5EF4-FFF2-40B4-BE49-F238E27FC236}">
                <a16:creationId xmlns:a16="http://schemas.microsoft.com/office/drawing/2014/main" id="{EB36A204-2F0E-42F2-B4A9-B68B2A1BC137}"/>
              </a:ext>
            </a:extLst>
          </p:cNvPr>
          <p:cNvGrpSpPr>
            <a:grpSpLocks/>
          </p:cNvGrpSpPr>
          <p:nvPr/>
        </p:nvGrpSpPr>
        <p:grpSpPr bwMode="auto">
          <a:xfrm>
            <a:off x="3867150" y="539750"/>
            <a:ext cx="74613" cy="26988"/>
            <a:chOff x="2373" y="1404"/>
            <a:chExt cx="47" cy="17"/>
          </a:xfrm>
        </p:grpSpPr>
        <p:sp>
          <p:nvSpPr>
            <p:cNvPr id="15929" name="Oval 569">
              <a:extLst>
                <a:ext uri="{FF2B5EF4-FFF2-40B4-BE49-F238E27FC236}">
                  <a16:creationId xmlns:a16="http://schemas.microsoft.com/office/drawing/2014/main" id="{486CE1D5-466E-4F21-890E-4A4BE361A89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30" name="Oval 570">
              <a:extLst>
                <a:ext uri="{FF2B5EF4-FFF2-40B4-BE49-F238E27FC236}">
                  <a16:creationId xmlns:a16="http://schemas.microsoft.com/office/drawing/2014/main" id="{B7DBBDB7-6EE8-41B2-88D6-91C36B0F908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31" name="Text Box 571">
            <a:extLst>
              <a:ext uri="{FF2B5EF4-FFF2-40B4-BE49-F238E27FC236}">
                <a16:creationId xmlns:a16="http://schemas.microsoft.com/office/drawing/2014/main" id="{83A3FB78-253B-40E2-93CA-C65699FE0925}"/>
              </a:ext>
            </a:extLst>
          </p:cNvPr>
          <p:cNvSpPr txBox="1">
            <a:spLocks noChangeArrowheads="1"/>
          </p:cNvSpPr>
          <p:nvPr/>
        </p:nvSpPr>
        <p:spPr bwMode="auto">
          <a:xfrm>
            <a:off x="4005263" y="468313"/>
            <a:ext cx="2659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15932" name="Group 572">
            <a:extLst>
              <a:ext uri="{FF2B5EF4-FFF2-40B4-BE49-F238E27FC236}">
                <a16:creationId xmlns:a16="http://schemas.microsoft.com/office/drawing/2014/main" id="{AAB0E8CF-78D7-4665-BB92-5B5EB97C8862}"/>
              </a:ext>
            </a:extLst>
          </p:cNvPr>
          <p:cNvGrpSpPr>
            <a:grpSpLocks/>
          </p:cNvGrpSpPr>
          <p:nvPr/>
        </p:nvGrpSpPr>
        <p:grpSpPr bwMode="auto">
          <a:xfrm>
            <a:off x="3871913" y="828675"/>
            <a:ext cx="74612" cy="26988"/>
            <a:chOff x="2373" y="1404"/>
            <a:chExt cx="47" cy="17"/>
          </a:xfrm>
        </p:grpSpPr>
        <p:sp>
          <p:nvSpPr>
            <p:cNvPr id="15933" name="Oval 573">
              <a:extLst>
                <a:ext uri="{FF2B5EF4-FFF2-40B4-BE49-F238E27FC236}">
                  <a16:creationId xmlns:a16="http://schemas.microsoft.com/office/drawing/2014/main" id="{532734E7-155E-42F1-BD49-F55C77C35E3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34" name="Oval 574">
              <a:extLst>
                <a:ext uri="{FF2B5EF4-FFF2-40B4-BE49-F238E27FC236}">
                  <a16:creationId xmlns:a16="http://schemas.microsoft.com/office/drawing/2014/main" id="{F43A8454-F09D-4759-85B3-1101D6F894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35" name="Text Box 575">
            <a:extLst>
              <a:ext uri="{FF2B5EF4-FFF2-40B4-BE49-F238E27FC236}">
                <a16:creationId xmlns:a16="http://schemas.microsoft.com/office/drawing/2014/main" id="{6140146E-621D-415C-9E8A-6E638BFFAE57}"/>
              </a:ext>
            </a:extLst>
          </p:cNvPr>
          <p:cNvSpPr txBox="1">
            <a:spLocks noChangeArrowheads="1"/>
          </p:cNvSpPr>
          <p:nvPr/>
        </p:nvSpPr>
        <p:spPr bwMode="auto">
          <a:xfrm>
            <a:off x="4005263" y="755650"/>
            <a:ext cx="26463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M151 MUTT (no MG) </a:t>
            </a:r>
            <a:r>
              <a:rPr lang="en-GB" altLang="en-US" b="1"/>
              <a:t>(a)</a:t>
            </a:r>
            <a:r>
              <a:rPr lang="en-GB" altLang="en-US"/>
              <a:t>                          CWUS-33</a:t>
            </a:r>
            <a:endParaRPr lang="en-GB" altLang="en-US" b="1"/>
          </a:p>
        </p:txBody>
      </p:sp>
      <p:grpSp>
        <p:nvGrpSpPr>
          <p:cNvPr id="15942" name="Group 582">
            <a:extLst>
              <a:ext uri="{FF2B5EF4-FFF2-40B4-BE49-F238E27FC236}">
                <a16:creationId xmlns:a16="http://schemas.microsoft.com/office/drawing/2014/main" id="{183033D8-9795-4EF0-BEB6-494589641B99}"/>
              </a:ext>
            </a:extLst>
          </p:cNvPr>
          <p:cNvGrpSpPr>
            <a:grpSpLocks/>
          </p:cNvGrpSpPr>
          <p:nvPr/>
        </p:nvGrpSpPr>
        <p:grpSpPr bwMode="auto">
          <a:xfrm>
            <a:off x="3871913" y="1116013"/>
            <a:ext cx="74612" cy="26987"/>
            <a:chOff x="2373" y="1404"/>
            <a:chExt cx="47" cy="17"/>
          </a:xfrm>
        </p:grpSpPr>
        <p:sp>
          <p:nvSpPr>
            <p:cNvPr id="15943" name="Oval 583">
              <a:extLst>
                <a:ext uri="{FF2B5EF4-FFF2-40B4-BE49-F238E27FC236}">
                  <a16:creationId xmlns:a16="http://schemas.microsoft.com/office/drawing/2014/main" id="{267BFA38-7D0C-4B08-ADA6-901D960A7C1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44" name="Oval 584">
              <a:extLst>
                <a:ext uri="{FF2B5EF4-FFF2-40B4-BE49-F238E27FC236}">
                  <a16:creationId xmlns:a16="http://schemas.microsoft.com/office/drawing/2014/main" id="{C0A8D4DD-3C15-4662-AD17-64DFB72D1D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45" name="Line 585">
            <a:extLst>
              <a:ext uri="{FF2B5EF4-FFF2-40B4-BE49-F238E27FC236}">
                <a16:creationId xmlns:a16="http://schemas.microsoft.com/office/drawing/2014/main" id="{AAEB1050-85F8-4259-8E7C-22A9E486E086}"/>
              </a:ext>
            </a:extLst>
          </p:cNvPr>
          <p:cNvSpPr>
            <a:spLocks noChangeShapeType="1"/>
          </p:cNvSpPr>
          <p:nvPr/>
        </p:nvSpPr>
        <p:spPr bwMode="auto">
          <a:xfrm>
            <a:off x="3644900" y="1260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46" name="Text Box 586">
            <a:extLst>
              <a:ext uri="{FF2B5EF4-FFF2-40B4-BE49-F238E27FC236}">
                <a16:creationId xmlns:a16="http://schemas.microsoft.com/office/drawing/2014/main" id="{11B39B97-4A0A-4E3B-B3C7-434470F5D53F}"/>
              </a:ext>
            </a:extLst>
          </p:cNvPr>
          <p:cNvSpPr txBox="1">
            <a:spLocks noChangeArrowheads="1"/>
          </p:cNvSpPr>
          <p:nvPr/>
        </p:nvSpPr>
        <p:spPr bwMode="auto">
          <a:xfrm>
            <a:off x="4005263" y="1116013"/>
            <a:ext cx="2647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I-Hawk SAM Launcher </a:t>
            </a:r>
            <a:r>
              <a:rPr lang="en-GB" altLang="en-US" b="1"/>
              <a:t>(b)</a:t>
            </a:r>
            <a:r>
              <a:rPr lang="en-GB" altLang="en-US"/>
              <a:t>                        CWUS-31</a:t>
            </a:r>
            <a:endParaRPr lang="en-GB" altLang="en-US" b="1"/>
          </a:p>
        </p:txBody>
      </p:sp>
      <p:sp>
        <p:nvSpPr>
          <p:cNvPr id="15947" name="Line 587">
            <a:extLst>
              <a:ext uri="{FF2B5EF4-FFF2-40B4-BE49-F238E27FC236}">
                <a16:creationId xmlns:a16="http://schemas.microsoft.com/office/drawing/2014/main" id="{20F6ACC2-77D6-4DB9-8755-E1259F45D469}"/>
              </a:ext>
            </a:extLst>
          </p:cNvPr>
          <p:cNvSpPr>
            <a:spLocks noChangeShapeType="1"/>
          </p:cNvSpPr>
          <p:nvPr/>
        </p:nvSpPr>
        <p:spPr bwMode="auto">
          <a:xfrm>
            <a:off x="3644900" y="4683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948" name="Group 588">
            <a:extLst>
              <a:ext uri="{FF2B5EF4-FFF2-40B4-BE49-F238E27FC236}">
                <a16:creationId xmlns:a16="http://schemas.microsoft.com/office/drawing/2014/main" id="{7C2E4D08-F9A8-4E14-A5C3-AF3C0ADDCCC8}"/>
              </a:ext>
            </a:extLst>
          </p:cNvPr>
          <p:cNvGrpSpPr>
            <a:grpSpLocks/>
          </p:cNvGrpSpPr>
          <p:nvPr/>
        </p:nvGrpSpPr>
        <p:grpSpPr bwMode="auto">
          <a:xfrm>
            <a:off x="3789363" y="900113"/>
            <a:ext cx="231775" cy="190500"/>
            <a:chOff x="2251" y="2290"/>
            <a:chExt cx="146" cy="120"/>
          </a:xfrm>
        </p:grpSpPr>
        <p:sp>
          <p:nvSpPr>
            <p:cNvPr id="15949" name="Rectangle 589">
              <a:extLst>
                <a:ext uri="{FF2B5EF4-FFF2-40B4-BE49-F238E27FC236}">
                  <a16:creationId xmlns:a16="http://schemas.microsoft.com/office/drawing/2014/main" id="{7CB5CE91-2815-4960-9FBB-54BFE34322FE}"/>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50" name="Oval 590">
              <a:extLst>
                <a:ext uri="{FF2B5EF4-FFF2-40B4-BE49-F238E27FC236}">
                  <a16:creationId xmlns:a16="http://schemas.microsoft.com/office/drawing/2014/main" id="{39F819A7-CFC7-4CB9-9AF3-E46203F7626F}"/>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51" name="Oval 591">
              <a:extLst>
                <a:ext uri="{FF2B5EF4-FFF2-40B4-BE49-F238E27FC236}">
                  <a16:creationId xmlns:a16="http://schemas.microsoft.com/office/drawing/2014/main" id="{7CB76B44-E872-483A-B762-B6A0DB447869}"/>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52" name="Text Box 592">
            <a:extLst>
              <a:ext uri="{FF2B5EF4-FFF2-40B4-BE49-F238E27FC236}">
                <a16:creationId xmlns:a16="http://schemas.microsoft.com/office/drawing/2014/main" id="{C59C6049-B1B9-410D-A061-3DC314AE6622}"/>
              </a:ext>
            </a:extLst>
          </p:cNvPr>
          <p:cNvSpPr txBox="1">
            <a:spLocks noChangeArrowheads="1"/>
          </p:cNvSpPr>
          <p:nvPr/>
        </p:nvSpPr>
        <p:spPr bwMode="auto">
          <a:xfrm>
            <a:off x="3500438" y="1692275"/>
            <a:ext cx="3144837"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May replace M151 MUTT with:</a:t>
            </a:r>
          </a:p>
          <a:p>
            <a:r>
              <a:rPr lang="en-GB" altLang="en-US"/>
              <a:t>     M998 HMMWV Utility Vehicle                                    CWUS-34</a:t>
            </a:r>
          </a:p>
          <a:p>
            <a:endParaRPr lang="en-GB" altLang="en-US"/>
          </a:p>
          <a:p>
            <a:r>
              <a:rPr lang="en-GB" altLang="en-US" b="1"/>
              <a:t>(b) </a:t>
            </a:r>
            <a:r>
              <a:rPr lang="en-GB" altLang="en-US"/>
              <a:t>Late 1980s: May replace I-Hawk SAMs with:</a:t>
            </a:r>
          </a:p>
          <a:p>
            <a:r>
              <a:rPr lang="en-GB" altLang="en-US"/>
              <a:t>     Patriot SAM Launcher                                               CWUS-32</a:t>
            </a:r>
            <a:endParaRPr lang="en-GB" altLang="en-US" b="1"/>
          </a:p>
        </p:txBody>
      </p:sp>
      <p:grpSp>
        <p:nvGrpSpPr>
          <p:cNvPr id="15953" name="Group 593">
            <a:extLst>
              <a:ext uri="{FF2B5EF4-FFF2-40B4-BE49-F238E27FC236}">
                <a16:creationId xmlns:a16="http://schemas.microsoft.com/office/drawing/2014/main" id="{B66302A1-38C7-4E63-A92A-3AD67F1FF9C8}"/>
              </a:ext>
            </a:extLst>
          </p:cNvPr>
          <p:cNvGrpSpPr>
            <a:grpSpLocks/>
          </p:cNvGrpSpPr>
          <p:nvPr/>
        </p:nvGrpSpPr>
        <p:grpSpPr bwMode="auto">
          <a:xfrm>
            <a:off x="3789363" y="1189038"/>
            <a:ext cx="241300" cy="157162"/>
            <a:chOff x="2795" y="2789"/>
            <a:chExt cx="152" cy="99"/>
          </a:xfrm>
        </p:grpSpPr>
        <p:sp>
          <p:nvSpPr>
            <p:cNvPr id="15954" name="Rectangle 594">
              <a:extLst>
                <a:ext uri="{FF2B5EF4-FFF2-40B4-BE49-F238E27FC236}">
                  <a16:creationId xmlns:a16="http://schemas.microsoft.com/office/drawing/2014/main" id="{95EEBCC3-8322-4F87-9F0A-8C2BF88CA92F}"/>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55" name="Line 595">
              <a:extLst>
                <a:ext uri="{FF2B5EF4-FFF2-40B4-BE49-F238E27FC236}">
                  <a16:creationId xmlns:a16="http://schemas.microsoft.com/office/drawing/2014/main" id="{E19FD44E-7035-487B-B1A8-5F9721C25E92}"/>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56" name="Line 596">
              <a:extLst>
                <a:ext uri="{FF2B5EF4-FFF2-40B4-BE49-F238E27FC236}">
                  <a16:creationId xmlns:a16="http://schemas.microsoft.com/office/drawing/2014/main" id="{690B2360-22A2-425E-87A4-5F7855035CCA}"/>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57" name="Line 597">
              <a:extLst>
                <a:ext uri="{FF2B5EF4-FFF2-40B4-BE49-F238E27FC236}">
                  <a16:creationId xmlns:a16="http://schemas.microsoft.com/office/drawing/2014/main" id="{10AD5553-A994-428A-8B0F-A2071D473090}"/>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958" name="Group 598">
            <a:extLst>
              <a:ext uri="{FF2B5EF4-FFF2-40B4-BE49-F238E27FC236}">
                <a16:creationId xmlns:a16="http://schemas.microsoft.com/office/drawing/2014/main" id="{99B0EA10-F990-405C-8786-8A83AE02B769}"/>
              </a:ext>
            </a:extLst>
          </p:cNvPr>
          <p:cNvGrpSpPr>
            <a:grpSpLocks/>
          </p:cNvGrpSpPr>
          <p:nvPr/>
        </p:nvGrpSpPr>
        <p:grpSpPr bwMode="auto">
          <a:xfrm>
            <a:off x="3502025" y="2846388"/>
            <a:ext cx="287338" cy="215900"/>
            <a:chOff x="2795" y="2789"/>
            <a:chExt cx="152" cy="99"/>
          </a:xfrm>
        </p:grpSpPr>
        <p:sp>
          <p:nvSpPr>
            <p:cNvPr id="15959" name="Rectangle 599">
              <a:extLst>
                <a:ext uri="{FF2B5EF4-FFF2-40B4-BE49-F238E27FC236}">
                  <a16:creationId xmlns:a16="http://schemas.microsoft.com/office/drawing/2014/main" id="{247C1598-32D7-4684-8981-457014EFA762}"/>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60" name="Line 600">
              <a:extLst>
                <a:ext uri="{FF2B5EF4-FFF2-40B4-BE49-F238E27FC236}">
                  <a16:creationId xmlns:a16="http://schemas.microsoft.com/office/drawing/2014/main" id="{CBC59EF1-AB19-4DAE-9AEE-0116FA398F4E}"/>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61" name="Line 601">
              <a:extLst>
                <a:ext uri="{FF2B5EF4-FFF2-40B4-BE49-F238E27FC236}">
                  <a16:creationId xmlns:a16="http://schemas.microsoft.com/office/drawing/2014/main" id="{73574468-4A9A-4DA2-91BB-F631D885287F}"/>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62" name="Line 602">
              <a:extLst>
                <a:ext uri="{FF2B5EF4-FFF2-40B4-BE49-F238E27FC236}">
                  <a16:creationId xmlns:a16="http://schemas.microsoft.com/office/drawing/2014/main" id="{F091C49D-8948-4A2B-84A5-198E66A75A24}"/>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963" name="Group 603">
            <a:extLst>
              <a:ext uri="{FF2B5EF4-FFF2-40B4-BE49-F238E27FC236}">
                <a16:creationId xmlns:a16="http://schemas.microsoft.com/office/drawing/2014/main" id="{BFFC7415-17C9-426B-984D-FC72A406DF07}"/>
              </a:ext>
            </a:extLst>
          </p:cNvPr>
          <p:cNvGrpSpPr>
            <a:grpSpLocks/>
          </p:cNvGrpSpPr>
          <p:nvPr/>
        </p:nvGrpSpPr>
        <p:grpSpPr bwMode="auto">
          <a:xfrm>
            <a:off x="3579813" y="2773363"/>
            <a:ext cx="131762" cy="26987"/>
            <a:chOff x="304" y="1872"/>
            <a:chExt cx="83" cy="17"/>
          </a:xfrm>
        </p:grpSpPr>
        <p:sp>
          <p:nvSpPr>
            <p:cNvPr id="15964" name="Oval 604">
              <a:extLst>
                <a:ext uri="{FF2B5EF4-FFF2-40B4-BE49-F238E27FC236}">
                  <a16:creationId xmlns:a16="http://schemas.microsoft.com/office/drawing/2014/main" id="{BA5F963B-C739-47E8-80CC-4F4044F8985F}"/>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65" name="Oval 605">
              <a:extLst>
                <a:ext uri="{FF2B5EF4-FFF2-40B4-BE49-F238E27FC236}">
                  <a16:creationId xmlns:a16="http://schemas.microsoft.com/office/drawing/2014/main" id="{FF7DDCAB-301C-4A93-AAF1-47B9FA6115F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66" name="Oval 606">
              <a:extLst>
                <a:ext uri="{FF2B5EF4-FFF2-40B4-BE49-F238E27FC236}">
                  <a16:creationId xmlns:a16="http://schemas.microsoft.com/office/drawing/2014/main" id="{EFB78122-2A41-439B-AD0B-EB765C712E4E}"/>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67" name="Text Box 607">
            <a:extLst>
              <a:ext uri="{FF2B5EF4-FFF2-40B4-BE49-F238E27FC236}">
                <a16:creationId xmlns:a16="http://schemas.microsoft.com/office/drawing/2014/main" id="{F4CCA58C-5231-494E-A160-CC6D726C007E}"/>
              </a:ext>
            </a:extLst>
          </p:cNvPr>
          <p:cNvSpPr txBox="1">
            <a:spLocks noChangeArrowheads="1"/>
          </p:cNvSpPr>
          <p:nvPr/>
        </p:nvSpPr>
        <p:spPr bwMode="auto">
          <a:xfrm>
            <a:off x="3789363" y="270033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CWUS-29</a:t>
            </a:r>
          </a:p>
          <a:p>
            <a:r>
              <a:rPr lang="en-GB" altLang="en-US" sz="1000" b="1"/>
              <a:t>Light SAM Platoon</a:t>
            </a:r>
          </a:p>
        </p:txBody>
      </p:sp>
      <p:grpSp>
        <p:nvGrpSpPr>
          <p:cNvPr id="15968" name="Group 608">
            <a:extLst>
              <a:ext uri="{FF2B5EF4-FFF2-40B4-BE49-F238E27FC236}">
                <a16:creationId xmlns:a16="http://schemas.microsoft.com/office/drawing/2014/main" id="{CEAF2D96-A3DA-4121-BC42-07AF012A7B57}"/>
              </a:ext>
            </a:extLst>
          </p:cNvPr>
          <p:cNvGrpSpPr>
            <a:grpSpLocks/>
          </p:cNvGrpSpPr>
          <p:nvPr/>
        </p:nvGrpSpPr>
        <p:grpSpPr bwMode="auto">
          <a:xfrm>
            <a:off x="3789363" y="3205163"/>
            <a:ext cx="231775" cy="157162"/>
            <a:chOff x="933" y="149"/>
            <a:chExt cx="146" cy="99"/>
          </a:xfrm>
        </p:grpSpPr>
        <p:sp>
          <p:nvSpPr>
            <p:cNvPr id="15969" name="Rectangle 609">
              <a:extLst>
                <a:ext uri="{FF2B5EF4-FFF2-40B4-BE49-F238E27FC236}">
                  <a16:creationId xmlns:a16="http://schemas.microsoft.com/office/drawing/2014/main" id="{DD96F7AF-4B6E-49D2-ABE9-B83A45E17162}"/>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70" name="Text Box 610">
              <a:extLst>
                <a:ext uri="{FF2B5EF4-FFF2-40B4-BE49-F238E27FC236}">
                  <a16:creationId xmlns:a16="http://schemas.microsoft.com/office/drawing/2014/main" id="{B298D69F-F3DC-49DF-9920-D11E6218440B}"/>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15971" name="Line 611">
            <a:extLst>
              <a:ext uri="{FF2B5EF4-FFF2-40B4-BE49-F238E27FC236}">
                <a16:creationId xmlns:a16="http://schemas.microsoft.com/office/drawing/2014/main" id="{96126EEB-4283-4078-AA02-A76DC48394DD}"/>
              </a:ext>
            </a:extLst>
          </p:cNvPr>
          <p:cNvSpPr>
            <a:spLocks noChangeShapeType="1"/>
          </p:cNvSpPr>
          <p:nvPr/>
        </p:nvSpPr>
        <p:spPr bwMode="auto">
          <a:xfrm>
            <a:off x="3644900" y="3276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972" name="Group 612">
            <a:extLst>
              <a:ext uri="{FF2B5EF4-FFF2-40B4-BE49-F238E27FC236}">
                <a16:creationId xmlns:a16="http://schemas.microsoft.com/office/drawing/2014/main" id="{DB9E9A76-8FBA-4A30-9DF4-CCD39444C8AD}"/>
              </a:ext>
            </a:extLst>
          </p:cNvPr>
          <p:cNvGrpSpPr>
            <a:grpSpLocks/>
          </p:cNvGrpSpPr>
          <p:nvPr/>
        </p:nvGrpSpPr>
        <p:grpSpPr bwMode="auto">
          <a:xfrm>
            <a:off x="3867150" y="3132138"/>
            <a:ext cx="74613" cy="26987"/>
            <a:chOff x="2373" y="1404"/>
            <a:chExt cx="47" cy="17"/>
          </a:xfrm>
        </p:grpSpPr>
        <p:sp>
          <p:nvSpPr>
            <p:cNvPr id="15973" name="Oval 613">
              <a:extLst>
                <a:ext uri="{FF2B5EF4-FFF2-40B4-BE49-F238E27FC236}">
                  <a16:creationId xmlns:a16="http://schemas.microsoft.com/office/drawing/2014/main" id="{7173CCA2-2BC4-4F64-B278-F63F301A95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74" name="Oval 614">
              <a:extLst>
                <a:ext uri="{FF2B5EF4-FFF2-40B4-BE49-F238E27FC236}">
                  <a16:creationId xmlns:a16="http://schemas.microsoft.com/office/drawing/2014/main" id="{75DF10F7-7803-463F-A76A-312592B0457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75" name="Text Box 615">
            <a:extLst>
              <a:ext uri="{FF2B5EF4-FFF2-40B4-BE49-F238E27FC236}">
                <a16:creationId xmlns:a16="http://schemas.microsoft.com/office/drawing/2014/main" id="{FFFAB824-8589-45F1-8259-1060D83B485B}"/>
              </a:ext>
            </a:extLst>
          </p:cNvPr>
          <p:cNvSpPr txBox="1">
            <a:spLocks noChangeArrowheads="1"/>
          </p:cNvSpPr>
          <p:nvPr/>
        </p:nvSpPr>
        <p:spPr bwMode="auto">
          <a:xfrm>
            <a:off x="4005263" y="3060700"/>
            <a:ext cx="2687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15976" name="Group 616">
            <a:extLst>
              <a:ext uri="{FF2B5EF4-FFF2-40B4-BE49-F238E27FC236}">
                <a16:creationId xmlns:a16="http://schemas.microsoft.com/office/drawing/2014/main" id="{BAE99172-27E8-4C8C-B436-C98FF6A0A22F}"/>
              </a:ext>
            </a:extLst>
          </p:cNvPr>
          <p:cNvGrpSpPr>
            <a:grpSpLocks/>
          </p:cNvGrpSpPr>
          <p:nvPr/>
        </p:nvGrpSpPr>
        <p:grpSpPr bwMode="auto">
          <a:xfrm>
            <a:off x="3871913" y="3421063"/>
            <a:ext cx="74612" cy="26987"/>
            <a:chOff x="2373" y="1404"/>
            <a:chExt cx="47" cy="17"/>
          </a:xfrm>
        </p:grpSpPr>
        <p:sp>
          <p:nvSpPr>
            <p:cNvPr id="15977" name="Oval 617">
              <a:extLst>
                <a:ext uri="{FF2B5EF4-FFF2-40B4-BE49-F238E27FC236}">
                  <a16:creationId xmlns:a16="http://schemas.microsoft.com/office/drawing/2014/main" id="{A1F0EB24-135E-4A95-B710-E32796035B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978" name="Oval 618">
              <a:extLst>
                <a:ext uri="{FF2B5EF4-FFF2-40B4-BE49-F238E27FC236}">
                  <a16:creationId xmlns:a16="http://schemas.microsoft.com/office/drawing/2014/main" id="{953BFA28-27C0-47E8-AD9B-17F91FFEA0E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979" name="Line 619">
            <a:extLst>
              <a:ext uri="{FF2B5EF4-FFF2-40B4-BE49-F238E27FC236}">
                <a16:creationId xmlns:a16="http://schemas.microsoft.com/office/drawing/2014/main" id="{EF7A337D-9EEF-443F-9F79-9C596347EE21}"/>
              </a:ext>
            </a:extLst>
          </p:cNvPr>
          <p:cNvSpPr>
            <a:spLocks noChangeShapeType="1"/>
          </p:cNvSpPr>
          <p:nvPr/>
        </p:nvSpPr>
        <p:spPr bwMode="auto">
          <a:xfrm>
            <a:off x="3644900" y="3565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80" name="Text Box 620">
            <a:extLst>
              <a:ext uri="{FF2B5EF4-FFF2-40B4-BE49-F238E27FC236}">
                <a16:creationId xmlns:a16="http://schemas.microsoft.com/office/drawing/2014/main" id="{96B25026-F6E4-42CA-9115-05958034B05D}"/>
              </a:ext>
            </a:extLst>
          </p:cNvPr>
          <p:cNvSpPr txBox="1">
            <a:spLocks noChangeArrowheads="1"/>
          </p:cNvSpPr>
          <p:nvPr/>
        </p:nvSpPr>
        <p:spPr bwMode="auto">
          <a:xfrm>
            <a:off x="4005263" y="3421063"/>
            <a:ext cx="268446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x5 </a:t>
            </a:r>
            <a:r>
              <a:rPr lang="en-GB" altLang="en-US"/>
              <a:t>Redeye SAM Team </a:t>
            </a:r>
            <a:r>
              <a:rPr lang="en-GB" altLang="en-US" b="1"/>
              <a:t>(a)</a:t>
            </a:r>
            <a:r>
              <a:rPr lang="en-GB" altLang="en-US"/>
              <a:t>                              CWUS-42</a:t>
            </a:r>
            <a:endParaRPr lang="en-GB" altLang="en-US" b="1"/>
          </a:p>
        </p:txBody>
      </p:sp>
      <p:grpSp>
        <p:nvGrpSpPr>
          <p:cNvPr id="15981" name="Group 621">
            <a:extLst>
              <a:ext uri="{FF2B5EF4-FFF2-40B4-BE49-F238E27FC236}">
                <a16:creationId xmlns:a16="http://schemas.microsoft.com/office/drawing/2014/main" id="{414EBEDF-4899-4380-9E48-B42DC1BA6C64}"/>
              </a:ext>
            </a:extLst>
          </p:cNvPr>
          <p:cNvGrpSpPr>
            <a:grpSpLocks/>
          </p:cNvGrpSpPr>
          <p:nvPr/>
        </p:nvGrpSpPr>
        <p:grpSpPr bwMode="auto">
          <a:xfrm>
            <a:off x="3789363" y="3494088"/>
            <a:ext cx="241300" cy="157162"/>
            <a:chOff x="2795" y="2789"/>
            <a:chExt cx="152" cy="99"/>
          </a:xfrm>
        </p:grpSpPr>
        <p:sp>
          <p:nvSpPr>
            <p:cNvPr id="15982" name="Rectangle 622">
              <a:extLst>
                <a:ext uri="{FF2B5EF4-FFF2-40B4-BE49-F238E27FC236}">
                  <a16:creationId xmlns:a16="http://schemas.microsoft.com/office/drawing/2014/main" id="{361AD089-C000-4FFD-844C-A1C0BCD5F789}"/>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83" name="Line 623">
              <a:extLst>
                <a:ext uri="{FF2B5EF4-FFF2-40B4-BE49-F238E27FC236}">
                  <a16:creationId xmlns:a16="http://schemas.microsoft.com/office/drawing/2014/main" id="{E451D65B-C863-4C50-A3D5-C9BE4B17703C}"/>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84" name="Line 624">
              <a:extLst>
                <a:ext uri="{FF2B5EF4-FFF2-40B4-BE49-F238E27FC236}">
                  <a16:creationId xmlns:a16="http://schemas.microsoft.com/office/drawing/2014/main" id="{7163EBE1-516D-4AAF-B5A0-0DA7166EC21D}"/>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85" name="Line 625">
              <a:extLst>
                <a:ext uri="{FF2B5EF4-FFF2-40B4-BE49-F238E27FC236}">
                  <a16:creationId xmlns:a16="http://schemas.microsoft.com/office/drawing/2014/main" id="{5E04F861-DA31-41B9-A50C-A899DA822A13}"/>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986" name="Line 626">
            <a:extLst>
              <a:ext uri="{FF2B5EF4-FFF2-40B4-BE49-F238E27FC236}">
                <a16:creationId xmlns:a16="http://schemas.microsoft.com/office/drawing/2014/main" id="{E79B32A8-0C14-4005-B9E5-93EC00EA170C}"/>
              </a:ext>
            </a:extLst>
          </p:cNvPr>
          <p:cNvSpPr>
            <a:spLocks noChangeShapeType="1"/>
          </p:cNvSpPr>
          <p:nvPr/>
        </p:nvSpPr>
        <p:spPr bwMode="auto">
          <a:xfrm>
            <a:off x="3644900" y="3060700"/>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87" name="Text Box 627">
            <a:extLst>
              <a:ext uri="{FF2B5EF4-FFF2-40B4-BE49-F238E27FC236}">
                <a16:creationId xmlns:a16="http://schemas.microsoft.com/office/drawing/2014/main" id="{4E085A0C-DB68-482A-8C48-EB982F45B361}"/>
              </a:ext>
            </a:extLst>
          </p:cNvPr>
          <p:cNvSpPr txBox="1">
            <a:spLocks noChangeArrowheads="1"/>
          </p:cNvSpPr>
          <p:nvPr/>
        </p:nvSpPr>
        <p:spPr bwMode="auto">
          <a:xfrm>
            <a:off x="3500438" y="3708400"/>
            <a:ext cx="3217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In 1982: Replace Redeye SAMs with:</a:t>
            </a:r>
          </a:p>
          <a:p>
            <a:r>
              <a:rPr lang="en-GB" altLang="en-US" b="1"/>
              <a:t>     </a:t>
            </a:r>
            <a:r>
              <a:rPr lang="en-GB" altLang="en-US"/>
              <a:t>Stinger SAM Team                                                       CWUS-43</a:t>
            </a:r>
            <a:endParaRPr lang="en-GB" altLang="en-US" b="1"/>
          </a:p>
        </p:txBody>
      </p:sp>
      <p:sp>
        <p:nvSpPr>
          <p:cNvPr id="15988" name="Text Box 628">
            <a:extLst>
              <a:ext uri="{FF2B5EF4-FFF2-40B4-BE49-F238E27FC236}">
                <a16:creationId xmlns:a16="http://schemas.microsoft.com/office/drawing/2014/main" id="{257E96C4-F234-4250-A61D-738602A40FCC}"/>
              </a:ext>
            </a:extLst>
          </p:cNvPr>
          <p:cNvSpPr txBox="1">
            <a:spLocks noChangeArrowheads="1"/>
          </p:cNvSpPr>
          <p:nvPr/>
        </p:nvSpPr>
        <p:spPr bwMode="auto">
          <a:xfrm>
            <a:off x="3789363" y="43561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CWUS-30</a:t>
            </a:r>
          </a:p>
          <a:p>
            <a:r>
              <a:rPr lang="en-GB" altLang="en-US" sz="1000" b="1"/>
              <a:t>Marine Force Recon Detachment</a:t>
            </a:r>
          </a:p>
        </p:txBody>
      </p:sp>
      <p:grpSp>
        <p:nvGrpSpPr>
          <p:cNvPr id="15989" name="Group 629">
            <a:extLst>
              <a:ext uri="{FF2B5EF4-FFF2-40B4-BE49-F238E27FC236}">
                <a16:creationId xmlns:a16="http://schemas.microsoft.com/office/drawing/2014/main" id="{B1B40159-95D2-4329-8DE1-9E42152274AD}"/>
              </a:ext>
            </a:extLst>
          </p:cNvPr>
          <p:cNvGrpSpPr>
            <a:grpSpLocks/>
          </p:cNvGrpSpPr>
          <p:nvPr/>
        </p:nvGrpSpPr>
        <p:grpSpPr bwMode="auto">
          <a:xfrm>
            <a:off x="3502025" y="4498975"/>
            <a:ext cx="288925" cy="215900"/>
            <a:chOff x="255" y="3923"/>
            <a:chExt cx="182" cy="136"/>
          </a:xfrm>
        </p:grpSpPr>
        <p:grpSp>
          <p:nvGrpSpPr>
            <p:cNvPr id="15990" name="Group 630">
              <a:extLst>
                <a:ext uri="{FF2B5EF4-FFF2-40B4-BE49-F238E27FC236}">
                  <a16:creationId xmlns:a16="http://schemas.microsoft.com/office/drawing/2014/main" id="{E6698B40-B48C-438C-B0E4-F555EE054BA3}"/>
                </a:ext>
              </a:extLst>
            </p:cNvPr>
            <p:cNvGrpSpPr>
              <a:grpSpLocks/>
            </p:cNvGrpSpPr>
            <p:nvPr/>
          </p:nvGrpSpPr>
          <p:grpSpPr bwMode="auto">
            <a:xfrm>
              <a:off x="255" y="3923"/>
              <a:ext cx="182" cy="136"/>
              <a:chOff x="255" y="3923"/>
              <a:chExt cx="182" cy="136"/>
            </a:xfrm>
          </p:grpSpPr>
          <p:sp>
            <p:nvSpPr>
              <p:cNvPr id="15991" name="Rectangle 631">
                <a:extLst>
                  <a:ext uri="{FF2B5EF4-FFF2-40B4-BE49-F238E27FC236}">
                    <a16:creationId xmlns:a16="http://schemas.microsoft.com/office/drawing/2014/main" id="{148ED44C-3D76-4447-AC3E-3A4135657718}"/>
                  </a:ext>
                </a:extLst>
              </p:cNvPr>
              <p:cNvSpPr>
                <a:spLocks noChangeAspect="1" noChangeArrowheads="1"/>
              </p:cNvSpPr>
              <p:nvPr/>
            </p:nvSpPr>
            <p:spPr bwMode="auto">
              <a:xfrm>
                <a:off x="255" y="3923"/>
                <a:ext cx="182" cy="136"/>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992" name="Group 632">
                <a:extLst>
                  <a:ext uri="{FF2B5EF4-FFF2-40B4-BE49-F238E27FC236}">
                    <a16:creationId xmlns:a16="http://schemas.microsoft.com/office/drawing/2014/main" id="{5F09510A-54B4-4366-AF9D-E4AD0BE2DFB6}"/>
                  </a:ext>
                </a:extLst>
              </p:cNvPr>
              <p:cNvGrpSpPr>
                <a:grpSpLocks noChangeAspect="1"/>
              </p:cNvGrpSpPr>
              <p:nvPr/>
            </p:nvGrpSpPr>
            <p:grpSpPr bwMode="auto">
              <a:xfrm>
                <a:off x="323" y="3945"/>
                <a:ext cx="44" cy="98"/>
                <a:chOff x="862" y="2628"/>
                <a:chExt cx="36" cy="71"/>
              </a:xfrm>
            </p:grpSpPr>
            <p:sp>
              <p:nvSpPr>
                <p:cNvPr id="15993" name="AutoShape 633">
                  <a:extLst>
                    <a:ext uri="{FF2B5EF4-FFF2-40B4-BE49-F238E27FC236}">
                      <a16:creationId xmlns:a16="http://schemas.microsoft.com/office/drawing/2014/main" id="{9AE2EC85-0253-4150-A130-2028DC32850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994" name="Line 634">
                  <a:extLst>
                    <a:ext uri="{FF2B5EF4-FFF2-40B4-BE49-F238E27FC236}">
                      <a16:creationId xmlns:a16="http://schemas.microsoft.com/office/drawing/2014/main" id="{E2DC691B-5165-45D7-BAED-98BE5F389F11}"/>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95" name="Line 635">
                  <a:extLst>
                    <a:ext uri="{FF2B5EF4-FFF2-40B4-BE49-F238E27FC236}">
                      <a16:creationId xmlns:a16="http://schemas.microsoft.com/office/drawing/2014/main" id="{7F6760CD-32A7-438C-8A23-D5F0B29ED0DB}"/>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96" name="Oval 636">
                  <a:extLst>
                    <a:ext uri="{FF2B5EF4-FFF2-40B4-BE49-F238E27FC236}">
                      <a16:creationId xmlns:a16="http://schemas.microsoft.com/office/drawing/2014/main" id="{A8008FBC-E757-4381-9EFB-9E1F13B42209}"/>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5997" name="Line 637">
              <a:extLst>
                <a:ext uri="{FF2B5EF4-FFF2-40B4-BE49-F238E27FC236}">
                  <a16:creationId xmlns:a16="http://schemas.microsoft.com/office/drawing/2014/main" id="{AE0E76FC-4B9A-455E-BF9D-5554E2F3916C}"/>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98" name="Line 638">
              <a:extLst>
                <a:ext uri="{FF2B5EF4-FFF2-40B4-BE49-F238E27FC236}">
                  <a16:creationId xmlns:a16="http://schemas.microsoft.com/office/drawing/2014/main" id="{222A6833-884B-4F62-9B80-175A0DA48525}"/>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999" name="Group 639">
            <a:extLst>
              <a:ext uri="{FF2B5EF4-FFF2-40B4-BE49-F238E27FC236}">
                <a16:creationId xmlns:a16="http://schemas.microsoft.com/office/drawing/2014/main" id="{10740FA4-340C-480E-9A14-2A33CFC5766A}"/>
              </a:ext>
            </a:extLst>
          </p:cNvPr>
          <p:cNvGrpSpPr>
            <a:grpSpLocks/>
          </p:cNvGrpSpPr>
          <p:nvPr/>
        </p:nvGrpSpPr>
        <p:grpSpPr bwMode="auto">
          <a:xfrm>
            <a:off x="3579813" y="4427538"/>
            <a:ext cx="131762" cy="26987"/>
            <a:chOff x="304" y="1872"/>
            <a:chExt cx="83" cy="17"/>
          </a:xfrm>
        </p:grpSpPr>
        <p:sp>
          <p:nvSpPr>
            <p:cNvPr id="16000" name="Oval 640">
              <a:extLst>
                <a:ext uri="{FF2B5EF4-FFF2-40B4-BE49-F238E27FC236}">
                  <a16:creationId xmlns:a16="http://schemas.microsoft.com/office/drawing/2014/main" id="{56022EEF-54CB-4121-9148-02CD133B2CF8}"/>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01" name="Oval 641">
              <a:extLst>
                <a:ext uri="{FF2B5EF4-FFF2-40B4-BE49-F238E27FC236}">
                  <a16:creationId xmlns:a16="http://schemas.microsoft.com/office/drawing/2014/main" id="{22BDF164-55A3-4EA5-B0DF-CA6F4FB1E84D}"/>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02" name="Oval 642">
              <a:extLst>
                <a:ext uri="{FF2B5EF4-FFF2-40B4-BE49-F238E27FC236}">
                  <a16:creationId xmlns:a16="http://schemas.microsoft.com/office/drawing/2014/main" id="{360B57E8-5391-4C39-B93D-C8D94EDEF572}"/>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6003" name="Line 643">
            <a:extLst>
              <a:ext uri="{FF2B5EF4-FFF2-40B4-BE49-F238E27FC236}">
                <a16:creationId xmlns:a16="http://schemas.microsoft.com/office/drawing/2014/main" id="{AB0B5DB7-B98A-4C61-865A-07D3353ECADB}"/>
              </a:ext>
            </a:extLst>
          </p:cNvPr>
          <p:cNvSpPr>
            <a:spLocks noChangeShapeType="1"/>
          </p:cNvSpPr>
          <p:nvPr/>
        </p:nvSpPr>
        <p:spPr bwMode="auto">
          <a:xfrm>
            <a:off x="3644900" y="49323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04" name="Line 644">
            <a:extLst>
              <a:ext uri="{FF2B5EF4-FFF2-40B4-BE49-F238E27FC236}">
                <a16:creationId xmlns:a16="http://schemas.microsoft.com/office/drawing/2014/main" id="{60CC19BA-BEF7-4513-BADC-CF63234D0D52}"/>
              </a:ext>
            </a:extLst>
          </p:cNvPr>
          <p:cNvSpPr>
            <a:spLocks noChangeShapeType="1"/>
          </p:cNvSpPr>
          <p:nvPr/>
        </p:nvSpPr>
        <p:spPr bwMode="auto">
          <a:xfrm>
            <a:off x="3644900" y="471487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6005" name="Group 645">
            <a:extLst>
              <a:ext uri="{FF2B5EF4-FFF2-40B4-BE49-F238E27FC236}">
                <a16:creationId xmlns:a16="http://schemas.microsoft.com/office/drawing/2014/main" id="{8869490C-D9EA-4CDE-A21B-CA9A1D30F083}"/>
              </a:ext>
            </a:extLst>
          </p:cNvPr>
          <p:cNvGrpSpPr>
            <a:grpSpLocks/>
          </p:cNvGrpSpPr>
          <p:nvPr/>
        </p:nvGrpSpPr>
        <p:grpSpPr bwMode="auto">
          <a:xfrm>
            <a:off x="3789363" y="4859338"/>
            <a:ext cx="231775" cy="157162"/>
            <a:chOff x="933" y="149"/>
            <a:chExt cx="146" cy="99"/>
          </a:xfrm>
        </p:grpSpPr>
        <p:sp>
          <p:nvSpPr>
            <p:cNvPr id="16006" name="Rectangle 646">
              <a:extLst>
                <a:ext uri="{FF2B5EF4-FFF2-40B4-BE49-F238E27FC236}">
                  <a16:creationId xmlns:a16="http://schemas.microsoft.com/office/drawing/2014/main" id="{95ACBEF2-51B6-491F-B9BE-CF35DAB4C51B}"/>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07" name="Text Box 647">
              <a:extLst>
                <a:ext uri="{FF2B5EF4-FFF2-40B4-BE49-F238E27FC236}">
                  <a16:creationId xmlns:a16="http://schemas.microsoft.com/office/drawing/2014/main" id="{B0BA96DC-65B1-4313-838F-1223E75E7D1B}"/>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6008" name="Group 648">
            <a:extLst>
              <a:ext uri="{FF2B5EF4-FFF2-40B4-BE49-F238E27FC236}">
                <a16:creationId xmlns:a16="http://schemas.microsoft.com/office/drawing/2014/main" id="{BE4AB5C1-7891-432C-B552-FF63B746025C}"/>
              </a:ext>
            </a:extLst>
          </p:cNvPr>
          <p:cNvGrpSpPr>
            <a:grpSpLocks/>
          </p:cNvGrpSpPr>
          <p:nvPr/>
        </p:nvGrpSpPr>
        <p:grpSpPr bwMode="auto">
          <a:xfrm>
            <a:off x="3867150" y="4787900"/>
            <a:ext cx="74613" cy="26988"/>
            <a:chOff x="2373" y="1404"/>
            <a:chExt cx="47" cy="17"/>
          </a:xfrm>
        </p:grpSpPr>
        <p:sp>
          <p:nvSpPr>
            <p:cNvPr id="16009" name="Oval 649">
              <a:extLst>
                <a:ext uri="{FF2B5EF4-FFF2-40B4-BE49-F238E27FC236}">
                  <a16:creationId xmlns:a16="http://schemas.microsoft.com/office/drawing/2014/main" id="{80A46F35-EC20-43EE-9BE3-66D277931C8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10" name="Oval 650">
              <a:extLst>
                <a:ext uri="{FF2B5EF4-FFF2-40B4-BE49-F238E27FC236}">
                  <a16:creationId xmlns:a16="http://schemas.microsoft.com/office/drawing/2014/main" id="{621F90DC-E19C-4893-951A-323028363C6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6011" name="Text Box 651">
            <a:extLst>
              <a:ext uri="{FF2B5EF4-FFF2-40B4-BE49-F238E27FC236}">
                <a16:creationId xmlns:a16="http://schemas.microsoft.com/office/drawing/2014/main" id="{86C03CA0-3DAB-48BC-A88E-D6985FB2F823}"/>
              </a:ext>
            </a:extLst>
          </p:cNvPr>
          <p:cNvSpPr txBox="1">
            <a:spLocks noChangeArrowheads="1"/>
          </p:cNvSpPr>
          <p:nvPr/>
        </p:nvSpPr>
        <p:spPr bwMode="auto">
          <a:xfrm>
            <a:off x="4005263" y="4714875"/>
            <a:ext cx="2716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16012" name="Group 652">
            <a:extLst>
              <a:ext uri="{FF2B5EF4-FFF2-40B4-BE49-F238E27FC236}">
                <a16:creationId xmlns:a16="http://schemas.microsoft.com/office/drawing/2014/main" id="{BFB94148-8688-4982-BB01-B2EB6EEEDFF5}"/>
              </a:ext>
            </a:extLst>
          </p:cNvPr>
          <p:cNvGrpSpPr>
            <a:grpSpLocks/>
          </p:cNvGrpSpPr>
          <p:nvPr/>
        </p:nvGrpSpPr>
        <p:grpSpPr bwMode="auto">
          <a:xfrm>
            <a:off x="3789363" y="5146675"/>
            <a:ext cx="234950" cy="160338"/>
            <a:chOff x="255" y="1338"/>
            <a:chExt cx="148" cy="101"/>
          </a:xfrm>
        </p:grpSpPr>
        <p:sp>
          <p:nvSpPr>
            <p:cNvPr id="16013" name="Rectangle 653">
              <a:extLst>
                <a:ext uri="{FF2B5EF4-FFF2-40B4-BE49-F238E27FC236}">
                  <a16:creationId xmlns:a16="http://schemas.microsoft.com/office/drawing/2014/main" id="{044FB3F8-9CD7-4068-A9B7-685A8D781B10}"/>
                </a:ext>
              </a:extLst>
            </p:cNvPr>
            <p:cNvSpPr>
              <a:spLocks noChangeAspect="1" noChangeArrowheads="1"/>
            </p:cNvSpPr>
            <p:nvPr/>
          </p:nvSpPr>
          <p:spPr bwMode="auto">
            <a:xfrm>
              <a:off x="255" y="1338"/>
              <a:ext cx="148" cy="10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14" name="Line 654">
              <a:extLst>
                <a:ext uri="{FF2B5EF4-FFF2-40B4-BE49-F238E27FC236}">
                  <a16:creationId xmlns:a16="http://schemas.microsoft.com/office/drawing/2014/main" id="{BBEA7EB3-6355-4DED-A9A5-C94029D0A849}"/>
                </a:ext>
              </a:extLst>
            </p:cNvPr>
            <p:cNvSpPr>
              <a:spLocks noChangeAspect="1" noChangeShapeType="1"/>
            </p:cNvSpPr>
            <p:nvPr/>
          </p:nvSpPr>
          <p:spPr bwMode="auto">
            <a:xfrm flipV="1">
              <a:off x="257" y="1340"/>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6015" name="Group 655">
              <a:extLst>
                <a:ext uri="{FF2B5EF4-FFF2-40B4-BE49-F238E27FC236}">
                  <a16:creationId xmlns:a16="http://schemas.microsoft.com/office/drawing/2014/main" id="{46ADD229-EA72-458B-B1C6-3367CB44E837}"/>
                </a:ext>
              </a:extLst>
            </p:cNvPr>
            <p:cNvGrpSpPr>
              <a:grpSpLocks noChangeAspect="1"/>
            </p:cNvGrpSpPr>
            <p:nvPr/>
          </p:nvGrpSpPr>
          <p:grpSpPr bwMode="auto">
            <a:xfrm>
              <a:off x="310" y="1354"/>
              <a:ext cx="36" cy="73"/>
              <a:chOff x="862" y="2628"/>
              <a:chExt cx="36" cy="71"/>
            </a:xfrm>
          </p:grpSpPr>
          <p:sp>
            <p:nvSpPr>
              <p:cNvPr id="16016" name="AutoShape 656">
                <a:extLst>
                  <a:ext uri="{FF2B5EF4-FFF2-40B4-BE49-F238E27FC236}">
                    <a16:creationId xmlns:a16="http://schemas.microsoft.com/office/drawing/2014/main" id="{2736B770-E3E0-4126-A359-3270F30E79B7}"/>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17" name="Line 657">
                <a:extLst>
                  <a:ext uri="{FF2B5EF4-FFF2-40B4-BE49-F238E27FC236}">
                    <a16:creationId xmlns:a16="http://schemas.microsoft.com/office/drawing/2014/main" id="{087F55AB-12D5-41E6-AAF2-10C0354D5696}"/>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18" name="Line 658">
                <a:extLst>
                  <a:ext uri="{FF2B5EF4-FFF2-40B4-BE49-F238E27FC236}">
                    <a16:creationId xmlns:a16="http://schemas.microsoft.com/office/drawing/2014/main" id="{54142197-BA1E-4FCA-929B-CA664BF7CE37}"/>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19" name="Oval 659">
                <a:extLst>
                  <a:ext uri="{FF2B5EF4-FFF2-40B4-BE49-F238E27FC236}">
                    <a16:creationId xmlns:a16="http://schemas.microsoft.com/office/drawing/2014/main" id="{B16BABA6-010C-4F2F-80D5-68EBD5432457}"/>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6020" name="Group 660">
            <a:extLst>
              <a:ext uri="{FF2B5EF4-FFF2-40B4-BE49-F238E27FC236}">
                <a16:creationId xmlns:a16="http://schemas.microsoft.com/office/drawing/2014/main" id="{DA986CF1-71B2-405A-BC52-69C858753126}"/>
              </a:ext>
            </a:extLst>
          </p:cNvPr>
          <p:cNvGrpSpPr>
            <a:grpSpLocks/>
          </p:cNvGrpSpPr>
          <p:nvPr/>
        </p:nvGrpSpPr>
        <p:grpSpPr bwMode="auto">
          <a:xfrm>
            <a:off x="3868738" y="5075238"/>
            <a:ext cx="74612" cy="26987"/>
            <a:chOff x="2373" y="1404"/>
            <a:chExt cx="47" cy="17"/>
          </a:xfrm>
        </p:grpSpPr>
        <p:sp>
          <p:nvSpPr>
            <p:cNvPr id="16021" name="Oval 661">
              <a:extLst>
                <a:ext uri="{FF2B5EF4-FFF2-40B4-BE49-F238E27FC236}">
                  <a16:creationId xmlns:a16="http://schemas.microsoft.com/office/drawing/2014/main" id="{39DE6ADD-9177-4F4D-A5C2-C59D1E1FA4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22" name="Oval 662">
              <a:extLst>
                <a:ext uri="{FF2B5EF4-FFF2-40B4-BE49-F238E27FC236}">
                  <a16:creationId xmlns:a16="http://schemas.microsoft.com/office/drawing/2014/main" id="{C5689A31-435E-44D8-8964-A78A61D3C9B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6023" name="Line 663">
            <a:extLst>
              <a:ext uri="{FF2B5EF4-FFF2-40B4-BE49-F238E27FC236}">
                <a16:creationId xmlns:a16="http://schemas.microsoft.com/office/drawing/2014/main" id="{15BF81EE-F015-4F7A-8F7C-2B300A0B711B}"/>
              </a:ext>
            </a:extLst>
          </p:cNvPr>
          <p:cNvSpPr>
            <a:spLocks noChangeShapeType="1"/>
          </p:cNvSpPr>
          <p:nvPr/>
        </p:nvSpPr>
        <p:spPr bwMode="auto">
          <a:xfrm>
            <a:off x="3644900" y="5219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24" name="Text Box 664">
            <a:extLst>
              <a:ext uri="{FF2B5EF4-FFF2-40B4-BE49-F238E27FC236}">
                <a16:creationId xmlns:a16="http://schemas.microsoft.com/office/drawing/2014/main" id="{D68A4A16-DEA8-4121-A218-617EEA2D2E19}"/>
              </a:ext>
            </a:extLst>
          </p:cNvPr>
          <p:cNvSpPr txBox="1">
            <a:spLocks noChangeArrowheads="1"/>
          </p:cNvSpPr>
          <p:nvPr/>
        </p:nvSpPr>
        <p:spPr bwMode="auto">
          <a:xfrm>
            <a:off x="4005263" y="5003800"/>
            <a:ext cx="2708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x3 </a:t>
            </a:r>
            <a:r>
              <a:rPr lang="en-GB" altLang="en-US"/>
              <a:t>Marine Recon Team                                   CWUS-53</a:t>
            </a:r>
            <a:endParaRPr lang="en-GB" altLang="en-US" b="1"/>
          </a:p>
        </p:txBody>
      </p:sp>
      <p:pic>
        <p:nvPicPr>
          <p:cNvPr id="16028" name="Picture 668" descr="LVTP-7_tracked_amphibious_assault_vehicle_US_Marine_Corps_defense_imagery_mil_001">
            <a:extLst>
              <a:ext uri="{FF2B5EF4-FFF2-40B4-BE49-F238E27FC236}">
                <a16:creationId xmlns:a16="http://schemas.microsoft.com/office/drawing/2014/main" id="{E8EFD909-A517-43E4-B95B-125619024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5867400"/>
            <a:ext cx="3240087" cy="2147888"/>
          </a:xfrm>
          <a:prstGeom prst="rect">
            <a:avLst/>
          </a:prstGeom>
          <a:noFill/>
          <a:extLst>
            <a:ext uri="{909E8E84-426E-40DD-AFC4-6F175D3DCCD1}">
              <a14:hiddenFill xmlns:a14="http://schemas.microsoft.com/office/drawing/2010/main">
                <a:solidFill>
                  <a:srgbClr val="FFFFFF"/>
                </a:solidFill>
              </a14:hiddenFill>
            </a:ext>
          </a:extLst>
        </p:spPr>
      </p:pic>
      <p:pic>
        <p:nvPicPr>
          <p:cNvPr id="16029" name="Picture 669" descr="m60a1_09">
            <a:extLst>
              <a:ext uri="{FF2B5EF4-FFF2-40B4-BE49-F238E27FC236}">
                <a16:creationId xmlns:a16="http://schemas.microsoft.com/office/drawing/2014/main" id="{33437691-BE02-420D-909D-4175519A52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3132138"/>
            <a:ext cx="3155950" cy="1450975"/>
          </a:xfrm>
          <a:prstGeom prst="rect">
            <a:avLst/>
          </a:prstGeom>
          <a:noFill/>
          <a:extLst>
            <a:ext uri="{909E8E84-426E-40DD-AFC4-6F175D3DCCD1}">
              <a14:hiddenFill xmlns:a14="http://schemas.microsoft.com/office/drawing/2010/main">
                <a:solidFill>
                  <a:srgbClr val="FFFFFF"/>
                </a:solidFill>
              </a14:hiddenFill>
            </a:ext>
          </a:extLst>
        </p:spPr>
      </p:pic>
      <p:grpSp>
        <p:nvGrpSpPr>
          <p:cNvPr id="16030" name="Group 670">
            <a:extLst>
              <a:ext uri="{FF2B5EF4-FFF2-40B4-BE49-F238E27FC236}">
                <a16:creationId xmlns:a16="http://schemas.microsoft.com/office/drawing/2014/main" id="{43758CF6-D81B-4207-9338-F4DD9CB68AB8}"/>
              </a:ext>
            </a:extLst>
          </p:cNvPr>
          <p:cNvGrpSpPr>
            <a:grpSpLocks/>
          </p:cNvGrpSpPr>
          <p:nvPr/>
        </p:nvGrpSpPr>
        <p:grpSpPr bwMode="auto">
          <a:xfrm>
            <a:off x="117475" y="250825"/>
            <a:ext cx="287338" cy="215900"/>
            <a:chOff x="2568" y="2290"/>
            <a:chExt cx="181" cy="123"/>
          </a:xfrm>
        </p:grpSpPr>
        <p:sp>
          <p:nvSpPr>
            <p:cNvPr id="16031" name="Rectangle 671">
              <a:extLst>
                <a:ext uri="{FF2B5EF4-FFF2-40B4-BE49-F238E27FC236}">
                  <a16:creationId xmlns:a16="http://schemas.microsoft.com/office/drawing/2014/main" id="{FE87F6DE-B5D1-4967-95CB-F0995FB534FA}"/>
                </a:ext>
              </a:extLst>
            </p:cNvPr>
            <p:cNvSpPr>
              <a:spLocks noChangeAspect="1" noChangeArrowheads="1"/>
            </p:cNvSpPr>
            <p:nvPr/>
          </p:nvSpPr>
          <p:spPr bwMode="auto">
            <a:xfrm>
              <a:off x="2568" y="2290"/>
              <a:ext cx="181" cy="123"/>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32" name="Oval 672">
              <a:extLst>
                <a:ext uri="{FF2B5EF4-FFF2-40B4-BE49-F238E27FC236}">
                  <a16:creationId xmlns:a16="http://schemas.microsoft.com/office/drawing/2014/main" id="{0DC05708-BF4D-4E0A-BB50-179FDA9E3F4E}"/>
                </a:ext>
              </a:extLst>
            </p:cNvPr>
            <p:cNvSpPr>
              <a:spLocks noChangeAspect="1" noChangeArrowheads="1"/>
            </p:cNvSpPr>
            <p:nvPr/>
          </p:nvSpPr>
          <p:spPr bwMode="auto">
            <a:xfrm>
              <a:off x="2601" y="2321"/>
              <a:ext cx="116" cy="58"/>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6033" name="Group 673">
              <a:extLst>
                <a:ext uri="{FF2B5EF4-FFF2-40B4-BE49-F238E27FC236}">
                  <a16:creationId xmlns:a16="http://schemas.microsoft.com/office/drawing/2014/main" id="{FD7B413F-CC80-4902-BB47-78E395FD17F6}"/>
                </a:ext>
              </a:extLst>
            </p:cNvPr>
            <p:cNvGrpSpPr>
              <a:grpSpLocks noChangeAspect="1"/>
            </p:cNvGrpSpPr>
            <p:nvPr/>
          </p:nvGrpSpPr>
          <p:grpSpPr bwMode="auto">
            <a:xfrm>
              <a:off x="2645" y="2324"/>
              <a:ext cx="27" cy="53"/>
              <a:chOff x="862" y="2628"/>
              <a:chExt cx="36" cy="71"/>
            </a:xfrm>
          </p:grpSpPr>
          <p:sp>
            <p:nvSpPr>
              <p:cNvPr id="16034" name="AutoShape 674">
                <a:extLst>
                  <a:ext uri="{FF2B5EF4-FFF2-40B4-BE49-F238E27FC236}">
                    <a16:creationId xmlns:a16="http://schemas.microsoft.com/office/drawing/2014/main" id="{C5677DCF-1A3B-4EC0-8E6E-D695A541ECA6}"/>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336600"/>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35" name="Line 675">
                <a:extLst>
                  <a:ext uri="{FF2B5EF4-FFF2-40B4-BE49-F238E27FC236}">
                    <a16:creationId xmlns:a16="http://schemas.microsoft.com/office/drawing/2014/main" id="{BE5CF5EB-DF04-4F6E-8313-5137204D697C}"/>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36" name="Line 676">
                <a:extLst>
                  <a:ext uri="{FF2B5EF4-FFF2-40B4-BE49-F238E27FC236}">
                    <a16:creationId xmlns:a16="http://schemas.microsoft.com/office/drawing/2014/main" id="{39E2CBFF-D9DE-422D-925A-62BA2CE3283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37" name="Oval 677">
                <a:extLst>
                  <a:ext uri="{FF2B5EF4-FFF2-40B4-BE49-F238E27FC236}">
                    <a16:creationId xmlns:a16="http://schemas.microsoft.com/office/drawing/2014/main" id="{9326D650-1DC2-4CD9-A1B0-69526006C938}"/>
                  </a:ext>
                </a:extLst>
              </p:cNvPr>
              <p:cNvSpPr>
                <a:spLocks noChangeAspect="1" noChangeArrowheads="1"/>
              </p:cNvSpPr>
              <p:nvPr/>
            </p:nvSpPr>
            <p:spPr bwMode="auto">
              <a:xfrm>
                <a:off x="877" y="2628"/>
                <a:ext cx="6" cy="6"/>
              </a:xfrm>
              <a:prstGeom prst="ellipse">
                <a:avLst/>
              </a:prstGeom>
              <a:solidFill>
                <a:srgbClr val="336600"/>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6038" name="Line 678">
            <a:extLst>
              <a:ext uri="{FF2B5EF4-FFF2-40B4-BE49-F238E27FC236}">
                <a16:creationId xmlns:a16="http://schemas.microsoft.com/office/drawing/2014/main" id="{01CE1EDC-06EF-4BD8-A72D-8F1E52137116}"/>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39" name="Text Box 679">
            <a:extLst>
              <a:ext uri="{FF2B5EF4-FFF2-40B4-BE49-F238E27FC236}">
                <a16:creationId xmlns:a16="http://schemas.microsoft.com/office/drawing/2014/main" id="{17835F2D-C7D8-4901-9B60-37B9E8CB8385}"/>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CWUS-25</a:t>
            </a:r>
          </a:p>
          <a:p>
            <a:r>
              <a:rPr lang="en-GB" altLang="en-US" sz="1000" b="1"/>
              <a:t>Marine Tank Company </a:t>
            </a:r>
            <a:r>
              <a:rPr lang="en-GB" altLang="en-US" b="1"/>
              <a:t>(b)</a:t>
            </a:r>
            <a:endParaRPr lang="en-GB" altLang="en-US" sz="1000" b="1"/>
          </a:p>
        </p:txBody>
      </p:sp>
      <p:grpSp>
        <p:nvGrpSpPr>
          <p:cNvPr id="16040" name="Group 680">
            <a:extLst>
              <a:ext uri="{FF2B5EF4-FFF2-40B4-BE49-F238E27FC236}">
                <a16:creationId xmlns:a16="http://schemas.microsoft.com/office/drawing/2014/main" id="{B44BDE81-AEDF-40D3-BBE5-181D85AE7D60}"/>
              </a:ext>
            </a:extLst>
          </p:cNvPr>
          <p:cNvGrpSpPr>
            <a:grpSpLocks/>
          </p:cNvGrpSpPr>
          <p:nvPr/>
        </p:nvGrpSpPr>
        <p:grpSpPr bwMode="auto">
          <a:xfrm>
            <a:off x="404813" y="611188"/>
            <a:ext cx="231775" cy="157162"/>
            <a:chOff x="2931" y="2245"/>
            <a:chExt cx="146" cy="99"/>
          </a:xfrm>
        </p:grpSpPr>
        <p:sp>
          <p:nvSpPr>
            <p:cNvPr id="16041" name="Rectangle 681">
              <a:extLst>
                <a:ext uri="{FF2B5EF4-FFF2-40B4-BE49-F238E27FC236}">
                  <a16:creationId xmlns:a16="http://schemas.microsoft.com/office/drawing/2014/main" id="{260DD18F-0308-4B64-95B7-E4E0F693CAFF}"/>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42" name="Oval 682">
              <a:extLst>
                <a:ext uri="{FF2B5EF4-FFF2-40B4-BE49-F238E27FC236}">
                  <a16:creationId xmlns:a16="http://schemas.microsoft.com/office/drawing/2014/main" id="{DEA9B910-8DF7-46F0-84D0-DF7F7E117F94}"/>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6043" name="Text Box 683">
            <a:extLst>
              <a:ext uri="{FF2B5EF4-FFF2-40B4-BE49-F238E27FC236}">
                <a16:creationId xmlns:a16="http://schemas.microsoft.com/office/drawing/2014/main" id="{F6D44F75-E7E1-4744-81E3-1170B146DDE3}"/>
              </a:ext>
            </a:extLst>
          </p:cNvPr>
          <p:cNvSpPr txBox="1">
            <a:spLocks noChangeArrowheads="1"/>
          </p:cNvSpPr>
          <p:nvPr/>
        </p:nvSpPr>
        <p:spPr bwMode="auto">
          <a:xfrm>
            <a:off x="620713" y="468313"/>
            <a:ext cx="2767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M60A1 105mm Main Battle Tank </a:t>
            </a:r>
            <a:r>
              <a:rPr lang="en-GB" altLang="en-US" b="1"/>
              <a:t>(a)</a:t>
            </a:r>
            <a:r>
              <a:rPr lang="en-GB" altLang="en-US"/>
              <a:t>            CWUS-03</a:t>
            </a:r>
            <a:endParaRPr lang="en-GB" altLang="en-US" b="1"/>
          </a:p>
        </p:txBody>
      </p:sp>
      <p:grpSp>
        <p:nvGrpSpPr>
          <p:cNvPr id="16044" name="Group 684">
            <a:extLst>
              <a:ext uri="{FF2B5EF4-FFF2-40B4-BE49-F238E27FC236}">
                <a16:creationId xmlns:a16="http://schemas.microsoft.com/office/drawing/2014/main" id="{3643B40A-456C-4D3C-992C-AFCC388F3AEE}"/>
              </a:ext>
            </a:extLst>
          </p:cNvPr>
          <p:cNvGrpSpPr>
            <a:grpSpLocks/>
          </p:cNvGrpSpPr>
          <p:nvPr/>
        </p:nvGrpSpPr>
        <p:grpSpPr bwMode="auto">
          <a:xfrm>
            <a:off x="482600" y="539750"/>
            <a:ext cx="74613" cy="26988"/>
            <a:chOff x="2373" y="1404"/>
            <a:chExt cx="47" cy="17"/>
          </a:xfrm>
        </p:grpSpPr>
        <p:sp>
          <p:nvSpPr>
            <p:cNvPr id="16045" name="Oval 685">
              <a:extLst>
                <a:ext uri="{FF2B5EF4-FFF2-40B4-BE49-F238E27FC236}">
                  <a16:creationId xmlns:a16="http://schemas.microsoft.com/office/drawing/2014/main" id="{BCA03FE0-A37D-406C-92D6-12DCC90641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46" name="Oval 686">
              <a:extLst>
                <a:ext uri="{FF2B5EF4-FFF2-40B4-BE49-F238E27FC236}">
                  <a16:creationId xmlns:a16="http://schemas.microsoft.com/office/drawing/2014/main" id="{57D89A04-7363-4555-BDC9-AC33053AB24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6047" name="Line 687">
            <a:extLst>
              <a:ext uri="{FF2B5EF4-FFF2-40B4-BE49-F238E27FC236}">
                <a16:creationId xmlns:a16="http://schemas.microsoft.com/office/drawing/2014/main" id="{8C9306D7-582B-428B-B358-2D86CEC1D200}"/>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6048" name="Group 688">
            <a:extLst>
              <a:ext uri="{FF2B5EF4-FFF2-40B4-BE49-F238E27FC236}">
                <a16:creationId xmlns:a16="http://schemas.microsoft.com/office/drawing/2014/main" id="{FDF9D2E9-72EA-4B93-B214-9FA84DB546D5}"/>
              </a:ext>
            </a:extLst>
          </p:cNvPr>
          <p:cNvGrpSpPr>
            <a:grpSpLocks/>
          </p:cNvGrpSpPr>
          <p:nvPr/>
        </p:nvGrpSpPr>
        <p:grpSpPr bwMode="auto">
          <a:xfrm>
            <a:off x="404813" y="898525"/>
            <a:ext cx="231775" cy="157163"/>
            <a:chOff x="2931" y="2245"/>
            <a:chExt cx="146" cy="99"/>
          </a:xfrm>
        </p:grpSpPr>
        <p:sp>
          <p:nvSpPr>
            <p:cNvPr id="16049" name="Rectangle 689">
              <a:extLst>
                <a:ext uri="{FF2B5EF4-FFF2-40B4-BE49-F238E27FC236}">
                  <a16:creationId xmlns:a16="http://schemas.microsoft.com/office/drawing/2014/main" id="{D84045CC-40E0-4EEE-888C-9CA728C1407F}"/>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50" name="Oval 690">
              <a:extLst>
                <a:ext uri="{FF2B5EF4-FFF2-40B4-BE49-F238E27FC236}">
                  <a16:creationId xmlns:a16="http://schemas.microsoft.com/office/drawing/2014/main" id="{CB2F3DA6-59D9-4DB6-901F-7918E2B49968}"/>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6051" name="Text Box 691">
            <a:extLst>
              <a:ext uri="{FF2B5EF4-FFF2-40B4-BE49-F238E27FC236}">
                <a16:creationId xmlns:a16="http://schemas.microsoft.com/office/drawing/2014/main" id="{BA8B21AD-6824-463D-93C7-690E4C3B9FB5}"/>
              </a:ext>
            </a:extLst>
          </p:cNvPr>
          <p:cNvSpPr txBox="1">
            <a:spLocks noChangeArrowheads="1"/>
          </p:cNvSpPr>
          <p:nvPr/>
        </p:nvSpPr>
        <p:spPr bwMode="auto">
          <a:xfrm>
            <a:off x="620713" y="755650"/>
            <a:ext cx="2767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x7 </a:t>
            </a:r>
            <a:r>
              <a:rPr lang="en-GB" altLang="en-US"/>
              <a:t>M60A1 105mm Main Battle Tank </a:t>
            </a:r>
            <a:r>
              <a:rPr lang="en-GB" altLang="en-US" b="1"/>
              <a:t>(a)</a:t>
            </a:r>
            <a:r>
              <a:rPr lang="en-GB" altLang="en-US"/>
              <a:t>            CWUS-03</a:t>
            </a:r>
            <a:endParaRPr lang="en-GB" altLang="en-US" b="1"/>
          </a:p>
        </p:txBody>
      </p:sp>
      <p:grpSp>
        <p:nvGrpSpPr>
          <p:cNvPr id="16052" name="Group 692">
            <a:extLst>
              <a:ext uri="{FF2B5EF4-FFF2-40B4-BE49-F238E27FC236}">
                <a16:creationId xmlns:a16="http://schemas.microsoft.com/office/drawing/2014/main" id="{FFC9DC06-B420-4931-BADB-BC23ACD239D2}"/>
              </a:ext>
            </a:extLst>
          </p:cNvPr>
          <p:cNvGrpSpPr>
            <a:grpSpLocks/>
          </p:cNvGrpSpPr>
          <p:nvPr/>
        </p:nvGrpSpPr>
        <p:grpSpPr bwMode="auto">
          <a:xfrm>
            <a:off x="482600" y="827088"/>
            <a:ext cx="74613" cy="26987"/>
            <a:chOff x="2373" y="1404"/>
            <a:chExt cx="47" cy="17"/>
          </a:xfrm>
        </p:grpSpPr>
        <p:sp>
          <p:nvSpPr>
            <p:cNvPr id="16053" name="Oval 693">
              <a:extLst>
                <a:ext uri="{FF2B5EF4-FFF2-40B4-BE49-F238E27FC236}">
                  <a16:creationId xmlns:a16="http://schemas.microsoft.com/office/drawing/2014/main" id="{3258188F-B7E5-4AA7-A107-023DD81F03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6054" name="Oval 694">
              <a:extLst>
                <a:ext uri="{FF2B5EF4-FFF2-40B4-BE49-F238E27FC236}">
                  <a16:creationId xmlns:a16="http://schemas.microsoft.com/office/drawing/2014/main" id="{677CC045-AF48-4962-8903-1A68357EB0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6055" name="Line 695">
            <a:extLst>
              <a:ext uri="{FF2B5EF4-FFF2-40B4-BE49-F238E27FC236}">
                <a16:creationId xmlns:a16="http://schemas.microsoft.com/office/drawing/2014/main" id="{65C54B36-287F-4490-B089-86B93CFC8198}"/>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56" name="Line 696">
            <a:extLst>
              <a:ext uri="{FF2B5EF4-FFF2-40B4-BE49-F238E27FC236}">
                <a16:creationId xmlns:a16="http://schemas.microsoft.com/office/drawing/2014/main" id="{93E5DAC7-23BD-45D5-923B-2E7A3214624C}"/>
              </a:ext>
            </a:extLst>
          </p:cNvPr>
          <p:cNvSpPr>
            <a:spLocks noChangeShapeType="1"/>
          </p:cNvSpPr>
          <p:nvPr/>
        </p:nvSpPr>
        <p:spPr bwMode="auto">
          <a:xfrm>
            <a:off x="260350"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57" name="Text Box 697">
            <a:extLst>
              <a:ext uri="{FF2B5EF4-FFF2-40B4-BE49-F238E27FC236}">
                <a16:creationId xmlns:a16="http://schemas.microsoft.com/office/drawing/2014/main" id="{B7031A5E-158B-4C55-9C46-E7D8F8B926F6}"/>
              </a:ext>
            </a:extLst>
          </p:cNvPr>
          <p:cNvSpPr txBox="1">
            <a:spLocks noChangeArrowheads="1"/>
          </p:cNvSpPr>
          <p:nvPr/>
        </p:nvSpPr>
        <p:spPr bwMode="auto">
          <a:xfrm>
            <a:off x="115888" y="1116013"/>
            <a:ext cx="3241675" cy="168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1988: Tanks are equipped with Blazer Explosive Reactive Armour.  See ERA rules.</a:t>
            </a:r>
          </a:p>
          <a:p>
            <a:endParaRPr lang="en-GB" altLang="en-US" b="1"/>
          </a:p>
          <a:p>
            <a:r>
              <a:rPr lang="en-GB" altLang="en-US" b="1"/>
              <a:t>(b) </a:t>
            </a:r>
            <a:r>
              <a:rPr lang="en-GB" altLang="en-US"/>
              <a:t>May alternatively be fielded as </a:t>
            </a:r>
            <a:r>
              <a:rPr lang="en-GB" altLang="en-US" b="1"/>
              <a:t>x3 </a:t>
            </a:r>
            <a:r>
              <a:rPr lang="en-GB" altLang="en-US"/>
              <a:t>platoon-sized MEs, each of </a:t>
            </a:r>
            <a:r>
              <a:rPr lang="en-GB" altLang="en-US" b="1"/>
              <a:t>x2 </a:t>
            </a:r>
            <a:r>
              <a:rPr lang="en-GB" altLang="en-US"/>
              <a:t>tanks.  Designate one tank in the platoon as the Platoon Commander.</a:t>
            </a:r>
          </a:p>
          <a:p>
            <a:endParaRPr lang="en-GB" altLang="en-US"/>
          </a:p>
          <a:p>
            <a:r>
              <a:rPr lang="en-GB" altLang="en-US" b="1"/>
              <a:t>(c) </a:t>
            </a:r>
            <a:r>
              <a:rPr lang="en-GB" altLang="en-US"/>
              <a:t>During the early 1980s, the very last of the M103A2 Heavy Tanks were still in storage in USMC reserve depots and might therefore have been issued to USMC Reserve units or as combat replacements to regular USMC units.  May therefore replace some or all tanks in rare instances with:</a:t>
            </a:r>
          </a:p>
          <a:p>
            <a:r>
              <a:rPr lang="en-GB" altLang="en-US"/>
              <a:t>     M103A2 120mm Heavy Tank                                       CWUS-87</a:t>
            </a:r>
            <a:endParaRPr lang="en-GB" altLang="en-US"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59" name="Line 155">
            <a:extLst>
              <a:ext uri="{FF2B5EF4-FFF2-40B4-BE49-F238E27FC236}">
                <a16:creationId xmlns:a16="http://schemas.microsoft.com/office/drawing/2014/main" id="{7C94598B-2BE9-41EF-9ED8-A42588E1C990}"/>
              </a:ext>
            </a:extLst>
          </p:cNvPr>
          <p:cNvSpPr>
            <a:spLocks noChangeShapeType="1"/>
          </p:cNvSpPr>
          <p:nvPr/>
        </p:nvSpPr>
        <p:spPr bwMode="auto">
          <a:xfrm>
            <a:off x="3789363" y="26987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50" name="Line 146">
            <a:extLst>
              <a:ext uri="{FF2B5EF4-FFF2-40B4-BE49-F238E27FC236}">
                <a16:creationId xmlns:a16="http://schemas.microsoft.com/office/drawing/2014/main" id="{33E23BAA-8861-4B1B-A14E-1AB0C56B9AE9}"/>
              </a:ext>
            </a:extLst>
          </p:cNvPr>
          <p:cNvSpPr>
            <a:spLocks noChangeShapeType="1"/>
          </p:cNvSpPr>
          <p:nvPr/>
        </p:nvSpPr>
        <p:spPr bwMode="auto">
          <a:xfrm>
            <a:off x="476250" y="6950075"/>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08" name="Line 4">
            <a:extLst>
              <a:ext uri="{FF2B5EF4-FFF2-40B4-BE49-F238E27FC236}">
                <a16:creationId xmlns:a16="http://schemas.microsoft.com/office/drawing/2014/main" id="{796216E0-8CDA-400A-81F2-32C027518A24}"/>
              </a:ext>
            </a:extLst>
          </p:cNvPr>
          <p:cNvSpPr>
            <a:spLocks noChangeShapeType="1"/>
          </p:cNvSpPr>
          <p:nvPr/>
        </p:nvSpPr>
        <p:spPr bwMode="auto">
          <a:xfrm>
            <a:off x="260350" y="468313"/>
            <a:ext cx="0" cy="7905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09" name="Line 5">
            <a:extLst>
              <a:ext uri="{FF2B5EF4-FFF2-40B4-BE49-F238E27FC236}">
                <a16:creationId xmlns:a16="http://schemas.microsoft.com/office/drawing/2014/main" id="{8D18CC08-E68A-4EFF-A91E-8A319E527F23}"/>
              </a:ext>
            </a:extLst>
          </p:cNvPr>
          <p:cNvSpPr>
            <a:spLocks noChangeShapeType="1"/>
          </p:cNvSpPr>
          <p:nvPr/>
        </p:nvSpPr>
        <p:spPr bwMode="auto">
          <a:xfrm>
            <a:off x="476250" y="755650"/>
            <a:ext cx="0" cy="7207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10" name="Line 6">
            <a:extLst>
              <a:ext uri="{FF2B5EF4-FFF2-40B4-BE49-F238E27FC236}">
                <a16:creationId xmlns:a16="http://schemas.microsoft.com/office/drawing/2014/main" id="{3E1D13E6-7721-4654-B819-60FDA260DECA}"/>
              </a:ext>
            </a:extLst>
          </p:cNvPr>
          <p:cNvSpPr>
            <a:spLocks noChangeShapeType="1"/>
          </p:cNvSpPr>
          <p:nvPr/>
        </p:nvSpPr>
        <p:spPr bwMode="auto">
          <a:xfrm>
            <a:off x="260350" y="685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2711" name="Group 7">
            <a:extLst>
              <a:ext uri="{FF2B5EF4-FFF2-40B4-BE49-F238E27FC236}">
                <a16:creationId xmlns:a16="http://schemas.microsoft.com/office/drawing/2014/main" id="{5B1D28E4-1B8E-4664-8CFB-0C19BAF43EAB}"/>
              </a:ext>
            </a:extLst>
          </p:cNvPr>
          <p:cNvGrpSpPr>
            <a:grpSpLocks/>
          </p:cNvGrpSpPr>
          <p:nvPr/>
        </p:nvGrpSpPr>
        <p:grpSpPr bwMode="auto">
          <a:xfrm>
            <a:off x="404813" y="612775"/>
            <a:ext cx="231775" cy="157163"/>
            <a:chOff x="933" y="149"/>
            <a:chExt cx="146" cy="99"/>
          </a:xfrm>
        </p:grpSpPr>
        <p:sp>
          <p:nvSpPr>
            <p:cNvPr id="72712" name="Rectangle 8">
              <a:extLst>
                <a:ext uri="{FF2B5EF4-FFF2-40B4-BE49-F238E27FC236}">
                  <a16:creationId xmlns:a16="http://schemas.microsoft.com/office/drawing/2014/main" id="{2C822142-8B97-41E6-9265-1DE7740DFB8E}"/>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13" name="Text Box 9">
              <a:extLst>
                <a:ext uri="{FF2B5EF4-FFF2-40B4-BE49-F238E27FC236}">
                  <a16:creationId xmlns:a16="http://schemas.microsoft.com/office/drawing/2014/main" id="{ABA450F6-932B-4615-B474-6BAE398515E2}"/>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72714" name="Group 10">
            <a:extLst>
              <a:ext uri="{FF2B5EF4-FFF2-40B4-BE49-F238E27FC236}">
                <a16:creationId xmlns:a16="http://schemas.microsoft.com/office/drawing/2014/main" id="{46422CA6-6A32-4CF6-9B4E-2F23AFC5A661}"/>
              </a:ext>
            </a:extLst>
          </p:cNvPr>
          <p:cNvGrpSpPr>
            <a:grpSpLocks/>
          </p:cNvGrpSpPr>
          <p:nvPr/>
        </p:nvGrpSpPr>
        <p:grpSpPr bwMode="auto">
          <a:xfrm>
            <a:off x="482600" y="541338"/>
            <a:ext cx="74613" cy="26987"/>
            <a:chOff x="2373" y="1404"/>
            <a:chExt cx="47" cy="17"/>
          </a:xfrm>
        </p:grpSpPr>
        <p:sp>
          <p:nvSpPr>
            <p:cNvPr id="72715" name="Oval 11">
              <a:extLst>
                <a:ext uri="{FF2B5EF4-FFF2-40B4-BE49-F238E27FC236}">
                  <a16:creationId xmlns:a16="http://schemas.microsoft.com/office/drawing/2014/main" id="{C1271B3B-A0B7-4F62-96BC-53BA4E5914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16" name="Oval 12">
              <a:extLst>
                <a:ext uri="{FF2B5EF4-FFF2-40B4-BE49-F238E27FC236}">
                  <a16:creationId xmlns:a16="http://schemas.microsoft.com/office/drawing/2014/main" id="{9A8FBE5A-13D2-410D-9D24-3B2B0DC2E63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17" name="Text Box 13">
            <a:extLst>
              <a:ext uri="{FF2B5EF4-FFF2-40B4-BE49-F238E27FC236}">
                <a16:creationId xmlns:a16="http://schemas.microsoft.com/office/drawing/2014/main" id="{95999213-2F1D-423E-AF8F-123F0D42AD33}"/>
              </a:ext>
            </a:extLst>
          </p:cNvPr>
          <p:cNvSpPr txBox="1">
            <a:spLocks noChangeArrowheads="1"/>
          </p:cNvSpPr>
          <p:nvPr/>
        </p:nvSpPr>
        <p:spPr bwMode="auto">
          <a:xfrm>
            <a:off x="620713" y="468313"/>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72718" name="Group 14">
            <a:extLst>
              <a:ext uri="{FF2B5EF4-FFF2-40B4-BE49-F238E27FC236}">
                <a16:creationId xmlns:a16="http://schemas.microsoft.com/office/drawing/2014/main" id="{22332C49-A529-4604-8D64-D84A116CB0E9}"/>
              </a:ext>
            </a:extLst>
          </p:cNvPr>
          <p:cNvGrpSpPr>
            <a:grpSpLocks/>
          </p:cNvGrpSpPr>
          <p:nvPr/>
        </p:nvGrpSpPr>
        <p:grpSpPr bwMode="auto">
          <a:xfrm>
            <a:off x="404813" y="900113"/>
            <a:ext cx="231775" cy="157162"/>
            <a:chOff x="2750" y="3061"/>
            <a:chExt cx="146" cy="99"/>
          </a:xfrm>
        </p:grpSpPr>
        <p:sp>
          <p:nvSpPr>
            <p:cNvPr id="72719" name="Rectangle 15">
              <a:extLst>
                <a:ext uri="{FF2B5EF4-FFF2-40B4-BE49-F238E27FC236}">
                  <a16:creationId xmlns:a16="http://schemas.microsoft.com/office/drawing/2014/main" id="{85C947B8-B031-4FEB-818E-19B6929FAA3F}"/>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20" name="Line 16">
              <a:extLst>
                <a:ext uri="{FF2B5EF4-FFF2-40B4-BE49-F238E27FC236}">
                  <a16:creationId xmlns:a16="http://schemas.microsoft.com/office/drawing/2014/main" id="{E6F4E1C8-0BEE-4170-800F-E1F78739E6DF}"/>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21" name="Line 17">
              <a:extLst>
                <a:ext uri="{FF2B5EF4-FFF2-40B4-BE49-F238E27FC236}">
                  <a16:creationId xmlns:a16="http://schemas.microsoft.com/office/drawing/2014/main" id="{CCE0A6B5-BFAA-4906-AF28-BEFC84AF322B}"/>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722" name="Group 18">
            <a:extLst>
              <a:ext uri="{FF2B5EF4-FFF2-40B4-BE49-F238E27FC236}">
                <a16:creationId xmlns:a16="http://schemas.microsoft.com/office/drawing/2014/main" id="{D1F212A1-9659-4A9E-A690-1CF35C6B1C2C}"/>
              </a:ext>
            </a:extLst>
          </p:cNvPr>
          <p:cNvGrpSpPr>
            <a:grpSpLocks/>
          </p:cNvGrpSpPr>
          <p:nvPr/>
        </p:nvGrpSpPr>
        <p:grpSpPr bwMode="auto">
          <a:xfrm>
            <a:off x="482600" y="828675"/>
            <a:ext cx="74613" cy="26988"/>
            <a:chOff x="2373" y="1404"/>
            <a:chExt cx="47" cy="17"/>
          </a:xfrm>
        </p:grpSpPr>
        <p:sp>
          <p:nvSpPr>
            <p:cNvPr id="72723" name="Oval 19">
              <a:extLst>
                <a:ext uri="{FF2B5EF4-FFF2-40B4-BE49-F238E27FC236}">
                  <a16:creationId xmlns:a16="http://schemas.microsoft.com/office/drawing/2014/main" id="{EA7877AA-958B-4A63-B906-DCAA108C4E7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24" name="Oval 20">
              <a:extLst>
                <a:ext uri="{FF2B5EF4-FFF2-40B4-BE49-F238E27FC236}">
                  <a16:creationId xmlns:a16="http://schemas.microsoft.com/office/drawing/2014/main" id="{4800796E-B55F-4177-B6FB-9261756566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25" name="Line 21">
            <a:extLst>
              <a:ext uri="{FF2B5EF4-FFF2-40B4-BE49-F238E27FC236}">
                <a16:creationId xmlns:a16="http://schemas.microsoft.com/office/drawing/2014/main" id="{C70F8957-930A-46C8-BA97-2C1B32B160A7}"/>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26" name="Text Box 22">
            <a:extLst>
              <a:ext uri="{FF2B5EF4-FFF2-40B4-BE49-F238E27FC236}">
                <a16:creationId xmlns:a16="http://schemas.microsoft.com/office/drawing/2014/main" id="{13CBECD9-1894-4F18-973C-DF1DE6CE5EB8}"/>
              </a:ext>
            </a:extLst>
          </p:cNvPr>
          <p:cNvSpPr txBox="1">
            <a:spLocks noChangeArrowheads="1"/>
          </p:cNvSpPr>
          <p:nvPr/>
        </p:nvSpPr>
        <p:spPr bwMode="auto">
          <a:xfrm>
            <a:off x="620713" y="828675"/>
            <a:ext cx="27828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M220</a:t>
            </a:r>
            <a:r>
              <a:rPr lang="en-GB" altLang="en-US" b="1"/>
              <a:t> </a:t>
            </a:r>
            <a:r>
              <a:rPr lang="en-GB" altLang="en-US"/>
              <a:t>TOW 2 ATGM Team </a:t>
            </a:r>
            <a:r>
              <a:rPr lang="en-GB" altLang="en-US" b="1"/>
              <a:t>(a)                      </a:t>
            </a:r>
            <a:r>
              <a:rPr lang="en-GB" altLang="en-US"/>
              <a:t>CWUS-82</a:t>
            </a:r>
            <a:endParaRPr lang="en-GB" altLang="en-US" b="1"/>
          </a:p>
        </p:txBody>
      </p:sp>
      <p:grpSp>
        <p:nvGrpSpPr>
          <p:cNvPr id="72727" name="Group 23">
            <a:extLst>
              <a:ext uri="{FF2B5EF4-FFF2-40B4-BE49-F238E27FC236}">
                <a16:creationId xmlns:a16="http://schemas.microsoft.com/office/drawing/2014/main" id="{07366344-A0A3-4895-8BE6-4D3389C9C0B2}"/>
              </a:ext>
            </a:extLst>
          </p:cNvPr>
          <p:cNvGrpSpPr>
            <a:grpSpLocks/>
          </p:cNvGrpSpPr>
          <p:nvPr/>
        </p:nvGrpSpPr>
        <p:grpSpPr bwMode="auto">
          <a:xfrm>
            <a:off x="404813" y="1476375"/>
            <a:ext cx="231775" cy="190500"/>
            <a:chOff x="2251" y="2290"/>
            <a:chExt cx="146" cy="120"/>
          </a:xfrm>
        </p:grpSpPr>
        <p:sp>
          <p:nvSpPr>
            <p:cNvPr id="72728" name="Rectangle 24">
              <a:extLst>
                <a:ext uri="{FF2B5EF4-FFF2-40B4-BE49-F238E27FC236}">
                  <a16:creationId xmlns:a16="http://schemas.microsoft.com/office/drawing/2014/main" id="{9B42573E-B6CB-42F4-8B47-6A614A7F6CEC}"/>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29" name="Oval 25">
              <a:extLst>
                <a:ext uri="{FF2B5EF4-FFF2-40B4-BE49-F238E27FC236}">
                  <a16:creationId xmlns:a16="http://schemas.microsoft.com/office/drawing/2014/main" id="{48A4227D-6F74-4122-A534-E2E75AC4A1BA}"/>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30" name="Oval 26">
              <a:extLst>
                <a:ext uri="{FF2B5EF4-FFF2-40B4-BE49-F238E27FC236}">
                  <a16:creationId xmlns:a16="http://schemas.microsoft.com/office/drawing/2014/main" id="{7C97138E-B349-4820-AB49-33A1A0F6379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2731" name="Group 27">
            <a:extLst>
              <a:ext uri="{FF2B5EF4-FFF2-40B4-BE49-F238E27FC236}">
                <a16:creationId xmlns:a16="http://schemas.microsoft.com/office/drawing/2014/main" id="{154F2133-64E9-4284-B2D9-A0D9091809C1}"/>
              </a:ext>
            </a:extLst>
          </p:cNvPr>
          <p:cNvGrpSpPr>
            <a:grpSpLocks/>
          </p:cNvGrpSpPr>
          <p:nvPr/>
        </p:nvGrpSpPr>
        <p:grpSpPr bwMode="auto">
          <a:xfrm>
            <a:off x="482600" y="1403350"/>
            <a:ext cx="74613" cy="26988"/>
            <a:chOff x="2373" y="1404"/>
            <a:chExt cx="47" cy="17"/>
          </a:xfrm>
        </p:grpSpPr>
        <p:sp>
          <p:nvSpPr>
            <p:cNvPr id="72732" name="Oval 28">
              <a:extLst>
                <a:ext uri="{FF2B5EF4-FFF2-40B4-BE49-F238E27FC236}">
                  <a16:creationId xmlns:a16="http://schemas.microsoft.com/office/drawing/2014/main" id="{E457BB5F-67F3-4B70-8284-D8043143B0C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33" name="Oval 29">
              <a:extLst>
                <a:ext uri="{FF2B5EF4-FFF2-40B4-BE49-F238E27FC236}">
                  <a16:creationId xmlns:a16="http://schemas.microsoft.com/office/drawing/2014/main" id="{5907E9E1-A3F4-4C1A-A479-9FEA350B3C7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34" name="Text Box 30">
            <a:extLst>
              <a:ext uri="{FF2B5EF4-FFF2-40B4-BE49-F238E27FC236}">
                <a16:creationId xmlns:a16="http://schemas.microsoft.com/office/drawing/2014/main" id="{F106B526-73A1-46A1-8F4D-0AC94191B67D}"/>
              </a:ext>
            </a:extLst>
          </p:cNvPr>
          <p:cNvSpPr txBox="1">
            <a:spLocks noChangeArrowheads="1"/>
          </p:cNvSpPr>
          <p:nvPr/>
        </p:nvSpPr>
        <p:spPr bwMode="auto">
          <a:xfrm>
            <a:off x="620713" y="1331913"/>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x16 </a:t>
            </a:r>
            <a:r>
              <a:rPr lang="en-GB" altLang="en-US"/>
              <a:t>M996 HMMWV Utility Vehicle (no MG) </a:t>
            </a:r>
            <a:r>
              <a:rPr lang="en-GB" altLang="en-US" b="1"/>
              <a:t>(a)  </a:t>
            </a:r>
            <a:r>
              <a:rPr lang="en-GB" altLang="en-US"/>
              <a:t>CWUS-34</a:t>
            </a:r>
          </a:p>
        </p:txBody>
      </p:sp>
      <p:sp>
        <p:nvSpPr>
          <p:cNvPr id="72735" name="Text Box 31">
            <a:extLst>
              <a:ext uri="{FF2B5EF4-FFF2-40B4-BE49-F238E27FC236}">
                <a16:creationId xmlns:a16="http://schemas.microsoft.com/office/drawing/2014/main" id="{AA776A6A-7E89-4E8E-B6A6-E6BF49A07538}"/>
              </a:ext>
            </a:extLst>
          </p:cNvPr>
          <p:cNvSpPr txBox="1">
            <a:spLocks noChangeArrowheads="1"/>
          </p:cNvSpPr>
          <p:nvPr/>
        </p:nvSpPr>
        <p:spPr bwMode="auto">
          <a:xfrm>
            <a:off x="115888" y="1692275"/>
            <a:ext cx="32416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2 ATGMs and Mk 19 AGLs may be fired from transport when mounted.</a:t>
            </a:r>
          </a:p>
          <a:p>
            <a:endParaRPr lang="en-GB" altLang="en-US" b="1"/>
          </a:p>
          <a:p>
            <a:r>
              <a:rPr lang="en-GB" altLang="en-US" b="1"/>
              <a:t>(b) </a:t>
            </a:r>
            <a:r>
              <a:rPr lang="en-GB" altLang="en-US"/>
              <a:t>The Company may alternatively be split into </a:t>
            </a:r>
            <a:r>
              <a:rPr lang="en-GB" altLang="en-US" b="1"/>
              <a:t>x3 </a:t>
            </a:r>
            <a:r>
              <a:rPr lang="en-GB" altLang="en-US"/>
              <a:t>Platoons, each of </a:t>
            </a:r>
            <a:r>
              <a:rPr lang="en-GB" altLang="en-US" b="1"/>
              <a:t>x3 </a:t>
            </a:r>
            <a:r>
              <a:rPr lang="en-GB" altLang="en-US"/>
              <a:t>ATGMs, </a:t>
            </a:r>
            <a:r>
              <a:rPr lang="en-GB" altLang="en-US" b="1"/>
              <a:t>x1 </a:t>
            </a:r>
            <a:r>
              <a:rPr lang="en-GB" altLang="en-US"/>
              <a:t>AGL and </a:t>
            </a:r>
            <a:r>
              <a:rPr lang="en-GB" altLang="en-US" b="1"/>
              <a:t>x4 </a:t>
            </a:r>
            <a:r>
              <a:rPr lang="en-GB" altLang="en-US"/>
              <a:t>HMMWV.  Designate one heavy weapon team as the Platoon Commander. The spare Mk 19 AGL rides with the Company Commander.</a:t>
            </a:r>
            <a:endParaRPr lang="en-GB" altLang="en-US" b="1"/>
          </a:p>
          <a:p>
            <a:endParaRPr lang="en-GB" altLang="en-US" b="1"/>
          </a:p>
        </p:txBody>
      </p:sp>
      <p:grpSp>
        <p:nvGrpSpPr>
          <p:cNvPr id="72736" name="Group 32">
            <a:extLst>
              <a:ext uri="{FF2B5EF4-FFF2-40B4-BE49-F238E27FC236}">
                <a16:creationId xmlns:a16="http://schemas.microsoft.com/office/drawing/2014/main" id="{A74E7706-592E-4C59-BBD1-EB2371E95841}"/>
              </a:ext>
            </a:extLst>
          </p:cNvPr>
          <p:cNvGrpSpPr>
            <a:grpSpLocks/>
          </p:cNvGrpSpPr>
          <p:nvPr/>
        </p:nvGrpSpPr>
        <p:grpSpPr bwMode="auto">
          <a:xfrm>
            <a:off x="115888" y="252413"/>
            <a:ext cx="288925" cy="215900"/>
            <a:chOff x="2750" y="3061"/>
            <a:chExt cx="146" cy="99"/>
          </a:xfrm>
        </p:grpSpPr>
        <p:sp>
          <p:nvSpPr>
            <p:cNvPr id="72737" name="Rectangle 33">
              <a:extLst>
                <a:ext uri="{FF2B5EF4-FFF2-40B4-BE49-F238E27FC236}">
                  <a16:creationId xmlns:a16="http://schemas.microsoft.com/office/drawing/2014/main" id="{474F5A1B-0E0C-4BCA-92CC-53F3892C2DB5}"/>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38" name="Line 34">
              <a:extLst>
                <a:ext uri="{FF2B5EF4-FFF2-40B4-BE49-F238E27FC236}">
                  <a16:creationId xmlns:a16="http://schemas.microsoft.com/office/drawing/2014/main" id="{5229B03A-BDF4-40B5-BF65-3D5EB1B6FBB6}"/>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39" name="Line 35">
              <a:extLst>
                <a:ext uri="{FF2B5EF4-FFF2-40B4-BE49-F238E27FC236}">
                  <a16:creationId xmlns:a16="http://schemas.microsoft.com/office/drawing/2014/main" id="{3FDC4644-3DCE-4F6D-B54E-ED30D22C1B2E}"/>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2740" name="Line 36">
            <a:extLst>
              <a:ext uri="{FF2B5EF4-FFF2-40B4-BE49-F238E27FC236}">
                <a16:creationId xmlns:a16="http://schemas.microsoft.com/office/drawing/2014/main" id="{388A4C96-7B2F-4428-8793-25D70558B968}"/>
              </a:ext>
            </a:extLst>
          </p:cNvPr>
          <p:cNvSpPr>
            <a:spLocks noChangeShapeType="1"/>
          </p:cNvSpPr>
          <p:nvPr/>
        </p:nvSpPr>
        <p:spPr bwMode="auto">
          <a:xfrm>
            <a:off x="260350"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41" name="Text Box 37">
            <a:extLst>
              <a:ext uri="{FF2B5EF4-FFF2-40B4-BE49-F238E27FC236}">
                <a16:creationId xmlns:a16="http://schemas.microsoft.com/office/drawing/2014/main" id="{D31EB21E-E706-4074-AD53-72BA51012FE2}"/>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CWUS-31</a:t>
            </a:r>
          </a:p>
          <a:p>
            <a:r>
              <a:rPr lang="en-GB" altLang="en-US" sz="1000" b="1"/>
              <a:t>Motorised Antitank Company </a:t>
            </a:r>
            <a:r>
              <a:rPr lang="en-GB" altLang="en-US" b="1"/>
              <a:t>(b)</a:t>
            </a:r>
            <a:endParaRPr lang="en-GB" altLang="en-US" sz="1000" b="1"/>
          </a:p>
        </p:txBody>
      </p:sp>
      <p:grpSp>
        <p:nvGrpSpPr>
          <p:cNvPr id="72742" name="Group 38">
            <a:extLst>
              <a:ext uri="{FF2B5EF4-FFF2-40B4-BE49-F238E27FC236}">
                <a16:creationId xmlns:a16="http://schemas.microsoft.com/office/drawing/2014/main" id="{4B04B827-42C7-4922-A671-6B3944B34AD5}"/>
              </a:ext>
            </a:extLst>
          </p:cNvPr>
          <p:cNvGrpSpPr>
            <a:grpSpLocks/>
          </p:cNvGrpSpPr>
          <p:nvPr/>
        </p:nvGrpSpPr>
        <p:grpSpPr bwMode="auto">
          <a:xfrm>
            <a:off x="404813" y="1187450"/>
            <a:ext cx="242887" cy="157163"/>
            <a:chOff x="3657" y="1292"/>
            <a:chExt cx="153" cy="99"/>
          </a:xfrm>
        </p:grpSpPr>
        <p:sp>
          <p:nvSpPr>
            <p:cNvPr id="72743" name="Rectangle 39">
              <a:extLst>
                <a:ext uri="{FF2B5EF4-FFF2-40B4-BE49-F238E27FC236}">
                  <a16:creationId xmlns:a16="http://schemas.microsoft.com/office/drawing/2014/main" id="{C505F0FF-850D-40A8-B38C-06B80648169D}"/>
                </a:ext>
              </a:extLst>
            </p:cNvPr>
            <p:cNvSpPr>
              <a:spLocks noChangeAspect="1" noChangeArrowheads="1"/>
            </p:cNvSpPr>
            <p:nvPr/>
          </p:nvSpPr>
          <p:spPr bwMode="auto">
            <a:xfrm>
              <a:off x="3657" y="1292"/>
              <a:ext cx="153"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44" name="Line 40">
              <a:extLst>
                <a:ext uri="{FF2B5EF4-FFF2-40B4-BE49-F238E27FC236}">
                  <a16:creationId xmlns:a16="http://schemas.microsoft.com/office/drawing/2014/main" id="{F64C575F-FA92-49B3-BEBB-F1026FB9789D}"/>
                </a:ext>
              </a:extLst>
            </p:cNvPr>
            <p:cNvSpPr>
              <a:spLocks noChangeAspect="1" noChangeShapeType="1"/>
            </p:cNvSpPr>
            <p:nvPr/>
          </p:nvSpPr>
          <p:spPr bwMode="auto">
            <a:xfrm flipV="1">
              <a:off x="3718" y="1367"/>
              <a:ext cx="31"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45" name="Line 41">
              <a:extLst>
                <a:ext uri="{FF2B5EF4-FFF2-40B4-BE49-F238E27FC236}">
                  <a16:creationId xmlns:a16="http://schemas.microsoft.com/office/drawing/2014/main" id="{FE04DC51-6B7E-4245-B234-7E7C225110C5}"/>
                </a:ext>
              </a:extLst>
            </p:cNvPr>
            <p:cNvSpPr>
              <a:spLocks noChangeShapeType="1"/>
            </p:cNvSpPr>
            <p:nvPr/>
          </p:nvSpPr>
          <p:spPr bwMode="auto">
            <a:xfrm flipV="1">
              <a:off x="3734" y="1307"/>
              <a:ext cx="0" cy="6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46" name="Line 42">
              <a:extLst>
                <a:ext uri="{FF2B5EF4-FFF2-40B4-BE49-F238E27FC236}">
                  <a16:creationId xmlns:a16="http://schemas.microsoft.com/office/drawing/2014/main" id="{321F432D-35ED-41E2-95A4-FF043800CF4D}"/>
                </a:ext>
              </a:extLst>
            </p:cNvPr>
            <p:cNvSpPr>
              <a:spLocks noChangeShapeType="1"/>
            </p:cNvSpPr>
            <p:nvPr/>
          </p:nvSpPr>
          <p:spPr bwMode="auto">
            <a:xfrm flipH="1">
              <a:off x="3718" y="1307"/>
              <a:ext cx="16"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47" name="Line 43">
              <a:extLst>
                <a:ext uri="{FF2B5EF4-FFF2-40B4-BE49-F238E27FC236}">
                  <a16:creationId xmlns:a16="http://schemas.microsoft.com/office/drawing/2014/main" id="{A0E93113-86DF-42F4-A482-680FA2D700AB}"/>
                </a:ext>
              </a:extLst>
            </p:cNvPr>
            <p:cNvSpPr>
              <a:spLocks noChangeShapeType="1"/>
            </p:cNvSpPr>
            <p:nvPr/>
          </p:nvSpPr>
          <p:spPr bwMode="auto">
            <a:xfrm>
              <a:off x="3734" y="1307"/>
              <a:ext cx="15"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748" name="Group 44">
            <a:extLst>
              <a:ext uri="{FF2B5EF4-FFF2-40B4-BE49-F238E27FC236}">
                <a16:creationId xmlns:a16="http://schemas.microsoft.com/office/drawing/2014/main" id="{35ADAF9A-4BEE-4BFA-AB54-735BFE996A24}"/>
              </a:ext>
            </a:extLst>
          </p:cNvPr>
          <p:cNvGrpSpPr>
            <a:grpSpLocks/>
          </p:cNvGrpSpPr>
          <p:nvPr/>
        </p:nvGrpSpPr>
        <p:grpSpPr bwMode="auto">
          <a:xfrm>
            <a:off x="488950" y="1116013"/>
            <a:ext cx="74613" cy="26987"/>
            <a:chOff x="2373" y="1404"/>
            <a:chExt cx="47" cy="17"/>
          </a:xfrm>
        </p:grpSpPr>
        <p:sp>
          <p:nvSpPr>
            <p:cNvPr id="72749" name="Oval 45">
              <a:extLst>
                <a:ext uri="{FF2B5EF4-FFF2-40B4-BE49-F238E27FC236}">
                  <a16:creationId xmlns:a16="http://schemas.microsoft.com/office/drawing/2014/main" id="{322B7546-5B40-499B-9789-228E1C7885C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50" name="Oval 46">
              <a:extLst>
                <a:ext uri="{FF2B5EF4-FFF2-40B4-BE49-F238E27FC236}">
                  <a16:creationId xmlns:a16="http://schemas.microsoft.com/office/drawing/2014/main" id="{691581F4-60F7-4604-BD0B-B6F13B368F7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51" name="Line 47">
            <a:extLst>
              <a:ext uri="{FF2B5EF4-FFF2-40B4-BE49-F238E27FC236}">
                <a16:creationId xmlns:a16="http://schemas.microsoft.com/office/drawing/2014/main" id="{89CD0513-41FC-4913-9853-23FD5938DCB5}"/>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52" name="Text Box 48">
            <a:extLst>
              <a:ext uri="{FF2B5EF4-FFF2-40B4-BE49-F238E27FC236}">
                <a16:creationId xmlns:a16="http://schemas.microsoft.com/office/drawing/2014/main" id="{E7F68205-47F6-42B5-AEC0-EFB7D22243A6}"/>
              </a:ext>
            </a:extLst>
          </p:cNvPr>
          <p:cNvSpPr txBox="1">
            <a:spLocks noChangeArrowheads="1"/>
          </p:cNvSpPr>
          <p:nvPr/>
        </p:nvSpPr>
        <p:spPr bwMode="auto">
          <a:xfrm>
            <a:off x="620713" y="1116013"/>
            <a:ext cx="27797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x4 </a:t>
            </a:r>
            <a:r>
              <a:rPr lang="en-GB" altLang="en-US"/>
              <a:t>Mk 19 40mm Grenade Launcher </a:t>
            </a:r>
            <a:r>
              <a:rPr lang="en-GB" altLang="en-US" b="1"/>
              <a:t>(a)             </a:t>
            </a:r>
            <a:r>
              <a:rPr lang="en-GB" altLang="en-US"/>
              <a:t>CWUS-46</a:t>
            </a:r>
            <a:endParaRPr lang="en-GB" altLang="en-US" b="1"/>
          </a:p>
        </p:txBody>
      </p:sp>
      <p:sp>
        <p:nvSpPr>
          <p:cNvPr id="72753" name="Line 49">
            <a:extLst>
              <a:ext uri="{FF2B5EF4-FFF2-40B4-BE49-F238E27FC236}">
                <a16:creationId xmlns:a16="http://schemas.microsoft.com/office/drawing/2014/main" id="{727D4EF4-3C26-47CF-9617-B6A11380B211}"/>
              </a:ext>
            </a:extLst>
          </p:cNvPr>
          <p:cNvSpPr>
            <a:spLocks noChangeShapeType="1"/>
          </p:cNvSpPr>
          <p:nvPr/>
        </p:nvSpPr>
        <p:spPr bwMode="auto">
          <a:xfrm>
            <a:off x="3789363" y="3275013"/>
            <a:ext cx="0"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2754" name="Group 50">
            <a:extLst>
              <a:ext uri="{FF2B5EF4-FFF2-40B4-BE49-F238E27FC236}">
                <a16:creationId xmlns:a16="http://schemas.microsoft.com/office/drawing/2014/main" id="{E479318F-E28B-4211-9107-9FB4F9446972}"/>
              </a:ext>
            </a:extLst>
          </p:cNvPr>
          <p:cNvGrpSpPr>
            <a:grpSpLocks/>
          </p:cNvGrpSpPr>
          <p:nvPr/>
        </p:nvGrpSpPr>
        <p:grpSpPr bwMode="auto">
          <a:xfrm>
            <a:off x="3717925" y="3132138"/>
            <a:ext cx="239713" cy="157162"/>
            <a:chOff x="2750" y="2064"/>
            <a:chExt cx="151" cy="99"/>
          </a:xfrm>
        </p:grpSpPr>
        <p:sp>
          <p:nvSpPr>
            <p:cNvPr id="72755" name="Rectangle 51">
              <a:extLst>
                <a:ext uri="{FF2B5EF4-FFF2-40B4-BE49-F238E27FC236}">
                  <a16:creationId xmlns:a16="http://schemas.microsoft.com/office/drawing/2014/main" id="{AF4F20E2-FAC5-47FC-A6FD-CC8D29B4366B}"/>
                </a:ext>
              </a:extLst>
            </p:cNvPr>
            <p:cNvSpPr>
              <a:spLocks noChangeAspect="1" noChangeArrowheads="1"/>
            </p:cNvSpPr>
            <p:nvPr/>
          </p:nvSpPr>
          <p:spPr bwMode="auto">
            <a:xfrm>
              <a:off x="2750" y="2064"/>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56" name="Line 52">
              <a:extLst>
                <a:ext uri="{FF2B5EF4-FFF2-40B4-BE49-F238E27FC236}">
                  <a16:creationId xmlns:a16="http://schemas.microsoft.com/office/drawing/2014/main" id="{7226EFA7-5AB6-4CAD-B212-41492326BD88}"/>
                </a:ext>
              </a:extLst>
            </p:cNvPr>
            <p:cNvSpPr>
              <a:spLocks noChangeAspect="1" noChangeShapeType="1"/>
            </p:cNvSpPr>
            <p:nvPr/>
          </p:nvSpPr>
          <p:spPr bwMode="auto">
            <a:xfrm flipH="1">
              <a:off x="2826" y="2078"/>
              <a:ext cx="1" cy="6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57" name="Line 53">
              <a:extLst>
                <a:ext uri="{FF2B5EF4-FFF2-40B4-BE49-F238E27FC236}">
                  <a16:creationId xmlns:a16="http://schemas.microsoft.com/office/drawing/2014/main" id="{F78EDD55-290E-46D6-A552-2450B3EDA4F5}"/>
                </a:ext>
              </a:extLst>
            </p:cNvPr>
            <p:cNvSpPr>
              <a:spLocks noChangeAspect="1" noChangeShapeType="1"/>
            </p:cNvSpPr>
            <p:nvPr/>
          </p:nvSpPr>
          <p:spPr bwMode="auto">
            <a:xfrm flipV="1">
              <a:off x="2803" y="2143"/>
              <a:ext cx="4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758" name="Group 54">
            <a:extLst>
              <a:ext uri="{FF2B5EF4-FFF2-40B4-BE49-F238E27FC236}">
                <a16:creationId xmlns:a16="http://schemas.microsoft.com/office/drawing/2014/main" id="{77E3493A-6F14-45E9-AD24-3053A9F36DBD}"/>
              </a:ext>
            </a:extLst>
          </p:cNvPr>
          <p:cNvGrpSpPr>
            <a:grpSpLocks/>
          </p:cNvGrpSpPr>
          <p:nvPr/>
        </p:nvGrpSpPr>
        <p:grpSpPr bwMode="auto">
          <a:xfrm>
            <a:off x="3800475" y="3059113"/>
            <a:ext cx="74613" cy="26987"/>
            <a:chOff x="2373" y="1404"/>
            <a:chExt cx="47" cy="17"/>
          </a:xfrm>
        </p:grpSpPr>
        <p:sp>
          <p:nvSpPr>
            <p:cNvPr id="72759" name="Oval 55">
              <a:extLst>
                <a:ext uri="{FF2B5EF4-FFF2-40B4-BE49-F238E27FC236}">
                  <a16:creationId xmlns:a16="http://schemas.microsoft.com/office/drawing/2014/main" id="{79FEDC84-335D-47C9-8510-F60961EB752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60" name="Oval 56">
              <a:extLst>
                <a:ext uri="{FF2B5EF4-FFF2-40B4-BE49-F238E27FC236}">
                  <a16:creationId xmlns:a16="http://schemas.microsoft.com/office/drawing/2014/main" id="{3428EC12-3EC9-492C-B337-DBD942AAB86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61" name="Line 57">
            <a:extLst>
              <a:ext uri="{FF2B5EF4-FFF2-40B4-BE49-F238E27FC236}">
                <a16:creationId xmlns:a16="http://schemas.microsoft.com/office/drawing/2014/main" id="{7A4E26E6-EE37-46DA-8BE9-A076668966D5}"/>
              </a:ext>
            </a:extLst>
          </p:cNvPr>
          <p:cNvSpPr>
            <a:spLocks noChangeShapeType="1"/>
          </p:cNvSpPr>
          <p:nvPr/>
        </p:nvSpPr>
        <p:spPr bwMode="auto">
          <a:xfrm>
            <a:off x="3573463" y="32035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62" name="Text Box 58">
            <a:extLst>
              <a:ext uri="{FF2B5EF4-FFF2-40B4-BE49-F238E27FC236}">
                <a16:creationId xmlns:a16="http://schemas.microsoft.com/office/drawing/2014/main" id="{D858D6F2-34F4-4932-B4C8-9769986ADD98}"/>
              </a:ext>
            </a:extLst>
          </p:cNvPr>
          <p:cNvSpPr txBox="1">
            <a:spLocks noChangeArrowheads="1"/>
          </p:cNvSpPr>
          <p:nvPr/>
        </p:nvSpPr>
        <p:spPr bwMode="auto">
          <a:xfrm>
            <a:off x="3933825" y="2987675"/>
            <a:ext cx="2789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x3 </a:t>
            </a:r>
            <a:r>
              <a:rPr lang="en-GB" altLang="en-US"/>
              <a:t>107mm Mortar </a:t>
            </a:r>
            <a:r>
              <a:rPr lang="en-GB" altLang="en-US" b="1"/>
              <a:t>    </a:t>
            </a:r>
            <a:r>
              <a:rPr lang="en-GB" altLang="en-US"/>
              <a:t>                                          CWUS-49</a:t>
            </a:r>
            <a:endParaRPr lang="en-GB" altLang="en-US" b="1"/>
          </a:p>
        </p:txBody>
      </p:sp>
      <p:grpSp>
        <p:nvGrpSpPr>
          <p:cNvPr id="72763" name="Group 59">
            <a:extLst>
              <a:ext uri="{FF2B5EF4-FFF2-40B4-BE49-F238E27FC236}">
                <a16:creationId xmlns:a16="http://schemas.microsoft.com/office/drawing/2014/main" id="{BE4A17E1-A981-44A3-8175-0AB3FD0BAF56}"/>
              </a:ext>
            </a:extLst>
          </p:cNvPr>
          <p:cNvGrpSpPr>
            <a:grpSpLocks/>
          </p:cNvGrpSpPr>
          <p:nvPr/>
        </p:nvGrpSpPr>
        <p:grpSpPr bwMode="auto">
          <a:xfrm>
            <a:off x="3717925" y="3708400"/>
            <a:ext cx="231775" cy="190500"/>
            <a:chOff x="2251" y="2290"/>
            <a:chExt cx="146" cy="120"/>
          </a:xfrm>
        </p:grpSpPr>
        <p:sp>
          <p:nvSpPr>
            <p:cNvPr id="72764" name="Rectangle 60">
              <a:extLst>
                <a:ext uri="{FF2B5EF4-FFF2-40B4-BE49-F238E27FC236}">
                  <a16:creationId xmlns:a16="http://schemas.microsoft.com/office/drawing/2014/main" id="{E17A316D-DAC0-416D-BBF3-B196B0A87438}"/>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65" name="Oval 61">
              <a:extLst>
                <a:ext uri="{FF2B5EF4-FFF2-40B4-BE49-F238E27FC236}">
                  <a16:creationId xmlns:a16="http://schemas.microsoft.com/office/drawing/2014/main" id="{7254321B-E970-43C9-A606-0ECFB3E0749A}"/>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66" name="Oval 62">
              <a:extLst>
                <a:ext uri="{FF2B5EF4-FFF2-40B4-BE49-F238E27FC236}">
                  <a16:creationId xmlns:a16="http://schemas.microsoft.com/office/drawing/2014/main" id="{431249AE-952E-4C8B-8467-A1BB3ADB10FE}"/>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2767" name="Group 63">
            <a:extLst>
              <a:ext uri="{FF2B5EF4-FFF2-40B4-BE49-F238E27FC236}">
                <a16:creationId xmlns:a16="http://schemas.microsoft.com/office/drawing/2014/main" id="{0ACD4F77-FC49-4EDB-B67E-9092820A451A}"/>
              </a:ext>
            </a:extLst>
          </p:cNvPr>
          <p:cNvGrpSpPr>
            <a:grpSpLocks/>
          </p:cNvGrpSpPr>
          <p:nvPr/>
        </p:nvGrpSpPr>
        <p:grpSpPr bwMode="auto">
          <a:xfrm>
            <a:off x="3795713" y="3636963"/>
            <a:ext cx="74612" cy="26987"/>
            <a:chOff x="2373" y="1404"/>
            <a:chExt cx="47" cy="17"/>
          </a:xfrm>
        </p:grpSpPr>
        <p:sp>
          <p:nvSpPr>
            <p:cNvPr id="72768" name="Oval 64">
              <a:extLst>
                <a:ext uri="{FF2B5EF4-FFF2-40B4-BE49-F238E27FC236}">
                  <a16:creationId xmlns:a16="http://schemas.microsoft.com/office/drawing/2014/main" id="{538F6FCF-3D3B-4C92-BF80-9253654133E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69" name="Oval 65">
              <a:extLst>
                <a:ext uri="{FF2B5EF4-FFF2-40B4-BE49-F238E27FC236}">
                  <a16:creationId xmlns:a16="http://schemas.microsoft.com/office/drawing/2014/main" id="{CC55ABC4-2232-4220-9597-A821E9FB9B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70" name="Text Box 66">
            <a:extLst>
              <a:ext uri="{FF2B5EF4-FFF2-40B4-BE49-F238E27FC236}">
                <a16:creationId xmlns:a16="http://schemas.microsoft.com/office/drawing/2014/main" id="{63957F4D-5E15-4E11-99AB-29AB82AF7E1C}"/>
              </a:ext>
            </a:extLst>
          </p:cNvPr>
          <p:cNvSpPr txBox="1">
            <a:spLocks noChangeArrowheads="1"/>
          </p:cNvSpPr>
          <p:nvPr/>
        </p:nvSpPr>
        <p:spPr bwMode="auto">
          <a:xfrm>
            <a:off x="3933825" y="3563938"/>
            <a:ext cx="2752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x5 </a:t>
            </a:r>
            <a:r>
              <a:rPr lang="en-GB" altLang="en-US"/>
              <a:t>M998 HMMWV Utility Vehicle (no MG) </a:t>
            </a:r>
            <a:r>
              <a:rPr lang="en-GB" altLang="en-US" b="1"/>
              <a:t>(a)</a:t>
            </a:r>
            <a:r>
              <a:rPr lang="en-GB" altLang="en-US"/>
              <a:t>   CWUS-34</a:t>
            </a:r>
          </a:p>
        </p:txBody>
      </p:sp>
      <p:grpSp>
        <p:nvGrpSpPr>
          <p:cNvPr id="72771" name="Group 67">
            <a:extLst>
              <a:ext uri="{FF2B5EF4-FFF2-40B4-BE49-F238E27FC236}">
                <a16:creationId xmlns:a16="http://schemas.microsoft.com/office/drawing/2014/main" id="{15FCC846-E6EF-46F9-B650-DB83EC619323}"/>
              </a:ext>
            </a:extLst>
          </p:cNvPr>
          <p:cNvGrpSpPr>
            <a:grpSpLocks/>
          </p:cNvGrpSpPr>
          <p:nvPr/>
        </p:nvGrpSpPr>
        <p:grpSpPr bwMode="auto">
          <a:xfrm>
            <a:off x="115888" y="6445250"/>
            <a:ext cx="287337" cy="217488"/>
            <a:chOff x="2750" y="2608"/>
            <a:chExt cx="146" cy="99"/>
          </a:xfrm>
        </p:grpSpPr>
        <p:sp>
          <p:nvSpPr>
            <p:cNvPr id="72772" name="Rectangle 68">
              <a:extLst>
                <a:ext uri="{FF2B5EF4-FFF2-40B4-BE49-F238E27FC236}">
                  <a16:creationId xmlns:a16="http://schemas.microsoft.com/office/drawing/2014/main" id="{BF20529E-520F-44FE-8457-6DAC2D3BA266}"/>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73" name="Line 69">
              <a:extLst>
                <a:ext uri="{FF2B5EF4-FFF2-40B4-BE49-F238E27FC236}">
                  <a16:creationId xmlns:a16="http://schemas.microsoft.com/office/drawing/2014/main" id="{AB5065DA-D444-4ACA-B6F0-64753D231FB7}"/>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74" name="Line 70">
              <a:extLst>
                <a:ext uri="{FF2B5EF4-FFF2-40B4-BE49-F238E27FC236}">
                  <a16:creationId xmlns:a16="http://schemas.microsoft.com/office/drawing/2014/main" id="{A0C09B96-3317-40D8-A515-2E88EBCF1E87}"/>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2775" name="Line 71">
            <a:extLst>
              <a:ext uri="{FF2B5EF4-FFF2-40B4-BE49-F238E27FC236}">
                <a16:creationId xmlns:a16="http://schemas.microsoft.com/office/drawing/2014/main" id="{E5B2F1FF-0096-459E-8D54-278445C26FF3}"/>
              </a:ext>
            </a:extLst>
          </p:cNvPr>
          <p:cNvSpPr>
            <a:spLocks noChangeShapeType="1"/>
          </p:cNvSpPr>
          <p:nvPr/>
        </p:nvSpPr>
        <p:spPr bwMode="auto">
          <a:xfrm>
            <a:off x="261938" y="63738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77" name="Text Box 73">
            <a:extLst>
              <a:ext uri="{FF2B5EF4-FFF2-40B4-BE49-F238E27FC236}">
                <a16:creationId xmlns:a16="http://schemas.microsoft.com/office/drawing/2014/main" id="{01F711F8-AF7D-4347-9479-347BB1CDC462}"/>
              </a:ext>
            </a:extLst>
          </p:cNvPr>
          <p:cNvSpPr txBox="1">
            <a:spLocks noChangeArrowheads="1"/>
          </p:cNvSpPr>
          <p:nvPr/>
        </p:nvSpPr>
        <p:spPr bwMode="auto">
          <a:xfrm>
            <a:off x="404813" y="630078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CWUS-32</a:t>
            </a:r>
          </a:p>
          <a:p>
            <a:r>
              <a:rPr lang="en-GB" altLang="en-US" sz="1000" b="1"/>
              <a:t>Motorised Infantry Company </a:t>
            </a:r>
            <a:r>
              <a:rPr lang="en-GB" altLang="en-US" b="1"/>
              <a:t>(b)</a:t>
            </a:r>
            <a:endParaRPr lang="en-GB" altLang="en-US" sz="1000" b="1"/>
          </a:p>
        </p:txBody>
      </p:sp>
      <p:grpSp>
        <p:nvGrpSpPr>
          <p:cNvPr id="72778" name="Group 74">
            <a:extLst>
              <a:ext uri="{FF2B5EF4-FFF2-40B4-BE49-F238E27FC236}">
                <a16:creationId xmlns:a16="http://schemas.microsoft.com/office/drawing/2014/main" id="{0D90AFCA-4C0F-4516-B4F8-503DBD800C09}"/>
              </a:ext>
            </a:extLst>
          </p:cNvPr>
          <p:cNvGrpSpPr>
            <a:grpSpLocks/>
          </p:cNvGrpSpPr>
          <p:nvPr/>
        </p:nvGrpSpPr>
        <p:grpSpPr bwMode="auto">
          <a:xfrm>
            <a:off x="3429000" y="2195513"/>
            <a:ext cx="287338" cy="215900"/>
            <a:chOff x="3113" y="2653"/>
            <a:chExt cx="146" cy="99"/>
          </a:xfrm>
        </p:grpSpPr>
        <p:sp>
          <p:nvSpPr>
            <p:cNvPr id="72779" name="Rectangle 75">
              <a:extLst>
                <a:ext uri="{FF2B5EF4-FFF2-40B4-BE49-F238E27FC236}">
                  <a16:creationId xmlns:a16="http://schemas.microsoft.com/office/drawing/2014/main" id="{C0FCA345-FFA0-486A-969D-0308AF01C143}"/>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80" name="Rectangle 76">
              <a:extLst>
                <a:ext uri="{FF2B5EF4-FFF2-40B4-BE49-F238E27FC236}">
                  <a16:creationId xmlns:a16="http://schemas.microsoft.com/office/drawing/2014/main" id="{82F3048C-C0CE-49F2-9D59-56AF67C6C03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81" name="Line 77">
              <a:extLst>
                <a:ext uri="{FF2B5EF4-FFF2-40B4-BE49-F238E27FC236}">
                  <a16:creationId xmlns:a16="http://schemas.microsoft.com/office/drawing/2014/main" id="{0CC53373-568B-42B0-8A1A-76D68766318D}"/>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82" name="Line 78">
              <a:extLst>
                <a:ext uri="{FF2B5EF4-FFF2-40B4-BE49-F238E27FC236}">
                  <a16:creationId xmlns:a16="http://schemas.microsoft.com/office/drawing/2014/main" id="{948E6B40-4BAA-4D89-BB12-683BC22046F6}"/>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2784" name="Line 80">
            <a:extLst>
              <a:ext uri="{FF2B5EF4-FFF2-40B4-BE49-F238E27FC236}">
                <a16:creationId xmlns:a16="http://schemas.microsoft.com/office/drawing/2014/main" id="{D596382C-BCFC-4023-82E5-B5413DAACB13}"/>
              </a:ext>
            </a:extLst>
          </p:cNvPr>
          <p:cNvSpPr>
            <a:spLocks noChangeShapeType="1"/>
          </p:cNvSpPr>
          <p:nvPr/>
        </p:nvSpPr>
        <p:spPr bwMode="auto">
          <a:xfrm>
            <a:off x="3575050" y="21224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85" name="Text Box 81">
            <a:extLst>
              <a:ext uri="{FF2B5EF4-FFF2-40B4-BE49-F238E27FC236}">
                <a16:creationId xmlns:a16="http://schemas.microsoft.com/office/drawing/2014/main" id="{0F8842A0-94B1-41E7-B274-E883C83B3BE6}"/>
              </a:ext>
            </a:extLst>
          </p:cNvPr>
          <p:cNvSpPr txBox="1">
            <a:spLocks noChangeArrowheads="1"/>
          </p:cNvSpPr>
          <p:nvPr/>
        </p:nvSpPr>
        <p:spPr bwMode="auto">
          <a:xfrm>
            <a:off x="3717925" y="2049463"/>
            <a:ext cx="2433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CWUS-33</a:t>
            </a:r>
          </a:p>
          <a:p>
            <a:r>
              <a:rPr lang="en-GB" altLang="en-US" sz="1000" b="1"/>
              <a:t>Motorised Combat Support Company</a:t>
            </a:r>
          </a:p>
        </p:txBody>
      </p:sp>
      <p:sp>
        <p:nvSpPr>
          <p:cNvPr id="72786" name="Line 82">
            <a:extLst>
              <a:ext uri="{FF2B5EF4-FFF2-40B4-BE49-F238E27FC236}">
                <a16:creationId xmlns:a16="http://schemas.microsoft.com/office/drawing/2014/main" id="{C7D02927-C822-4395-B301-DDECEBDC5AC1}"/>
              </a:ext>
            </a:extLst>
          </p:cNvPr>
          <p:cNvSpPr>
            <a:spLocks noChangeShapeType="1"/>
          </p:cNvSpPr>
          <p:nvPr/>
        </p:nvSpPr>
        <p:spPr bwMode="auto">
          <a:xfrm>
            <a:off x="260350" y="66611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788" name="Line 84">
            <a:extLst>
              <a:ext uri="{FF2B5EF4-FFF2-40B4-BE49-F238E27FC236}">
                <a16:creationId xmlns:a16="http://schemas.microsoft.com/office/drawing/2014/main" id="{5697F8D7-4451-4062-94B7-F87FB138F49F}"/>
              </a:ext>
            </a:extLst>
          </p:cNvPr>
          <p:cNvSpPr>
            <a:spLocks noChangeShapeType="1"/>
          </p:cNvSpPr>
          <p:nvPr/>
        </p:nvSpPr>
        <p:spPr bwMode="auto">
          <a:xfrm>
            <a:off x="260350" y="6878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2789" name="Group 85">
            <a:extLst>
              <a:ext uri="{FF2B5EF4-FFF2-40B4-BE49-F238E27FC236}">
                <a16:creationId xmlns:a16="http://schemas.microsoft.com/office/drawing/2014/main" id="{AE2B8CB6-EBB5-4691-B3AB-B600E0F173DD}"/>
              </a:ext>
            </a:extLst>
          </p:cNvPr>
          <p:cNvGrpSpPr>
            <a:grpSpLocks/>
          </p:cNvGrpSpPr>
          <p:nvPr/>
        </p:nvGrpSpPr>
        <p:grpSpPr bwMode="auto">
          <a:xfrm>
            <a:off x="404813" y="6805613"/>
            <a:ext cx="231775" cy="157162"/>
            <a:chOff x="933" y="149"/>
            <a:chExt cx="146" cy="99"/>
          </a:xfrm>
        </p:grpSpPr>
        <p:sp>
          <p:nvSpPr>
            <p:cNvPr id="72790" name="Rectangle 86">
              <a:extLst>
                <a:ext uri="{FF2B5EF4-FFF2-40B4-BE49-F238E27FC236}">
                  <a16:creationId xmlns:a16="http://schemas.microsoft.com/office/drawing/2014/main" id="{B8455C30-A8AF-46B6-9B49-3E5224FEB2A2}"/>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791" name="Text Box 87">
              <a:extLst>
                <a:ext uri="{FF2B5EF4-FFF2-40B4-BE49-F238E27FC236}">
                  <a16:creationId xmlns:a16="http://schemas.microsoft.com/office/drawing/2014/main" id="{E2ABFB08-BDB7-421C-A6AB-42FE32E37E2C}"/>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72792" name="Group 88">
            <a:extLst>
              <a:ext uri="{FF2B5EF4-FFF2-40B4-BE49-F238E27FC236}">
                <a16:creationId xmlns:a16="http://schemas.microsoft.com/office/drawing/2014/main" id="{871112B9-772C-4C48-9407-1E11DAA16925}"/>
              </a:ext>
            </a:extLst>
          </p:cNvPr>
          <p:cNvGrpSpPr>
            <a:grpSpLocks/>
          </p:cNvGrpSpPr>
          <p:nvPr/>
        </p:nvGrpSpPr>
        <p:grpSpPr bwMode="auto">
          <a:xfrm>
            <a:off x="482600" y="6734175"/>
            <a:ext cx="74613" cy="26988"/>
            <a:chOff x="2373" y="1404"/>
            <a:chExt cx="47" cy="17"/>
          </a:xfrm>
        </p:grpSpPr>
        <p:sp>
          <p:nvSpPr>
            <p:cNvPr id="72793" name="Oval 89">
              <a:extLst>
                <a:ext uri="{FF2B5EF4-FFF2-40B4-BE49-F238E27FC236}">
                  <a16:creationId xmlns:a16="http://schemas.microsoft.com/office/drawing/2014/main" id="{2E4B1BB7-1A77-4524-B7A5-513A2B1500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794" name="Oval 90">
              <a:extLst>
                <a:ext uri="{FF2B5EF4-FFF2-40B4-BE49-F238E27FC236}">
                  <a16:creationId xmlns:a16="http://schemas.microsoft.com/office/drawing/2014/main" id="{DC05C90D-2184-4D8C-A27F-7BCCF362CDF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795" name="Text Box 91">
            <a:extLst>
              <a:ext uri="{FF2B5EF4-FFF2-40B4-BE49-F238E27FC236}">
                <a16:creationId xmlns:a16="http://schemas.microsoft.com/office/drawing/2014/main" id="{0AC4B4B0-EFFC-44DC-BBAC-A9B0BD0BEF9D}"/>
              </a:ext>
            </a:extLst>
          </p:cNvPr>
          <p:cNvSpPr txBox="1">
            <a:spLocks noChangeArrowheads="1"/>
          </p:cNvSpPr>
          <p:nvPr/>
        </p:nvSpPr>
        <p:spPr bwMode="auto">
          <a:xfrm>
            <a:off x="620713" y="6661150"/>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72805" name="Group 101">
            <a:extLst>
              <a:ext uri="{FF2B5EF4-FFF2-40B4-BE49-F238E27FC236}">
                <a16:creationId xmlns:a16="http://schemas.microsoft.com/office/drawing/2014/main" id="{DA0A5B6F-95E2-4D74-874C-0E2C8625C4C4}"/>
              </a:ext>
            </a:extLst>
          </p:cNvPr>
          <p:cNvGrpSpPr>
            <a:grpSpLocks/>
          </p:cNvGrpSpPr>
          <p:nvPr/>
        </p:nvGrpSpPr>
        <p:grpSpPr bwMode="auto">
          <a:xfrm>
            <a:off x="404813" y="7669213"/>
            <a:ext cx="231775" cy="190500"/>
            <a:chOff x="2251" y="2290"/>
            <a:chExt cx="146" cy="120"/>
          </a:xfrm>
        </p:grpSpPr>
        <p:sp>
          <p:nvSpPr>
            <p:cNvPr id="72806" name="Rectangle 102">
              <a:extLst>
                <a:ext uri="{FF2B5EF4-FFF2-40B4-BE49-F238E27FC236}">
                  <a16:creationId xmlns:a16="http://schemas.microsoft.com/office/drawing/2014/main" id="{459FEB0F-EE64-45ED-A4A3-748B8C866DA0}"/>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07" name="Oval 103">
              <a:extLst>
                <a:ext uri="{FF2B5EF4-FFF2-40B4-BE49-F238E27FC236}">
                  <a16:creationId xmlns:a16="http://schemas.microsoft.com/office/drawing/2014/main" id="{20F7D303-14DF-40F3-AA87-76BC523B17D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08" name="Oval 104">
              <a:extLst>
                <a:ext uri="{FF2B5EF4-FFF2-40B4-BE49-F238E27FC236}">
                  <a16:creationId xmlns:a16="http://schemas.microsoft.com/office/drawing/2014/main" id="{346F93D8-AC17-4FEA-9D6F-A1EA00731432}"/>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2809" name="Group 105">
            <a:extLst>
              <a:ext uri="{FF2B5EF4-FFF2-40B4-BE49-F238E27FC236}">
                <a16:creationId xmlns:a16="http://schemas.microsoft.com/office/drawing/2014/main" id="{D8042F4F-A3C6-4C22-93EA-9F50BD7E087E}"/>
              </a:ext>
            </a:extLst>
          </p:cNvPr>
          <p:cNvGrpSpPr>
            <a:grpSpLocks/>
          </p:cNvGrpSpPr>
          <p:nvPr/>
        </p:nvGrpSpPr>
        <p:grpSpPr bwMode="auto">
          <a:xfrm>
            <a:off x="482600" y="7596188"/>
            <a:ext cx="74613" cy="26987"/>
            <a:chOff x="2373" y="1404"/>
            <a:chExt cx="47" cy="17"/>
          </a:xfrm>
        </p:grpSpPr>
        <p:sp>
          <p:nvSpPr>
            <p:cNvPr id="72810" name="Oval 106">
              <a:extLst>
                <a:ext uri="{FF2B5EF4-FFF2-40B4-BE49-F238E27FC236}">
                  <a16:creationId xmlns:a16="http://schemas.microsoft.com/office/drawing/2014/main" id="{C7F97412-4824-426F-BEF0-0394DBCB39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11" name="Oval 107">
              <a:extLst>
                <a:ext uri="{FF2B5EF4-FFF2-40B4-BE49-F238E27FC236}">
                  <a16:creationId xmlns:a16="http://schemas.microsoft.com/office/drawing/2014/main" id="{DDACADC7-ACCC-487C-A48F-0A06958B1B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12" name="Text Box 108">
            <a:extLst>
              <a:ext uri="{FF2B5EF4-FFF2-40B4-BE49-F238E27FC236}">
                <a16:creationId xmlns:a16="http://schemas.microsoft.com/office/drawing/2014/main" id="{C59A89CB-554F-4560-90E7-C7FE2481B07A}"/>
              </a:ext>
            </a:extLst>
          </p:cNvPr>
          <p:cNvSpPr txBox="1">
            <a:spLocks noChangeArrowheads="1"/>
          </p:cNvSpPr>
          <p:nvPr/>
        </p:nvSpPr>
        <p:spPr bwMode="auto">
          <a:xfrm>
            <a:off x="620713" y="75247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x10 </a:t>
            </a:r>
            <a:r>
              <a:rPr lang="en-GB" altLang="en-US"/>
              <a:t>M996 HMMWV Utility Vehicle (no MG) </a:t>
            </a:r>
            <a:r>
              <a:rPr lang="en-GB" altLang="en-US" b="1"/>
              <a:t>(a)  </a:t>
            </a:r>
            <a:r>
              <a:rPr lang="en-GB" altLang="en-US"/>
              <a:t>CWUS-34</a:t>
            </a:r>
          </a:p>
        </p:txBody>
      </p:sp>
      <p:sp>
        <p:nvSpPr>
          <p:cNvPr id="72813" name="Text Box 109">
            <a:extLst>
              <a:ext uri="{FF2B5EF4-FFF2-40B4-BE49-F238E27FC236}">
                <a16:creationId xmlns:a16="http://schemas.microsoft.com/office/drawing/2014/main" id="{5B158410-29CC-4350-A3DD-0651FFC6F795}"/>
              </a:ext>
            </a:extLst>
          </p:cNvPr>
          <p:cNvSpPr txBox="1">
            <a:spLocks noChangeArrowheads="1"/>
          </p:cNvSpPr>
          <p:nvPr/>
        </p:nvSpPr>
        <p:spPr bwMode="auto">
          <a:xfrm>
            <a:off x="115888" y="7885113"/>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Mk 19 AGLs may be fired from transport when mounted.  Each HMMWV carries </a:t>
            </a:r>
            <a:r>
              <a:rPr lang="en-GB" altLang="en-US" b="1"/>
              <a:t>x1 </a:t>
            </a:r>
            <a:r>
              <a:rPr lang="en-GB" altLang="en-US"/>
              <a:t>Mk 19 AGL and </a:t>
            </a:r>
            <a:r>
              <a:rPr lang="en-GB" altLang="en-US" b="1"/>
              <a:t>x1 </a:t>
            </a:r>
            <a:r>
              <a:rPr lang="en-GB" altLang="en-US"/>
              <a:t>Commander or Infantry Squad.</a:t>
            </a:r>
          </a:p>
          <a:p>
            <a:endParaRPr lang="en-GB" altLang="en-US" b="1"/>
          </a:p>
          <a:p>
            <a:r>
              <a:rPr lang="en-GB" altLang="en-US" b="1"/>
              <a:t>(b) </a:t>
            </a:r>
            <a:r>
              <a:rPr lang="en-GB" altLang="en-US"/>
              <a:t>The Company may alternatively be split into </a:t>
            </a:r>
            <a:r>
              <a:rPr lang="en-GB" altLang="en-US" b="1"/>
              <a:t>x3 </a:t>
            </a:r>
            <a:r>
              <a:rPr lang="en-GB" altLang="en-US"/>
              <a:t>Platoons, each of </a:t>
            </a:r>
            <a:r>
              <a:rPr lang="en-GB" altLang="en-US" b="1"/>
              <a:t>x3 </a:t>
            </a:r>
            <a:r>
              <a:rPr lang="en-GB" altLang="en-US"/>
              <a:t>AGL, </a:t>
            </a:r>
            <a:r>
              <a:rPr lang="en-GB" altLang="en-US" b="1"/>
              <a:t>x3 </a:t>
            </a:r>
            <a:r>
              <a:rPr lang="en-GB" altLang="en-US"/>
              <a:t>Infantry (2 with M47 Dragon) and </a:t>
            </a:r>
            <a:r>
              <a:rPr lang="en-GB" altLang="en-US" b="1"/>
              <a:t>x3 </a:t>
            </a:r>
            <a:r>
              <a:rPr lang="en-GB" altLang="en-US"/>
              <a:t>HMMWV.  Designate one Infantry Squad as the Platoon Commander.</a:t>
            </a:r>
            <a:endParaRPr lang="en-GB" altLang="en-US" b="1"/>
          </a:p>
        </p:txBody>
      </p:sp>
      <p:grpSp>
        <p:nvGrpSpPr>
          <p:cNvPr id="72814" name="Group 110">
            <a:extLst>
              <a:ext uri="{FF2B5EF4-FFF2-40B4-BE49-F238E27FC236}">
                <a16:creationId xmlns:a16="http://schemas.microsoft.com/office/drawing/2014/main" id="{C2598A30-B9A2-43E5-A329-33EBF1395B54}"/>
              </a:ext>
            </a:extLst>
          </p:cNvPr>
          <p:cNvGrpSpPr>
            <a:grpSpLocks/>
          </p:cNvGrpSpPr>
          <p:nvPr/>
        </p:nvGrpSpPr>
        <p:grpSpPr bwMode="auto">
          <a:xfrm>
            <a:off x="404813" y="7380288"/>
            <a:ext cx="242887" cy="157162"/>
            <a:chOff x="3657" y="1292"/>
            <a:chExt cx="153" cy="99"/>
          </a:xfrm>
        </p:grpSpPr>
        <p:sp>
          <p:nvSpPr>
            <p:cNvPr id="72815" name="Rectangle 111">
              <a:extLst>
                <a:ext uri="{FF2B5EF4-FFF2-40B4-BE49-F238E27FC236}">
                  <a16:creationId xmlns:a16="http://schemas.microsoft.com/office/drawing/2014/main" id="{06B89581-B9A8-4C26-B1CD-88B42BD82AB8}"/>
                </a:ext>
              </a:extLst>
            </p:cNvPr>
            <p:cNvSpPr>
              <a:spLocks noChangeAspect="1" noChangeArrowheads="1"/>
            </p:cNvSpPr>
            <p:nvPr/>
          </p:nvSpPr>
          <p:spPr bwMode="auto">
            <a:xfrm>
              <a:off x="3657" y="1292"/>
              <a:ext cx="153"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16" name="Line 112">
              <a:extLst>
                <a:ext uri="{FF2B5EF4-FFF2-40B4-BE49-F238E27FC236}">
                  <a16:creationId xmlns:a16="http://schemas.microsoft.com/office/drawing/2014/main" id="{C93F2146-F5BE-431F-B5A0-E39769D9049F}"/>
                </a:ext>
              </a:extLst>
            </p:cNvPr>
            <p:cNvSpPr>
              <a:spLocks noChangeAspect="1" noChangeShapeType="1"/>
            </p:cNvSpPr>
            <p:nvPr/>
          </p:nvSpPr>
          <p:spPr bwMode="auto">
            <a:xfrm flipV="1">
              <a:off x="3718" y="1367"/>
              <a:ext cx="31"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17" name="Line 113">
              <a:extLst>
                <a:ext uri="{FF2B5EF4-FFF2-40B4-BE49-F238E27FC236}">
                  <a16:creationId xmlns:a16="http://schemas.microsoft.com/office/drawing/2014/main" id="{E5AB9FE8-6628-4708-8E63-F3C889ED508E}"/>
                </a:ext>
              </a:extLst>
            </p:cNvPr>
            <p:cNvSpPr>
              <a:spLocks noChangeShapeType="1"/>
            </p:cNvSpPr>
            <p:nvPr/>
          </p:nvSpPr>
          <p:spPr bwMode="auto">
            <a:xfrm flipV="1">
              <a:off x="3734" y="1307"/>
              <a:ext cx="0" cy="6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18" name="Line 114">
              <a:extLst>
                <a:ext uri="{FF2B5EF4-FFF2-40B4-BE49-F238E27FC236}">
                  <a16:creationId xmlns:a16="http://schemas.microsoft.com/office/drawing/2014/main" id="{30BC5987-8400-4A26-AA88-2DBDC67E1F52}"/>
                </a:ext>
              </a:extLst>
            </p:cNvPr>
            <p:cNvSpPr>
              <a:spLocks noChangeShapeType="1"/>
            </p:cNvSpPr>
            <p:nvPr/>
          </p:nvSpPr>
          <p:spPr bwMode="auto">
            <a:xfrm flipH="1">
              <a:off x="3718" y="1307"/>
              <a:ext cx="16"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19" name="Line 115">
              <a:extLst>
                <a:ext uri="{FF2B5EF4-FFF2-40B4-BE49-F238E27FC236}">
                  <a16:creationId xmlns:a16="http://schemas.microsoft.com/office/drawing/2014/main" id="{B3063ADC-41D3-4D25-85FE-CF4227435470}"/>
                </a:ext>
              </a:extLst>
            </p:cNvPr>
            <p:cNvSpPr>
              <a:spLocks noChangeShapeType="1"/>
            </p:cNvSpPr>
            <p:nvPr/>
          </p:nvSpPr>
          <p:spPr bwMode="auto">
            <a:xfrm>
              <a:off x="3734" y="1307"/>
              <a:ext cx="15"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820" name="Group 116">
            <a:extLst>
              <a:ext uri="{FF2B5EF4-FFF2-40B4-BE49-F238E27FC236}">
                <a16:creationId xmlns:a16="http://schemas.microsoft.com/office/drawing/2014/main" id="{828BD336-6CED-4603-A104-C783E4A8DFCD}"/>
              </a:ext>
            </a:extLst>
          </p:cNvPr>
          <p:cNvGrpSpPr>
            <a:grpSpLocks/>
          </p:cNvGrpSpPr>
          <p:nvPr/>
        </p:nvGrpSpPr>
        <p:grpSpPr bwMode="auto">
          <a:xfrm>
            <a:off x="488950" y="7308850"/>
            <a:ext cx="74613" cy="26988"/>
            <a:chOff x="2373" y="1404"/>
            <a:chExt cx="47" cy="17"/>
          </a:xfrm>
        </p:grpSpPr>
        <p:sp>
          <p:nvSpPr>
            <p:cNvPr id="72821" name="Oval 117">
              <a:extLst>
                <a:ext uri="{FF2B5EF4-FFF2-40B4-BE49-F238E27FC236}">
                  <a16:creationId xmlns:a16="http://schemas.microsoft.com/office/drawing/2014/main" id="{1FF0172A-F714-436C-AE75-222D8F217D5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22" name="Oval 118">
              <a:extLst>
                <a:ext uri="{FF2B5EF4-FFF2-40B4-BE49-F238E27FC236}">
                  <a16:creationId xmlns:a16="http://schemas.microsoft.com/office/drawing/2014/main" id="{539C9DEC-A943-4A75-9E57-963B313D4ED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23" name="Line 119">
            <a:extLst>
              <a:ext uri="{FF2B5EF4-FFF2-40B4-BE49-F238E27FC236}">
                <a16:creationId xmlns:a16="http://schemas.microsoft.com/office/drawing/2014/main" id="{84682955-E26B-4E2D-B112-358EB8A0CD08}"/>
              </a:ext>
            </a:extLst>
          </p:cNvPr>
          <p:cNvSpPr>
            <a:spLocks noChangeShapeType="1"/>
          </p:cNvSpPr>
          <p:nvPr/>
        </p:nvSpPr>
        <p:spPr bwMode="auto">
          <a:xfrm>
            <a:off x="260350" y="74517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24" name="Text Box 120">
            <a:extLst>
              <a:ext uri="{FF2B5EF4-FFF2-40B4-BE49-F238E27FC236}">
                <a16:creationId xmlns:a16="http://schemas.microsoft.com/office/drawing/2014/main" id="{FE1065CF-2035-4178-8ADF-0260514D3882}"/>
              </a:ext>
            </a:extLst>
          </p:cNvPr>
          <p:cNvSpPr txBox="1">
            <a:spLocks noChangeArrowheads="1"/>
          </p:cNvSpPr>
          <p:nvPr/>
        </p:nvSpPr>
        <p:spPr bwMode="auto">
          <a:xfrm>
            <a:off x="620713" y="7308850"/>
            <a:ext cx="27797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Mk 19 40mm Grenade Launcher </a:t>
            </a:r>
            <a:r>
              <a:rPr lang="en-GB" altLang="en-US" b="1"/>
              <a:t>(a)           </a:t>
            </a:r>
            <a:r>
              <a:rPr lang="en-GB" altLang="en-US"/>
              <a:t>CWUS-46</a:t>
            </a:r>
            <a:endParaRPr lang="en-GB" altLang="en-US" b="1"/>
          </a:p>
        </p:txBody>
      </p:sp>
      <p:grpSp>
        <p:nvGrpSpPr>
          <p:cNvPr id="72825" name="Group 121">
            <a:extLst>
              <a:ext uri="{FF2B5EF4-FFF2-40B4-BE49-F238E27FC236}">
                <a16:creationId xmlns:a16="http://schemas.microsoft.com/office/drawing/2014/main" id="{50C021EF-575F-442E-9DC7-28959CC4FCC5}"/>
              </a:ext>
            </a:extLst>
          </p:cNvPr>
          <p:cNvGrpSpPr>
            <a:grpSpLocks/>
          </p:cNvGrpSpPr>
          <p:nvPr/>
        </p:nvGrpSpPr>
        <p:grpSpPr bwMode="auto">
          <a:xfrm>
            <a:off x="404813" y="7094538"/>
            <a:ext cx="231775" cy="157162"/>
            <a:chOff x="2750" y="2608"/>
            <a:chExt cx="146" cy="99"/>
          </a:xfrm>
        </p:grpSpPr>
        <p:sp>
          <p:nvSpPr>
            <p:cNvPr id="72826" name="Rectangle 122">
              <a:extLst>
                <a:ext uri="{FF2B5EF4-FFF2-40B4-BE49-F238E27FC236}">
                  <a16:creationId xmlns:a16="http://schemas.microsoft.com/office/drawing/2014/main" id="{8290A22D-6BDA-41E5-A6F8-41D85502EFCF}"/>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27" name="Line 123">
              <a:extLst>
                <a:ext uri="{FF2B5EF4-FFF2-40B4-BE49-F238E27FC236}">
                  <a16:creationId xmlns:a16="http://schemas.microsoft.com/office/drawing/2014/main" id="{BDC3B824-DD81-47A2-96BA-8B1C251E275C}"/>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28" name="Line 124">
              <a:extLst>
                <a:ext uri="{FF2B5EF4-FFF2-40B4-BE49-F238E27FC236}">
                  <a16:creationId xmlns:a16="http://schemas.microsoft.com/office/drawing/2014/main" id="{EC718CE3-6D5D-412B-AF88-C86EB0CD3696}"/>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829" name="Group 125">
            <a:extLst>
              <a:ext uri="{FF2B5EF4-FFF2-40B4-BE49-F238E27FC236}">
                <a16:creationId xmlns:a16="http://schemas.microsoft.com/office/drawing/2014/main" id="{D0331D56-1295-4826-AEE2-E047F4E6F625}"/>
              </a:ext>
            </a:extLst>
          </p:cNvPr>
          <p:cNvGrpSpPr>
            <a:grpSpLocks/>
          </p:cNvGrpSpPr>
          <p:nvPr/>
        </p:nvGrpSpPr>
        <p:grpSpPr bwMode="auto">
          <a:xfrm>
            <a:off x="482600" y="7021513"/>
            <a:ext cx="74613" cy="26987"/>
            <a:chOff x="2373" y="1404"/>
            <a:chExt cx="47" cy="17"/>
          </a:xfrm>
        </p:grpSpPr>
        <p:sp>
          <p:nvSpPr>
            <p:cNvPr id="72830" name="Oval 126">
              <a:extLst>
                <a:ext uri="{FF2B5EF4-FFF2-40B4-BE49-F238E27FC236}">
                  <a16:creationId xmlns:a16="http://schemas.microsoft.com/office/drawing/2014/main" id="{9AD92BB3-020B-4853-BB9E-60864D78AE0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31" name="Oval 127">
              <a:extLst>
                <a:ext uri="{FF2B5EF4-FFF2-40B4-BE49-F238E27FC236}">
                  <a16:creationId xmlns:a16="http://schemas.microsoft.com/office/drawing/2014/main" id="{213263CA-C73F-498E-AF68-59B4C97B2A4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32" name="Line 128">
            <a:extLst>
              <a:ext uri="{FF2B5EF4-FFF2-40B4-BE49-F238E27FC236}">
                <a16:creationId xmlns:a16="http://schemas.microsoft.com/office/drawing/2014/main" id="{C74D3ACF-CE37-4789-AFC5-2DF5AFE184C9}"/>
              </a:ext>
            </a:extLst>
          </p:cNvPr>
          <p:cNvSpPr>
            <a:spLocks noChangeShapeType="1"/>
          </p:cNvSpPr>
          <p:nvPr/>
        </p:nvSpPr>
        <p:spPr bwMode="auto">
          <a:xfrm>
            <a:off x="260350" y="71659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33" name="Text Box 129">
            <a:extLst>
              <a:ext uri="{FF2B5EF4-FFF2-40B4-BE49-F238E27FC236}">
                <a16:creationId xmlns:a16="http://schemas.microsoft.com/office/drawing/2014/main" id="{ABAE47C0-3527-457F-82C9-A8B5B41E3A11}"/>
              </a:ext>
            </a:extLst>
          </p:cNvPr>
          <p:cNvSpPr txBox="1">
            <a:spLocks noChangeArrowheads="1"/>
          </p:cNvSpPr>
          <p:nvPr/>
        </p:nvSpPr>
        <p:spPr bwMode="auto">
          <a:xfrm>
            <a:off x="620713" y="7021513"/>
            <a:ext cx="28003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Infantry (6 with M47 Dragon ATGM) </a:t>
            </a:r>
            <a:r>
              <a:rPr lang="en-GB" altLang="en-US" b="1"/>
              <a:t>           </a:t>
            </a:r>
            <a:r>
              <a:rPr lang="en-GB" altLang="en-US"/>
              <a:t>  CWUS-37</a:t>
            </a:r>
            <a:endParaRPr lang="en-GB" altLang="en-US" b="1"/>
          </a:p>
        </p:txBody>
      </p:sp>
      <p:sp>
        <p:nvSpPr>
          <p:cNvPr id="72834" name="Line 130">
            <a:extLst>
              <a:ext uri="{FF2B5EF4-FFF2-40B4-BE49-F238E27FC236}">
                <a16:creationId xmlns:a16="http://schemas.microsoft.com/office/drawing/2014/main" id="{F1098A5E-667E-416C-9E8B-89F00A71AE77}"/>
              </a:ext>
            </a:extLst>
          </p:cNvPr>
          <p:cNvSpPr>
            <a:spLocks noChangeShapeType="1"/>
          </p:cNvSpPr>
          <p:nvPr/>
        </p:nvSpPr>
        <p:spPr bwMode="auto">
          <a:xfrm>
            <a:off x="3573463" y="26273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2835" name="Group 131">
            <a:extLst>
              <a:ext uri="{FF2B5EF4-FFF2-40B4-BE49-F238E27FC236}">
                <a16:creationId xmlns:a16="http://schemas.microsoft.com/office/drawing/2014/main" id="{9176F1AD-4AC7-4B7A-A65F-855F1C9EE37F}"/>
              </a:ext>
            </a:extLst>
          </p:cNvPr>
          <p:cNvGrpSpPr>
            <a:grpSpLocks/>
          </p:cNvGrpSpPr>
          <p:nvPr/>
        </p:nvGrpSpPr>
        <p:grpSpPr bwMode="auto">
          <a:xfrm>
            <a:off x="3717925" y="2554288"/>
            <a:ext cx="231775" cy="157162"/>
            <a:chOff x="933" y="149"/>
            <a:chExt cx="146" cy="99"/>
          </a:xfrm>
        </p:grpSpPr>
        <p:sp>
          <p:nvSpPr>
            <p:cNvPr id="72836" name="Rectangle 132">
              <a:extLst>
                <a:ext uri="{FF2B5EF4-FFF2-40B4-BE49-F238E27FC236}">
                  <a16:creationId xmlns:a16="http://schemas.microsoft.com/office/drawing/2014/main" id="{D23A151D-707B-4319-9B90-7EE8D212648E}"/>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37" name="Text Box 133">
              <a:extLst>
                <a:ext uri="{FF2B5EF4-FFF2-40B4-BE49-F238E27FC236}">
                  <a16:creationId xmlns:a16="http://schemas.microsoft.com/office/drawing/2014/main" id="{8FDB3E5D-9E14-4E07-9D72-C7413006C6D3}"/>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72838" name="Group 134">
            <a:extLst>
              <a:ext uri="{FF2B5EF4-FFF2-40B4-BE49-F238E27FC236}">
                <a16:creationId xmlns:a16="http://schemas.microsoft.com/office/drawing/2014/main" id="{647FFF26-5588-4B0A-98FA-E351A1384C3F}"/>
              </a:ext>
            </a:extLst>
          </p:cNvPr>
          <p:cNvGrpSpPr>
            <a:grpSpLocks/>
          </p:cNvGrpSpPr>
          <p:nvPr/>
        </p:nvGrpSpPr>
        <p:grpSpPr bwMode="auto">
          <a:xfrm>
            <a:off x="3795713" y="2482850"/>
            <a:ext cx="74612" cy="26988"/>
            <a:chOff x="2373" y="1404"/>
            <a:chExt cx="47" cy="17"/>
          </a:xfrm>
        </p:grpSpPr>
        <p:sp>
          <p:nvSpPr>
            <p:cNvPr id="72839" name="Oval 135">
              <a:extLst>
                <a:ext uri="{FF2B5EF4-FFF2-40B4-BE49-F238E27FC236}">
                  <a16:creationId xmlns:a16="http://schemas.microsoft.com/office/drawing/2014/main" id="{55961ADD-0BF2-4B0A-AF4A-CC0652879A2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40" name="Oval 136">
              <a:extLst>
                <a:ext uri="{FF2B5EF4-FFF2-40B4-BE49-F238E27FC236}">
                  <a16:creationId xmlns:a16="http://schemas.microsoft.com/office/drawing/2014/main" id="{58A159C5-EBF8-455F-98B0-0ACA85CD062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41" name="Text Box 137">
            <a:extLst>
              <a:ext uri="{FF2B5EF4-FFF2-40B4-BE49-F238E27FC236}">
                <a16:creationId xmlns:a16="http://schemas.microsoft.com/office/drawing/2014/main" id="{5CE747CD-FE49-45E8-8558-185FE5FA4C31}"/>
              </a:ext>
            </a:extLst>
          </p:cNvPr>
          <p:cNvSpPr txBox="1">
            <a:spLocks noChangeArrowheads="1"/>
          </p:cNvSpPr>
          <p:nvPr/>
        </p:nvSpPr>
        <p:spPr bwMode="auto">
          <a:xfrm>
            <a:off x="3933825" y="2409825"/>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72851" name="Group 147">
            <a:extLst>
              <a:ext uri="{FF2B5EF4-FFF2-40B4-BE49-F238E27FC236}">
                <a16:creationId xmlns:a16="http://schemas.microsoft.com/office/drawing/2014/main" id="{0EA14690-2113-4F27-9A26-33A23CEC7F14}"/>
              </a:ext>
            </a:extLst>
          </p:cNvPr>
          <p:cNvGrpSpPr>
            <a:grpSpLocks/>
          </p:cNvGrpSpPr>
          <p:nvPr/>
        </p:nvGrpSpPr>
        <p:grpSpPr bwMode="auto">
          <a:xfrm>
            <a:off x="3717925" y="2843213"/>
            <a:ext cx="231775" cy="190500"/>
            <a:chOff x="2251" y="2290"/>
            <a:chExt cx="146" cy="120"/>
          </a:xfrm>
        </p:grpSpPr>
        <p:sp>
          <p:nvSpPr>
            <p:cNvPr id="72852" name="Rectangle 148">
              <a:extLst>
                <a:ext uri="{FF2B5EF4-FFF2-40B4-BE49-F238E27FC236}">
                  <a16:creationId xmlns:a16="http://schemas.microsoft.com/office/drawing/2014/main" id="{C429FFAF-CB23-49F6-A9AE-FA846DC55CF6}"/>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53" name="Oval 149">
              <a:extLst>
                <a:ext uri="{FF2B5EF4-FFF2-40B4-BE49-F238E27FC236}">
                  <a16:creationId xmlns:a16="http://schemas.microsoft.com/office/drawing/2014/main" id="{ED01D1B2-2D5A-4626-B1BD-BB5C3BF4D6B9}"/>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54" name="Oval 150">
              <a:extLst>
                <a:ext uri="{FF2B5EF4-FFF2-40B4-BE49-F238E27FC236}">
                  <a16:creationId xmlns:a16="http://schemas.microsoft.com/office/drawing/2014/main" id="{05B8FCF4-484B-40CF-902E-E32AFB1F8A8B}"/>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2855" name="Group 151">
            <a:extLst>
              <a:ext uri="{FF2B5EF4-FFF2-40B4-BE49-F238E27FC236}">
                <a16:creationId xmlns:a16="http://schemas.microsoft.com/office/drawing/2014/main" id="{0AEC1483-57BB-4315-9969-E2C49A241ED6}"/>
              </a:ext>
            </a:extLst>
          </p:cNvPr>
          <p:cNvGrpSpPr>
            <a:grpSpLocks/>
          </p:cNvGrpSpPr>
          <p:nvPr/>
        </p:nvGrpSpPr>
        <p:grpSpPr bwMode="auto">
          <a:xfrm>
            <a:off x="3795713" y="2770188"/>
            <a:ext cx="74612" cy="26987"/>
            <a:chOff x="2373" y="1404"/>
            <a:chExt cx="47" cy="17"/>
          </a:xfrm>
        </p:grpSpPr>
        <p:sp>
          <p:nvSpPr>
            <p:cNvPr id="72856" name="Oval 152">
              <a:extLst>
                <a:ext uri="{FF2B5EF4-FFF2-40B4-BE49-F238E27FC236}">
                  <a16:creationId xmlns:a16="http://schemas.microsoft.com/office/drawing/2014/main" id="{D2141661-4A60-40A5-9DA6-16BC79B6F2A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57" name="Oval 153">
              <a:extLst>
                <a:ext uri="{FF2B5EF4-FFF2-40B4-BE49-F238E27FC236}">
                  <a16:creationId xmlns:a16="http://schemas.microsoft.com/office/drawing/2014/main" id="{A131FC38-36A9-4A18-9788-DA967FDC73B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58" name="Text Box 154">
            <a:extLst>
              <a:ext uri="{FF2B5EF4-FFF2-40B4-BE49-F238E27FC236}">
                <a16:creationId xmlns:a16="http://schemas.microsoft.com/office/drawing/2014/main" id="{D594D812-BB08-4E21-9A25-FB244C8FEAD2}"/>
              </a:ext>
            </a:extLst>
          </p:cNvPr>
          <p:cNvSpPr txBox="1">
            <a:spLocks noChangeArrowheads="1"/>
          </p:cNvSpPr>
          <p:nvPr/>
        </p:nvSpPr>
        <p:spPr bwMode="auto">
          <a:xfrm>
            <a:off x="3933825" y="2698750"/>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M996 HMMWV Utility Vehicle (with MG) </a:t>
            </a:r>
            <a:r>
              <a:rPr lang="en-GB" altLang="en-US" b="1"/>
              <a:t>      </a:t>
            </a:r>
            <a:r>
              <a:rPr lang="en-GB" altLang="en-US"/>
              <a:t>CWUS-34</a:t>
            </a:r>
          </a:p>
        </p:txBody>
      </p:sp>
      <p:grpSp>
        <p:nvGrpSpPr>
          <p:cNvPr id="72860" name="Group 156">
            <a:extLst>
              <a:ext uri="{FF2B5EF4-FFF2-40B4-BE49-F238E27FC236}">
                <a16:creationId xmlns:a16="http://schemas.microsoft.com/office/drawing/2014/main" id="{BB545EF5-A81E-4AE1-ACC1-935F55F29501}"/>
              </a:ext>
            </a:extLst>
          </p:cNvPr>
          <p:cNvGrpSpPr>
            <a:grpSpLocks/>
          </p:cNvGrpSpPr>
          <p:nvPr/>
        </p:nvGrpSpPr>
        <p:grpSpPr bwMode="auto">
          <a:xfrm>
            <a:off x="3717925" y="3419475"/>
            <a:ext cx="231775" cy="157163"/>
            <a:chOff x="2750" y="3061"/>
            <a:chExt cx="146" cy="99"/>
          </a:xfrm>
        </p:grpSpPr>
        <p:sp>
          <p:nvSpPr>
            <p:cNvPr id="72861" name="Rectangle 157">
              <a:extLst>
                <a:ext uri="{FF2B5EF4-FFF2-40B4-BE49-F238E27FC236}">
                  <a16:creationId xmlns:a16="http://schemas.microsoft.com/office/drawing/2014/main" id="{101EE3A1-BD56-4020-9E2E-2E59E0379D37}"/>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862" name="Line 158">
              <a:extLst>
                <a:ext uri="{FF2B5EF4-FFF2-40B4-BE49-F238E27FC236}">
                  <a16:creationId xmlns:a16="http://schemas.microsoft.com/office/drawing/2014/main" id="{144DDF60-63DD-4C61-8C73-CC9C6423C568}"/>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63" name="Line 159">
              <a:extLst>
                <a:ext uri="{FF2B5EF4-FFF2-40B4-BE49-F238E27FC236}">
                  <a16:creationId xmlns:a16="http://schemas.microsoft.com/office/drawing/2014/main" id="{FC15B021-F990-49AB-9177-3FE69850FBD0}"/>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864" name="Group 160">
            <a:extLst>
              <a:ext uri="{FF2B5EF4-FFF2-40B4-BE49-F238E27FC236}">
                <a16:creationId xmlns:a16="http://schemas.microsoft.com/office/drawing/2014/main" id="{1BEBA191-35EB-401F-8E6A-6AC55AC5C475}"/>
              </a:ext>
            </a:extLst>
          </p:cNvPr>
          <p:cNvGrpSpPr>
            <a:grpSpLocks/>
          </p:cNvGrpSpPr>
          <p:nvPr/>
        </p:nvGrpSpPr>
        <p:grpSpPr bwMode="auto">
          <a:xfrm>
            <a:off x="3795713" y="3348038"/>
            <a:ext cx="74612" cy="26987"/>
            <a:chOff x="2373" y="1404"/>
            <a:chExt cx="47" cy="17"/>
          </a:xfrm>
        </p:grpSpPr>
        <p:sp>
          <p:nvSpPr>
            <p:cNvPr id="72865" name="Oval 161">
              <a:extLst>
                <a:ext uri="{FF2B5EF4-FFF2-40B4-BE49-F238E27FC236}">
                  <a16:creationId xmlns:a16="http://schemas.microsoft.com/office/drawing/2014/main" id="{D340B926-C966-4773-BE50-ABBC83BD9E1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866" name="Oval 162">
              <a:extLst>
                <a:ext uri="{FF2B5EF4-FFF2-40B4-BE49-F238E27FC236}">
                  <a16:creationId xmlns:a16="http://schemas.microsoft.com/office/drawing/2014/main" id="{F4282473-8BE3-4817-BABE-E0563ADAC93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867" name="Line 163">
            <a:extLst>
              <a:ext uri="{FF2B5EF4-FFF2-40B4-BE49-F238E27FC236}">
                <a16:creationId xmlns:a16="http://schemas.microsoft.com/office/drawing/2014/main" id="{5C1E0BCC-272D-445B-AE4D-48F92AC4F5E3}"/>
              </a:ext>
            </a:extLst>
          </p:cNvPr>
          <p:cNvSpPr>
            <a:spLocks noChangeShapeType="1"/>
          </p:cNvSpPr>
          <p:nvPr/>
        </p:nvSpPr>
        <p:spPr bwMode="auto">
          <a:xfrm>
            <a:off x="3573463" y="34909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68" name="Text Box 164">
            <a:extLst>
              <a:ext uri="{FF2B5EF4-FFF2-40B4-BE49-F238E27FC236}">
                <a16:creationId xmlns:a16="http://schemas.microsoft.com/office/drawing/2014/main" id="{4B0A1EE9-1B3C-4DAD-9136-C4D6540EFA23}"/>
              </a:ext>
            </a:extLst>
          </p:cNvPr>
          <p:cNvSpPr txBox="1">
            <a:spLocks noChangeArrowheads="1"/>
          </p:cNvSpPr>
          <p:nvPr/>
        </p:nvSpPr>
        <p:spPr bwMode="auto">
          <a:xfrm>
            <a:off x="3933825" y="3348038"/>
            <a:ext cx="27828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M220</a:t>
            </a:r>
            <a:r>
              <a:rPr lang="en-GB" altLang="en-US" b="1"/>
              <a:t> </a:t>
            </a:r>
            <a:r>
              <a:rPr lang="en-GB" altLang="en-US"/>
              <a:t>TOW 2 ATGM Team </a:t>
            </a:r>
            <a:r>
              <a:rPr lang="en-GB" altLang="en-US" b="1"/>
              <a:t>(a)                      </a:t>
            </a:r>
            <a:r>
              <a:rPr lang="en-GB" altLang="en-US"/>
              <a:t>CWUS-82</a:t>
            </a:r>
            <a:endParaRPr lang="en-GB" altLang="en-US" b="1"/>
          </a:p>
        </p:txBody>
      </p:sp>
      <p:sp>
        <p:nvSpPr>
          <p:cNvPr id="72869" name="Line 165">
            <a:extLst>
              <a:ext uri="{FF2B5EF4-FFF2-40B4-BE49-F238E27FC236}">
                <a16:creationId xmlns:a16="http://schemas.microsoft.com/office/drawing/2014/main" id="{13D7B560-B0E6-47F2-8091-2B33094DCBE2}"/>
              </a:ext>
            </a:extLst>
          </p:cNvPr>
          <p:cNvSpPr>
            <a:spLocks noChangeShapeType="1"/>
          </p:cNvSpPr>
          <p:nvPr/>
        </p:nvSpPr>
        <p:spPr bwMode="auto">
          <a:xfrm flipV="1">
            <a:off x="3573463" y="2411413"/>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870" name="Text Box 166">
            <a:extLst>
              <a:ext uri="{FF2B5EF4-FFF2-40B4-BE49-F238E27FC236}">
                <a16:creationId xmlns:a16="http://schemas.microsoft.com/office/drawing/2014/main" id="{5E3BBA55-CD21-4808-AED7-B0B1E13AFC0F}"/>
              </a:ext>
            </a:extLst>
          </p:cNvPr>
          <p:cNvSpPr txBox="1">
            <a:spLocks noChangeArrowheads="1"/>
          </p:cNvSpPr>
          <p:nvPr/>
        </p:nvSpPr>
        <p:spPr bwMode="auto">
          <a:xfrm>
            <a:off x="3429000" y="3924300"/>
            <a:ext cx="3241675"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2 ATGMs may be fired from transport when mounted.</a:t>
            </a:r>
          </a:p>
          <a:p>
            <a:endParaRPr lang="en-GB" altLang="en-US" b="1"/>
          </a:p>
          <a:p>
            <a:r>
              <a:rPr lang="en-GB" altLang="en-US" b="1"/>
              <a:t>(b) </a:t>
            </a:r>
            <a:r>
              <a:rPr lang="en-GB" altLang="en-US"/>
              <a:t>The Company may alternatively be split into </a:t>
            </a:r>
            <a:r>
              <a:rPr lang="en-GB" altLang="en-US" b="1"/>
              <a:t>x2 </a:t>
            </a:r>
            <a:r>
              <a:rPr lang="en-GB" altLang="en-US"/>
              <a:t>Platoons (Mortar Platoon and AT Platoon).  Designate one heavy weapon team as the Platoon Commander.</a:t>
            </a:r>
            <a:endParaRPr lang="en-GB" altLang="en-US" b="1"/>
          </a:p>
        </p:txBody>
      </p:sp>
      <p:sp>
        <p:nvSpPr>
          <p:cNvPr id="72916" name="Line 212">
            <a:extLst>
              <a:ext uri="{FF2B5EF4-FFF2-40B4-BE49-F238E27FC236}">
                <a16:creationId xmlns:a16="http://schemas.microsoft.com/office/drawing/2014/main" id="{BE94A39E-9872-46FB-AF7D-1BF5558BE9D1}"/>
              </a:ext>
            </a:extLst>
          </p:cNvPr>
          <p:cNvSpPr>
            <a:spLocks noChangeShapeType="1"/>
          </p:cNvSpPr>
          <p:nvPr/>
        </p:nvSpPr>
        <p:spPr bwMode="auto">
          <a:xfrm>
            <a:off x="3571875" y="6804025"/>
            <a:ext cx="0" cy="7905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17" name="Line 213">
            <a:extLst>
              <a:ext uri="{FF2B5EF4-FFF2-40B4-BE49-F238E27FC236}">
                <a16:creationId xmlns:a16="http://schemas.microsoft.com/office/drawing/2014/main" id="{C25AE44C-DFE2-407E-A663-0BC808ACB9A2}"/>
              </a:ext>
            </a:extLst>
          </p:cNvPr>
          <p:cNvSpPr>
            <a:spLocks noChangeShapeType="1"/>
          </p:cNvSpPr>
          <p:nvPr/>
        </p:nvSpPr>
        <p:spPr bwMode="auto">
          <a:xfrm>
            <a:off x="3787775" y="7091363"/>
            <a:ext cx="0" cy="7207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18" name="Line 214">
            <a:extLst>
              <a:ext uri="{FF2B5EF4-FFF2-40B4-BE49-F238E27FC236}">
                <a16:creationId xmlns:a16="http://schemas.microsoft.com/office/drawing/2014/main" id="{59BEA2E0-E9CB-4E9D-8E51-87024156B98E}"/>
              </a:ext>
            </a:extLst>
          </p:cNvPr>
          <p:cNvSpPr>
            <a:spLocks noChangeShapeType="1"/>
          </p:cNvSpPr>
          <p:nvPr/>
        </p:nvSpPr>
        <p:spPr bwMode="auto">
          <a:xfrm>
            <a:off x="3571875" y="70215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2919" name="Group 215">
            <a:extLst>
              <a:ext uri="{FF2B5EF4-FFF2-40B4-BE49-F238E27FC236}">
                <a16:creationId xmlns:a16="http://schemas.microsoft.com/office/drawing/2014/main" id="{47B9ABD6-1130-4522-BC0B-571582D12F84}"/>
              </a:ext>
            </a:extLst>
          </p:cNvPr>
          <p:cNvGrpSpPr>
            <a:grpSpLocks/>
          </p:cNvGrpSpPr>
          <p:nvPr/>
        </p:nvGrpSpPr>
        <p:grpSpPr bwMode="auto">
          <a:xfrm>
            <a:off x="3716338" y="6948488"/>
            <a:ext cx="231775" cy="157162"/>
            <a:chOff x="933" y="149"/>
            <a:chExt cx="146" cy="99"/>
          </a:xfrm>
        </p:grpSpPr>
        <p:sp>
          <p:nvSpPr>
            <p:cNvPr id="72920" name="Rectangle 216">
              <a:extLst>
                <a:ext uri="{FF2B5EF4-FFF2-40B4-BE49-F238E27FC236}">
                  <a16:creationId xmlns:a16="http://schemas.microsoft.com/office/drawing/2014/main" id="{0C4742EB-5DDA-436D-A1F5-17D8F7148372}"/>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21" name="Text Box 217">
              <a:extLst>
                <a:ext uri="{FF2B5EF4-FFF2-40B4-BE49-F238E27FC236}">
                  <a16:creationId xmlns:a16="http://schemas.microsoft.com/office/drawing/2014/main" id="{A587AD07-8F6A-446E-AB39-52936DDDD4ED}"/>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72922" name="Group 218">
            <a:extLst>
              <a:ext uri="{FF2B5EF4-FFF2-40B4-BE49-F238E27FC236}">
                <a16:creationId xmlns:a16="http://schemas.microsoft.com/office/drawing/2014/main" id="{8991D64B-FF4A-40A7-84B4-3B8C4EF38CD4}"/>
              </a:ext>
            </a:extLst>
          </p:cNvPr>
          <p:cNvGrpSpPr>
            <a:grpSpLocks/>
          </p:cNvGrpSpPr>
          <p:nvPr/>
        </p:nvGrpSpPr>
        <p:grpSpPr bwMode="auto">
          <a:xfrm>
            <a:off x="3794125" y="6877050"/>
            <a:ext cx="74613" cy="26988"/>
            <a:chOff x="2373" y="1404"/>
            <a:chExt cx="47" cy="17"/>
          </a:xfrm>
        </p:grpSpPr>
        <p:sp>
          <p:nvSpPr>
            <p:cNvPr id="72923" name="Oval 219">
              <a:extLst>
                <a:ext uri="{FF2B5EF4-FFF2-40B4-BE49-F238E27FC236}">
                  <a16:creationId xmlns:a16="http://schemas.microsoft.com/office/drawing/2014/main" id="{4137D06E-362D-4289-B61C-C9D70B35ECF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924" name="Oval 220">
              <a:extLst>
                <a:ext uri="{FF2B5EF4-FFF2-40B4-BE49-F238E27FC236}">
                  <a16:creationId xmlns:a16="http://schemas.microsoft.com/office/drawing/2014/main" id="{93AC2723-05CA-41F0-9B1A-162440F039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925" name="Text Box 221">
            <a:extLst>
              <a:ext uri="{FF2B5EF4-FFF2-40B4-BE49-F238E27FC236}">
                <a16:creationId xmlns:a16="http://schemas.microsoft.com/office/drawing/2014/main" id="{8C8DE023-F49C-4DB9-8CC3-30260B3D7189}"/>
              </a:ext>
            </a:extLst>
          </p:cNvPr>
          <p:cNvSpPr txBox="1">
            <a:spLocks noChangeArrowheads="1"/>
          </p:cNvSpPr>
          <p:nvPr/>
        </p:nvSpPr>
        <p:spPr bwMode="auto">
          <a:xfrm>
            <a:off x="3932238" y="6804025"/>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CWUS-36</a:t>
            </a:r>
            <a:endParaRPr lang="en-GB" altLang="en-US" b="1"/>
          </a:p>
        </p:txBody>
      </p:sp>
      <p:grpSp>
        <p:nvGrpSpPr>
          <p:cNvPr id="72926" name="Group 222">
            <a:extLst>
              <a:ext uri="{FF2B5EF4-FFF2-40B4-BE49-F238E27FC236}">
                <a16:creationId xmlns:a16="http://schemas.microsoft.com/office/drawing/2014/main" id="{0DA2F7F4-05ED-49C2-B44F-858942F88E33}"/>
              </a:ext>
            </a:extLst>
          </p:cNvPr>
          <p:cNvGrpSpPr>
            <a:grpSpLocks/>
          </p:cNvGrpSpPr>
          <p:nvPr/>
        </p:nvGrpSpPr>
        <p:grpSpPr bwMode="auto">
          <a:xfrm>
            <a:off x="3716338" y="7235825"/>
            <a:ext cx="231775" cy="157163"/>
            <a:chOff x="2750" y="3061"/>
            <a:chExt cx="146" cy="99"/>
          </a:xfrm>
        </p:grpSpPr>
        <p:sp>
          <p:nvSpPr>
            <p:cNvPr id="72927" name="Rectangle 223">
              <a:extLst>
                <a:ext uri="{FF2B5EF4-FFF2-40B4-BE49-F238E27FC236}">
                  <a16:creationId xmlns:a16="http://schemas.microsoft.com/office/drawing/2014/main" id="{C621B17C-802E-40C4-BA06-256302CC7F36}"/>
                </a:ext>
              </a:extLst>
            </p:cNvPr>
            <p:cNvSpPr>
              <a:spLocks noChangeAspect="1" noChangeArrowheads="1"/>
            </p:cNvSpPr>
            <p:nvPr/>
          </p:nvSpPr>
          <p:spPr bwMode="auto">
            <a:xfrm>
              <a:off x="2750" y="3061"/>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28" name="Line 224">
              <a:extLst>
                <a:ext uri="{FF2B5EF4-FFF2-40B4-BE49-F238E27FC236}">
                  <a16:creationId xmlns:a16="http://schemas.microsoft.com/office/drawing/2014/main" id="{71FAF928-82F1-42FE-BCC9-CECD4E5340E6}"/>
                </a:ext>
              </a:extLst>
            </p:cNvPr>
            <p:cNvSpPr>
              <a:spLocks noChangeAspect="1" noChangeShapeType="1"/>
            </p:cNvSpPr>
            <p:nvPr/>
          </p:nvSpPr>
          <p:spPr bwMode="auto">
            <a:xfrm flipV="1">
              <a:off x="2750" y="3063"/>
              <a:ext cx="72"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29" name="Line 225">
              <a:extLst>
                <a:ext uri="{FF2B5EF4-FFF2-40B4-BE49-F238E27FC236}">
                  <a16:creationId xmlns:a16="http://schemas.microsoft.com/office/drawing/2014/main" id="{117A406E-2454-481F-A1A4-E3B1D9E73BC6}"/>
                </a:ext>
              </a:extLst>
            </p:cNvPr>
            <p:cNvSpPr>
              <a:spLocks noChangeAspect="1" noChangeShapeType="1"/>
            </p:cNvSpPr>
            <p:nvPr/>
          </p:nvSpPr>
          <p:spPr bwMode="auto">
            <a:xfrm>
              <a:off x="2822" y="3061"/>
              <a:ext cx="7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930" name="Group 226">
            <a:extLst>
              <a:ext uri="{FF2B5EF4-FFF2-40B4-BE49-F238E27FC236}">
                <a16:creationId xmlns:a16="http://schemas.microsoft.com/office/drawing/2014/main" id="{79EB6008-204D-467A-851B-9DBD9CFEAD2D}"/>
              </a:ext>
            </a:extLst>
          </p:cNvPr>
          <p:cNvGrpSpPr>
            <a:grpSpLocks/>
          </p:cNvGrpSpPr>
          <p:nvPr/>
        </p:nvGrpSpPr>
        <p:grpSpPr bwMode="auto">
          <a:xfrm>
            <a:off x="3794125" y="7164388"/>
            <a:ext cx="74613" cy="26987"/>
            <a:chOff x="2373" y="1404"/>
            <a:chExt cx="47" cy="17"/>
          </a:xfrm>
        </p:grpSpPr>
        <p:sp>
          <p:nvSpPr>
            <p:cNvPr id="72931" name="Oval 227">
              <a:extLst>
                <a:ext uri="{FF2B5EF4-FFF2-40B4-BE49-F238E27FC236}">
                  <a16:creationId xmlns:a16="http://schemas.microsoft.com/office/drawing/2014/main" id="{B0BB2F71-372F-49C2-A5CB-E4D127C9537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932" name="Oval 228">
              <a:extLst>
                <a:ext uri="{FF2B5EF4-FFF2-40B4-BE49-F238E27FC236}">
                  <a16:creationId xmlns:a16="http://schemas.microsoft.com/office/drawing/2014/main" id="{F2BF196B-5D74-4B26-B760-0E003C83E1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933" name="Line 229">
            <a:extLst>
              <a:ext uri="{FF2B5EF4-FFF2-40B4-BE49-F238E27FC236}">
                <a16:creationId xmlns:a16="http://schemas.microsoft.com/office/drawing/2014/main" id="{A207C434-64BA-4E6F-A5F0-AB7770C95D47}"/>
              </a:ext>
            </a:extLst>
          </p:cNvPr>
          <p:cNvSpPr>
            <a:spLocks noChangeShapeType="1"/>
          </p:cNvSpPr>
          <p:nvPr/>
        </p:nvSpPr>
        <p:spPr bwMode="auto">
          <a:xfrm>
            <a:off x="3571875" y="7307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34" name="Text Box 230">
            <a:extLst>
              <a:ext uri="{FF2B5EF4-FFF2-40B4-BE49-F238E27FC236}">
                <a16:creationId xmlns:a16="http://schemas.microsoft.com/office/drawing/2014/main" id="{E0BDC7F5-2896-43B9-B063-B20C5474A7F1}"/>
              </a:ext>
            </a:extLst>
          </p:cNvPr>
          <p:cNvSpPr txBox="1">
            <a:spLocks noChangeArrowheads="1"/>
          </p:cNvSpPr>
          <p:nvPr/>
        </p:nvSpPr>
        <p:spPr bwMode="auto">
          <a:xfrm>
            <a:off x="3932238" y="7164388"/>
            <a:ext cx="27828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M220</a:t>
            </a:r>
            <a:r>
              <a:rPr lang="en-GB" altLang="en-US" b="1"/>
              <a:t> </a:t>
            </a:r>
            <a:r>
              <a:rPr lang="en-GB" altLang="en-US"/>
              <a:t>TOW 2 ATGM Team </a:t>
            </a:r>
            <a:r>
              <a:rPr lang="en-GB" altLang="en-US" b="1"/>
              <a:t>(a)                      </a:t>
            </a:r>
            <a:r>
              <a:rPr lang="en-GB" altLang="en-US"/>
              <a:t>CWUS-82</a:t>
            </a:r>
            <a:endParaRPr lang="en-GB" altLang="en-US" b="1"/>
          </a:p>
        </p:txBody>
      </p:sp>
      <p:grpSp>
        <p:nvGrpSpPr>
          <p:cNvPr id="72935" name="Group 231">
            <a:extLst>
              <a:ext uri="{FF2B5EF4-FFF2-40B4-BE49-F238E27FC236}">
                <a16:creationId xmlns:a16="http://schemas.microsoft.com/office/drawing/2014/main" id="{E8939B91-8BF6-4DB8-BFD3-90242AA8B265}"/>
              </a:ext>
            </a:extLst>
          </p:cNvPr>
          <p:cNvGrpSpPr>
            <a:grpSpLocks/>
          </p:cNvGrpSpPr>
          <p:nvPr/>
        </p:nvGrpSpPr>
        <p:grpSpPr bwMode="auto">
          <a:xfrm>
            <a:off x="3716338" y="7812088"/>
            <a:ext cx="231775" cy="190500"/>
            <a:chOff x="2251" y="2290"/>
            <a:chExt cx="146" cy="120"/>
          </a:xfrm>
        </p:grpSpPr>
        <p:sp>
          <p:nvSpPr>
            <p:cNvPr id="72936" name="Rectangle 232">
              <a:extLst>
                <a:ext uri="{FF2B5EF4-FFF2-40B4-BE49-F238E27FC236}">
                  <a16:creationId xmlns:a16="http://schemas.microsoft.com/office/drawing/2014/main" id="{1CB8860C-FF43-474C-B80B-B2FDBA7C20A7}"/>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37" name="Oval 233">
              <a:extLst>
                <a:ext uri="{FF2B5EF4-FFF2-40B4-BE49-F238E27FC236}">
                  <a16:creationId xmlns:a16="http://schemas.microsoft.com/office/drawing/2014/main" id="{9C781588-6E3C-41EC-AD3D-97777EDFC4FE}"/>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938" name="Oval 234">
              <a:extLst>
                <a:ext uri="{FF2B5EF4-FFF2-40B4-BE49-F238E27FC236}">
                  <a16:creationId xmlns:a16="http://schemas.microsoft.com/office/drawing/2014/main" id="{3F4B0C5E-B660-49D7-8FA8-5C6AC9B51251}"/>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2939" name="Group 235">
            <a:extLst>
              <a:ext uri="{FF2B5EF4-FFF2-40B4-BE49-F238E27FC236}">
                <a16:creationId xmlns:a16="http://schemas.microsoft.com/office/drawing/2014/main" id="{9EB589E5-FFCC-4EB9-A234-133E39A66DDC}"/>
              </a:ext>
            </a:extLst>
          </p:cNvPr>
          <p:cNvGrpSpPr>
            <a:grpSpLocks/>
          </p:cNvGrpSpPr>
          <p:nvPr/>
        </p:nvGrpSpPr>
        <p:grpSpPr bwMode="auto">
          <a:xfrm>
            <a:off x="3794125" y="7739063"/>
            <a:ext cx="74613" cy="26987"/>
            <a:chOff x="2373" y="1404"/>
            <a:chExt cx="47" cy="17"/>
          </a:xfrm>
        </p:grpSpPr>
        <p:sp>
          <p:nvSpPr>
            <p:cNvPr id="72940" name="Oval 236">
              <a:extLst>
                <a:ext uri="{FF2B5EF4-FFF2-40B4-BE49-F238E27FC236}">
                  <a16:creationId xmlns:a16="http://schemas.microsoft.com/office/drawing/2014/main" id="{C5A1F5E1-B534-40C9-B498-9058FF7293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941" name="Oval 237">
              <a:extLst>
                <a:ext uri="{FF2B5EF4-FFF2-40B4-BE49-F238E27FC236}">
                  <a16:creationId xmlns:a16="http://schemas.microsoft.com/office/drawing/2014/main" id="{CF7D7AE0-8BD6-4F9C-81AB-66F3A413A82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942" name="Text Box 238">
            <a:extLst>
              <a:ext uri="{FF2B5EF4-FFF2-40B4-BE49-F238E27FC236}">
                <a16:creationId xmlns:a16="http://schemas.microsoft.com/office/drawing/2014/main" id="{F46D8069-440D-4A71-A3C5-3DF0B376D91C}"/>
              </a:ext>
            </a:extLst>
          </p:cNvPr>
          <p:cNvSpPr txBox="1">
            <a:spLocks noChangeArrowheads="1"/>
          </p:cNvSpPr>
          <p:nvPr/>
        </p:nvSpPr>
        <p:spPr bwMode="auto">
          <a:xfrm>
            <a:off x="3932238" y="7667625"/>
            <a:ext cx="2781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x14 </a:t>
            </a:r>
            <a:r>
              <a:rPr lang="en-GB" altLang="en-US"/>
              <a:t>M996 HMMWV Utility Vehicle (no MG) </a:t>
            </a:r>
            <a:r>
              <a:rPr lang="en-GB" altLang="en-US" b="1"/>
              <a:t>(a)  </a:t>
            </a:r>
            <a:r>
              <a:rPr lang="en-GB" altLang="en-US"/>
              <a:t>CWUS-34</a:t>
            </a:r>
          </a:p>
        </p:txBody>
      </p:sp>
      <p:sp>
        <p:nvSpPr>
          <p:cNvPr id="72943" name="Text Box 239">
            <a:extLst>
              <a:ext uri="{FF2B5EF4-FFF2-40B4-BE49-F238E27FC236}">
                <a16:creationId xmlns:a16="http://schemas.microsoft.com/office/drawing/2014/main" id="{5CEB0D17-62F3-4CCC-AD7B-C09B8E8220B0}"/>
              </a:ext>
            </a:extLst>
          </p:cNvPr>
          <p:cNvSpPr txBox="1">
            <a:spLocks noChangeArrowheads="1"/>
          </p:cNvSpPr>
          <p:nvPr/>
        </p:nvSpPr>
        <p:spPr bwMode="auto">
          <a:xfrm>
            <a:off x="3429000" y="8027988"/>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TOW 2 ATGMs and Mk 19 AGLs may be fired from transport when mounted.</a:t>
            </a:r>
          </a:p>
          <a:p>
            <a:endParaRPr lang="en-GB" altLang="en-US" b="1"/>
          </a:p>
          <a:p>
            <a:r>
              <a:rPr lang="en-GB" altLang="en-US" b="1"/>
              <a:t>(b) </a:t>
            </a:r>
            <a:r>
              <a:rPr lang="en-GB" altLang="en-US"/>
              <a:t>The Company may alternatively be split into </a:t>
            </a:r>
            <a:r>
              <a:rPr lang="en-GB" altLang="en-US" b="1"/>
              <a:t>x3 </a:t>
            </a:r>
            <a:r>
              <a:rPr lang="en-GB" altLang="en-US"/>
              <a:t>Platoons, each of </a:t>
            </a:r>
            <a:r>
              <a:rPr lang="en-GB" altLang="en-US" b="1"/>
              <a:t>x1 </a:t>
            </a:r>
            <a:r>
              <a:rPr lang="en-GB" altLang="en-US"/>
              <a:t>ATGMs </a:t>
            </a:r>
            <a:r>
              <a:rPr lang="en-GB" altLang="en-US" b="1"/>
              <a:t>x3 </a:t>
            </a:r>
            <a:r>
              <a:rPr lang="en-GB" altLang="en-US"/>
              <a:t>AGL and </a:t>
            </a:r>
            <a:r>
              <a:rPr lang="en-GB" altLang="en-US" b="1"/>
              <a:t>x4 </a:t>
            </a:r>
            <a:r>
              <a:rPr lang="en-GB" altLang="en-US"/>
              <a:t>HMMWV.  Designate one heavy weapon team as the Platoon Commander.  The spare Mk 19 AGL rides with the Company Commander.</a:t>
            </a:r>
            <a:endParaRPr lang="en-GB" altLang="en-US" b="1"/>
          </a:p>
        </p:txBody>
      </p:sp>
      <p:sp>
        <p:nvSpPr>
          <p:cNvPr id="72948" name="Line 244">
            <a:extLst>
              <a:ext uri="{FF2B5EF4-FFF2-40B4-BE49-F238E27FC236}">
                <a16:creationId xmlns:a16="http://schemas.microsoft.com/office/drawing/2014/main" id="{1F42159D-2E89-4BF6-842D-09C11674D811}"/>
              </a:ext>
            </a:extLst>
          </p:cNvPr>
          <p:cNvSpPr>
            <a:spLocks noChangeShapeType="1"/>
          </p:cNvSpPr>
          <p:nvPr/>
        </p:nvSpPr>
        <p:spPr bwMode="auto">
          <a:xfrm>
            <a:off x="3571875" y="65151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49" name="Text Box 245">
            <a:extLst>
              <a:ext uri="{FF2B5EF4-FFF2-40B4-BE49-F238E27FC236}">
                <a16:creationId xmlns:a16="http://schemas.microsoft.com/office/drawing/2014/main" id="{87591E95-A60B-4241-8FB6-6C136370CBE7}"/>
              </a:ext>
            </a:extLst>
          </p:cNvPr>
          <p:cNvSpPr txBox="1">
            <a:spLocks noChangeArrowheads="1"/>
          </p:cNvSpPr>
          <p:nvPr/>
        </p:nvSpPr>
        <p:spPr bwMode="auto">
          <a:xfrm>
            <a:off x="3716338" y="644366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CWUS-34</a:t>
            </a:r>
          </a:p>
          <a:p>
            <a:r>
              <a:rPr lang="en-GB" altLang="en-US" sz="1000" b="1"/>
              <a:t>Light Attack Company </a:t>
            </a:r>
            <a:r>
              <a:rPr lang="en-GB" altLang="en-US" b="1"/>
              <a:t>(b)</a:t>
            </a:r>
            <a:endParaRPr lang="en-GB" altLang="en-US" sz="1000" b="1"/>
          </a:p>
        </p:txBody>
      </p:sp>
      <p:grpSp>
        <p:nvGrpSpPr>
          <p:cNvPr id="72950" name="Group 246">
            <a:extLst>
              <a:ext uri="{FF2B5EF4-FFF2-40B4-BE49-F238E27FC236}">
                <a16:creationId xmlns:a16="http://schemas.microsoft.com/office/drawing/2014/main" id="{3AC33F96-30D7-430D-8D1B-32396DCA3912}"/>
              </a:ext>
            </a:extLst>
          </p:cNvPr>
          <p:cNvGrpSpPr>
            <a:grpSpLocks/>
          </p:cNvGrpSpPr>
          <p:nvPr/>
        </p:nvGrpSpPr>
        <p:grpSpPr bwMode="auto">
          <a:xfrm>
            <a:off x="3716338" y="7523163"/>
            <a:ext cx="242887" cy="157162"/>
            <a:chOff x="3657" y="1292"/>
            <a:chExt cx="153" cy="99"/>
          </a:xfrm>
        </p:grpSpPr>
        <p:sp>
          <p:nvSpPr>
            <p:cNvPr id="72951" name="Rectangle 247">
              <a:extLst>
                <a:ext uri="{FF2B5EF4-FFF2-40B4-BE49-F238E27FC236}">
                  <a16:creationId xmlns:a16="http://schemas.microsoft.com/office/drawing/2014/main" id="{F6F31080-485F-4DC6-B14A-4BC9D51D0E8E}"/>
                </a:ext>
              </a:extLst>
            </p:cNvPr>
            <p:cNvSpPr>
              <a:spLocks noChangeAspect="1" noChangeArrowheads="1"/>
            </p:cNvSpPr>
            <p:nvPr/>
          </p:nvSpPr>
          <p:spPr bwMode="auto">
            <a:xfrm>
              <a:off x="3657" y="1292"/>
              <a:ext cx="153"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52" name="Line 248">
              <a:extLst>
                <a:ext uri="{FF2B5EF4-FFF2-40B4-BE49-F238E27FC236}">
                  <a16:creationId xmlns:a16="http://schemas.microsoft.com/office/drawing/2014/main" id="{8F735088-1FF5-4356-A15D-27A9CEA0E9D7}"/>
                </a:ext>
              </a:extLst>
            </p:cNvPr>
            <p:cNvSpPr>
              <a:spLocks noChangeAspect="1" noChangeShapeType="1"/>
            </p:cNvSpPr>
            <p:nvPr/>
          </p:nvSpPr>
          <p:spPr bwMode="auto">
            <a:xfrm flipV="1">
              <a:off x="3718" y="1367"/>
              <a:ext cx="31"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53" name="Line 249">
              <a:extLst>
                <a:ext uri="{FF2B5EF4-FFF2-40B4-BE49-F238E27FC236}">
                  <a16:creationId xmlns:a16="http://schemas.microsoft.com/office/drawing/2014/main" id="{6229CC5F-7074-4BED-BE6E-CB35E8793BC3}"/>
                </a:ext>
              </a:extLst>
            </p:cNvPr>
            <p:cNvSpPr>
              <a:spLocks noChangeShapeType="1"/>
            </p:cNvSpPr>
            <p:nvPr/>
          </p:nvSpPr>
          <p:spPr bwMode="auto">
            <a:xfrm flipV="1">
              <a:off x="3734" y="1307"/>
              <a:ext cx="0" cy="6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54" name="Line 250">
              <a:extLst>
                <a:ext uri="{FF2B5EF4-FFF2-40B4-BE49-F238E27FC236}">
                  <a16:creationId xmlns:a16="http://schemas.microsoft.com/office/drawing/2014/main" id="{89503548-C9A1-43FB-863A-E0FE3FC927D0}"/>
                </a:ext>
              </a:extLst>
            </p:cNvPr>
            <p:cNvSpPr>
              <a:spLocks noChangeShapeType="1"/>
            </p:cNvSpPr>
            <p:nvPr/>
          </p:nvSpPr>
          <p:spPr bwMode="auto">
            <a:xfrm flipH="1">
              <a:off x="3718" y="1307"/>
              <a:ext cx="16"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55" name="Line 251">
              <a:extLst>
                <a:ext uri="{FF2B5EF4-FFF2-40B4-BE49-F238E27FC236}">
                  <a16:creationId xmlns:a16="http://schemas.microsoft.com/office/drawing/2014/main" id="{EB1E2D56-D6C7-43E6-970E-B5A37CE635FA}"/>
                </a:ext>
              </a:extLst>
            </p:cNvPr>
            <p:cNvSpPr>
              <a:spLocks noChangeShapeType="1"/>
            </p:cNvSpPr>
            <p:nvPr/>
          </p:nvSpPr>
          <p:spPr bwMode="auto">
            <a:xfrm>
              <a:off x="3734" y="1307"/>
              <a:ext cx="15" cy="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2956" name="Group 252">
            <a:extLst>
              <a:ext uri="{FF2B5EF4-FFF2-40B4-BE49-F238E27FC236}">
                <a16:creationId xmlns:a16="http://schemas.microsoft.com/office/drawing/2014/main" id="{7AA3C417-42DF-4B88-BF97-167FF19EFB68}"/>
              </a:ext>
            </a:extLst>
          </p:cNvPr>
          <p:cNvGrpSpPr>
            <a:grpSpLocks/>
          </p:cNvGrpSpPr>
          <p:nvPr/>
        </p:nvGrpSpPr>
        <p:grpSpPr bwMode="auto">
          <a:xfrm>
            <a:off x="3800475" y="7451725"/>
            <a:ext cx="74613" cy="26988"/>
            <a:chOff x="2373" y="1404"/>
            <a:chExt cx="47" cy="17"/>
          </a:xfrm>
        </p:grpSpPr>
        <p:sp>
          <p:nvSpPr>
            <p:cNvPr id="72957" name="Oval 253">
              <a:extLst>
                <a:ext uri="{FF2B5EF4-FFF2-40B4-BE49-F238E27FC236}">
                  <a16:creationId xmlns:a16="http://schemas.microsoft.com/office/drawing/2014/main" id="{204343D8-0675-4E88-8F69-860556DC4A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2958" name="Oval 254">
              <a:extLst>
                <a:ext uri="{FF2B5EF4-FFF2-40B4-BE49-F238E27FC236}">
                  <a16:creationId xmlns:a16="http://schemas.microsoft.com/office/drawing/2014/main" id="{5A6B2635-F02C-4A7A-90EE-32748B0873B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2959" name="Line 255">
            <a:extLst>
              <a:ext uri="{FF2B5EF4-FFF2-40B4-BE49-F238E27FC236}">
                <a16:creationId xmlns:a16="http://schemas.microsoft.com/office/drawing/2014/main" id="{53CFAD74-EB34-4353-8005-9093EFB745FF}"/>
              </a:ext>
            </a:extLst>
          </p:cNvPr>
          <p:cNvSpPr>
            <a:spLocks noChangeShapeType="1"/>
          </p:cNvSpPr>
          <p:nvPr/>
        </p:nvSpPr>
        <p:spPr bwMode="auto">
          <a:xfrm>
            <a:off x="3571875" y="75946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60" name="Text Box 256">
            <a:extLst>
              <a:ext uri="{FF2B5EF4-FFF2-40B4-BE49-F238E27FC236}">
                <a16:creationId xmlns:a16="http://schemas.microsoft.com/office/drawing/2014/main" id="{37B6BCFC-79AF-417D-8B8A-00782DB01EEF}"/>
              </a:ext>
            </a:extLst>
          </p:cNvPr>
          <p:cNvSpPr txBox="1">
            <a:spLocks noChangeArrowheads="1"/>
          </p:cNvSpPr>
          <p:nvPr/>
        </p:nvSpPr>
        <p:spPr bwMode="auto">
          <a:xfrm>
            <a:off x="3932238" y="7451725"/>
            <a:ext cx="27797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Mk 19 40mm Grenade Launcher </a:t>
            </a:r>
            <a:r>
              <a:rPr lang="en-GB" altLang="en-US" b="1"/>
              <a:t>(a)           </a:t>
            </a:r>
            <a:r>
              <a:rPr lang="en-GB" altLang="en-US"/>
              <a:t>CWUS-46</a:t>
            </a:r>
            <a:endParaRPr lang="en-GB" altLang="en-US" b="1"/>
          </a:p>
        </p:txBody>
      </p:sp>
      <p:grpSp>
        <p:nvGrpSpPr>
          <p:cNvPr id="72961" name="Group 257">
            <a:extLst>
              <a:ext uri="{FF2B5EF4-FFF2-40B4-BE49-F238E27FC236}">
                <a16:creationId xmlns:a16="http://schemas.microsoft.com/office/drawing/2014/main" id="{B3483A6B-6398-47DB-8278-0476326CA9A9}"/>
              </a:ext>
            </a:extLst>
          </p:cNvPr>
          <p:cNvGrpSpPr>
            <a:grpSpLocks/>
          </p:cNvGrpSpPr>
          <p:nvPr/>
        </p:nvGrpSpPr>
        <p:grpSpPr bwMode="auto">
          <a:xfrm>
            <a:off x="3429000" y="6586538"/>
            <a:ext cx="287338" cy="215900"/>
            <a:chOff x="3113" y="2653"/>
            <a:chExt cx="146" cy="99"/>
          </a:xfrm>
        </p:grpSpPr>
        <p:sp>
          <p:nvSpPr>
            <p:cNvPr id="72962" name="Rectangle 258">
              <a:extLst>
                <a:ext uri="{FF2B5EF4-FFF2-40B4-BE49-F238E27FC236}">
                  <a16:creationId xmlns:a16="http://schemas.microsoft.com/office/drawing/2014/main" id="{A14D5C17-2706-44B0-85AE-1DA4B1694594}"/>
                </a:ext>
              </a:extLst>
            </p:cNvPr>
            <p:cNvSpPr>
              <a:spLocks noChangeAspect="1" noChangeArrowheads="1"/>
            </p:cNvSpPr>
            <p:nvPr/>
          </p:nvSpPr>
          <p:spPr bwMode="auto">
            <a:xfrm>
              <a:off x="3113"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63" name="Rectangle 259">
              <a:extLst>
                <a:ext uri="{FF2B5EF4-FFF2-40B4-BE49-F238E27FC236}">
                  <a16:creationId xmlns:a16="http://schemas.microsoft.com/office/drawing/2014/main" id="{A745F09C-02A1-4F7C-B5D1-4D71A5C663C7}"/>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964" name="Line 260">
              <a:extLst>
                <a:ext uri="{FF2B5EF4-FFF2-40B4-BE49-F238E27FC236}">
                  <a16:creationId xmlns:a16="http://schemas.microsoft.com/office/drawing/2014/main" id="{CC9DFD08-16A4-4B8A-8652-5F858BA28994}"/>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2965" name="Line 261">
              <a:extLst>
                <a:ext uri="{FF2B5EF4-FFF2-40B4-BE49-F238E27FC236}">
                  <a16:creationId xmlns:a16="http://schemas.microsoft.com/office/drawing/2014/main" id="{DB18A4DA-8890-4771-A653-9873D66C8B1E}"/>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2967" name="Picture 263" descr="tow7">
            <a:extLst>
              <a:ext uri="{FF2B5EF4-FFF2-40B4-BE49-F238E27FC236}">
                <a16:creationId xmlns:a16="http://schemas.microsoft.com/office/drawing/2014/main" id="{6C658BD2-61EF-4BD4-9AAF-A124901C34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107950"/>
            <a:ext cx="3241675" cy="1833563"/>
          </a:xfrm>
          <a:prstGeom prst="rect">
            <a:avLst/>
          </a:prstGeom>
          <a:noFill/>
          <a:extLst>
            <a:ext uri="{909E8E84-426E-40DD-AFC4-6F175D3DCCD1}">
              <a14:hiddenFill xmlns:a14="http://schemas.microsoft.com/office/drawing/2010/main">
                <a:solidFill>
                  <a:srgbClr val="FFFFFF"/>
                </a:solidFill>
              </a14:hiddenFill>
            </a:ext>
          </a:extLst>
        </p:spPr>
      </p:pic>
      <p:pic>
        <p:nvPicPr>
          <p:cNvPr id="72969" name="Picture 265" descr=" photo ColdWinter.jpg">
            <a:extLst>
              <a:ext uri="{FF2B5EF4-FFF2-40B4-BE49-F238E27FC236}">
                <a16:creationId xmlns:a16="http://schemas.microsoft.com/office/drawing/2014/main" id="{34BE01F9-5468-4E84-978B-809D1D2133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3419475"/>
            <a:ext cx="3241675" cy="2130425"/>
          </a:xfrm>
          <a:prstGeom prst="rect">
            <a:avLst/>
          </a:prstGeom>
          <a:noFill/>
          <a:extLst>
            <a:ext uri="{909E8E84-426E-40DD-AFC4-6F175D3DCCD1}">
              <a14:hiddenFill xmlns:a14="http://schemas.microsoft.com/office/drawing/2010/main">
                <a:solidFill>
                  <a:srgbClr val="FFFFFF"/>
                </a:solidFill>
              </a14:hiddenFill>
            </a:ext>
          </a:extLst>
        </p:spPr>
      </p:pic>
      <p:pic>
        <p:nvPicPr>
          <p:cNvPr id="72971" name="Picture 267" descr=" photo M1025motor.jpg">
            <a:extLst>
              <a:ext uri="{FF2B5EF4-FFF2-40B4-BE49-F238E27FC236}">
                <a16:creationId xmlns:a16="http://schemas.microsoft.com/office/drawing/2014/main" id="{32D32BDB-7B84-4F60-88B2-1C1E88F3B6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9363" y="4643438"/>
            <a:ext cx="2686050" cy="1724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5" name="Line 305">
            <a:extLst>
              <a:ext uri="{FF2B5EF4-FFF2-40B4-BE49-F238E27FC236}">
                <a16:creationId xmlns:a16="http://schemas.microsoft.com/office/drawing/2014/main" id="{10495895-A2A8-4375-912C-E0538F94D780}"/>
              </a:ext>
            </a:extLst>
          </p:cNvPr>
          <p:cNvSpPr>
            <a:spLocks noChangeShapeType="1"/>
          </p:cNvSpPr>
          <p:nvPr/>
        </p:nvSpPr>
        <p:spPr bwMode="auto">
          <a:xfrm>
            <a:off x="763588" y="36353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626" name="Group 306">
            <a:extLst>
              <a:ext uri="{FF2B5EF4-FFF2-40B4-BE49-F238E27FC236}">
                <a16:creationId xmlns:a16="http://schemas.microsoft.com/office/drawing/2014/main" id="{98D0D004-1C89-4302-A346-ABBC010C6B83}"/>
              </a:ext>
            </a:extLst>
          </p:cNvPr>
          <p:cNvGrpSpPr>
            <a:grpSpLocks/>
          </p:cNvGrpSpPr>
          <p:nvPr/>
        </p:nvGrpSpPr>
        <p:grpSpPr bwMode="auto">
          <a:xfrm>
            <a:off x="692150" y="3779838"/>
            <a:ext cx="231775" cy="190500"/>
            <a:chOff x="2251" y="2290"/>
            <a:chExt cx="146" cy="120"/>
          </a:xfrm>
        </p:grpSpPr>
        <p:sp>
          <p:nvSpPr>
            <p:cNvPr id="56627" name="Rectangle 307">
              <a:extLst>
                <a:ext uri="{FF2B5EF4-FFF2-40B4-BE49-F238E27FC236}">
                  <a16:creationId xmlns:a16="http://schemas.microsoft.com/office/drawing/2014/main" id="{106FBD4F-0E8C-4D31-A105-1E9215F099CD}"/>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28" name="Oval 308">
              <a:extLst>
                <a:ext uri="{FF2B5EF4-FFF2-40B4-BE49-F238E27FC236}">
                  <a16:creationId xmlns:a16="http://schemas.microsoft.com/office/drawing/2014/main" id="{33209609-9B78-4DFD-9BDE-98950240BE9D}"/>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29" name="Oval 309">
              <a:extLst>
                <a:ext uri="{FF2B5EF4-FFF2-40B4-BE49-F238E27FC236}">
                  <a16:creationId xmlns:a16="http://schemas.microsoft.com/office/drawing/2014/main" id="{FE9571FF-F4E1-4623-9769-FA6D86FF5EF8}"/>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6630" name="Group 310">
            <a:extLst>
              <a:ext uri="{FF2B5EF4-FFF2-40B4-BE49-F238E27FC236}">
                <a16:creationId xmlns:a16="http://schemas.microsoft.com/office/drawing/2014/main" id="{105AD9E7-DE03-416F-B3B5-AF415A26861F}"/>
              </a:ext>
            </a:extLst>
          </p:cNvPr>
          <p:cNvGrpSpPr>
            <a:grpSpLocks/>
          </p:cNvGrpSpPr>
          <p:nvPr/>
        </p:nvGrpSpPr>
        <p:grpSpPr bwMode="auto">
          <a:xfrm>
            <a:off x="769938" y="3708400"/>
            <a:ext cx="74612" cy="26988"/>
            <a:chOff x="2373" y="1404"/>
            <a:chExt cx="47" cy="17"/>
          </a:xfrm>
        </p:grpSpPr>
        <p:sp>
          <p:nvSpPr>
            <p:cNvPr id="56631" name="Oval 311">
              <a:extLst>
                <a:ext uri="{FF2B5EF4-FFF2-40B4-BE49-F238E27FC236}">
                  <a16:creationId xmlns:a16="http://schemas.microsoft.com/office/drawing/2014/main" id="{A87C19B4-3C26-4C8C-8772-1B9AA7E533F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32" name="Oval 312">
              <a:extLst>
                <a:ext uri="{FF2B5EF4-FFF2-40B4-BE49-F238E27FC236}">
                  <a16:creationId xmlns:a16="http://schemas.microsoft.com/office/drawing/2014/main" id="{97003316-6DFD-40A4-BAEC-1E99DBF6C6D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33" name="Text Box 313">
            <a:extLst>
              <a:ext uri="{FF2B5EF4-FFF2-40B4-BE49-F238E27FC236}">
                <a16:creationId xmlns:a16="http://schemas.microsoft.com/office/drawing/2014/main" id="{934C77C2-FD17-4274-8FA6-A05DD2E30894}"/>
              </a:ext>
            </a:extLst>
          </p:cNvPr>
          <p:cNvSpPr txBox="1">
            <a:spLocks noChangeArrowheads="1"/>
          </p:cNvSpPr>
          <p:nvPr/>
        </p:nvSpPr>
        <p:spPr bwMode="auto">
          <a:xfrm>
            <a:off x="908050" y="3635375"/>
            <a:ext cx="2389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x3 </a:t>
            </a:r>
            <a:r>
              <a:rPr lang="en-GB" altLang="en-US"/>
              <a:t>M151 MUTT (no MG) </a:t>
            </a:r>
            <a:r>
              <a:rPr lang="en-GB" altLang="en-US" b="1"/>
              <a:t>(a)                 </a:t>
            </a:r>
            <a:r>
              <a:rPr lang="en-GB" altLang="en-US"/>
              <a:t>CWUS-33</a:t>
            </a:r>
            <a:endParaRPr lang="en-GB" altLang="en-US" b="1"/>
          </a:p>
        </p:txBody>
      </p:sp>
      <p:sp>
        <p:nvSpPr>
          <p:cNvPr id="56559" name="Line 239">
            <a:extLst>
              <a:ext uri="{FF2B5EF4-FFF2-40B4-BE49-F238E27FC236}">
                <a16:creationId xmlns:a16="http://schemas.microsoft.com/office/drawing/2014/main" id="{7A571E9A-009A-45C4-B8E1-1655373E04A0}"/>
              </a:ext>
            </a:extLst>
          </p:cNvPr>
          <p:cNvSpPr>
            <a:spLocks noChangeShapeType="1"/>
          </p:cNvSpPr>
          <p:nvPr/>
        </p:nvSpPr>
        <p:spPr bwMode="auto">
          <a:xfrm>
            <a:off x="765175" y="11874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519" name="Group 199">
            <a:extLst>
              <a:ext uri="{FF2B5EF4-FFF2-40B4-BE49-F238E27FC236}">
                <a16:creationId xmlns:a16="http://schemas.microsoft.com/office/drawing/2014/main" id="{2705D09D-86C4-4FE3-B95D-E0607B22E19A}"/>
              </a:ext>
            </a:extLst>
          </p:cNvPr>
          <p:cNvGrpSpPr>
            <a:grpSpLocks/>
          </p:cNvGrpSpPr>
          <p:nvPr/>
        </p:nvGrpSpPr>
        <p:grpSpPr bwMode="auto">
          <a:xfrm>
            <a:off x="115888" y="250825"/>
            <a:ext cx="288925" cy="217488"/>
            <a:chOff x="2931" y="2925"/>
            <a:chExt cx="151" cy="99"/>
          </a:xfrm>
        </p:grpSpPr>
        <p:sp>
          <p:nvSpPr>
            <p:cNvPr id="56520" name="Rectangle 200">
              <a:extLst>
                <a:ext uri="{FF2B5EF4-FFF2-40B4-BE49-F238E27FC236}">
                  <a16:creationId xmlns:a16="http://schemas.microsoft.com/office/drawing/2014/main" id="{6BF21A2E-5338-47CF-B878-604B22CC7447}"/>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1" name="Oval 201">
              <a:extLst>
                <a:ext uri="{FF2B5EF4-FFF2-40B4-BE49-F238E27FC236}">
                  <a16:creationId xmlns:a16="http://schemas.microsoft.com/office/drawing/2014/main" id="{BC825724-B043-4968-B509-2D29EB87999D}"/>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2" name="Oval 202">
              <a:extLst>
                <a:ext uri="{FF2B5EF4-FFF2-40B4-BE49-F238E27FC236}">
                  <a16:creationId xmlns:a16="http://schemas.microsoft.com/office/drawing/2014/main" id="{A54D631D-1DDC-41A5-AECA-C0595EA5A870}"/>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523" name="Group 203">
            <a:extLst>
              <a:ext uri="{FF2B5EF4-FFF2-40B4-BE49-F238E27FC236}">
                <a16:creationId xmlns:a16="http://schemas.microsoft.com/office/drawing/2014/main" id="{3971D6B3-E33C-4FE3-9E1D-FBD11360C10B}"/>
              </a:ext>
            </a:extLst>
          </p:cNvPr>
          <p:cNvGrpSpPr>
            <a:grpSpLocks/>
          </p:cNvGrpSpPr>
          <p:nvPr/>
        </p:nvGrpSpPr>
        <p:grpSpPr bwMode="auto">
          <a:xfrm>
            <a:off x="222250" y="179388"/>
            <a:ext cx="76200" cy="63500"/>
            <a:chOff x="2443" y="447"/>
            <a:chExt cx="48" cy="40"/>
          </a:xfrm>
        </p:grpSpPr>
        <p:sp>
          <p:nvSpPr>
            <p:cNvPr id="56524" name="Line 204">
              <a:extLst>
                <a:ext uri="{FF2B5EF4-FFF2-40B4-BE49-F238E27FC236}">
                  <a16:creationId xmlns:a16="http://schemas.microsoft.com/office/drawing/2014/main" id="{84B3C29F-3A03-4CC0-AF51-58C6B951D45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25" name="Line 205">
              <a:extLst>
                <a:ext uri="{FF2B5EF4-FFF2-40B4-BE49-F238E27FC236}">
                  <a16:creationId xmlns:a16="http://schemas.microsoft.com/office/drawing/2014/main" id="{98E0E7F2-3D2B-43F1-BD0E-973BDCEA5F3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526" name="Text Box 206">
            <a:extLst>
              <a:ext uri="{FF2B5EF4-FFF2-40B4-BE49-F238E27FC236}">
                <a16:creationId xmlns:a16="http://schemas.microsoft.com/office/drawing/2014/main" id="{8AC624FA-104C-4894-AFC4-82809323AF56}"/>
              </a:ext>
            </a:extLst>
          </p:cNvPr>
          <p:cNvSpPr txBox="1">
            <a:spLocks noChangeArrowheads="1"/>
          </p:cNvSpPr>
          <p:nvPr/>
        </p:nvSpPr>
        <p:spPr bwMode="auto">
          <a:xfrm>
            <a:off x="404813" y="107950"/>
            <a:ext cx="2455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CWUS-01</a:t>
            </a:r>
          </a:p>
          <a:p>
            <a:r>
              <a:rPr lang="en-GB" altLang="en-US" sz="1000" b="1"/>
              <a:t>Self-Propelled Field Artillery Battalion</a:t>
            </a:r>
          </a:p>
        </p:txBody>
      </p:sp>
      <p:grpSp>
        <p:nvGrpSpPr>
          <p:cNvPr id="56527" name="Group 207">
            <a:extLst>
              <a:ext uri="{FF2B5EF4-FFF2-40B4-BE49-F238E27FC236}">
                <a16:creationId xmlns:a16="http://schemas.microsoft.com/office/drawing/2014/main" id="{CF48C29E-C2E5-4354-9B25-DF461528B812}"/>
              </a:ext>
            </a:extLst>
          </p:cNvPr>
          <p:cNvGrpSpPr>
            <a:grpSpLocks/>
          </p:cNvGrpSpPr>
          <p:nvPr/>
        </p:nvGrpSpPr>
        <p:grpSpPr bwMode="auto">
          <a:xfrm>
            <a:off x="404813" y="684213"/>
            <a:ext cx="288925" cy="217487"/>
            <a:chOff x="2931" y="2925"/>
            <a:chExt cx="151" cy="99"/>
          </a:xfrm>
        </p:grpSpPr>
        <p:sp>
          <p:nvSpPr>
            <p:cNvPr id="56528" name="Rectangle 208">
              <a:extLst>
                <a:ext uri="{FF2B5EF4-FFF2-40B4-BE49-F238E27FC236}">
                  <a16:creationId xmlns:a16="http://schemas.microsoft.com/office/drawing/2014/main" id="{6EF9E5AB-B764-48FE-AAF8-026A955C2D4F}"/>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29" name="Oval 209">
              <a:extLst>
                <a:ext uri="{FF2B5EF4-FFF2-40B4-BE49-F238E27FC236}">
                  <a16:creationId xmlns:a16="http://schemas.microsoft.com/office/drawing/2014/main" id="{6FA9B6A8-8813-448D-8402-A2A2191DD359}"/>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30" name="Oval 210">
              <a:extLst>
                <a:ext uri="{FF2B5EF4-FFF2-40B4-BE49-F238E27FC236}">
                  <a16:creationId xmlns:a16="http://schemas.microsoft.com/office/drawing/2014/main" id="{E84363A8-855F-48EA-A0E2-239E39104CEF}"/>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531" name="Line 211">
            <a:extLst>
              <a:ext uri="{FF2B5EF4-FFF2-40B4-BE49-F238E27FC236}">
                <a16:creationId xmlns:a16="http://schemas.microsoft.com/office/drawing/2014/main" id="{8582D3B0-853E-4787-998D-429607387061}"/>
              </a:ext>
            </a:extLst>
          </p:cNvPr>
          <p:cNvSpPr>
            <a:spLocks noChangeShapeType="1"/>
          </p:cNvSpPr>
          <p:nvPr/>
        </p:nvSpPr>
        <p:spPr bwMode="auto">
          <a:xfrm>
            <a:off x="549275" y="6111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32" name="Line 212">
            <a:extLst>
              <a:ext uri="{FF2B5EF4-FFF2-40B4-BE49-F238E27FC236}">
                <a16:creationId xmlns:a16="http://schemas.microsoft.com/office/drawing/2014/main" id="{A565193C-27B8-41A6-A90D-05E7F0FF2A84}"/>
              </a:ext>
            </a:extLst>
          </p:cNvPr>
          <p:cNvSpPr>
            <a:spLocks noChangeShapeType="1"/>
          </p:cNvSpPr>
          <p:nvPr/>
        </p:nvSpPr>
        <p:spPr bwMode="auto">
          <a:xfrm>
            <a:off x="260350" y="7556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33" name="Line 213">
            <a:extLst>
              <a:ext uri="{FF2B5EF4-FFF2-40B4-BE49-F238E27FC236}">
                <a16:creationId xmlns:a16="http://schemas.microsoft.com/office/drawing/2014/main" id="{DBB2C258-ADD5-42CF-8E01-CED63B4A3630}"/>
              </a:ext>
            </a:extLst>
          </p:cNvPr>
          <p:cNvSpPr>
            <a:spLocks noChangeShapeType="1"/>
          </p:cNvSpPr>
          <p:nvPr/>
        </p:nvSpPr>
        <p:spPr bwMode="auto">
          <a:xfrm>
            <a:off x="260350" y="46831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34" name="Text Box 214">
            <a:extLst>
              <a:ext uri="{FF2B5EF4-FFF2-40B4-BE49-F238E27FC236}">
                <a16:creationId xmlns:a16="http://schemas.microsoft.com/office/drawing/2014/main" id="{F89202F2-20D2-41A2-9471-E80729FAEC65}"/>
              </a:ext>
            </a:extLst>
          </p:cNvPr>
          <p:cNvSpPr txBox="1">
            <a:spLocks noChangeArrowheads="1"/>
          </p:cNvSpPr>
          <p:nvPr/>
        </p:nvSpPr>
        <p:spPr bwMode="auto">
          <a:xfrm>
            <a:off x="692150" y="539750"/>
            <a:ext cx="2524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CWUS-02</a:t>
            </a:r>
          </a:p>
          <a:p>
            <a:r>
              <a:rPr lang="en-GB" altLang="en-US" sz="1000" b="1"/>
              <a:t>x3 Self-Propelled Field Artillery Battery</a:t>
            </a:r>
          </a:p>
        </p:txBody>
      </p:sp>
      <p:grpSp>
        <p:nvGrpSpPr>
          <p:cNvPr id="56535" name="Group 215">
            <a:extLst>
              <a:ext uri="{FF2B5EF4-FFF2-40B4-BE49-F238E27FC236}">
                <a16:creationId xmlns:a16="http://schemas.microsoft.com/office/drawing/2014/main" id="{91C46B1E-11CC-4A19-97CC-4EE014DD4ABC}"/>
              </a:ext>
            </a:extLst>
          </p:cNvPr>
          <p:cNvGrpSpPr>
            <a:grpSpLocks/>
          </p:cNvGrpSpPr>
          <p:nvPr/>
        </p:nvGrpSpPr>
        <p:grpSpPr bwMode="auto">
          <a:xfrm>
            <a:off x="692150" y="1042988"/>
            <a:ext cx="231775" cy="157162"/>
            <a:chOff x="3339" y="2789"/>
            <a:chExt cx="146" cy="99"/>
          </a:xfrm>
        </p:grpSpPr>
        <p:sp>
          <p:nvSpPr>
            <p:cNvPr id="56536" name="Rectangle 216">
              <a:extLst>
                <a:ext uri="{FF2B5EF4-FFF2-40B4-BE49-F238E27FC236}">
                  <a16:creationId xmlns:a16="http://schemas.microsoft.com/office/drawing/2014/main" id="{F06C8A7A-16BD-4409-BE02-E921801CB1F6}"/>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37" name="AutoShape 217">
              <a:extLst>
                <a:ext uri="{FF2B5EF4-FFF2-40B4-BE49-F238E27FC236}">
                  <a16:creationId xmlns:a16="http://schemas.microsoft.com/office/drawing/2014/main" id="{16171C92-5ED9-4DEF-A29C-A9336AE7474E}"/>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538" name="Group 218">
            <a:extLst>
              <a:ext uri="{FF2B5EF4-FFF2-40B4-BE49-F238E27FC236}">
                <a16:creationId xmlns:a16="http://schemas.microsoft.com/office/drawing/2014/main" id="{B223CA4A-5494-43E6-BBD2-74B7B02CB287}"/>
              </a:ext>
            </a:extLst>
          </p:cNvPr>
          <p:cNvGrpSpPr>
            <a:grpSpLocks/>
          </p:cNvGrpSpPr>
          <p:nvPr/>
        </p:nvGrpSpPr>
        <p:grpSpPr bwMode="auto">
          <a:xfrm>
            <a:off x="769938" y="971550"/>
            <a:ext cx="74612" cy="26988"/>
            <a:chOff x="2373" y="1404"/>
            <a:chExt cx="47" cy="17"/>
          </a:xfrm>
        </p:grpSpPr>
        <p:sp>
          <p:nvSpPr>
            <p:cNvPr id="56539" name="Oval 219">
              <a:extLst>
                <a:ext uri="{FF2B5EF4-FFF2-40B4-BE49-F238E27FC236}">
                  <a16:creationId xmlns:a16="http://schemas.microsoft.com/office/drawing/2014/main" id="{7E3B932B-3F04-484F-93E3-2757F716AED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540" name="Oval 220">
              <a:extLst>
                <a:ext uri="{FF2B5EF4-FFF2-40B4-BE49-F238E27FC236}">
                  <a16:creationId xmlns:a16="http://schemas.microsoft.com/office/drawing/2014/main" id="{45D9FFE0-2432-4171-8CC2-5B5D26B143E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6541" name="Group 221">
            <a:extLst>
              <a:ext uri="{FF2B5EF4-FFF2-40B4-BE49-F238E27FC236}">
                <a16:creationId xmlns:a16="http://schemas.microsoft.com/office/drawing/2014/main" id="{94A0E493-6FEB-41B0-BA4D-8D6218313C39}"/>
              </a:ext>
            </a:extLst>
          </p:cNvPr>
          <p:cNvGrpSpPr>
            <a:grpSpLocks/>
          </p:cNvGrpSpPr>
          <p:nvPr/>
        </p:nvGrpSpPr>
        <p:grpSpPr bwMode="auto">
          <a:xfrm>
            <a:off x="692150" y="1331913"/>
            <a:ext cx="241300" cy="157162"/>
            <a:chOff x="2523" y="2472"/>
            <a:chExt cx="152" cy="99"/>
          </a:xfrm>
        </p:grpSpPr>
        <p:sp>
          <p:nvSpPr>
            <p:cNvPr id="56542" name="Rectangle 222">
              <a:extLst>
                <a:ext uri="{FF2B5EF4-FFF2-40B4-BE49-F238E27FC236}">
                  <a16:creationId xmlns:a16="http://schemas.microsoft.com/office/drawing/2014/main" id="{B243C876-9AD1-4FA6-9401-810954AE05C9}"/>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43" name="Oval 223">
              <a:extLst>
                <a:ext uri="{FF2B5EF4-FFF2-40B4-BE49-F238E27FC236}">
                  <a16:creationId xmlns:a16="http://schemas.microsoft.com/office/drawing/2014/main" id="{9AF1B6A0-0173-4D11-BAE2-2B83245A3E21}"/>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44" name="Line 224">
              <a:extLst>
                <a:ext uri="{FF2B5EF4-FFF2-40B4-BE49-F238E27FC236}">
                  <a16:creationId xmlns:a16="http://schemas.microsoft.com/office/drawing/2014/main" id="{ACCCC440-D854-4258-B918-08CC5BACBF1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45" name="Line 225">
              <a:extLst>
                <a:ext uri="{FF2B5EF4-FFF2-40B4-BE49-F238E27FC236}">
                  <a16:creationId xmlns:a16="http://schemas.microsoft.com/office/drawing/2014/main" id="{061800AF-446E-4C52-B9A8-17ABEC979D74}"/>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6546" name="Group 226">
            <a:extLst>
              <a:ext uri="{FF2B5EF4-FFF2-40B4-BE49-F238E27FC236}">
                <a16:creationId xmlns:a16="http://schemas.microsoft.com/office/drawing/2014/main" id="{5C5BFDD1-8544-4213-97AA-12A6DAA71E78}"/>
              </a:ext>
            </a:extLst>
          </p:cNvPr>
          <p:cNvGrpSpPr>
            <a:grpSpLocks/>
          </p:cNvGrpSpPr>
          <p:nvPr/>
        </p:nvGrpSpPr>
        <p:grpSpPr bwMode="auto">
          <a:xfrm>
            <a:off x="774700" y="1260475"/>
            <a:ext cx="74613" cy="26988"/>
            <a:chOff x="2373" y="1404"/>
            <a:chExt cx="47" cy="17"/>
          </a:xfrm>
        </p:grpSpPr>
        <p:sp>
          <p:nvSpPr>
            <p:cNvPr id="56547" name="Oval 227">
              <a:extLst>
                <a:ext uri="{FF2B5EF4-FFF2-40B4-BE49-F238E27FC236}">
                  <a16:creationId xmlns:a16="http://schemas.microsoft.com/office/drawing/2014/main" id="{55B5C65D-2E4F-42E9-AB23-CCE2F14D529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548" name="Oval 228">
              <a:extLst>
                <a:ext uri="{FF2B5EF4-FFF2-40B4-BE49-F238E27FC236}">
                  <a16:creationId xmlns:a16="http://schemas.microsoft.com/office/drawing/2014/main" id="{C3960758-9AC1-4EF0-A6C3-C82DA5CD425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549" name="Text Box 229">
            <a:extLst>
              <a:ext uri="{FF2B5EF4-FFF2-40B4-BE49-F238E27FC236}">
                <a16:creationId xmlns:a16="http://schemas.microsoft.com/office/drawing/2014/main" id="{0F2772FB-966C-4C03-938C-91932A6B7EC1}"/>
              </a:ext>
            </a:extLst>
          </p:cNvPr>
          <p:cNvSpPr txBox="1">
            <a:spLocks noChangeArrowheads="1"/>
          </p:cNvSpPr>
          <p:nvPr/>
        </p:nvSpPr>
        <p:spPr bwMode="auto">
          <a:xfrm>
            <a:off x="908050" y="1187450"/>
            <a:ext cx="2401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x3 </a:t>
            </a:r>
            <a:r>
              <a:rPr lang="en-GB" altLang="en-US"/>
              <a:t>M113 APC </a:t>
            </a:r>
            <a:r>
              <a:rPr lang="en-GB" altLang="en-US" b="1"/>
              <a:t>(a)                                 </a:t>
            </a:r>
            <a:r>
              <a:rPr lang="en-GB" altLang="en-US"/>
              <a:t> CWUS-12</a:t>
            </a:r>
            <a:endParaRPr lang="en-GB" altLang="en-US" b="1"/>
          </a:p>
        </p:txBody>
      </p:sp>
      <p:sp>
        <p:nvSpPr>
          <p:cNvPr id="56560" name="Text Box 240">
            <a:extLst>
              <a:ext uri="{FF2B5EF4-FFF2-40B4-BE49-F238E27FC236}">
                <a16:creationId xmlns:a16="http://schemas.microsoft.com/office/drawing/2014/main" id="{2DE91380-9FB1-455D-B20A-1E50F48C05BA}"/>
              </a:ext>
            </a:extLst>
          </p:cNvPr>
          <p:cNvSpPr txBox="1">
            <a:spLocks noChangeArrowheads="1"/>
          </p:cNvSpPr>
          <p:nvPr/>
        </p:nvSpPr>
        <p:spPr bwMode="auto">
          <a:xfrm>
            <a:off x="908050" y="900113"/>
            <a:ext cx="2405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a:t>
            </a:r>
          </a:p>
          <a:p>
            <a:r>
              <a:rPr lang="en-GB" altLang="en-US" b="1"/>
              <a:t>x3 </a:t>
            </a:r>
            <a:r>
              <a:rPr lang="en-GB" altLang="en-US"/>
              <a:t>Forward Observer                            CWUS-54</a:t>
            </a:r>
            <a:endParaRPr lang="en-GB" altLang="en-US" b="1"/>
          </a:p>
        </p:txBody>
      </p:sp>
      <p:sp>
        <p:nvSpPr>
          <p:cNvPr id="56561" name="Line 241">
            <a:extLst>
              <a:ext uri="{FF2B5EF4-FFF2-40B4-BE49-F238E27FC236}">
                <a16:creationId xmlns:a16="http://schemas.microsoft.com/office/drawing/2014/main" id="{D11FBF65-F228-4BE7-8C70-1C6C2D9D02EC}"/>
              </a:ext>
            </a:extLst>
          </p:cNvPr>
          <p:cNvSpPr>
            <a:spLocks noChangeShapeType="1"/>
          </p:cNvSpPr>
          <p:nvPr/>
        </p:nvSpPr>
        <p:spPr bwMode="auto">
          <a:xfrm flipV="1">
            <a:off x="549275" y="1116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62" name="Line 242">
            <a:extLst>
              <a:ext uri="{FF2B5EF4-FFF2-40B4-BE49-F238E27FC236}">
                <a16:creationId xmlns:a16="http://schemas.microsoft.com/office/drawing/2014/main" id="{78696402-05E7-486C-99FD-0D2D3F6CE663}"/>
              </a:ext>
            </a:extLst>
          </p:cNvPr>
          <p:cNvSpPr>
            <a:spLocks noChangeShapeType="1"/>
          </p:cNvSpPr>
          <p:nvPr/>
        </p:nvSpPr>
        <p:spPr bwMode="auto">
          <a:xfrm flipV="1">
            <a:off x="549275" y="9001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563" name="Group 243">
            <a:extLst>
              <a:ext uri="{FF2B5EF4-FFF2-40B4-BE49-F238E27FC236}">
                <a16:creationId xmlns:a16="http://schemas.microsoft.com/office/drawing/2014/main" id="{483BB02A-4942-408A-90DA-7F612176751C}"/>
              </a:ext>
            </a:extLst>
          </p:cNvPr>
          <p:cNvGrpSpPr>
            <a:grpSpLocks/>
          </p:cNvGrpSpPr>
          <p:nvPr/>
        </p:nvGrpSpPr>
        <p:grpSpPr bwMode="auto">
          <a:xfrm>
            <a:off x="692150" y="1619250"/>
            <a:ext cx="239713" cy="157163"/>
            <a:chOff x="2931" y="2925"/>
            <a:chExt cx="151" cy="99"/>
          </a:xfrm>
        </p:grpSpPr>
        <p:sp>
          <p:nvSpPr>
            <p:cNvPr id="56564" name="Rectangle 244">
              <a:extLst>
                <a:ext uri="{FF2B5EF4-FFF2-40B4-BE49-F238E27FC236}">
                  <a16:creationId xmlns:a16="http://schemas.microsoft.com/office/drawing/2014/main" id="{248DEFA5-DA24-4D26-8918-AF0406E3D158}"/>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65" name="Oval 245">
              <a:extLst>
                <a:ext uri="{FF2B5EF4-FFF2-40B4-BE49-F238E27FC236}">
                  <a16:creationId xmlns:a16="http://schemas.microsoft.com/office/drawing/2014/main" id="{5C5BED54-F016-4264-889E-914A6C664408}"/>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66" name="Oval 246">
              <a:extLst>
                <a:ext uri="{FF2B5EF4-FFF2-40B4-BE49-F238E27FC236}">
                  <a16:creationId xmlns:a16="http://schemas.microsoft.com/office/drawing/2014/main" id="{9181BFBE-FCA6-443A-8FD6-E36EFE3C4774}"/>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567" name="Group 247">
            <a:extLst>
              <a:ext uri="{FF2B5EF4-FFF2-40B4-BE49-F238E27FC236}">
                <a16:creationId xmlns:a16="http://schemas.microsoft.com/office/drawing/2014/main" id="{B959C35B-CC90-4BB8-9528-098ACA914914}"/>
              </a:ext>
            </a:extLst>
          </p:cNvPr>
          <p:cNvGrpSpPr>
            <a:grpSpLocks/>
          </p:cNvGrpSpPr>
          <p:nvPr/>
        </p:nvGrpSpPr>
        <p:grpSpPr bwMode="auto">
          <a:xfrm>
            <a:off x="774700" y="1547813"/>
            <a:ext cx="74613" cy="26987"/>
            <a:chOff x="2373" y="1404"/>
            <a:chExt cx="47" cy="17"/>
          </a:xfrm>
        </p:grpSpPr>
        <p:sp>
          <p:nvSpPr>
            <p:cNvPr id="56568" name="Oval 248">
              <a:extLst>
                <a:ext uri="{FF2B5EF4-FFF2-40B4-BE49-F238E27FC236}">
                  <a16:creationId xmlns:a16="http://schemas.microsoft.com/office/drawing/2014/main" id="{CBF3E39B-E826-4280-9D28-0B64E069C7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569" name="Oval 249">
              <a:extLst>
                <a:ext uri="{FF2B5EF4-FFF2-40B4-BE49-F238E27FC236}">
                  <a16:creationId xmlns:a16="http://schemas.microsoft.com/office/drawing/2014/main" id="{06897E7D-AF41-48AF-8F03-53552FBEDE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570" name="Line 250">
            <a:extLst>
              <a:ext uri="{FF2B5EF4-FFF2-40B4-BE49-F238E27FC236}">
                <a16:creationId xmlns:a16="http://schemas.microsoft.com/office/drawing/2014/main" id="{179BB126-342E-435E-BFD5-F6D3FC35E0B4}"/>
              </a:ext>
            </a:extLst>
          </p:cNvPr>
          <p:cNvSpPr>
            <a:spLocks noChangeShapeType="1"/>
          </p:cNvSpPr>
          <p:nvPr/>
        </p:nvSpPr>
        <p:spPr bwMode="auto">
          <a:xfrm>
            <a:off x="549275" y="1692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71" name="Text Box 251">
            <a:extLst>
              <a:ext uri="{FF2B5EF4-FFF2-40B4-BE49-F238E27FC236}">
                <a16:creationId xmlns:a16="http://schemas.microsoft.com/office/drawing/2014/main" id="{6522F9A1-F09E-4ED9-9046-03DB67EF25E2}"/>
              </a:ext>
            </a:extLst>
          </p:cNvPr>
          <p:cNvSpPr txBox="1">
            <a:spLocks noChangeArrowheads="1"/>
          </p:cNvSpPr>
          <p:nvPr/>
        </p:nvSpPr>
        <p:spPr bwMode="auto">
          <a:xfrm>
            <a:off x="908050" y="1547813"/>
            <a:ext cx="21701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M109A3 Self-Propelled 155mm Howitzer</a:t>
            </a:r>
            <a:endParaRPr lang="en-GB" altLang="en-US" b="1"/>
          </a:p>
        </p:txBody>
      </p:sp>
      <p:grpSp>
        <p:nvGrpSpPr>
          <p:cNvPr id="56572" name="Group 252">
            <a:extLst>
              <a:ext uri="{FF2B5EF4-FFF2-40B4-BE49-F238E27FC236}">
                <a16:creationId xmlns:a16="http://schemas.microsoft.com/office/drawing/2014/main" id="{34CD5A91-E831-4FF7-AFA5-76EA975861BC}"/>
              </a:ext>
            </a:extLst>
          </p:cNvPr>
          <p:cNvGrpSpPr>
            <a:grpSpLocks/>
          </p:cNvGrpSpPr>
          <p:nvPr/>
        </p:nvGrpSpPr>
        <p:grpSpPr bwMode="auto">
          <a:xfrm>
            <a:off x="115888" y="2700338"/>
            <a:ext cx="288925" cy="215900"/>
            <a:chOff x="2296" y="3061"/>
            <a:chExt cx="151" cy="99"/>
          </a:xfrm>
        </p:grpSpPr>
        <p:sp>
          <p:nvSpPr>
            <p:cNvPr id="56573" name="Rectangle 253">
              <a:extLst>
                <a:ext uri="{FF2B5EF4-FFF2-40B4-BE49-F238E27FC236}">
                  <a16:creationId xmlns:a16="http://schemas.microsoft.com/office/drawing/2014/main" id="{4A3ABC7E-70C3-41DE-9B56-A63496B1970B}"/>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74" name="Oval 254">
              <a:extLst>
                <a:ext uri="{FF2B5EF4-FFF2-40B4-BE49-F238E27FC236}">
                  <a16:creationId xmlns:a16="http://schemas.microsoft.com/office/drawing/2014/main" id="{1B6CBD25-6A64-4E4D-8160-60B55E5A0949}"/>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575" name="Group 255">
            <a:extLst>
              <a:ext uri="{FF2B5EF4-FFF2-40B4-BE49-F238E27FC236}">
                <a16:creationId xmlns:a16="http://schemas.microsoft.com/office/drawing/2014/main" id="{5D71544C-60D1-407C-9BF6-BEF02A74D56A}"/>
              </a:ext>
            </a:extLst>
          </p:cNvPr>
          <p:cNvGrpSpPr>
            <a:grpSpLocks/>
          </p:cNvGrpSpPr>
          <p:nvPr/>
        </p:nvGrpSpPr>
        <p:grpSpPr bwMode="auto">
          <a:xfrm>
            <a:off x="222250" y="2627313"/>
            <a:ext cx="76200" cy="63500"/>
            <a:chOff x="2443" y="447"/>
            <a:chExt cx="48" cy="40"/>
          </a:xfrm>
        </p:grpSpPr>
        <p:sp>
          <p:nvSpPr>
            <p:cNvPr id="56576" name="Line 256">
              <a:extLst>
                <a:ext uri="{FF2B5EF4-FFF2-40B4-BE49-F238E27FC236}">
                  <a16:creationId xmlns:a16="http://schemas.microsoft.com/office/drawing/2014/main" id="{A629B8E3-0F30-4FC6-9CEB-29987E2B2B0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77" name="Line 257">
              <a:extLst>
                <a:ext uri="{FF2B5EF4-FFF2-40B4-BE49-F238E27FC236}">
                  <a16:creationId xmlns:a16="http://schemas.microsoft.com/office/drawing/2014/main" id="{FD341073-943E-41AA-939B-3FFDAC8A1FF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586" name="Text Box 266">
            <a:extLst>
              <a:ext uri="{FF2B5EF4-FFF2-40B4-BE49-F238E27FC236}">
                <a16:creationId xmlns:a16="http://schemas.microsoft.com/office/drawing/2014/main" id="{815751C7-B925-4E04-8E46-9A7A20BAC3CE}"/>
              </a:ext>
            </a:extLst>
          </p:cNvPr>
          <p:cNvSpPr txBox="1">
            <a:spLocks noChangeArrowheads="1"/>
          </p:cNvSpPr>
          <p:nvPr/>
        </p:nvSpPr>
        <p:spPr bwMode="auto">
          <a:xfrm>
            <a:off x="404813" y="2554288"/>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CWUS-03</a:t>
            </a:r>
          </a:p>
          <a:p>
            <a:r>
              <a:rPr lang="en-GB" altLang="en-US" sz="1000" b="1"/>
              <a:t>Light Field Artillery Battalion</a:t>
            </a:r>
          </a:p>
        </p:txBody>
      </p:sp>
      <p:sp>
        <p:nvSpPr>
          <p:cNvPr id="56591" name="Line 271">
            <a:extLst>
              <a:ext uri="{FF2B5EF4-FFF2-40B4-BE49-F238E27FC236}">
                <a16:creationId xmlns:a16="http://schemas.microsoft.com/office/drawing/2014/main" id="{DFE9228C-241C-4DEB-B733-396B3FAD9D3A}"/>
              </a:ext>
            </a:extLst>
          </p:cNvPr>
          <p:cNvSpPr>
            <a:spLocks noChangeShapeType="1"/>
          </p:cNvSpPr>
          <p:nvPr/>
        </p:nvSpPr>
        <p:spPr bwMode="auto">
          <a:xfrm>
            <a:off x="549275" y="30575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92" name="Line 272">
            <a:extLst>
              <a:ext uri="{FF2B5EF4-FFF2-40B4-BE49-F238E27FC236}">
                <a16:creationId xmlns:a16="http://schemas.microsoft.com/office/drawing/2014/main" id="{F11AA580-971C-4CE9-A2E9-2514903B0580}"/>
              </a:ext>
            </a:extLst>
          </p:cNvPr>
          <p:cNvSpPr>
            <a:spLocks noChangeShapeType="1"/>
          </p:cNvSpPr>
          <p:nvPr/>
        </p:nvSpPr>
        <p:spPr bwMode="auto">
          <a:xfrm>
            <a:off x="260350" y="32019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93" name="Line 273">
            <a:extLst>
              <a:ext uri="{FF2B5EF4-FFF2-40B4-BE49-F238E27FC236}">
                <a16:creationId xmlns:a16="http://schemas.microsoft.com/office/drawing/2014/main" id="{9B94B7DA-5D1A-4DEB-88DF-0CF829D1905F}"/>
              </a:ext>
            </a:extLst>
          </p:cNvPr>
          <p:cNvSpPr>
            <a:spLocks noChangeShapeType="1"/>
          </p:cNvSpPr>
          <p:nvPr/>
        </p:nvSpPr>
        <p:spPr bwMode="auto">
          <a:xfrm>
            <a:off x="260350" y="2914650"/>
            <a:ext cx="0" cy="287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594" name="Text Box 274">
            <a:extLst>
              <a:ext uri="{FF2B5EF4-FFF2-40B4-BE49-F238E27FC236}">
                <a16:creationId xmlns:a16="http://schemas.microsoft.com/office/drawing/2014/main" id="{E3A0854E-AED7-4649-AF47-C3B556443234}"/>
              </a:ext>
            </a:extLst>
          </p:cNvPr>
          <p:cNvSpPr txBox="1">
            <a:spLocks noChangeArrowheads="1"/>
          </p:cNvSpPr>
          <p:nvPr/>
        </p:nvSpPr>
        <p:spPr bwMode="auto">
          <a:xfrm>
            <a:off x="692150" y="298608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CWUS-04</a:t>
            </a:r>
          </a:p>
          <a:p>
            <a:r>
              <a:rPr lang="en-GB" altLang="en-US" sz="1000" b="1"/>
              <a:t>x3 Light Field Artillery Battery</a:t>
            </a:r>
          </a:p>
        </p:txBody>
      </p:sp>
      <p:grpSp>
        <p:nvGrpSpPr>
          <p:cNvPr id="56595" name="Group 275">
            <a:extLst>
              <a:ext uri="{FF2B5EF4-FFF2-40B4-BE49-F238E27FC236}">
                <a16:creationId xmlns:a16="http://schemas.microsoft.com/office/drawing/2014/main" id="{78A1AC04-7293-473F-9E2E-3EFAEC6796C1}"/>
              </a:ext>
            </a:extLst>
          </p:cNvPr>
          <p:cNvGrpSpPr>
            <a:grpSpLocks/>
          </p:cNvGrpSpPr>
          <p:nvPr/>
        </p:nvGrpSpPr>
        <p:grpSpPr bwMode="auto">
          <a:xfrm>
            <a:off x="692150" y="3489325"/>
            <a:ext cx="231775" cy="157163"/>
            <a:chOff x="3339" y="2789"/>
            <a:chExt cx="146" cy="99"/>
          </a:xfrm>
        </p:grpSpPr>
        <p:sp>
          <p:nvSpPr>
            <p:cNvPr id="56596" name="Rectangle 276">
              <a:extLst>
                <a:ext uri="{FF2B5EF4-FFF2-40B4-BE49-F238E27FC236}">
                  <a16:creationId xmlns:a16="http://schemas.microsoft.com/office/drawing/2014/main" id="{E273E64F-E1FE-47F2-B9B5-195F1F9E7F85}"/>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597" name="AutoShape 277">
              <a:extLst>
                <a:ext uri="{FF2B5EF4-FFF2-40B4-BE49-F238E27FC236}">
                  <a16:creationId xmlns:a16="http://schemas.microsoft.com/office/drawing/2014/main" id="{36707E5F-0657-4614-AE75-7E74D0E1A1E0}"/>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598" name="Group 278">
            <a:extLst>
              <a:ext uri="{FF2B5EF4-FFF2-40B4-BE49-F238E27FC236}">
                <a16:creationId xmlns:a16="http://schemas.microsoft.com/office/drawing/2014/main" id="{7F312802-9B04-4836-B7D0-D8D9478F09B1}"/>
              </a:ext>
            </a:extLst>
          </p:cNvPr>
          <p:cNvGrpSpPr>
            <a:grpSpLocks/>
          </p:cNvGrpSpPr>
          <p:nvPr/>
        </p:nvGrpSpPr>
        <p:grpSpPr bwMode="auto">
          <a:xfrm>
            <a:off x="769938" y="3417888"/>
            <a:ext cx="74612" cy="26987"/>
            <a:chOff x="2373" y="1404"/>
            <a:chExt cx="47" cy="17"/>
          </a:xfrm>
        </p:grpSpPr>
        <p:sp>
          <p:nvSpPr>
            <p:cNvPr id="56599" name="Oval 279">
              <a:extLst>
                <a:ext uri="{FF2B5EF4-FFF2-40B4-BE49-F238E27FC236}">
                  <a16:creationId xmlns:a16="http://schemas.microsoft.com/office/drawing/2014/main" id="{1F853963-9CA2-46BD-809F-DD322946CA0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00" name="Oval 280">
              <a:extLst>
                <a:ext uri="{FF2B5EF4-FFF2-40B4-BE49-F238E27FC236}">
                  <a16:creationId xmlns:a16="http://schemas.microsoft.com/office/drawing/2014/main" id="{C9999165-095B-4C77-8F41-8EC958927AE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10" name="Text Box 290">
            <a:extLst>
              <a:ext uri="{FF2B5EF4-FFF2-40B4-BE49-F238E27FC236}">
                <a16:creationId xmlns:a16="http://schemas.microsoft.com/office/drawing/2014/main" id="{244B88B0-7F91-4DBB-BE20-B3BB4314FC92}"/>
              </a:ext>
            </a:extLst>
          </p:cNvPr>
          <p:cNvSpPr txBox="1">
            <a:spLocks noChangeArrowheads="1"/>
          </p:cNvSpPr>
          <p:nvPr/>
        </p:nvSpPr>
        <p:spPr bwMode="auto">
          <a:xfrm>
            <a:off x="889000" y="3344863"/>
            <a:ext cx="2405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a:t>
            </a:r>
          </a:p>
          <a:p>
            <a:r>
              <a:rPr lang="en-GB" altLang="en-US" b="1"/>
              <a:t>x3 </a:t>
            </a:r>
            <a:r>
              <a:rPr lang="en-GB" altLang="en-US"/>
              <a:t>Forward Observer                            CWUS-54</a:t>
            </a:r>
            <a:endParaRPr lang="en-GB" altLang="en-US" b="1"/>
          </a:p>
        </p:txBody>
      </p:sp>
      <p:sp>
        <p:nvSpPr>
          <p:cNvPr id="56611" name="Line 291">
            <a:extLst>
              <a:ext uri="{FF2B5EF4-FFF2-40B4-BE49-F238E27FC236}">
                <a16:creationId xmlns:a16="http://schemas.microsoft.com/office/drawing/2014/main" id="{6912FA5D-25BD-4F28-9B52-AD69794FD3EF}"/>
              </a:ext>
            </a:extLst>
          </p:cNvPr>
          <p:cNvSpPr>
            <a:spLocks noChangeShapeType="1"/>
          </p:cNvSpPr>
          <p:nvPr/>
        </p:nvSpPr>
        <p:spPr bwMode="auto">
          <a:xfrm flipV="1">
            <a:off x="549275" y="35623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12" name="Line 292">
            <a:extLst>
              <a:ext uri="{FF2B5EF4-FFF2-40B4-BE49-F238E27FC236}">
                <a16:creationId xmlns:a16="http://schemas.microsoft.com/office/drawing/2014/main" id="{F2BF436A-C0D9-4DCC-B873-118CFDF667C4}"/>
              </a:ext>
            </a:extLst>
          </p:cNvPr>
          <p:cNvSpPr>
            <a:spLocks noChangeShapeType="1"/>
          </p:cNvSpPr>
          <p:nvPr/>
        </p:nvSpPr>
        <p:spPr bwMode="auto">
          <a:xfrm flipV="1">
            <a:off x="549275" y="334645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617" name="Group 297">
            <a:extLst>
              <a:ext uri="{FF2B5EF4-FFF2-40B4-BE49-F238E27FC236}">
                <a16:creationId xmlns:a16="http://schemas.microsoft.com/office/drawing/2014/main" id="{959D777C-6094-457F-90F1-008062BB956C}"/>
              </a:ext>
            </a:extLst>
          </p:cNvPr>
          <p:cNvGrpSpPr>
            <a:grpSpLocks/>
          </p:cNvGrpSpPr>
          <p:nvPr/>
        </p:nvGrpSpPr>
        <p:grpSpPr bwMode="auto">
          <a:xfrm>
            <a:off x="774700" y="3994150"/>
            <a:ext cx="74613" cy="26988"/>
            <a:chOff x="2373" y="1404"/>
            <a:chExt cx="47" cy="17"/>
          </a:xfrm>
        </p:grpSpPr>
        <p:sp>
          <p:nvSpPr>
            <p:cNvPr id="56618" name="Oval 298">
              <a:extLst>
                <a:ext uri="{FF2B5EF4-FFF2-40B4-BE49-F238E27FC236}">
                  <a16:creationId xmlns:a16="http://schemas.microsoft.com/office/drawing/2014/main" id="{E00CAFBD-47A5-4A2F-A5E9-72004B0F3FD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19" name="Oval 299">
              <a:extLst>
                <a:ext uri="{FF2B5EF4-FFF2-40B4-BE49-F238E27FC236}">
                  <a16:creationId xmlns:a16="http://schemas.microsoft.com/office/drawing/2014/main" id="{BC566844-043B-4748-B008-33C1B30A50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20" name="Line 300">
            <a:extLst>
              <a:ext uri="{FF2B5EF4-FFF2-40B4-BE49-F238E27FC236}">
                <a16:creationId xmlns:a16="http://schemas.microsoft.com/office/drawing/2014/main" id="{32BA2378-AC0C-4AE9-8FDC-DA5AF8448551}"/>
              </a:ext>
            </a:extLst>
          </p:cNvPr>
          <p:cNvSpPr>
            <a:spLocks noChangeShapeType="1"/>
          </p:cNvSpPr>
          <p:nvPr/>
        </p:nvSpPr>
        <p:spPr bwMode="auto">
          <a:xfrm>
            <a:off x="549275" y="4138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21" name="Text Box 301">
            <a:extLst>
              <a:ext uri="{FF2B5EF4-FFF2-40B4-BE49-F238E27FC236}">
                <a16:creationId xmlns:a16="http://schemas.microsoft.com/office/drawing/2014/main" id="{F493DE94-3990-49E5-95BF-442851970F8C}"/>
              </a:ext>
            </a:extLst>
          </p:cNvPr>
          <p:cNvSpPr txBox="1">
            <a:spLocks noChangeArrowheads="1"/>
          </p:cNvSpPr>
          <p:nvPr/>
        </p:nvSpPr>
        <p:spPr bwMode="auto">
          <a:xfrm>
            <a:off x="908050" y="3994150"/>
            <a:ext cx="137477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M101 105mm Howitzer</a:t>
            </a:r>
            <a:endParaRPr lang="en-GB" altLang="en-US" b="1"/>
          </a:p>
        </p:txBody>
      </p:sp>
      <p:grpSp>
        <p:nvGrpSpPr>
          <p:cNvPr id="56622" name="Group 302">
            <a:extLst>
              <a:ext uri="{FF2B5EF4-FFF2-40B4-BE49-F238E27FC236}">
                <a16:creationId xmlns:a16="http://schemas.microsoft.com/office/drawing/2014/main" id="{37B5B434-29E2-48AB-8D8C-D4DB82CE7B04}"/>
              </a:ext>
            </a:extLst>
          </p:cNvPr>
          <p:cNvGrpSpPr>
            <a:grpSpLocks/>
          </p:cNvGrpSpPr>
          <p:nvPr/>
        </p:nvGrpSpPr>
        <p:grpSpPr bwMode="auto">
          <a:xfrm>
            <a:off x="404813" y="3130550"/>
            <a:ext cx="288925" cy="215900"/>
            <a:chOff x="2296" y="3061"/>
            <a:chExt cx="151" cy="99"/>
          </a:xfrm>
        </p:grpSpPr>
        <p:sp>
          <p:nvSpPr>
            <p:cNvPr id="56623" name="Rectangle 303">
              <a:extLst>
                <a:ext uri="{FF2B5EF4-FFF2-40B4-BE49-F238E27FC236}">
                  <a16:creationId xmlns:a16="http://schemas.microsoft.com/office/drawing/2014/main" id="{CD08E9F9-8794-4BE7-9997-9148B0DA3C05}"/>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24" name="Oval 304">
              <a:extLst>
                <a:ext uri="{FF2B5EF4-FFF2-40B4-BE49-F238E27FC236}">
                  <a16:creationId xmlns:a16="http://schemas.microsoft.com/office/drawing/2014/main" id="{06137974-4DF1-4694-B0F2-AB5B7929A9BE}"/>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634" name="Group 314">
            <a:extLst>
              <a:ext uri="{FF2B5EF4-FFF2-40B4-BE49-F238E27FC236}">
                <a16:creationId xmlns:a16="http://schemas.microsoft.com/office/drawing/2014/main" id="{5235AE97-076C-428A-AA4E-F1B43700AC8B}"/>
              </a:ext>
            </a:extLst>
          </p:cNvPr>
          <p:cNvGrpSpPr>
            <a:grpSpLocks/>
          </p:cNvGrpSpPr>
          <p:nvPr/>
        </p:nvGrpSpPr>
        <p:grpSpPr bwMode="auto">
          <a:xfrm>
            <a:off x="692150" y="4067175"/>
            <a:ext cx="239713" cy="157163"/>
            <a:chOff x="2296" y="3061"/>
            <a:chExt cx="151" cy="99"/>
          </a:xfrm>
        </p:grpSpPr>
        <p:sp>
          <p:nvSpPr>
            <p:cNvPr id="56635" name="Rectangle 315">
              <a:extLst>
                <a:ext uri="{FF2B5EF4-FFF2-40B4-BE49-F238E27FC236}">
                  <a16:creationId xmlns:a16="http://schemas.microsoft.com/office/drawing/2014/main" id="{E9A89D2E-39A7-4291-821F-8CB89C52B9D5}"/>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36" name="Oval 316">
              <a:extLst>
                <a:ext uri="{FF2B5EF4-FFF2-40B4-BE49-F238E27FC236}">
                  <a16:creationId xmlns:a16="http://schemas.microsoft.com/office/drawing/2014/main" id="{33AC844D-1996-4866-9CCD-FC920C582F72}"/>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637" name="Line 317">
            <a:extLst>
              <a:ext uri="{FF2B5EF4-FFF2-40B4-BE49-F238E27FC236}">
                <a16:creationId xmlns:a16="http://schemas.microsoft.com/office/drawing/2014/main" id="{2DF9108D-C3C9-4D19-A618-80698E4BE5B6}"/>
              </a:ext>
            </a:extLst>
          </p:cNvPr>
          <p:cNvSpPr>
            <a:spLocks noChangeShapeType="1"/>
          </p:cNvSpPr>
          <p:nvPr/>
        </p:nvSpPr>
        <p:spPr bwMode="auto">
          <a:xfrm>
            <a:off x="763588" y="60848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638" name="Group 318">
            <a:extLst>
              <a:ext uri="{FF2B5EF4-FFF2-40B4-BE49-F238E27FC236}">
                <a16:creationId xmlns:a16="http://schemas.microsoft.com/office/drawing/2014/main" id="{2AAC55F1-8125-4271-8233-73273357931E}"/>
              </a:ext>
            </a:extLst>
          </p:cNvPr>
          <p:cNvGrpSpPr>
            <a:grpSpLocks/>
          </p:cNvGrpSpPr>
          <p:nvPr/>
        </p:nvGrpSpPr>
        <p:grpSpPr bwMode="auto">
          <a:xfrm>
            <a:off x="692150" y="6229350"/>
            <a:ext cx="231775" cy="190500"/>
            <a:chOff x="2251" y="2290"/>
            <a:chExt cx="146" cy="120"/>
          </a:xfrm>
        </p:grpSpPr>
        <p:sp>
          <p:nvSpPr>
            <p:cNvPr id="56639" name="Rectangle 319">
              <a:extLst>
                <a:ext uri="{FF2B5EF4-FFF2-40B4-BE49-F238E27FC236}">
                  <a16:creationId xmlns:a16="http://schemas.microsoft.com/office/drawing/2014/main" id="{FA254CB7-BCFE-418F-BD4A-1970BEAC6A63}"/>
                </a:ext>
              </a:extLst>
            </p:cNvPr>
            <p:cNvSpPr>
              <a:spLocks noChangeAspect="1" noChangeArrowheads="1"/>
            </p:cNvSpPr>
            <p:nvPr/>
          </p:nvSpPr>
          <p:spPr bwMode="auto">
            <a:xfrm>
              <a:off x="2251" y="2290"/>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40" name="Oval 320">
              <a:extLst>
                <a:ext uri="{FF2B5EF4-FFF2-40B4-BE49-F238E27FC236}">
                  <a16:creationId xmlns:a16="http://schemas.microsoft.com/office/drawing/2014/main" id="{87C48458-9EA5-4E16-8749-5B2F0DEBB43B}"/>
                </a:ext>
              </a:extLst>
            </p:cNvPr>
            <p:cNvSpPr>
              <a:spLocks noChangeAspect="1" noChangeArrowheads="1"/>
            </p:cNvSpPr>
            <p:nvPr/>
          </p:nvSpPr>
          <p:spPr bwMode="auto">
            <a:xfrm>
              <a:off x="2258" y="2393"/>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41" name="Oval 321">
              <a:extLst>
                <a:ext uri="{FF2B5EF4-FFF2-40B4-BE49-F238E27FC236}">
                  <a16:creationId xmlns:a16="http://schemas.microsoft.com/office/drawing/2014/main" id="{F05649B6-BF46-4B81-A7F9-1524463EBAC7}"/>
                </a:ext>
              </a:extLst>
            </p:cNvPr>
            <p:cNvSpPr>
              <a:spLocks noChangeAspect="1" noChangeArrowheads="1"/>
            </p:cNvSpPr>
            <p:nvPr/>
          </p:nvSpPr>
          <p:spPr bwMode="auto">
            <a:xfrm>
              <a:off x="2372" y="2393"/>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6642" name="Group 322">
            <a:extLst>
              <a:ext uri="{FF2B5EF4-FFF2-40B4-BE49-F238E27FC236}">
                <a16:creationId xmlns:a16="http://schemas.microsoft.com/office/drawing/2014/main" id="{79BB0DF3-7089-43D0-BBCB-4984879ED767}"/>
              </a:ext>
            </a:extLst>
          </p:cNvPr>
          <p:cNvGrpSpPr>
            <a:grpSpLocks/>
          </p:cNvGrpSpPr>
          <p:nvPr/>
        </p:nvGrpSpPr>
        <p:grpSpPr bwMode="auto">
          <a:xfrm>
            <a:off x="769938" y="6157913"/>
            <a:ext cx="74612" cy="26987"/>
            <a:chOff x="2373" y="1404"/>
            <a:chExt cx="47" cy="17"/>
          </a:xfrm>
        </p:grpSpPr>
        <p:sp>
          <p:nvSpPr>
            <p:cNvPr id="56643" name="Oval 323">
              <a:extLst>
                <a:ext uri="{FF2B5EF4-FFF2-40B4-BE49-F238E27FC236}">
                  <a16:creationId xmlns:a16="http://schemas.microsoft.com/office/drawing/2014/main" id="{334755F3-8798-46CF-8A35-39F2FE5F1A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44" name="Oval 324">
              <a:extLst>
                <a:ext uri="{FF2B5EF4-FFF2-40B4-BE49-F238E27FC236}">
                  <a16:creationId xmlns:a16="http://schemas.microsoft.com/office/drawing/2014/main" id="{F8E99DA5-9AAD-43B7-8652-FBE1492CF4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45" name="Text Box 325">
            <a:extLst>
              <a:ext uri="{FF2B5EF4-FFF2-40B4-BE49-F238E27FC236}">
                <a16:creationId xmlns:a16="http://schemas.microsoft.com/office/drawing/2014/main" id="{F5D295AA-CF70-4254-92E9-6FBC7374D61D}"/>
              </a:ext>
            </a:extLst>
          </p:cNvPr>
          <p:cNvSpPr txBox="1">
            <a:spLocks noChangeArrowheads="1"/>
          </p:cNvSpPr>
          <p:nvPr/>
        </p:nvSpPr>
        <p:spPr bwMode="auto">
          <a:xfrm>
            <a:off x="908050" y="6084888"/>
            <a:ext cx="23891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x3 </a:t>
            </a:r>
            <a:r>
              <a:rPr lang="en-GB" altLang="en-US"/>
              <a:t>M151 MUTT (no MG) </a:t>
            </a:r>
            <a:r>
              <a:rPr lang="en-GB" altLang="en-US" b="1"/>
              <a:t>(a)                 </a:t>
            </a:r>
            <a:r>
              <a:rPr lang="en-GB" altLang="en-US"/>
              <a:t>CWUS-33</a:t>
            </a:r>
            <a:endParaRPr lang="en-GB" altLang="en-US" b="1"/>
          </a:p>
        </p:txBody>
      </p:sp>
      <p:grpSp>
        <p:nvGrpSpPr>
          <p:cNvPr id="56646" name="Group 326">
            <a:extLst>
              <a:ext uri="{FF2B5EF4-FFF2-40B4-BE49-F238E27FC236}">
                <a16:creationId xmlns:a16="http://schemas.microsoft.com/office/drawing/2014/main" id="{D598838C-CD6A-4BF7-BDF6-B322F8D8A33F}"/>
              </a:ext>
            </a:extLst>
          </p:cNvPr>
          <p:cNvGrpSpPr>
            <a:grpSpLocks/>
          </p:cNvGrpSpPr>
          <p:nvPr/>
        </p:nvGrpSpPr>
        <p:grpSpPr bwMode="auto">
          <a:xfrm>
            <a:off x="115888" y="5148263"/>
            <a:ext cx="288925" cy="215900"/>
            <a:chOff x="2296" y="3061"/>
            <a:chExt cx="151" cy="99"/>
          </a:xfrm>
        </p:grpSpPr>
        <p:sp>
          <p:nvSpPr>
            <p:cNvPr id="56647" name="Rectangle 327">
              <a:extLst>
                <a:ext uri="{FF2B5EF4-FFF2-40B4-BE49-F238E27FC236}">
                  <a16:creationId xmlns:a16="http://schemas.microsoft.com/office/drawing/2014/main" id="{3DC8A5BA-9671-4DE5-B574-90186A8A261B}"/>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48" name="Oval 328">
              <a:extLst>
                <a:ext uri="{FF2B5EF4-FFF2-40B4-BE49-F238E27FC236}">
                  <a16:creationId xmlns:a16="http://schemas.microsoft.com/office/drawing/2014/main" id="{356DF31B-C136-4DD9-B017-0CA1B954D5FC}"/>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649" name="Group 329">
            <a:extLst>
              <a:ext uri="{FF2B5EF4-FFF2-40B4-BE49-F238E27FC236}">
                <a16:creationId xmlns:a16="http://schemas.microsoft.com/office/drawing/2014/main" id="{64C75FD4-DB6B-4FD7-A448-79EE7EE4F7C1}"/>
              </a:ext>
            </a:extLst>
          </p:cNvPr>
          <p:cNvGrpSpPr>
            <a:grpSpLocks/>
          </p:cNvGrpSpPr>
          <p:nvPr/>
        </p:nvGrpSpPr>
        <p:grpSpPr bwMode="auto">
          <a:xfrm>
            <a:off x="222250" y="5076825"/>
            <a:ext cx="76200" cy="63500"/>
            <a:chOff x="2443" y="447"/>
            <a:chExt cx="48" cy="40"/>
          </a:xfrm>
        </p:grpSpPr>
        <p:sp>
          <p:nvSpPr>
            <p:cNvPr id="56650" name="Line 330">
              <a:extLst>
                <a:ext uri="{FF2B5EF4-FFF2-40B4-BE49-F238E27FC236}">
                  <a16:creationId xmlns:a16="http://schemas.microsoft.com/office/drawing/2014/main" id="{94F3D761-D1FE-4168-B466-B22C02DD6B9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51" name="Line 331">
              <a:extLst>
                <a:ext uri="{FF2B5EF4-FFF2-40B4-BE49-F238E27FC236}">
                  <a16:creationId xmlns:a16="http://schemas.microsoft.com/office/drawing/2014/main" id="{BFD63134-5699-4CAD-811B-D68A2F66180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652" name="Text Box 332">
            <a:extLst>
              <a:ext uri="{FF2B5EF4-FFF2-40B4-BE49-F238E27FC236}">
                <a16:creationId xmlns:a16="http://schemas.microsoft.com/office/drawing/2014/main" id="{A8A9EE3E-061F-4A93-87F8-22B95261088F}"/>
              </a:ext>
            </a:extLst>
          </p:cNvPr>
          <p:cNvSpPr txBox="1">
            <a:spLocks noChangeArrowheads="1"/>
          </p:cNvSpPr>
          <p:nvPr/>
        </p:nvSpPr>
        <p:spPr bwMode="auto">
          <a:xfrm>
            <a:off x="404813" y="5003800"/>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CWUS-05</a:t>
            </a:r>
          </a:p>
          <a:p>
            <a:r>
              <a:rPr lang="en-GB" altLang="en-US" sz="1000" b="1"/>
              <a:t>Field Artillery Battalion</a:t>
            </a:r>
          </a:p>
        </p:txBody>
      </p:sp>
      <p:sp>
        <p:nvSpPr>
          <p:cNvPr id="56653" name="Line 333">
            <a:extLst>
              <a:ext uri="{FF2B5EF4-FFF2-40B4-BE49-F238E27FC236}">
                <a16:creationId xmlns:a16="http://schemas.microsoft.com/office/drawing/2014/main" id="{FD903B58-8C40-4828-A3BD-E49720E28CDF}"/>
              </a:ext>
            </a:extLst>
          </p:cNvPr>
          <p:cNvSpPr>
            <a:spLocks noChangeShapeType="1"/>
          </p:cNvSpPr>
          <p:nvPr/>
        </p:nvSpPr>
        <p:spPr bwMode="auto">
          <a:xfrm>
            <a:off x="549275" y="55070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54" name="Line 334">
            <a:extLst>
              <a:ext uri="{FF2B5EF4-FFF2-40B4-BE49-F238E27FC236}">
                <a16:creationId xmlns:a16="http://schemas.microsoft.com/office/drawing/2014/main" id="{0BFB20E9-E0BB-4064-AAC0-65ABCEC98B53}"/>
              </a:ext>
            </a:extLst>
          </p:cNvPr>
          <p:cNvSpPr>
            <a:spLocks noChangeShapeType="1"/>
          </p:cNvSpPr>
          <p:nvPr/>
        </p:nvSpPr>
        <p:spPr bwMode="auto">
          <a:xfrm>
            <a:off x="260350" y="56515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55" name="Line 335">
            <a:extLst>
              <a:ext uri="{FF2B5EF4-FFF2-40B4-BE49-F238E27FC236}">
                <a16:creationId xmlns:a16="http://schemas.microsoft.com/office/drawing/2014/main" id="{135DC8D8-F679-430E-B6B1-2D930E42ED0C}"/>
              </a:ext>
            </a:extLst>
          </p:cNvPr>
          <p:cNvSpPr>
            <a:spLocks noChangeShapeType="1"/>
          </p:cNvSpPr>
          <p:nvPr/>
        </p:nvSpPr>
        <p:spPr bwMode="auto">
          <a:xfrm>
            <a:off x="260350" y="536416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56" name="Text Box 336">
            <a:extLst>
              <a:ext uri="{FF2B5EF4-FFF2-40B4-BE49-F238E27FC236}">
                <a16:creationId xmlns:a16="http://schemas.microsoft.com/office/drawing/2014/main" id="{135C514B-4968-48FB-916D-5A3FA3E9225E}"/>
              </a:ext>
            </a:extLst>
          </p:cNvPr>
          <p:cNvSpPr txBox="1">
            <a:spLocks noChangeArrowheads="1"/>
          </p:cNvSpPr>
          <p:nvPr/>
        </p:nvSpPr>
        <p:spPr bwMode="auto">
          <a:xfrm>
            <a:off x="692150" y="543560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CWUS-06</a:t>
            </a:r>
          </a:p>
          <a:p>
            <a:r>
              <a:rPr lang="en-GB" altLang="en-US" sz="1000" b="1"/>
              <a:t>x3 Field Artillery Battery</a:t>
            </a:r>
          </a:p>
        </p:txBody>
      </p:sp>
      <p:grpSp>
        <p:nvGrpSpPr>
          <p:cNvPr id="56657" name="Group 337">
            <a:extLst>
              <a:ext uri="{FF2B5EF4-FFF2-40B4-BE49-F238E27FC236}">
                <a16:creationId xmlns:a16="http://schemas.microsoft.com/office/drawing/2014/main" id="{22EFA1E2-CDF3-478C-BF8C-C4F356AA1697}"/>
              </a:ext>
            </a:extLst>
          </p:cNvPr>
          <p:cNvGrpSpPr>
            <a:grpSpLocks/>
          </p:cNvGrpSpPr>
          <p:nvPr/>
        </p:nvGrpSpPr>
        <p:grpSpPr bwMode="auto">
          <a:xfrm>
            <a:off x="692150" y="5938838"/>
            <a:ext cx="231775" cy="157162"/>
            <a:chOff x="3339" y="2789"/>
            <a:chExt cx="146" cy="99"/>
          </a:xfrm>
        </p:grpSpPr>
        <p:sp>
          <p:nvSpPr>
            <p:cNvPr id="56658" name="Rectangle 338">
              <a:extLst>
                <a:ext uri="{FF2B5EF4-FFF2-40B4-BE49-F238E27FC236}">
                  <a16:creationId xmlns:a16="http://schemas.microsoft.com/office/drawing/2014/main" id="{C97F942B-AB5E-457D-A2CF-6703A58CC1A8}"/>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59" name="AutoShape 339">
              <a:extLst>
                <a:ext uri="{FF2B5EF4-FFF2-40B4-BE49-F238E27FC236}">
                  <a16:creationId xmlns:a16="http://schemas.microsoft.com/office/drawing/2014/main" id="{776C630C-E1BC-4A14-A3A5-D67D6A857D55}"/>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660" name="Group 340">
            <a:extLst>
              <a:ext uri="{FF2B5EF4-FFF2-40B4-BE49-F238E27FC236}">
                <a16:creationId xmlns:a16="http://schemas.microsoft.com/office/drawing/2014/main" id="{0ACADFA9-8450-49D4-9100-781815EACC64}"/>
              </a:ext>
            </a:extLst>
          </p:cNvPr>
          <p:cNvGrpSpPr>
            <a:grpSpLocks/>
          </p:cNvGrpSpPr>
          <p:nvPr/>
        </p:nvGrpSpPr>
        <p:grpSpPr bwMode="auto">
          <a:xfrm>
            <a:off x="769938" y="5867400"/>
            <a:ext cx="74612" cy="26988"/>
            <a:chOff x="2373" y="1404"/>
            <a:chExt cx="47" cy="17"/>
          </a:xfrm>
        </p:grpSpPr>
        <p:sp>
          <p:nvSpPr>
            <p:cNvPr id="56661" name="Oval 341">
              <a:extLst>
                <a:ext uri="{FF2B5EF4-FFF2-40B4-BE49-F238E27FC236}">
                  <a16:creationId xmlns:a16="http://schemas.microsoft.com/office/drawing/2014/main" id="{3000B50B-ABF9-4F98-9879-454D7D3E2AB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62" name="Oval 342">
              <a:extLst>
                <a:ext uri="{FF2B5EF4-FFF2-40B4-BE49-F238E27FC236}">
                  <a16:creationId xmlns:a16="http://schemas.microsoft.com/office/drawing/2014/main" id="{316BE918-977A-45E1-A072-81195E72BDD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63" name="Text Box 343">
            <a:extLst>
              <a:ext uri="{FF2B5EF4-FFF2-40B4-BE49-F238E27FC236}">
                <a16:creationId xmlns:a16="http://schemas.microsoft.com/office/drawing/2014/main" id="{81A6C9E4-B59B-49BA-B0B9-E9ABF26F7F3B}"/>
              </a:ext>
            </a:extLst>
          </p:cNvPr>
          <p:cNvSpPr txBox="1">
            <a:spLocks noChangeArrowheads="1"/>
          </p:cNvSpPr>
          <p:nvPr/>
        </p:nvSpPr>
        <p:spPr bwMode="auto">
          <a:xfrm>
            <a:off x="889000" y="5794375"/>
            <a:ext cx="2405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a:t>
            </a:r>
          </a:p>
          <a:p>
            <a:r>
              <a:rPr lang="en-GB" altLang="en-US" b="1"/>
              <a:t>x3 </a:t>
            </a:r>
            <a:r>
              <a:rPr lang="en-GB" altLang="en-US"/>
              <a:t>Forward Observer                            CWUS-54</a:t>
            </a:r>
            <a:endParaRPr lang="en-GB" altLang="en-US" b="1"/>
          </a:p>
        </p:txBody>
      </p:sp>
      <p:sp>
        <p:nvSpPr>
          <p:cNvPr id="56664" name="Line 344">
            <a:extLst>
              <a:ext uri="{FF2B5EF4-FFF2-40B4-BE49-F238E27FC236}">
                <a16:creationId xmlns:a16="http://schemas.microsoft.com/office/drawing/2014/main" id="{002157A0-2746-4978-8471-8668A4F65332}"/>
              </a:ext>
            </a:extLst>
          </p:cNvPr>
          <p:cNvSpPr>
            <a:spLocks noChangeShapeType="1"/>
          </p:cNvSpPr>
          <p:nvPr/>
        </p:nvSpPr>
        <p:spPr bwMode="auto">
          <a:xfrm flipV="1">
            <a:off x="549275" y="60118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65" name="Line 345">
            <a:extLst>
              <a:ext uri="{FF2B5EF4-FFF2-40B4-BE49-F238E27FC236}">
                <a16:creationId xmlns:a16="http://schemas.microsoft.com/office/drawing/2014/main" id="{B673543C-A901-48C9-8322-EDA3A4D99387}"/>
              </a:ext>
            </a:extLst>
          </p:cNvPr>
          <p:cNvSpPr>
            <a:spLocks noChangeShapeType="1"/>
          </p:cNvSpPr>
          <p:nvPr/>
        </p:nvSpPr>
        <p:spPr bwMode="auto">
          <a:xfrm flipV="1">
            <a:off x="549275" y="579596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666" name="Group 346">
            <a:extLst>
              <a:ext uri="{FF2B5EF4-FFF2-40B4-BE49-F238E27FC236}">
                <a16:creationId xmlns:a16="http://schemas.microsoft.com/office/drawing/2014/main" id="{CFDD2BF9-7569-4A34-BBAC-D5174F66CA60}"/>
              </a:ext>
            </a:extLst>
          </p:cNvPr>
          <p:cNvGrpSpPr>
            <a:grpSpLocks/>
          </p:cNvGrpSpPr>
          <p:nvPr/>
        </p:nvGrpSpPr>
        <p:grpSpPr bwMode="auto">
          <a:xfrm>
            <a:off x="774700" y="6443663"/>
            <a:ext cx="74613" cy="26987"/>
            <a:chOff x="2373" y="1404"/>
            <a:chExt cx="47" cy="17"/>
          </a:xfrm>
        </p:grpSpPr>
        <p:sp>
          <p:nvSpPr>
            <p:cNvPr id="56667" name="Oval 347">
              <a:extLst>
                <a:ext uri="{FF2B5EF4-FFF2-40B4-BE49-F238E27FC236}">
                  <a16:creationId xmlns:a16="http://schemas.microsoft.com/office/drawing/2014/main" id="{9821615C-CCD2-4118-AB21-EF58D861C97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668" name="Oval 348">
              <a:extLst>
                <a:ext uri="{FF2B5EF4-FFF2-40B4-BE49-F238E27FC236}">
                  <a16:creationId xmlns:a16="http://schemas.microsoft.com/office/drawing/2014/main" id="{68981076-CB45-4589-BC97-829EFC355CF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669" name="Line 349">
            <a:extLst>
              <a:ext uri="{FF2B5EF4-FFF2-40B4-BE49-F238E27FC236}">
                <a16:creationId xmlns:a16="http://schemas.microsoft.com/office/drawing/2014/main" id="{F6E25407-A72A-4481-B9AD-0CE88257EB3B}"/>
              </a:ext>
            </a:extLst>
          </p:cNvPr>
          <p:cNvSpPr>
            <a:spLocks noChangeShapeType="1"/>
          </p:cNvSpPr>
          <p:nvPr/>
        </p:nvSpPr>
        <p:spPr bwMode="auto">
          <a:xfrm>
            <a:off x="549275" y="6588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70" name="Text Box 350">
            <a:extLst>
              <a:ext uri="{FF2B5EF4-FFF2-40B4-BE49-F238E27FC236}">
                <a16:creationId xmlns:a16="http://schemas.microsoft.com/office/drawing/2014/main" id="{0F559D02-B1B9-4BA6-9958-486E8F8616C9}"/>
              </a:ext>
            </a:extLst>
          </p:cNvPr>
          <p:cNvSpPr txBox="1">
            <a:spLocks noChangeArrowheads="1"/>
          </p:cNvSpPr>
          <p:nvPr/>
        </p:nvSpPr>
        <p:spPr bwMode="auto">
          <a:xfrm>
            <a:off x="908050" y="6443663"/>
            <a:ext cx="13747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M198 155mm Howitzer</a:t>
            </a:r>
            <a:endParaRPr lang="en-GB" altLang="en-US" b="1"/>
          </a:p>
        </p:txBody>
      </p:sp>
      <p:grpSp>
        <p:nvGrpSpPr>
          <p:cNvPr id="56671" name="Group 351">
            <a:extLst>
              <a:ext uri="{FF2B5EF4-FFF2-40B4-BE49-F238E27FC236}">
                <a16:creationId xmlns:a16="http://schemas.microsoft.com/office/drawing/2014/main" id="{DE18F629-3554-4664-A61F-127EFECCC05B}"/>
              </a:ext>
            </a:extLst>
          </p:cNvPr>
          <p:cNvGrpSpPr>
            <a:grpSpLocks/>
          </p:cNvGrpSpPr>
          <p:nvPr/>
        </p:nvGrpSpPr>
        <p:grpSpPr bwMode="auto">
          <a:xfrm>
            <a:off x="404813" y="5580063"/>
            <a:ext cx="288925" cy="215900"/>
            <a:chOff x="2296" y="3061"/>
            <a:chExt cx="151" cy="99"/>
          </a:xfrm>
        </p:grpSpPr>
        <p:sp>
          <p:nvSpPr>
            <p:cNvPr id="56672" name="Rectangle 352">
              <a:extLst>
                <a:ext uri="{FF2B5EF4-FFF2-40B4-BE49-F238E27FC236}">
                  <a16:creationId xmlns:a16="http://schemas.microsoft.com/office/drawing/2014/main" id="{1F7DE182-7C3B-4139-8D13-20E511E086F0}"/>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73" name="Oval 353">
              <a:extLst>
                <a:ext uri="{FF2B5EF4-FFF2-40B4-BE49-F238E27FC236}">
                  <a16:creationId xmlns:a16="http://schemas.microsoft.com/office/drawing/2014/main" id="{FCDE31EC-43C3-4667-B547-AC34595F2F83}"/>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674" name="Group 354">
            <a:extLst>
              <a:ext uri="{FF2B5EF4-FFF2-40B4-BE49-F238E27FC236}">
                <a16:creationId xmlns:a16="http://schemas.microsoft.com/office/drawing/2014/main" id="{291400BE-5765-4807-86EF-E8A0D57F4619}"/>
              </a:ext>
            </a:extLst>
          </p:cNvPr>
          <p:cNvGrpSpPr>
            <a:grpSpLocks/>
          </p:cNvGrpSpPr>
          <p:nvPr/>
        </p:nvGrpSpPr>
        <p:grpSpPr bwMode="auto">
          <a:xfrm>
            <a:off x="692150" y="6516688"/>
            <a:ext cx="239713" cy="157162"/>
            <a:chOff x="2296" y="3061"/>
            <a:chExt cx="151" cy="99"/>
          </a:xfrm>
        </p:grpSpPr>
        <p:sp>
          <p:nvSpPr>
            <p:cNvPr id="56675" name="Rectangle 355">
              <a:extLst>
                <a:ext uri="{FF2B5EF4-FFF2-40B4-BE49-F238E27FC236}">
                  <a16:creationId xmlns:a16="http://schemas.microsoft.com/office/drawing/2014/main" id="{80EF8CC9-5ADD-4F3C-BA57-EE114F47E8F2}"/>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76" name="Oval 356">
              <a:extLst>
                <a:ext uri="{FF2B5EF4-FFF2-40B4-BE49-F238E27FC236}">
                  <a16:creationId xmlns:a16="http://schemas.microsoft.com/office/drawing/2014/main" id="{CDB90565-6076-43FF-A014-577646EC28DE}"/>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677" name="Text Box 357">
            <a:extLst>
              <a:ext uri="{FF2B5EF4-FFF2-40B4-BE49-F238E27FC236}">
                <a16:creationId xmlns:a16="http://schemas.microsoft.com/office/drawing/2014/main" id="{6DDFBEE4-790B-4057-AD79-048987F93643}"/>
              </a:ext>
            </a:extLst>
          </p:cNvPr>
          <p:cNvSpPr txBox="1">
            <a:spLocks noChangeArrowheads="1"/>
          </p:cNvSpPr>
          <p:nvPr/>
        </p:nvSpPr>
        <p:spPr bwMode="auto">
          <a:xfrm>
            <a:off x="115888" y="4211638"/>
            <a:ext cx="3198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From 1985: Replace M151 MUTT with:</a:t>
            </a:r>
          </a:p>
          <a:p>
            <a:r>
              <a:rPr lang="en-GB" altLang="en-US"/>
              <a:t>     M998 HMMWV Utility Vehicle                                      CWUS-34</a:t>
            </a:r>
          </a:p>
        </p:txBody>
      </p:sp>
      <p:sp>
        <p:nvSpPr>
          <p:cNvPr id="56678" name="Text Box 358">
            <a:extLst>
              <a:ext uri="{FF2B5EF4-FFF2-40B4-BE49-F238E27FC236}">
                <a16:creationId xmlns:a16="http://schemas.microsoft.com/office/drawing/2014/main" id="{2CC9B263-19C0-4813-847E-7295C7720CB4}"/>
              </a:ext>
            </a:extLst>
          </p:cNvPr>
          <p:cNvSpPr txBox="1">
            <a:spLocks noChangeArrowheads="1"/>
          </p:cNvSpPr>
          <p:nvPr/>
        </p:nvSpPr>
        <p:spPr bwMode="auto">
          <a:xfrm>
            <a:off x="115888" y="6659563"/>
            <a:ext cx="31988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From 1985: Replace M151 MUTT with:</a:t>
            </a:r>
          </a:p>
          <a:p>
            <a:r>
              <a:rPr lang="en-GB" altLang="en-US"/>
              <a:t>     M998 HMMWV Utility Vehicle                                      CWUS-34</a:t>
            </a:r>
          </a:p>
        </p:txBody>
      </p:sp>
      <p:sp>
        <p:nvSpPr>
          <p:cNvPr id="56679" name="Text Box 359">
            <a:extLst>
              <a:ext uri="{FF2B5EF4-FFF2-40B4-BE49-F238E27FC236}">
                <a16:creationId xmlns:a16="http://schemas.microsoft.com/office/drawing/2014/main" id="{ED6F5BEC-C812-4822-B424-B8343E75AA8D}"/>
              </a:ext>
            </a:extLst>
          </p:cNvPr>
          <p:cNvSpPr txBox="1">
            <a:spLocks noChangeArrowheads="1"/>
          </p:cNvSpPr>
          <p:nvPr/>
        </p:nvSpPr>
        <p:spPr bwMode="auto">
          <a:xfrm>
            <a:off x="115888" y="1763713"/>
            <a:ext cx="3206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From 1987: May replace M113 with:</a:t>
            </a:r>
          </a:p>
          <a:p>
            <a:r>
              <a:rPr lang="en-GB" altLang="en-US"/>
              <a:t>     M981 FIST-V Fire Support OP Vehicle                        CWUS-20</a:t>
            </a:r>
          </a:p>
        </p:txBody>
      </p:sp>
      <p:grpSp>
        <p:nvGrpSpPr>
          <p:cNvPr id="56681" name="Group 361">
            <a:extLst>
              <a:ext uri="{FF2B5EF4-FFF2-40B4-BE49-F238E27FC236}">
                <a16:creationId xmlns:a16="http://schemas.microsoft.com/office/drawing/2014/main" id="{AF07981D-BC47-4943-A443-C7D9ABCC04D2}"/>
              </a:ext>
            </a:extLst>
          </p:cNvPr>
          <p:cNvGrpSpPr>
            <a:grpSpLocks/>
          </p:cNvGrpSpPr>
          <p:nvPr/>
        </p:nvGrpSpPr>
        <p:grpSpPr bwMode="auto">
          <a:xfrm>
            <a:off x="115888" y="7583488"/>
            <a:ext cx="288925" cy="217487"/>
            <a:chOff x="2931" y="2925"/>
            <a:chExt cx="151" cy="99"/>
          </a:xfrm>
        </p:grpSpPr>
        <p:sp>
          <p:nvSpPr>
            <p:cNvPr id="56682" name="Rectangle 362">
              <a:extLst>
                <a:ext uri="{FF2B5EF4-FFF2-40B4-BE49-F238E27FC236}">
                  <a16:creationId xmlns:a16="http://schemas.microsoft.com/office/drawing/2014/main" id="{A3333FB8-2BC4-4012-A513-763C2BA57F33}"/>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83" name="Oval 363">
              <a:extLst>
                <a:ext uri="{FF2B5EF4-FFF2-40B4-BE49-F238E27FC236}">
                  <a16:creationId xmlns:a16="http://schemas.microsoft.com/office/drawing/2014/main" id="{59D432BB-BF8E-4D59-A01A-75D85E9E8EA5}"/>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84" name="Oval 364">
              <a:extLst>
                <a:ext uri="{FF2B5EF4-FFF2-40B4-BE49-F238E27FC236}">
                  <a16:creationId xmlns:a16="http://schemas.microsoft.com/office/drawing/2014/main" id="{59B00158-5C04-4F77-A275-26A521207A52}"/>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685" name="Group 365">
            <a:extLst>
              <a:ext uri="{FF2B5EF4-FFF2-40B4-BE49-F238E27FC236}">
                <a16:creationId xmlns:a16="http://schemas.microsoft.com/office/drawing/2014/main" id="{108D93BC-F866-4A0A-97B4-62CA76503D9B}"/>
              </a:ext>
            </a:extLst>
          </p:cNvPr>
          <p:cNvGrpSpPr>
            <a:grpSpLocks/>
          </p:cNvGrpSpPr>
          <p:nvPr/>
        </p:nvGrpSpPr>
        <p:grpSpPr bwMode="auto">
          <a:xfrm>
            <a:off x="222250" y="7512050"/>
            <a:ext cx="76200" cy="63500"/>
            <a:chOff x="2443" y="447"/>
            <a:chExt cx="48" cy="40"/>
          </a:xfrm>
        </p:grpSpPr>
        <p:sp>
          <p:nvSpPr>
            <p:cNvPr id="56686" name="Line 366">
              <a:extLst>
                <a:ext uri="{FF2B5EF4-FFF2-40B4-BE49-F238E27FC236}">
                  <a16:creationId xmlns:a16="http://schemas.microsoft.com/office/drawing/2014/main" id="{94A19719-208D-436C-AB9A-470C64C6FD0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87" name="Line 367">
              <a:extLst>
                <a:ext uri="{FF2B5EF4-FFF2-40B4-BE49-F238E27FC236}">
                  <a16:creationId xmlns:a16="http://schemas.microsoft.com/office/drawing/2014/main" id="{FC0E4CD4-FB92-4203-A2C8-FDE0E9BE91F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688" name="Text Box 368">
            <a:extLst>
              <a:ext uri="{FF2B5EF4-FFF2-40B4-BE49-F238E27FC236}">
                <a16:creationId xmlns:a16="http://schemas.microsoft.com/office/drawing/2014/main" id="{D03737F0-9A49-4E8F-B2F0-65939E933C19}"/>
              </a:ext>
            </a:extLst>
          </p:cNvPr>
          <p:cNvSpPr txBox="1">
            <a:spLocks noChangeArrowheads="1"/>
          </p:cNvSpPr>
          <p:nvPr/>
        </p:nvSpPr>
        <p:spPr bwMode="auto">
          <a:xfrm>
            <a:off x="404813" y="7440613"/>
            <a:ext cx="2532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CWUS-07</a:t>
            </a:r>
          </a:p>
          <a:p>
            <a:r>
              <a:rPr lang="en-GB" altLang="en-US" sz="1000" b="1"/>
              <a:t>Self-Propelled Heavy Artillery Battalion</a:t>
            </a:r>
          </a:p>
        </p:txBody>
      </p:sp>
      <p:grpSp>
        <p:nvGrpSpPr>
          <p:cNvPr id="56689" name="Group 369">
            <a:extLst>
              <a:ext uri="{FF2B5EF4-FFF2-40B4-BE49-F238E27FC236}">
                <a16:creationId xmlns:a16="http://schemas.microsoft.com/office/drawing/2014/main" id="{EF4D2CDA-3828-4A3F-9633-D32D66097B45}"/>
              </a:ext>
            </a:extLst>
          </p:cNvPr>
          <p:cNvGrpSpPr>
            <a:grpSpLocks/>
          </p:cNvGrpSpPr>
          <p:nvPr/>
        </p:nvGrpSpPr>
        <p:grpSpPr bwMode="auto">
          <a:xfrm>
            <a:off x="404813" y="8016875"/>
            <a:ext cx="288925" cy="217488"/>
            <a:chOff x="2931" y="2925"/>
            <a:chExt cx="151" cy="99"/>
          </a:xfrm>
        </p:grpSpPr>
        <p:sp>
          <p:nvSpPr>
            <p:cNvPr id="56690" name="Rectangle 370">
              <a:extLst>
                <a:ext uri="{FF2B5EF4-FFF2-40B4-BE49-F238E27FC236}">
                  <a16:creationId xmlns:a16="http://schemas.microsoft.com/office/drawing/2014/main" id="{8285BD10-26FD-4E8E-A8C9-B8B518CADBA1}"/>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91" name="Oval 371">
              <a:extLst>
                <a:ext uri="{FF2B5EF4-FFF2-40B4-BE49-F238E27FC236}">
                  <a16:creationId xmlns:a16="http://schemas.microsoft.com/office/drawing/2014/main" id="{6DEC38BD-0B91-4B4F-B616-DBAEABFA26DB}"/>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692" name="Oval 372">
              <a:extLst>
                <a:ext uri="{FF2B5EF4-FFF2-40B4-BE49-F238E27FC236}">
                  <a16:creationId xmlns:a16="http://schemas.microsoft.com/office/drawing/2014/main" id="{AE1E1F3B-E2A2-47DF-AC39-55E222FA0B34}"/>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693" name="Line 373">
            <a:extLst>
              <a:ext uri="{FF2B5EF4-FFF2-40B4-BE49-F238E27FC236}">
                <a16:creationId xmlns:a16="http://schemas.microsoft.com/office/drawing/2014/main" id="{B2D945D0-1B93-4920-8706-F84B881FD33A}"/>
              </a:ext>
            </a:extLst>
          </p:cNvPr>
          <p:cNvSpPr>
            <a:spLocks noChangeShapeType="1"/>
          </p:cNvSpPr>
          <p:nvPr/>
        </p:nvSpPr>
        <p:spPr bwMode="auto">
          <a:xfrm>
            <a:off x="549275" y="79438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94" name="Line 374">
            <a:extLst>
              <a:ext uri="{FF2B5EF4-FFF2-40B4-BE49-F238E27FC236}">
                <a16:creationId xmlns:a16="http://schemas.microsoft.com/office/drawing/2014/main" id="{139032A3-607C-46FF-BA28-98462582D93C}"/>
              </a:ext>
            </a:extLst>
          </p:cNvPr>
          <p:cNvSpPr>
            <a:spLocks noChangeShapeType="1"/>
          </p:cNvSpPr>
          <p:nvPr/>
        </p:nvSpPr>
        <p:spPr bwMode="auto">
          <a:xfrm>
            <a:off x="260350" y="8088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95" name="Line 375">
            <a:extLst>
              <a:ext uri="{FF2B5EF4-FFF2-40B4-BE49-F238E27FC236}">
                <a16:creationId xmlns:a16="http://schemas.microsoft.com/office/drawing/2014/main" id="{6528455A-9C70-4E58-8640-068F8B65E296}"/>
              </a:ext>
            </a:extLst>
          </p:cNvPr>
          <p:cNvSpPr>
            <a:spLocks noChangeShapeType="1"/>
          </p:cNvSpPr>
          <p:nvPr/>
        </p:nvSpPr>
        <p:spPr bwMode="auto">
          <a:xfrm>
            <a:off x="260350" y="7800975"/>
            <a:ext cx="0" cy="287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696" name="Text Box 376">
            <a:extLst>
              <a:ext uri="{FF2B5EF4-FFF2-40B4-BE49-F238E27FC236}">
                <a16:creationId xmlns:a16="http://schemas.microsoft.com/office/drawing/2014/main" id="{0170D6B2-DD6F-4EE4-AE25-C93F34C47F93}"/>
              </a:ext>
            </a:extLst>
          </p:cNvPr>
          <p:cNvSpPr txBox="1">
            <a:spLocks noChangeArrowheads="1"/>
          </p:cNvSpPr>
          <p:nvPr/>
        </p:nvSpPr>
        <p:spPr bwMode="auto">
          <a:xfrm>
            <a:off x="692150" y="7872413"/>
            <a:ext cx="2600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CWUS-08</a:t>
            </a:r>
          </a:p>
          <a:p>
            <a:r>
              <a:rPr lang="en-GB" altLang="en-US" sz="1000" b="1"/>
              <a:t>x3 Self-Propelled Heavy Artillery Battery</a:t>
            </a:r>
          </a:p>
        </p:txBody>
      </p:sp>
      <p:sp>
        <p:nvSpPr>
          <p:cNvPr id="56714" name="Line 394">
            <a:extLst>
              <a:ext uri="{FF2B5EF4-FFF2-40B4-BE49-F238E27FC236}">
                <a16:creationId xmlns:a16="http://schemas.microsoft.com/office/drawing/2014/main" id="{707E66B0-E238-40F7-B26F-56D48E2C4020}"/>
              </a:ext>
            </a:extLst>
          </p:cNvPr>
          <p:cNvSpPr>
            <a:spLocks noChangeShapeType="1"/>
          </p:cNvSpPr>
          <p:nvPr/>
        </p:nvSpPr>
        <p:spPr bwMode="auto">
          <a:xfrm flipV="1">
            <a:off x="549275" y="8245475"/>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715" name="Group 395">
            <a:extLst>
              <a:ext uri="{FF2B5EF4-FFF2-40B4-BE49-F238E27FC236}">
                <a16:creationId xmlns:a16="http://schemas.microsoft.com/office/drawing/2014/main" id="{2AFEE8C6-36D7-485E-85BB-98F5E24A48C0}"/>
              </a:ext>
            </a:extLst>
          </p:cNvPr>
          <p:cNvGrpSpPr>
            <a:grpSpLocks/>
          </p:cNvGrpSpPr>
          <p:nvPr/>
        </p:nvGrpSpPr>
        <p:grpSpPr bwMode="auto">
          <a:xfrm>
            <a:off x="692150" y="8388350"/>
            <a:ext cx="239713" cy="157163"/>
            <a:chOff x="2931" y="2925"/>
            <a:chExt cx="151" cy="99"/>
          </a:xfrm>
        </p:grpSpPr>
        <p:sp>
          <p:nvSpPr>
            <p:cNvPr id="56716" name="Rectangle 396">
              <a:extLst>
                <a:ext uri="{FF2B5EF4-FFF2-40B4-BE49-F238E27FC236}">
                  <a16:creationId xmlns:a16="http://schemas.microsoft.com/office/drawing/2014/main" id="{67CF99ED-FAE4-4D16-9CBB-198F2A0E87F1}"/>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17" name="Oval 397">
              <a:extLst>
                <a:ext uri="{FF2B5EF4-FFF2-40B4-BE49-F238E27FC236}">
                  <a16:creationId xmlns:a16="http://schemas.microsoft.com/office/drawing/2014/main" id="{33287842-FCD3-4DC1-8A93-6F2F71648786}"/>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18" name="Oval 398">
              <a:extLst>
                <a:ext uri="{FF2B5EF4-FFF2-40B4-BE49-F238E27FC236}">
                  <a16:creationId xmlns:a16="http://schemas.microsoft.com/office/drawing/2014/main" id="{62E73544-11A9-43D4-9A8C-EDD962DE24B6}"/>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719" name="Group 399">
            <a:extLst>
              <a:ext uri="{FF2B5EF4-FFF2-40B4-BE49-F238E27FC236}">
                <a16:creationId xmlns:a16="http://schemas.microsoft.com/office/drawing/2014/main" id="{516FF7AC-78BA-4763-9B74-01B2F0F0FD21}"/>
              </a:ext>
            </a:extLst>
          </p:cNvPr>
          <p:cNvGrpSpPr>
            <a:grpSpLocks/>
          </p:cNvGrpSpPr>
          <p:nvPr/>
        </p:nvGrpSpPr>
        <p:grpSpPr bwMode="auto">
          <a:xfrm>
            <a:off x="774700" y="8316913"/>
            <a:ext cx="74613" cy="26987"/>
            <a:chOff x="2373" y="1404"/>
            <a:chExt cx="47" cy="17"/>
          </a:xfrm>
        </p:grpSpPr>
        <p:sp>
          <p:nvSpPr>
            <p:cNvPr id="56720" name="Oval 400">
              <a:extLst>
                <a:ext uri="{FF2B5EF4-FFF2-40B4-BE49-F238E27FC236}">
                  <a16:creationId xmlns:a16="http://schemas.microsoft.com/office/drawing/2014/main" id="{EDDD6E82-2ED3-4FB5-852D-F2DFE39D07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721" name="Oval 401">
              <a:extLst>
                <a:ext uri="{FF2B5EF4-FFF2-40B4-BE49-F238E27FC236}">
                  <a16:creationId xmlns:a16="http://schemas.microsoft.com/office/drawing/2014/main" id="{27762EB0-0333-4E17-82CB-459CD90AE8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722" name="Line 402">
            <a:extLst>
              <a:ext uri="{FF2B5EF4-FFF2-40B4-BE49-F238E27FC236}">
                <a16:creationId xmlns:a16="http://schemas.microsoft.com/office/drawing/2014/main" id="{CEB5D2C0-1E69-405B-AB12-CF0CB0894BFC}"/>
              </a:ext>
            </a:extLst>
          </p:cNvPr>
          <p:cNvSpPr>
            <a:spLocks noChangeShapeType="1"/>
          </p:cNvSpPr>
          <p:nvPr/>
        </p:nvSpPr>
        <p:spPr bwMode="auto">
          <a:xfrm>
            <a:off x="549275" y="8461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23" name="Text Box 403">
            <a:extLst>
              <a:ext uri="{FF2B5EF4-FFF2-40B4-BE49-F238E27FC236}">
                <a16:creationId xmlns:a16="http://schemas.microsoft.com/office/drawing/2014/main" id="{E35D03CA-3128-4231-A210-1A03627780D6}"/>
              </a:ext>
            </a:extLst>
          </p:cNvPr>
          <p:cNvSpPr txBox="1">
            <a:spLocks noChangeArrowheads="1"/>
          </p:cNvSpPr>
          <p:nvPr/>
        </p:nvSpPr>
        <p:spPr bwMode="auto">
          <a:xfrm>
            <a:off x="908050" y="8316913"/>
            <a:ext cx="217011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M110A2 Self-Propelled 203mm Howitzer</a:t>
            </a:r>
            <a:endParaRPr lang="en-GB" altLang="en-US" b="1"/>
          </a:p>
        </p:txBody>
      </p:sp>
      <p:grpSp>
        <p:nvGrpSpPr>
          <p:cNvPr id="56725" name="Group 405">
            <a:extLst>
              <a:ext uri="{FF2B5EF4-FFF2-40B4-BE49-F238E27FC236}">
                <a16:creationId xmlns:a16="http://schemas.microsoft.com/office/drawing/2014/main" id="{0560EA91-C110-41A6-B1E4-B433F5068FCF}"/>
              </a:ext>
            </a:extLst>
          </p:cNvPr>
          <p:cNvGrpSpPr>
            <a:grpSpLocks/>
          </p:cNvGrpSpPr>
          <p:nvPr/>
        </p:nvGrpSpPr>
        <p:grpSpPr bwMode="auto">
          <a:xfrm>
            <a:off x="3862388" y="684213"/>
            <a:ext cx="287337" cy="217487"/>
            <a:chOff x="2886" y="3016"/>
            <a:chExt cx="136" cy="91"/>
          </a:xfrm>
        </p:grpSpPr>
        <p:sp>
          <p:nvSpPr>
            <p:cNvPr id="56726" name="Rectangle 406">
              <a:extLst>
                <a:ext uri="{FF2B5EF4-FFF2-40B4-BE49-F238E27FC236}">
                  <a16:creationId xmlns:a16="http://schemas.microsoft.com/office/drawing/2014/main" id="{5EA2551F-2FDB-4EFD-8213-F71BB94B1D45}"/>
                </a:ext>
              </a:extLst>
            </p:cNvPr>
            <p:cNvSpPr>
              <a:spLocks noChangeAspect="1" noChangeArrowheads="1"/>
            </p:cNvSpPr>
            <p:nvPr/>
          </p:nvSpPr>
          <p:spPr bwMode="auto">
            <a:xfrm>
              <a:off x="2886" y="3016"/>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27" name="Freeform 407">
              <a:extLst>
                <a:ext uri="{FF2B5EF4-FFF2-40B4-BE49-F238E27FC236}">
                  <a16:creationId xmlns:a16="http://schemas.microsoft.com/office/drawing/2014/main" id="{89018B2F-B149-4DBA-B116-9E75004735E0}"/>
                </a:ext>
              </a:extLst>
            </p:cNvPr>
            <p:cNvSpPr>
              <a:spLocks/>
            </p:cNvSpPr>
            <p:nvPr/>
          </p:nvSpPr>
          <p:spPr bwMode="auto">
            <a:xfrm>
              <a:off x="2929" y="3028"/>
              <a:ext cx="51" cy="49"/>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28" name="Freeform 408">
              <a:extLst>
                <a:ext uri="{FF2B5EF4-FFF2-40B4-BE49-F238E27FC236}">
                  <a16:creationId xmlns:a16="http://schemas.microsoft.com/office/drawing/2014/main" id="{07809920-86F8-4515-85A6-179FBFBF6A79}"/>
                </a:ext>
              </a:extLst>
            </p:cNvPr>
            <p:cNvSpPr>
              <a:spLocks/>
            </p:cNvSpPr>
            <p:nvPr/>
          </p:nvSpPr>
          <p:spPr bwMode="auto">
            <a:xfrm>
              <a:off x="2932" y="3067"/>
              <a:ext cx="1" cy="10"/>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29" name="Line 409">
              <a:extLst>
                <a:ext uri="{FF2B5EF4-FFF2-40B4-BE49-F238E27FC236}">
                  <a16:creationId xmlns:a16="http://schemas.microsoft.com/office/drawing/2014/main" id="{7274AB34-8744-445E-A6A4-7943E9EA9628}"/>
                </a:ext>
              </a:extLst>
            </p:cNvPr>
            <p:cNvSpPr>
              <a:spLocks noChangeAspect="1" noChangeShapeType="1"/>
            </p:cNvSpPr>
            <p:nvPr/>
          </p:nvSpPr>
          <p:spPr bwMode="auto">
            <a:xfrm flipH="1">
              <a:off x="2955" y="3046"/>
              <a:ext cx="0" cy="57"/>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730" name="Line 410">
            <a:extLst>
              <a:ext uri="{FF2B5EF4-FFF2-40B4-BE49-F238E27FC236}">
                <a16:creationId xmlns:a16="http://schemas.microsoft.com/office/drawing/2014/main" id="{CC96557B-ED43-4A20-A64F-95E6B7D9FF14}"/>
              </a:ext>
            </a:extLst>
          </p:cNvPr>
          <p:cNvSpPr>
            <a:spLocks noChangeShapeType="1"/>
          </p:cNvSpPr>
          <p:nvPr/>
        </p:nvSpPr>
        <p:spPr bwMode="auto">
          <a:xfrm>
            <a:off x="4005263" y="6111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31" name="Text Box 411">
            <a:extLst>
              <a:ext uri="{FF2B5EF4-FFF2-40B4-BE49-F238E27FC236}">
                <a16:creationId xmlns:a16="http://schemas.microsoft.com/office/drawing/2014/main" id="{4040BCE4-B0D4-440E-BA49-280D10F081D6}"/>
              </a:ext>
            </a:extLst>
          </p:cNvPr>
          <p:cNvSpPr txBox="1">
            <a:spLocks noChangeArrowheads="1"/>
          </p:cNvSpPr>
          <p:nvPr/>
        </p:nvSpPr>
        <p:spPr bwMode="auto">
          <a:xfrm>
            <a:off x="4149725" y="53975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CWUS-10</a:t>
            </a:r>
          </a:p>
          <a:p>
            <a:r>
              <a:rPr lang="en-GB" altLang="en-US" sz="1000" b="1"/>
              <a:t>x3 MLRS Battery</a:t>
            </a:r>
          </a:p>
        </p:txBody>
      </p:sp>
      <p:sp>
        <p:nvSpPr>
          <p:cNvPr id="56733" name="Line 413">
            <a:extLst>
              <a:ext uri="{FF2B5EF4-FFF2-40B4-BE49-F238E27FC236}">
                <a16:creationId xmlns:a16="http://schemas.microsoft.com/office/drawing/2014/main" id="{AE80EF9A-6548-40BB-84AF-D844D6814ED5}"/>
              </a:ext>
            </a:extLst>
          </p:cNvPr>
          <p:cNvSpPr>
            <a:spLocks noChangeShapeType="1"/>
          </p:cNvSpPr>
          <p:nvPr/>
        </p:nvSpPr>
        <p:spPr bwMode="auto">
          <a:xfrm>
            <a:off x="4222750" y="11874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734" name="Group 414">
            <a:extLst>
              <a:ext uri="{FF2B5EF4-FFF2-40B4-BE49-F238E27FC236}">
                <a16:creationId xmlns:a16="http://schemas.microsoft.com/office/drawing/2014/main" id="{149F368E-BB50-44B7-A7CE-AE9B44BE1498}"/>
              </a:ext>
            </a:extLst>
          </p:cNvPr>
          <p:cNvGrpSpPr>
            <a:grpSpLocks/>
          </p:cNvGrpSpPr>
          <p:nvPr/>
        </p:nvGrpSpPr>
        <p:grpSpPr bwMode="auto">
          <a:xfrm>
            <a:off x="4149725" y="1042988"/>
            <a:ext cx="231775" cy="157162"/>
            <a:chOff x="3339" y="2789"/>
            <a:chExt cx="146" cy="99"/>
          </a:xfrm>
        </p:grpSpPr>
        <p:sp>
          <p:nvSpPr>
            <p:cNvPr id="56735" name="Rectangle 415">
              <a:extLst>
                <a:ext uri="{FF2B5EF4-FFF2-40B4-BE49-F238E27FC236}">
                  <a16:creationId xmlns:a16="http://schemas.microsoft.com/office/drawing/2014/main" id="{2B182A70-2A6B-4075-BEF7-956D0F484B83}"/>
                </a:ext>
              </a:extLst>
            </p:cNvPr>
            <p:cNvSpPr>
              <a:spLocks noChangeAspect="1" noChangeArrowheads="1"/>
            </p:cNvSpPr>
            <p:nvPr/>
          </p:nvSpPr>
          <p:spPr bwMode="auto">
            <a:xfrm>
              <a:off x="3339" y="278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36" name="AutoShape 416">
              <a:extLst>
                <a:ext uri="{FF2B5EF4-FFF2-40B4-BE49-F238E27FC236}">
                  <a16:creationId xmlns:a16="http://schemas.microsoft.com/office/drawing/2014/main" id="{8A98E60F-F8F2-4322-B8CD-D8679B539A23}"/>
                </a:ext>
              </a:extLst>
            </p:cNvPr>
            <p:cNvSpPr>
              <a:spLocks noChangeAspect="1" noChangeArrowheads="1"/>
            </p:cNvSpPr>
            <p:nvPr/>
          </p:nvSpPr>
          <p:spPr bwMode="auto">
            <a:xfrm>
              <a:off x="3391" y="2821"/>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737" name="Group 417">
            <a:extLst>
              <a:ext uri="{FF2B5EF4-FFF2-40B4-BE49-F238E27FC236}">
                <a16:creationId xmlns:a16="http://schemas.microsoft.com/office/drawing/2014/main" id="{8EB5A28F-F211-406F-8B1D-CAB01F1FEE43}"/>
              </a:ext>
            </a:extLst>
          </p:cNvPr>
          <p:cNvGrpSpPr>
            <a:grpSpLocks/>
          </p:cNvGrpSpPr>
          <p:nvPr/>
        </p:nvGrpSpPr>
        <p:grpSpPr bwMode="auto">
          <a:xfrm>
            <a:off x="4227513" y="971550"/>
            <a:ext cx="74612" cy="26988"/>
            <a:chOff x="2373" y="1404"/>
            <a:chExt cx="47" cy="17"/>
          </a:xfrm>
        </p:grpSpPr>
        <p:sp>
          <p:nvSpPr>
            <p:cNvPr id="56738" name="Oval 418">
              <a:extLst>
                <a:ext uri="{FF2B5EF4-FFF2-40B4-BE49-F238E27FC236}">
                  <a16:creationId xmlns:a16="http://schemas.microsoft.com/office/drawing/2014/main" id="{A44F7443-11A3-419F-8714-DAC0E80543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739" name="Oval 419">
              <a:extLst>
                <a:ext uri="{FF2B5EF4-FFF2-40B4-BE49-F238E27FC236}">
                  <a16:creationId xmlns:a16="http://schemas.microsoft.com/office/drawing/2014/main" id="{65DC700E-1463-4421-BCBF-4C8DA7824E5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56740" name="Group 420">
            <a:extLst>
              <a:ext uri="{FF2B5EF4-FFF2-40B4-BE49-F238E27FC236}">
                <a16:creationId xmlns:a16="http://schemas.microsoft.com/office/drawing/2014/main" id="{9AD84B6E-E697-4431-BBA8-E52A6E5A8637}"/>
              </a:ext>
            </a:extLst>
          </p:cNvPr>
          <p:cNvGrpSpPr>
            <a:grpSpLocks/>
          </p:cNvGrpSpPr>
          <p:nvPr/>
        </p:nvGrpSpPr>
        <p:grpSpPr bwMode="auto">
          <a:xfrm>
            <a:off x="4149725" y="1331913"/>
            <a:ext cx="241300" cy="157162"/>
            <a:chOff x="2523" y="2472"/>
            <a:chExt cx="152" cy="99"/>
          </a:xfrm>
        </p:grpSpPr>
        <p:sp>
          <p:nvSpPr>
            <p:cNvPr id="56741" name="Rectangle 421">
              <a:extLst>
                <a:ext uri="{FF2B5EF4-FFF2-40B4-BE49-F238E27FC236}">
                  <a16:creationId xmlns:a16="http://schemas.microsoft.com/office/drawing/2014/main" id="{8DD9D187-E741-4C57-811B-6E6F73A78D7E}"/>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42" name="Oval 422">
              <a:extLst>
                <a:ext uri="{FF2B5EF4-FFF2-40B4-BE49-F238E27FC236}">
                  <a16:creationId xmlns:a16="http://schemas.microsoft.com/office/drawing/2014/main" id="{494F2ABC-6880-4763-8344-00055C3734A1}"/>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43" name="Line 423">
              <a:extLst>
                <a:ext uri="{FF2B5EF4-FFF2-40B4-BE49-F238E27FC236}">
                  <a16:creationId xmlns:a16="http://schemas.microsoft.com/office/drawing/2014/main" id="{DD555283-6002-445A-A124-7912375F7EA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44" name="Line 424">
              <a:extLst>
                <a:ext uri="{FF2B5EF4-FFF2-40B4-BE49-F238E27FC236}">
                  <a16:creationId xmlns:a16="http://schemas.microsoft.com/office/drawing/2014/main" id="{AE243132-AB17-477C-BC7C-B53EA1BBFA14}"/>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6745" name="Group 425">
            <a:extLst>
              <a:ext uri="{FF2B5EF4-FFF2-40B4-BE49-F238E27FC236}">
                <a16:creationId xmlns:a16="http://schemas.microsoft.com/office/drawing/2014/main" id="{BF3D95E7-08C4-4FC9-B840-ACB5F9A640C0}"/>
              </a:ext>
            </a:extLst>
          </p:cNvPr>
          <p:cNvGrpSpPr>
            <a:grpSpLocks/>
          </p:cNvGrpSpPr>
          <p:nvPr/>
        </p:nvGrpSpPr>
        <p:grpSpPr bwMode="auto">
          <a:xfrm>
            <a:off x="4232275" y="1260475"/>
            <a:ext cx="74613" cy="26988"/>
            <a:chOff x="2373" y="1404"/>
            <a:chExt cx="47" cy="17"/>
          </a:xfrm>
        </p:grpSpPr>
        <p:sp>
          <p:nvSpPr>
            <p:cNvPr id="56746" name="Oval 426">
              <a:extLst>
                <a:ext uri="{FF2B5EF4-FFF2-40B4-BE49-F238E27FC236}">
                  <a16:creationId xmlns:a16="http://schemas.microsoft.com/office/drawing/2014/main" id="{BF964645-8E69-4055-9165-62EB160CEFD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747" name="Oval 427">
              <a:extLst>
                <a:ext uri="{FF2B5EF4-FFF2-40B4-BE49-F238E27FC236}">
                  <a16:creationId xmlns:a16="http://schemas.microsoft.com/office/drawing/2014/main" id="{C89D7870-7318-4B4B-90E5-3F61BBD4F71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748" name="Text Box 428">
            <a:extLst>
              <a:ext uri="{FF2B5EF4-FFF2-40B4-BE49-F238E27FC236}">
                <a16:creationId xmlns:a16="http://schemas.microsoft.com/office/drawing/2014/main" id="{E90A0BAB-9B96-492B-929F-27349FBFA9FD}"/>
              </a:ext>
            </a:extLst>
          </p:cNvPr>
          <p:cNvSpPr txBox="1">
            <a:spLocks noChangeArrowheads="1"/>
          </p:cNvSpPr>
          <p:nvPr/>
        </p:nvSpPr>
        <p:spPr bwMode="auto">
          <a:xfrm>
            <a:off x="4365625" y="1187450"/>
            <a:ext cx="2344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x3 </a:t>
            </a:r>
            <a:r>
              <a:rPr lang="en-GB" altLang="en-US"/>
              <a:t>M113 APC </a:t>
            </a:r>
            <a:r>
              <a:rPr lang="en-GB" altLang="en-US" b="1"/>
              <a:t>(a)                                </a:t>
            </a:r>
            <a:r>
              <a:rPr lang="en-GB" altLang="en-US"/>
              <a:t>CWUS-12</a:t>
            </a:r>
            <a:endParaRPr lang="en-GB" altLang="en-US" b="1"/>
          </a:p>
        </p:txBody>
      </p:sp>
      <p:sp>
        <p:nvSpPr>
          <p:cNvPr id="56749" name="Text Box 429">
            <a:extLst>
              <a:ext uri="{FF2B5EF4-FFF2-40B4-BE49-F238E27FC236}">
                <a16:creationId xmlns:a16="http://schemas.microsoft.com/office/drawing/2014/main" id="{10AFCD5A-FFA2-46F0-8154-0B9B3ECC8715}"/>
              </a:ext>
            </a:extLst>
          </p:cNvPr>
          <p:cNvSpPr txBox="1">
            <a:spLocks noChangeArrowheads="1"/>
          </p:cNvSpPr>
          <p:nvPr/>
        </p:nvSpPr>
        <p:spPr bwMode="auto">
          <a:xfrm>
            <a:off x="4365625" y="900113"/>
            <a:ext cx="2319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a:t>
            </a:r>
          </a:p>
          <a:p>
            <a:r>
              <a:rPr lang="en-GB" altLang="en-US" b="1"/>
              <a:t>x3 </a:t>
            </a:r>
            <a:r>
              <a:rPr lang="en-GB" altLang="en-US"/>
              <a:t>Forward Observer                         CWUS-54</a:t>
            </a:r>
            <a:endParaRPr lang="en-GB" altLang="en-US" b="1"/>
          </a:p>
        </p:txBody>
      </p:sp>
      <p:sp>
        <p:nvSpPr>
          <p:cNvPr id="56750" name="Line 430">
            <a:extLst>
              <a:ext uri="{FF2B5EF4-FFF2-40B4-BE49-F238E27FC236}">
                <a16:creationId xmlns:a16="http://schemas.microsoft.com/office/drawing/2014/main" id="{6C154F9F-F544-4F1F-A71D-8341994458BC}"/>
              </a:ext>
            </a:extLst>
          </p:cNvPr>
          <p:cNvSpPr>
            <a:spLocks noChangeShapeType="1"/>
          </p:cNvSpPr>
          <p:nvPr/>
        </p:nvSpPr>
        <p:spPr bwMode="auto">
          <a:xfrm flipV="1">
            <a:off x="4006850" y="1116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51" name="Line 431">
            <a:extLst>
              <a:ext uri="{FF2B5EF4-FFF2-40B4-BE49-F238E27FC236}">
                <a16:creationId xmlns:a16="http://schemas.microsoft.com/office/drawing/2014/main" id="{BD7C165D-F248-4621-B52B-99E34146D100}"/>
              </a:ext>
            </a:extLst>
          </p:cNvPr>
          <p:cNvSpPr>
            <a:spLocks noChangeShapeType="1"/>
          </p:cNvSpPr>
          <p:nvPr/>
        </p:nvSpPr>
        <p:spPr bwMode="auto">
          <a:xfrm flipV="1">
            <a:off x="4006850" y="9001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6756" name="Group 436">
            <a:extLst>
              <a:ext uri="{FF2B5EF4-FFF2-40B4-BE49-F238E27FC236}">
                <a16:creationId xmlns:a16="http://schemas.microsoft.com/office/drawing/2014/main" id="{6C308EED-B9FB-48E6-94AA-EFE843E9847A}"/>
              </a:ext>
            </a:extLst>
          </p:cNvPr>
          <p:cNvGrpSpPr>
            <a:grpSpLocks/>
          </p:cNvGrpSpPr>
          <p:nvPr/>
        </p:nvGrpSpPr>
        <p:grpSpPr bwMode="auto">
          <a:xfrm>
            <a:off x="4232275" y="1547813"/>
            <a:ext cx="74613" cy="26987"/>
            <a:chOff x="2373" y="1404"/>
            <a:chExt cx="47" cy="17"/>
          </a:xfrm>
        </p:grpSpPr>
        <p:sp>
          <p:nvSpPr>
            <p:cNvPr id="56757" name="Oval 437">
              <a:extLst>
                <a:ext uri="{FF2B5EF4-FFF2-40B4-BE49-F238E27FC236}">
                  <a16:creationId xmlns:a16="http://schemas.microsoft.com/office/drawing/2014/main" id="{7A38C0E1-A1EB-4214-94C1-BEE07A395D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56758" name="Oval 438">
              <a:extLst>
                <a:ext uri="{FF2B5EF4-FFF2-40B4-BE49-F238E27FC236}">
                  <a16:creationId xmlns:a16="http://schemas.microsoft.com/office/drawing/2014/main" id="{8A6A9008-81ED-4730-B953-A47528980B8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56759" name="Line 439">
            <a:extLst>
              <a:ext uri="{FF2B5EF4-FFF2-40B4-BE49-F238E27FC236}">
                <a16:creationId xmlns:a16="http://schemas.microsoft.com/office/drawing/2014/main" id="{2FD9AE7A-046C-4B42-9F94-B9F12521D230}"/>
              </a:ext>
            </a:extLst>
          </p:cNvPr>
          <p:cNvSpPr>
            <a:spLocks noChangeShapeType="1"/>
          </p:cNvSpPr>
          <p:nvPr/>
        </p:nvSpPr>
        <p:spPr bwMode="auto">
          <a:xfrm>
            <a:off x="4006850" y="1692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60" name="Text Box 440">
            <a:extLst>
              <a:ext uri="{FF2B5EF4-FFF2-40B4-BE49-F238E27FC236}">
                <a16:creationId xmlns:a16="http://schemas.microsoft.com/office/drawing/2014/main" id="{2641F373-985B-43C7-A1CB-AD06D75A4062}"/>
              </a:ext>
            </a:extLst>
          </p:cNvPr>
          <p:cNvSpPr txBox="1">
            <a:spLocks noChangeArrowheads="1"/>
          </p:cNvSpPr>
          <p:nvPr/>
        </p:nvSpPr>
        <p:spPr bwMode="auto">
          <a:xfrm>
            <a:off x="4365625" y="1547813"/>
            <a:ext cx="6096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MLRS</a:t>
            </a:r>
            <a:endParaRPr lang="en-GB" altLang="en-US" b="1"/>
          </a:p>
        </p:txBody>
      </p:sp>
      <p:sp>
        <p:nvSpPr>
          <p:cNvPr id="56761" name="Text Box 441">
            <a:extLst>
              <a:ext uri="{FF2B5EF4-FFF2-40B4-BE49-F238E27FC236}">
                <a16:creationId xmlns:a16="http://schemas.microsoft.com/office/drawing/2014/main" id="{319CFCA1-EE05-4819-9336-E3B2C27C97F9}"/>
              </a:ext>
            </a:extLst>
          </p:cNvPr>
          <p:cNvSpPr txBox="1">
            <a:spLocks noChangeArrowheads="1"/>
          </p:cNvSpPr>
          <p:nvPr/>
        </p:nvSpPr>
        <p:spPr bwMode="auto">
          <a:xfrm>
            <a:off x="3644900" y="1763713"/>
            <a:ext cx="3078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From 1987: May replace M113 with:</a:t>
            </a:r>
          </a:p>
          <a:p>
            <a:r>
              <a:rPr lang="en-GB" altLang="en-US"/>
              <a:t>     M981 FIST-V Fire Support OP Vehicle                   CWUS-20</a:t>
            </a:r>
          </a:p>
        </p:txBody>
      </p:sp>
      <p:grpSp>
        <p:nvGrpSpPr>
          <p:cNvPr id="56762" name="Group 442">
            <a:extLst>
              <a:ext uri="{FF2B5EF4-FFF2-40B4-BE49-F238E27FC236}">
                <a16:creationId xmlns:a16="http://schemas.microsoft.com/office/drawing/2014/main" id="{861B44A2-4EBD-49C0-82D7-10FF7E418E3B}"/>
              </a:ext>
            </a:extLst>
          </p:cNvPr>
          <p:cNvGrpSpPr>
            <a:grpSpLocks/>
          </p:cNvGrpSpPr>
          <p:nvPr/>
        </p:nvGrpSpPr>
        <p:grpSpPr bwMode="auto">
          <a:xfrm>
            <a:off x="4149725" y="1619250"/>
            <a:ext cx="215900" cy="144463"/>
            <a:chOff x="2886" y="3016"/>
            <a:chExt cx="136" cy="91"/>
          </a:xfrm>
        </p:grpSpPr>
        <p:sp>
          <p:nvSpPr>
            <p:cNvPr id="56763" name="Rectangle 443">
              <a:extLst>
                <a:ext uri="{FF2B5EF4-FFF2-40B4-BE49-F238E27FC236}">
                  <a16:creationId xmlns:a16="http://schemas.microsoft.com/office/drawing/2014/main" id="{2ADF28A4-0218-4527-BFB4-7E7ECE2CBA09}"/>
                </a:ext>
              </a:extLst>
            </p:cNvPr>
            <p:cNvSpPr>
              <a:spLocks noChangeAspect="1" noChangeArrowheads="1"/>
            </p:cNvSpPr>
            <p:nvPr/>
          </p:nvSpPr>
          <p:spPr bwMode="auto">
            <a:xfrm>
              <a:off x="2886" y="3016"/>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64" name="Freeform 444">
              <a:extLst>
                <a:ext uri="{FF2B5EF4-FFF2-40B4-BE49-F238E27FC236}">
                  <a16:creationId xmlns:a16="http://schemas.microsoft.com/office/drawing/2014/main" id="{C2AC1CD0-0380-4627-826E-D64B624DAC32}"/>
                </a:ext>
              </a:extLst>
            </p:cNvPr>
            <p:cNvSpPr>
              <a:spLocks/>
            </p:cNvSpPr>
            <p:nvPr/>
          </p:nvSpPr>
          <p:spPr bwMode="auto">
            <a:xfrm>
              <a:off x="2929" y="3028"/>
              <a:ext cx="51" cy="49"/>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65" name="Freeform 445">
              <a:extLst>
                <a:ext uri="{FF2B5EF4-FFF2-40B4-BE49-F238E27FC236}">
                  <a16:creationId xmlns:a16="http://schemas.microsoft.com/office/drawing/2014/main" id="{377C306B-F739-4DA9-9D7A-0A5059CF216D}"/>
                </a:ext>
              </a:extLst>
            </p:cNvPr>
            <p:cNvSpPr>
              <a:spLocks/>
            </p:cNvSpPr>
            <p:nvPr/>
          </p:nvSpPr>
          <p:spPr bwMode="auto">
            <a:xfrm>
              <a:off x="2932" y="3067"/>
              <a:ext cx="1" cy="10"/>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66" name="Line 446">
              <a:extLst>
                <a:ext uri="{FF2B5EF4-FFF2-40B4-BE49-F238E27FC236}">
                  <a16:creationId xmlns:a16="http://schemas.microsoft.com/office/drawing/2014/main" id="{863D06ED-10C8-4B99-8175-A908508D2217}"/>
                </a:ext>
              </a:extLst>
            </p:cNvPr>
            <p:cNvSpPr>
              <a:spLocks noChangeAspect="1" noChangeShapeType="1"/>
            </p:cNvSpPr>
            <p:nvPr/>
          </p:nvSpPr>
          <p:spPr bwMode="auto">
            <a:xfrm flipH="1">
              <a:off x="2955" y="3046"/>
              <a:ext cx="0" cy="57"/>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6771" name="Group 451">
            <a:extLst>
              <a:ext uri="{FF2B5EF4-FFF2-40B4-BE49-F238E27FC236}">
                <a16:creationId xmlns:a16="http://schemas.microsoft.com/office/drawing/2014/main" id="{4D7A33B7-CC21-4A5B-B336-31D9DBD4BBC0}"/>
              </a:ext>
            </a:extLst>
          </p:cNvPr>
          <p:cNvGrpSpPr>
            <a:grpSpLocks/>
          </p:cNvGrpSpPr>
          <p:nvPr/>
        </p:nvGrpSpPr>
        <p:grpSpPr bwMode="auto">
          <a:xfrm>
            <a:off x="3679825" y="2339975"/>
            <a:ext cx="76200" cy="63500"/>
            <a:chOff x="2539" y="543"/>
            <a:chExt cx="48" cy="40"/>
          </a:xfrm>
        </p:grpSpPr>
        <p:sp>
          <p:nvSpPr>
            <p:cNvPr id="56772" name="Line 452">
              <a:extLst>
                <a:ext uri="{FF2B5EF4-FFF2-40B4-BE49-F238E27FC236}">
                  <a16:creationId xmlns:a16="http://schemas.microsoft.com/office/drawing/2014/main" id="{C03FE660-97AC-49A8-B1A3-AF4575A1F58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73" name="Line 453">
              <a:extLst>
                <a:ext uri="{FF2B5EF4-FFF2-40B4-BE49-F238E27FC236}">
                  <a16:creationId xmlns:a16="http://schemas.microsoft.com/office/drawing/2014/main" id="{07AC673B-225D-47AE-9710-9FF7D77B292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774" name="Text Box 454">
            <a:extLst>
              <a:ext uri="{FF2B5EF4-FFF2-40B4-BE49-F238E27FC236}">
                <a16:creationId xmlns:a16="http://schemas.microsoft.com/office/drawing/2014/main" id="{0A5BDE0F-271A-450B-86C1-8DD79B65BFAD}"/>
              </a:ext>
            </a:extLst>
          </p:cNvPr>
          <p:cNvSpPr txBox="1">
            <a:spLocks noChangeArrowheads="1"/>
          </p:cNvSpPr>
          <p:nvPr/>
        </p:nvSpPr>
        <p:spPr bwMode="auto">
          <a:xfrm>
            <a:off x="3860800" y="226853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CWUS-11</a:t>
            </a:r>
          </a:p>
          <a:p>
            <a:r>
              <a:rPr lang="en-GB" altLang="en-US" sz="1000" b="1"/>
              <a:t>Corps Field Artillery Brigade </a:t>
            </a:r>
            <a:r>
              <a:rPr lang="en-GB" altLang="en-US" b="1"/>
              <a:t>(a)</a:t>
            </a:r>
            <a:endParaRPr lang="en-GB" altLang="en-US" sz="1000" b="1"/>
          </a:p>
        </p:txBody>
      </p:sp>
      <p:grpSp>
        <p:nvGrpSpPr>
          <p:cNvPr id="56775" name="Group 455">
            <a:extLst>
              <a:ext uri="{FF2B5EF4-FFF2-40B4-BE49-F238E27FC236}">
                <a16:creationId xmlns:a16="http://schemas.microsoft.com/office/drawing/2014/main" id="{CF121B43-E167-45ED-A106-88275645054B}"/>
              </a:ext>
            </a:extLst>
          </p:cNvPr>
          <p:cNvGrpSpPr>
            <a:grpSpLocks/>
          </p:cNvGrpSpPr>
          <p:nvPr/>
        </p:nvGrpSpPr>
        <p:grpSpPr bwMode="auto">
          <a:xfrm>
            <a:off x="3860800" y="2844800"/>
            <a:ext cx="288925" cy="217488"/>
            <a:chOff x="2931" y="2925"/>
            <a:chExt cx="151" cy="99"/>
          </a:xfrm>
        </p:grpSpPr>
        <p:sp>
          <p:nvSpPr>
            <p:cNvPr id="56776" name="Rectangle 456">
              <a:extLst>
                <a:ext uri="{FF2B5EF4-FFF2-40B4-BE49-F238E27FC236}">
                  <a16:creationId xmlns:a16="http://schemas.microsoft.com/office/drawing/2014/main" id="{7CC366DD-0EDA-44F3-A88E-DB17630098B2}"/>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77" name="Oval 457">
              <a:extLst>
                <a:ext uri="{FF2B5EF4-FFF2-40B4-BE49-F238E27FC236}">
                  <a16:creationId xmlns:a16="http://schemas.microsoft.com/office/drawing/2014/main" id="{7E8D0207-E787-436E-B05E-3D3396662A6C}"/>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78" name="Oval 458">
              <a:extLst>
                <a:ext uri="{FF2B5EF4-FFF2-40B4-BE49-F238E27FC236}">
                  <a16:creationId xmlns:a16="http://schemas.microsoft.com/office/drawing/2014/main" id="{6BCB321A-A407-499D-A749-218C9D4ECD08}"/>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779" name="Group 459">
            <a:extLst>
              <a:ext uri="{FF2B5EF4-FFF2-40B4-BE49-F238E27FC236}">
                <a16:creationId xmlns:a16="http://schemas.microsoft.com/office/drawing/2014/main" id="{25D77D4F-3A93-4550-B5BF-C555C8A4EEC3}"/>
              </a:ext>
            </a:extLst>
          </p:cNvPr>
          <p:cNvGrpSpPr>
            <a:grpSpLocks/>
          </p:cNvGrpSpPr>
          <p:nvPr/>
        </p:nvGrpSpPr>
        <p:grpSpPr bwMode="auto">
          <a:xfrm>
            <a:off x="3967163" y="2771775"/>
            <a:ext cx="76200" cy="63500"/>
            <a:chOff x="2443" y="447"/>
            <a:chExt cx="48" cy="40"/>
          </a:xfrm>
        </p:grpSpPr>
        <p:sp>
          <p:nvSpPr>
            <p:cNvPr id="56780" name="Line 460">
              <a:extLst>
                <a:ext uri="{FF2B5EF4-FFF2-40B4-BE49-F238E27FC236}">
                  <a16:creationId xmlns:a16="http://schemas.microsoft.com/office/drawing/2014/main" id="{2A297DAF-443C-435B-8D18-C900D8BC572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81" name="Line 461">
              <a:extLst>
                <a:ext uri="{FF2B5EF4-FFF2-40B4-BE49-F238E27FC236}">
                  <a16:creationId xmlns:a16="http://schemas.microsoft.com/office/drawing/2014/main" id="{015BB38B-316F-4BA5-B785-4FBE6850086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782" name="Text Box 462">
            <a:extLst>
              <a:ext uri="{FF2B5EF4-FFF2-40B4-BE49-F238E27FC236}">
                <a16:creationId xmlns:a16="http://schemas.microsoft.com/office/drawing/2014/main" id="{DA0C9536-F5C3-4514-AEC1-1D20A28D9D2B}"/>
              </a:ext>
            </a:extLst>
          </p:cNvPr>
          <p:cNvSpPr txBox="1">
            <a:spLocks noChangeArrowheads="1"/>
          </p:cNvSpPr>
          <p:nvPr/>
        </p:nvSpPr>
        <p:spPr bwMode="auto">
          <a:xfrm>
            <a:off x="4149725" y="270033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CWUS-01</a:t>
            </a:r>
          </a:p>
          <a:p>
            <a:r>
              <a:rPr lang="en-GB" altLang="en-US" sz="1000" b="1"/>
              <a:t>x1 SP Field Artillery Battalion</a:t>
            </a:r>
          </a:p>
        </p:txBody>
      </p:sp>
      <p:grpSp>
        <p:nvGrpSpPr>
          <p:cNvPr id="56783" name="Group 463">
            <a:extLst>
              <a:ext uri="{FF2B5EF4-FFF2-40B4-BE49-F238E27FC236}">
                <a16:creationId xmlns:a16="http://schemas.microsoft.com/office/drawing/2014/main" id="{8376296C-8F15-42CF-B69A-3B6D64DE1FAE}"/>
              </a:ext>
            </a:extLst>
          </p:cNvPr>
          <p:cNvGrpSpPr>
            <a:grpSpLocks/>
          </p:cNvGrpSpPr>
          <p:nvPr/>
        </p:nvGrpSpPr>
        <p:grpSpPr bwMode="auto">
          <a:xfrm>
            <a:off x="3860800" y="3275013"/>
            <a:ext cx="288925" cy="217487"/>
            <a:chOff x="2931" y="2925"/>
            <a:chExt cx="151" cy="99"/>
          </a:xfrm>
        </p:grpSpPr>
        <p:sp>
          <p:nvSpPr>
            <p:cNvPr id="56784" name="Rectangle 464">
              <a:extLst>
                <a:ext uri="{FF2B5EF4-FFF2-40B4-BE49-F238E27FC236}">
                  <a16:creationId xmlns:a16="http://schemas.microsoft.com/office/drawing/2014/main" id="{16D15215-8B7C-4F26-A8D8-7088C377CC61}"/>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85" name="Oval 465">
              <a:extLst>
                <a:ext uri="{FF2B5EF4-FFF2-40B4-BE49-F238E27FC236}">
                  <a16:creationId xmlns:a16="http://schemas.microsoft.com/office/drawing/2014/main" id="{39867213-D141-4ECD-AF95-7D0786C2E836}"/>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86" name="Oval 466">
              <a:extLst>
                <a:ext uri="{FF2B5EF4-FFF2-40B4-BE49-F238E27FC236}">
                  <a16:creationId xmlns:a16="http://schemas.microsoft.com/office/drawing/2014/main" id="{D9CB70A8-5D71-4C3F-A22D-F9EB94A54B64}"/>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787" name="Group 467">
            <a:extLst>
              <a:ext uri="{FF2B5EF4-FFF2-40B4-BE49-F238E27FC236}">
                <a16:creationId xmlns:a16="http://schemas.microsoft.com/office/drawing/2014/main" id="{A5F31EBE-1110-4570-B26E-EC964F909D1B}"/>
              </a:ext>
            </a:extLst>
          </p:cNvPr>
          <p:cNvGrpSpPr>
            <a:grpSpLocks/>
          </p:cNvGrpSpPr>
          <p:nvPr/>
        </p:nvGrpSpPr>
        <p:grpSpPr bwMode="auto">
          <a:xfrm>
            <a:off x="3967163" y="3203575"/>
            <a:ext cx="76200" cy="63500"/>
            <a:chOff x="2443" y="447"/>
            <a:chExt cx="48" cy="40"/>
          </a:xfrm>
        </p:grpSpPr>
        <p:sp>
          <p:nvSpPr>
            <p:cNvPr id="56788" name="Line 468">
              <a:extLst>
                <a:ext uri="{FF2B5EF4-FFF2-40B4-BE49-F238E27FC236}">
                  <a16:creationId xmlns:a16="http://schemas.microsoft.com/office/drawing/2014/main" id="{F74585EE-01E3-4A8D-8D0D-A6F3DD721D0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89" name="Line 469">
              <a:extLst>
                <a:ext uri="{FF2B5EF4-FFF2-40B4-BE49-F238E27FC236}">
                  <a16:creationId xmlns:a16="http://schemas.microsoft.com/office/drawing/2014/main" id="{EF628E5C-E89A-47FC-AC53-F98E3488761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790" name="Text Box 470">
            <a:extLst>
              <a:ext uri="{FF2B5EF4-FFF2-40B4-BE49-F238E27FC236}">
                <a16:creationId xmlns:a16="http://schemas.microsoft.com/office/drawing/2014/main" id="{CBD640D5-BE75-4E52-B97F-14C5015F92E8}"/>
              </a:ext>
            </a:extLst>
          </p:cNvPr>
          <p:cNvSpPr txBox="1">
            <a:spLocks noChangeArrowheads="1"/>
          </p:cNvSpPr>
          <p:nvPr/>
        </p:nvSpPr>
        <p:spPr bwMode="auto">
          <a:xfrm>
            <a:off x="4149725" y="3132138"/>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CWUS-07</a:t>
            </a:r>
          </a:p>
          <a:p>
            <a:r>
              <a:rPr lang="en-GB" altLang="en-US" sz="1000" b="1"/>
              <a:t>x3 SP Heavy Artillery Battalion </a:t>
            </a:r>
            <a:r>
              <a:rPr lang="en-GB" altLang="en-US" b="1"/>
              <a:t>(b)</a:t>
            </a:r>
            <a:endParaRPr lang="en-GB" altLang="en-US" sz="1000" b="1"/>
          </a:p>
        </p:txBody>
      </p:sp>
      <p:sp>
        <p:nvSpPr>
          <p:cNvPr id="56791" name="Line 471">
            <a:extLst>
              <a:ext uri="{FF2B5EF4-FFF2-40B4-BE49-F238E27FC236}">
                <a16:creationId xmlns:a16="http://schemas.microsoft.com/office/drawing/2014/main" id="{16A90324-E013-4AF9-A44A-56884E8FE608}"/>
              </a:ext>
            </a:extLst>
          </p:cNvPr>
          <p:cNvSpPr>
            <a:spLocks noChangeShapeType="1"/>
          </p:cNvSpPr>
          <p:nvPr/>
        </p:nvSpPr>
        <p:spPr bwMode="auto">
          <a:xfrm>
            <a:off x="3716338" y="33480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92" name="Line 472">
            <a:extLst>
              <a:ext uri="{FF2B5EF4-FFF2-40B4-BE49-F238E27FC236}">
                <a16:creationId xmlns:a16="http://schemas.microsoft.com/office/drawing/2014/main" id="{D9B11658-E00C-4ECF-852A-B5769AE0C6B2}"/>
              </a:ext>
            </a:extLst>
          </p:cNvPr>
          <p:cNvSpPr>
            <a:spLocks noChangeShapeType="1"/>
          </p:cNvSpPr>
          <p:nvPr/>
        </p:nvSpPr>
        <p:spPr bwMode="auto">
          <a:xfrm>
            <a:off x="3716338" y="29162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93" name="Line 473">
            <a:extLst>
              <a:ext uri="{FF2B5EF4-FFF2-40B4-BE49-F238E27FC236}">
                <a16:creationId xmlns:a16="http://schemas.microsoft.com/office/drawing/2014/main" id="{7A5C5613-2B2F-4C0D-B809-94917E6A8861}"/>
              </a:ext>
            </a:extLst>
          </p:cNvPr>
          <p:cNvSpPr>
            <a:spLocks noChangeShapeType="1"/>
          </p:cNvSpPr>
          <p:nvPr/>
        </p:nvSpPr>
        <p:spPr bwMode="auto">
          <a:xfrm flipV="1">
            <a:off x="3716338" y="2628900"/>
            <a:ext cx="0" cy="719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794" name="Text Box 474">
            <a:extLst>
              <a:ext uri="{FF2B5EF4-FFF2-40B4-BE49-F238E27FC236}">
                <a16:creationId xmlns:a16="http://schemas.microsoft.com/office/drawing/2014/main" id="{0E5EB071-6842-4E4D-B6BB-E058C75F7427}"/>
              </a:ext>
            </a:extLst>
          </p:cNvPr>
          <p:cNvSpPr txBox="1">
            <a:spLocks noChangeArrowheads="1"/>
          </p:cNvSpPr>
          <p:nvPr/>
        </p:nvSpPr>
        <p:spPr bwMode="auto">
          <a:xfrm>
            <a:off x="3573463" y="3565525"/>
            <a:ext cx="31686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Each US Corps in West Germany had </a:t>
            </a:r>
            <a:r>
              <a:rPr lang="en-GB" altLang="en-US" b="1"/>
              <a:t>x2 </a:t>
            </a:r>
            <a:r>
              <a:rPr lang="en-GB" altLang="en-US"/>
              <a:t>or </a:t>
            </a:r>
            <a:r>
              <a:rPr lang="en-GB" altLang="en-US" b="1"/>
              <a:t>x3 </a:t>
            </a:r>
            <a:r>
              <a:rPr lang="en-GB" altLang="en-US"/>
              <a:t>such Brigades, with another </a:t>
            </a:r>
            <a:r>
              <a:rPr lang="en-GB" altLang="en-US" b="1"/>
              <a:t>x3 </a:t>
            </a:r>
            <a:r>
              <a:rPr lang="en-GB" altLang="en-US"/>
              <a:t>Brigades available as REFORGER units with III Corps in the USA.</a:t>
            </a:r>
            <a:endParaRPr lang="en-GB" altLang="en-US" b="1"/>
          </a:p>
          <a:p>
            <a:endParaRPr lang="en-GB" altLang="en-US" b="1"/>
          </a:p>
          <a:p>
            <a:r>
              <a:rPr lang="en-GB" altLang="en-US" b="1"/>
              <a:t>(b) </a:t>
            </a:r>
            <a:r>
              <a:rPr lang="en-GB" altLang="en-US"/>
              <a:t>Mid-1980s: May replace </a:t>
            </a:r>
            <a:r>
              <a:rPr lang="en-GB" altLang="en-US" b="1"/>
              <a:t>x1 </a:t>
            </a:r>
            <a:r>
              <a:rPr lang="en-GB" altLang="en-US"/>
              <a:t>SP Heavy Artillery Battalion with </a:t>
            </a:r>
            <a:r>
              <a:rPr lang="en-GB" altLang="en-US" b="1"/>
              <a:t>x1 </a:t>
            </a:r>
            <a:r>
              <a:rPr lang="en-GB" altLang="en-US"/>
              <a:t>MLRS Battalion (FSE CWUS-09).</a:t>
            </a:r>
            <a:endParaRPr lang="en-GB" altLang="en-US" b="1"/>
          </a:p>
        </p:txBody>
      </p:sp>
      <p:grpSp>
        <p:nvGrpSpPr>
          <p:cNvPr id="56795" name="Group 475">
            <a:extLst>
              <a:ext uri="{FF2B5EF4-FFF2-40B4-BE49-F238E27FC236}">
                <a16:creationId xmlns:a16="http://schemas.microsoft.com/office/drawing/2014/main" id="{3822E5F9-C667-4AD7-9D94-28A899EFE229}"/>
              </a:ext>
            </a:extLst>
          </p:cNvPr>
          <p:cNvGrpSpPr>
            <a:grpSpLocks/>
          </p:cNvGrpSpPr>
          <p:nvPr/>
        </p:nvGrpSpPr>
        <p:grpSpPr bwMode="auto">
          <a:xfrm>
            <a:off x="3573463" y="2413000"/>
            <a:ext cx="288925" cy="217488"/>
            <a:chOff x="2931" y="2925"/>
            <a:chExt cx="151" cy="99"/>
          </a:xfrm>
        </p:grpSpPr>
        <p:sp>
          <p:nvSpPr>
            <p:cNvPr id="56796" name="Rectangle 476">
              <a:extLst>
                <a:ext uri="{FF2B5EF4-FFF2-40B4-BE49-F238E27FC236}">
                  <a16:creationId xmlns:a16="http://schemas.microsoft.com/office/drawing/2014/main" id="{A2A00FAD-FCA9-41AE-A884-64A995EF9E25}"/>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97" name="Oval 477">
              <a:extLst>
                <a:ext uri="{FF2B5EF4-FFF2-40B4-BE49-F238E27FC236}">
                  <a16:creationId xmlns:a16="http://schemas.microsoft.com/office/drawing/2014/main" id="{D6463ADD-9D11-4496-A6BF-6FCB9D74B8E4}"/>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798" name="Oval 478">
              <a:extLst>
                <a:ext uri="{FF2B5EF4-FFF2-40B4-BE49-F238E27FC236}">
                  <a16:creationId xmlns:a16="http://schemas.microsoft.com/office/drawing/2014/main" id="{F53840A5-79D0-4014-9D1C-CF7921DFF683}"/>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799" name="Group 479">
            <a:extLst>
              <a:ext uri="{FF2B5EF4-FFF2-40B4-BE49-F238E27FC236}">
                <a16:creationId xmlns:a16="http://schemas.microsoft.com/office/drawing/2014/main" id="{44F5F59A-43FF-4AFE-B63A-019C658D2091}"/>
              </a:ext>
            </a:extLst>
          </p:cNvPr>
          <p:cNvGrpSpPr>
            <a:grpSpLocks/>
          </p:cNvGrpSpPr>
          <p:nvPr/>
        </p:nvGrpSpPr>
        <p:grpSpPr bwMode="auto">
          <a:xfrm>
            <a:off x="3571875" y="4716463"/>
            <a:ext cx="288925" cy="215900"/>
            <a:chOff x="2296" y="3061"/>
            <a:chExt cx="151" cy="99"/>
          </a:xfrm>
        </p:grpSpPr>
        <p:sp>
          <p:nvSpPr>
            <p:cNvPr id="56800" name="Rectangle 480">
              <a:extLst>
                <a:ext uri="{FF2B5EF4-FFF2-40B4-BE49-F238E27FC236}">
                  <a16:creationId xmlns:a16="http://schemas.microsoft.com/office/drawing/2014/main" id="{9A4621B0-292E-47EA-81A7-6BF92C496513}"/>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801" name="Oval 481">
              <a:extLst>
                <a:ext uri="{FF2B5EF4-FFF2-40B4-BE49-F238E27FC236}">
                  <a16:creationId xmlns:a16="http://schemas.microsoft.com/office/drawing/2014/main" id="{61B657D8-6ABC-4F4C-8275-F5E1636AD672}"/>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6805" name="Text Box 485">
            <a:extLst>
              <a:ext uri="{FF2B5EF4-FFF2-40B4-BE49-F238E27FC236}">
                <a16:creationId xmlns:a16="http://schemas.microsoft.com/office/drawing/2014/main" id="{6D3A69CA-D331-42E3-9B7C-CB4AB0FF125C}"/>
              </a:ext>
            </a:extLst>
          </p:cNvPr>
          <p:cNvSpPr txBox="1">
            <a:spLocks noChangeArrowheads="1"/>
          </p:cNvSpPr>
          <p:nvPr/>
        </p:nvSpPr>
        <p:spPr bwMode="auto">
          <a:xfrm>
            <a:off x="3860800" y="457200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CWUS-12</a:t>
            </a:r>
          </a:p>
          <a:p>
            <a:r>
              <a:rPr lang="en-GB" altLang="en-US" sz="1000" b="1"/>
              <a:t>Field Artillery Brigade (Airborne) </a:t>
            </a:r>
            <a:r>
              <a:rPr lang="en-GB" altLang="en-US" b="1"/>
              <a:t>(a)</a:t>
            </a:r>
            <a:endParaRPr lang="en-GB" altLang="en-US" sz="1000" b="1"/>
          </a:p>
        </p:txBody>
      </p:sp>
      <p:sp>
        <p:nvSpPr>
          <p:cNvPr id="56807" name="Line 487">
            <a:extLst>
              <a:ext uri="{FF2B5EF4-FFF2-40B4-BE49-F238E27FC236}">
                <a16:creationId xmlns:a16="http://schemas.microsoft.com/office/drawing/2014/main" id="{E5082209-7170-4822-8489-183C50069172}"/>
              </a:ext>
            </a:extLst>
          </p:cNvPr>
          <p:cNvSpPr>
            <a:spLocks noChangeShapeType="1"/>
          </p:cNvSpPr>
          <p:nvPr/>
        </p:nvSpPr>
        <p:spPr bwMode="auto">
          <a:xfrm>
            <a:off x="3716338" y="52197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08" name="Line 488">
            <a:extLst>
              <a:ext uri="{FF2B5EF4-FFF2-40B4-BE49-F238E27FC236}">
                <a16:creationId xmlns:a16="http://schemas.microsoft.com/office/drawing/2014/main" id="{C7FFB85C-8C8B-4772-8573-06A591454AC2}"/>
              </a:ext>
            </a:extLst>
          </p:cNvPr>
          <p:cNvSpPr>
            <a:spLocks noChangeShapeType="1"/>
          </p:cNvSpPr>
          <p:nvPr/>
        </p:nvSpPr>
        <p:spPr bwMode="auto">
          <a:xfrm>
            <a:off x="3716338" y="493236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09" name="Text Box 489">
            <a:extLst>
              <a:ext uri="{FF2B5EF4-FFF2-40B4-BE49-F238E27FC236}">
                <a16:creationId xmlns:a16="http://schemas.microsoft.com/office/drawing/2014/main" id="{EB853AB6-6BF5-4B83-879A-EE5490C464F7}"/>
              </a:ext>
            </a:extLst>
          </p:cNvPr>
          <p:cNvSpPr txBox="1">
            <a:spLocks noChangeArrowheads="1"/>
          </p:cNvSpPr>
          <p:nvPr/>
        </p:nvSpPr>
        <p:spPr bwMode="auto">
          <a:xfrm>
            <a:off x="4148138" y="5003800"/>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CWUS-05</a:t>
            </a:r>
          </a:p>
          <a:p>
            <a:r>
              <a:rPr lang="en-GB" altLang="en-US" sz="1000" b="1"/>
              <a:t>x3 Field Artillery Battalion</a:t>
            </a:r>
          </a:p>
        </p:txBody>
      </p:sp>
      <p:grpSp>
        <p:nvGrpSpPr>
          <p:cNvPr id="56810" name="Group 490">
            <a:extLst>
              <a:ext uri="{FF2B5EF4-FFF2-40B4-BE49-F238E27FC236}">
                <a16:creationId xmlns:a16="http://schemas.microsoft.com/office/drawing/2014/main" id="{A29C114E-36FD-404C-8D66-BAAA3371C6B0}"/>
              </a:ext>
            </a:extLst>
          </p:cNvPr>
          <p:cNvGrpSpPr>
            <a:grpSpLocks/>
          </p:cNvGrpSpPr>
          <p:nvPr/>
        </p:nvGrpSpPr>
        <p:grpSpPr bwMode="auto">
          <a:xfrm>
            <a:off x="3859213" y="5148263"/>
            <a:ext cx="288925" cy="215900"/>
            <a:chOff x="2296" y="3061"/>
            <a:chExt cx="151" cy="99"/>
          </a:xfrm>
        </p:grpSpPr>
        <p:sp>
          <p:nvSpPr>
            <p:cNvPr id="56811" name="Rectangle 491">
              <a:extLst>
                <a:ext uri="{FF2B5EF4-FFF2-40B4-BE49-F238E27FC236}">
                  <a16:creationId xmlns:a16="http://schemas.microsoft.com/office/drawing/2014/main" id="{698D9C94-C24B-4036-8822-C9C898252A02}"/>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812" name="Oval 492">
              <a:extLst>
                <a:ext uri="{FF2B5EF4-FFF2-40B4-BE49-F238E27FC236}">
                  <a16:creationId xmlns:a16="http://schemas.microsoft.com/office/drawing/2014/main" id="{30F5A3DF-4112-452D-98D1-52D5067653D1}"/>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813" name="Group 493">
            <a:extLst>
              <a:ext uri="{FF2B5EF4-FFF2-40B4-BE49-F238E27FC236}">
                <a16:creationId xmlns:a16="http://schemas.microsoft.com/office/drawing/2014/main" id="{6F36F920-53C9-4B24-AF49-9CCB7F04574A}"/>
              </a:ext>
            </a:extLst>
          </p:cNvPr>
          <p:cNvGrpSpPr>
            <a:grpSpLocks/>
          </p:cNvGrpSpPr>
          <p:nvPr/>
        </p:nvGrpSpPr>
        <p:grpSpPr bwMode="auto">
          <a:xfrm>
            <a:off x="3678238" y="4643438"/>
            <a:ext cx="76200" cy="63500"/>
            <a:chOff x="2539" y="543"/>
            <a:chExt cx="48" cy="40"/>
          </a:xfrm>
        </p:grpSpPr>
        <p:sp>
          <p:nvSpPr>
            <p:cNvPr id="56814" name="Line 494">
              <a:extLst>
                <a:ext uri="{FF2B5EF4-FFF2-40B4-BE49-F238E27FC236}">
                  <a16:creationId xmlns:a16="http://schemas.microsoft.com/office/drawing/2014/main" id="{30460A5F-51D5-4D52-B6C0-7A13763AA31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815" name="Line 495">
              <a:extLst>
                <a:ext uri="{FF2B5EF4-FFF2-40B4-BE49-F238E27FC236}">
                  <a16:creationId xmlns:a16="http://schemas.microsoft.com/office/drawing/2014/main" id="{7EAA1991-3D41-49BE-8CD9-DE0DADFD92B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6816" name="Group 496">
            <a:extLst>
              <a:ext uri="{FF2B5EF4-FFF2-40B4-BE49-F238E27FC236}">
                <a16:creationId xmlns:a16="http://schemas.microsoft.com/office/drawing/2014/main" id="{12DA14D9-B7DC-4422-A088-B10FBF5F155C}"/>
              </a:ext>
            </a:extLst>
          </p:cNvPr>
          <p:cNvGrpSpPr>
            <a:grpSpLocks/>
          </p:cNvGrpSpPr>
          <p:nvPr/>
        </p:nvGrpSpPr>
        <p:grpSpPr bwMode="auto">
          <a:xfrm>
            <a:off x="3965575" y="5075238"/>
            <a:ext cx="76200" cy="63500"/>
            <a:chOff x="2443" y="447"/>
            <a:chExt cx="48" cy="40"/>
          </a:xfrm>
        </p:grpSpPr>
        <p:sp>
          <p:nvSpPr>
            <p:cNvPr id="56817" name="Line 497">
              <a:extLst>
                <a:ext uri="{FF2B5EF4-FFF2-40B4-BE49-F238E27FC236}">
                  <a16:creationId xmlns:a16="http://schemas.microsoft.com/office/drawing/2014/main" id="{B1CD44CF-2098-4C23-BC7B-380A0DDD910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18" name="Line 498">
              <a:extLst>
                <a:ext uri="{FF2B5EF4-FFF2-40B4-BE49-F238E27FC236}">
                  <a16:creationId xmlns:a16="http://schemas.microsoft.com/office/drawing/2014/main" id="{42A16BBF-450E-4D7F-A34C-7C65E63C61E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819" name="Text Box 499">
            <a:extLst>
              <a:ext uri="{FF2B5EF4-FFF2-40B4-BE49-F238E27FC236}">
                <a16:creationId xmlns:a16="http://schemas.microsoft.com/office/drawing/2014/main" id="{1B9A6214-3FD1-4E63-A56E-A1AA7B1EBB31}"/>
              </a:ext>
            </a:extLst>
          </p:cNvPr>
          <p:cNvSpPr txBox="1">
            <a:spLocks noChangeArrowheads="1"/>
          </p:cNvSpPr>
          <p:nvPr/>
        </p:nvSpPr>
        <p:spPr bwMode="auto">
          <a:xfrm>
            <a:off x="3551238" y="5435600"/>
            <a:ext cx="31892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US XVIII Airborne Corps had one such Brigade as its sole general support artillery unit.  One of the three battalions was a dedicated Airborne unit, though was still armed with M198 155mm Howitzers, so makes no difference in game terms.</a:t>
            </a:r>
            <a:endParaRPr lang="en-GB" altLang="en-US" b="1"/>
          </a:p>
        </p:txBody>
      </p:sp>
      <p:grpSp>
        <p:nvGrpSpPr>
          <p:cNvPr id="56820" name="Group 500">
            <a:extLst>
              <a:ext uri="{FF2B5EF4-FFF2-40B4-BE49-F238E27FC236}">
                <a16:creationId xmlns:a16="http://schemas.microsoft.com/office/drawing/2014/main" id="{7A1A983D-ABDF-4761-93DD-B521EDF45225}"/>
              </a:ext>
            </a:extLst>
          </p:cNvPr>
          <p:cNvGrpSpPr>
            <a:grpSpLocks/>
          </p:cNvGrpSpPr>
          <p:nvPr/>
        </p:nvGrpSpPr>
        <p:grpSpPr bwMode="auto">
          <a:xfrm>
            <a:off x="3573463" y="250825"/>
            <a:ext cx="287337" cy="217488"/>
            <a:chOff x="2886" y="3016"/>
            <a:chExt cx="136" cy="91"/>
          </a:xfrm>
        </p:grpSpPr>
        <p:sp>
          <p:nvSpPr>
            <p:cNvPr id="56821" name="Rectangle 501">
              <a:extLst>
                <a:ext uri="{FF2B5EF4-FFF2-40B4-BE49-F238E27FC236}">
                  <a16:creationId xmlns:a16="http://schemas.microsoft.com/office/drawing/2014/main" id="{89B5223B-4921-4ACE-8738-D01799FD1162}"/>
                </a:ext>
              </a:extLst>
            </p:cNvPr>
            <p:cNvSpPr>
              <a:spLocks noChangeAspect="1" noChangeArrowheads="1"/>
            </p:cNvSpPr>
            <p:nvPr/>
          </p:nvSpPr>
          <p:spPr bwMode="auto">
            <a:xfrm>
              <a:off x="2886" y="3016"/>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822" name="Freeform 502">
              <a:extLst>
                <a:ext uri="{FF2B5EF4-FFF2-40B4-BE49-F238E27FC236}">
                  <a16:creationId xmlns:a16="http://schemas.microsoft.com/office/drawing/2014/main" id="{708A6438-B153-4099-B605-D27806964F36}"/>
                </a:ext>
              </a:extLst>
            </p:cNvPr>
            <p:cNvSpPr>
              <a:spLocks/>
            </p:cNvSpPr>
            <p:nvPr/>
          </p:nvSpPr>
          <p:spPr bwMode="auto">
            <a:xfrm>
              <a:off x="2929" y="3028"/>
              <a:ext cx="51" cy="49"/>
            </a:xfrm>
            <a:custGeom>
              <a:avLst/>
              <a:gdLst>
                <a:gd name="T0" fmla="*/ 4 w 57"/>
                <a:gd name="T1" fmla="*/ 47 h 53"/>
                <a:gd name="T2" fmla="*/ 24 w 57"/>
                <a:gd name="T3" fmla="*/ 1 h 53"/>
                <a:gd name="T4" fmla="*/ 49 w 57"/>
                <a:gd name="T5" fmla="*/ 7 h 53"/>
                <a:gd name="T6" fmla="*/ 54 w 57"/>
                <a:gd name="T7" fmla="*/ 53 h 53"/>
              </a:gdLst>
              <a:ahLst/>
              <a:cxnLst>
                <a:cxn ang="0">
                  <a:pos x="T0" y="T1"/>
                </a:cxn>
                <a:cxn ang="0">
                  <a:pos x="T2" y="T3"/>
                </a:cxn>
                <a:cxn ang="0">
                  <a:pos x="T4" y="T5"/>
                </a:cxn>
                <a:cxn ang="0">
                  <a:pos x="T6" y="T7"/>
                </a:cxn>
              </a:cxnLst>
              <a:rect l="0" t="0" r="r" b="b"/>
              <a:pathLst>
                <a:path w="57" h="53">
                  <a:moveTo>
                    <a:pt x="4" y="47"/>
                  </a:moveTo>
                  <a:cubicBezTo>
                    <a:pt x="5" y="25"/>
                    <a:pt x="0" y="5"/>
                    <a:pt x="24" y="1"/>
                  </a:cubicBezTo>
                  <a:cubicBezTo>
                    <a:pt x="36" y="2"/>
                    <a:pt x="40" y="0"/>
                    <a:pt x="49" y="7"/>
                  </a:cubicBezTo>
                  <a:cubicBezTo>
                    <a:pt x="57" y="22"/>
                    <a:pt x="54" y="34"/>
                    <a:pt x="54" y="53"/>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23" name="Freeform 503">
              <a:extLst>
                <a:ext uri="{FF2B5EF4-FFF2-40B4-BE49-F238E27FC236}">
                  <a16:creationId xmlns:a16="http://schemas.microsoft.com/office/drawing/2014/main" id="{96073455-DFE8-464A-99E1-98A384583926}"/>
                </a:ext>
              </a:extLst>
            </p:cNvPr>
            <p:cNvSpPr>
              <a:spLocks/>
            </p:cNvSpPr>
            <p:nvPr/>
          </p:nvSpPr>
          <p:spPr bwMode="auto">
            <a:xfrm>
              <a:off x="2932" y="3067"/>
              <a:ext cx="1" cy="10"/>
            </a:xfrm>
            <a:custGeom>
              <a:avLst/>
              <a:gdLst>
                <a:gd name="T0" fmla="*/ 0 w 1"/>
                <a:gd name="T1" fmla="*/ 12 h 12"/>
                <a:gd name="T2" fmla="*/ 0 w 1"/>
                <a:gd name="T3" fmla="*/ 0 h 12"/>
              </a:gdLst>
              <a:ahLst/>
              <a:cxnLst>
                <a:cxn ang="0">
                  <a:pos x="T0" y="T1"/>
                </a:cxn>
                <a:cxn ang="0">
                  <a:pos x="T2" y="T3"/>
                </a:cxn>
              </a:cxnLst>
              <a:rect l="0" t="0" r="r" b="b"/>
              <a:pathLst>
                <a:path w="1" h="12">
                  <a:moveTo>
                    <a:pt x="0" y="12"/>
                  </a:moveTo>
                  <a:cubicBezTo>
                    <a:pt x="0" y="8"/>
                    <a:pt x="0" y="4"/>
                    <a:pt x="0" y="0"/>
                  </a:cubicBezTo>
                </a:path>
              </a:pathLst>
            </a:custGeom>
            <a:solidFill>
              <a:srgbClr val="336600"/>
            </a:solidFill>
            <a:ln w="19050" cmpd="sng">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24" name="Line 504">
              <a:extLst>
                <a:ext uri="{FF2B5EF4-FFF2-40B4-BE49-F238E27FC236}">
                  <a16:creationId xmlns:a16="http://schemas.microsoft.com/office/drawing/2014/main" id="{0B25EAC6-F97F-4D65-99C7-160AF3A53EE2}"/>
                </a:ext>
              </a:extLst>
            </p:cNvPr>
            <p:cNvSpPr>
              <a:spLocks noChangeAspect="1" noChangeShapeType="1"/>
            </p:cNvSpPr>
            <p:nvPr/>
          </p:nvSpPr>
          <p:spPr bwMode="auto">
            <a:xfrm flipH="1">
              <a:off x="2955" y="3046"/>
              <a:ext cx="0" cy="57"/>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6825" name="Group 505">
            <a:extLst>
              <a:ext uri="{FF2B5EF4-FFF2-40B4-BE49-F238E27FC236}">
                <a16:creationId xmlns:a16="http://schemas.microsoft.com/office/drawing/2014/main" id="{23D3F8A1-5781-4CBD-AFCD-A13A27AE4A17}"/>
              </a:ext>
            </a:extLst>
          </p:cNvPr>
          <p:cNvGrpSpPr>
            <a:grpSpLocks/>
          </p:cNvGrpSpPr>
          <p:nvPr/>
        </p:nvGrpSpPr>
        <p:grpSpPr bwMode="auto">
          <a:xfrm>
            <a:off x="3678238" y="179388"/>
            <a:ext cx="76200" cy="63500"/>
            <a:chOff x="2443" y="447"/>
            <a:chExt cx="48" cy="40"/>
          </a:xfrm>
        </p:grpSpPr>
        <p:sp>
          <p:nvSpPr>
            <p:cNvPr id="56826" name="Line 506">
              <a:extLst>
                <a:ext uri="{FF2B5EF4-FFF2-40B4-BE49-F238E27FC236}">
                  <a16:creationId xmlns:a16="http://schemas.microsoft.com/office/drawing/2014/main" id="{06C5FF2A-2AEF-4652-9DFC-0B8E8C0A4CA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27" name="Line 507">
              <a:extLst>
                <a:ext uri="{FF2B5EF4-FFF2-40B4-BE49-F238E27FC236}">
                  <a16:creationId xmlns:a16="http://schemas.microsoft.com/office/drawing/2014/main" id="{FA603A91-5612-48B2-8146-1FFA18242A4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6828" name="Line 508">
            <a:extLst>
              <a:ext uri="{FF2B5EF4-FFF2-40B4-BE49-F238E27FC236}">
                <a16:creationId xmlns:a16="http://schemas.microsoft.com/office/drawing/2014/main" id="{096C9C2B-8004-4CD9-81C8-7CB648889AAB}"/>
              </a:ext>
            </a:extLst>
          </p:cNvPr>
          <p:cNvSpPr>
            <a:spLocks noChangeShapeType="1"/>
          </p:cNvSpPr>
          <p:nvPr/>
        </p:nvSpPr>
        <p:spPr bwMode="auto">
          <a:xfrm>
            <a:off x="3716338" y="468313"/>
            <a:ext cx="0" cy="2873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29" name="Line 509">
            <a:extLst>
              <a:ext uri="{FF2B5EF4-FFF2-40B4-BE49-F238E27FC236}">
                <a16:creationId xmlns:a16="http://schemas.microsoft.com/office/drawing/2014/main" id="{77657435-2C21-4F9D-8943-712B5DBCE0CC}"/>
              </a:ext>
            </a:extLst>
          </p:cNvPr>
          <p:cNvSpPr>
            <a:spLocks noChangeShapeType="1"/>
          </p:cNvSpPr>
          <p:nvPr/>
        </p:nvSpPr>
        <p:spPr bwMode="auto">
          <a:xfrm>
            <a:off x="3716338" y="7556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830" name="Text Box 510">
            <a:extLst>
              <a:ext uri="{FF2B5EF4-FFF2-40B4-BE49-F238E27FC236}">
                <a16:creationId xmlns:a16="http://schemas.microsoft.com/office/drawing/2014/main" id="{474DA662-0AA7-4ABA-959F-CF12F72AEF7F}"/>
              </a:ext>
            </a:extLst>
          </p:cNvPr>
          <p:cNvSpPr txBox="1">
            <a:spLocks noChangeArrowheads="1"/>
          </p:cNvSpPr>
          <p:nvPr/>
        </p:nvSpPr>
        <p:spPr bwMode="auto">
          <a:xfrm>
            <a:off x="3860800" y="107950"/>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CWUS-09</a:t>
            </a:r>
          </a:p>
          <a:p>
            <a:r>
              <a:rPr lang="en-GB" altLang="en-US" sz="1000" b="1"/>
              <a:t>MLRS Battalion</a:t>
            </a:r>
          </a:p>
        </p:txBody>
      </p:sp>
      <p:pic>
        <p:nvPicPr>
          <p:cNvPr id="56832" name="Picture 512" descr="M110A2_REFORGER_85">
            <a:extLst>
              <a:ext uri="{FF2B5EF4-FFF2-40B4-BE49-F238E27FC236}">
                <a16:creationId xmlns:a16="http://schemas.microsoft.com/office/drawing/2014/main" id="{3566F203-5F22-47DF-8193-B9038A92F5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6300788"/>
            <a:ext cx="3238500" cy="2181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Text Box 5">
            <a:extLst>
              <a:ext uri="{FF2B5EF4-FFF2-40B4-BE49-F238E27FC236}">
                <a16:creationId xmlns:a16="http://schemas.microsoft.com/office/drawing/2014/main" id="{3CA605FC-6C5A-4972-9F00-1E03067F75FE}"/>
              </a:ext>
            </a:extLst>
          </p:cNvPr>
          <p:cNvSpPr txBox="1">
            <a:spLocks noChangeArrowheads="1"/>
          </p:cNvSpPr>
          <p:nvPr/>
        </p:nvSpPr>
        <p:spPr bwMode="auto">
          <a:xfrm>
            <a:off x="115888" y="85725"/>
            <a:ext cx="4413250" cy="429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b="1" u="sng"/>
              <a:t>United States Air Forces in Europe (USAFE)</a:t>
            </a:r>
            <a:r>
              <a:rPr lang="en-GB" altLang="en-US" sz="1200" b="1"/>
              <a:t> </a:t>
            </a:r>
            <a:r>
              <a:rPr lang="en-GB" altLang="en-US" b="1"/>
              <a:t>(abd)</a:t>
            </a:r>
            <a:endParaRPr lang="en-GB" altLang="en-US" b="1" u="sng"/>
          </a:p>
          <a:p>
            <a:endParaRPr lang="en-GB" altLang="en-US" b="1" u="sng"/>
          </a:p>
          <a:p>
            <a:r>
              <a:rPr lang="en-GB" altLang="en-US" sz="1200" b="1" u="sng"/>
              <a:t>US 3rd Air Force (RAF Mildenhall, UK)</a:t>
            </a:r>
          </a:p>
          <a:p>
            <a:endParaRPr lang="en-GB" altLang="en-US" sz="1200" b="1"/>
          </a:p>
          <a:p>
            <a:r>
              <a:rPr lang="en-GB" altLang="en-US" sz="1000" b="1" u="sng"/>
              <a:t>10th Tactical Fighter Wing (RAF Alconbury)</a:t>
            </a:r>
          </a:p>
          <a:p>
            <a:r>
              <a:rPr lang="en-GB" altLang="en-US" sz="1000"/>
              <a:t>1st Tactical Reconnaissance Squadron – </a:t>
            </a:r>
            <a:r>
              <a:rPr lang="en-GB" altLang="en-US" sz="1000" b="1"/>
              <a:t>x9 </a:t>
            </a:r>
            <a:r>
              <a:rPr lang="en-GB" altLang="en-US" sz="1000"/>
              <a:t>RF-4C Phantom II 	CWUS-75</a:t>
            </a:r>
          </a:p>
          <a:p>
            <a:r>
              <a:rPr lang="en-GB" altLang="en-US" sz="1000"/>
              <a:t>509th Tactical Fighter Squadron – </a:t>
            </a:r>
            <a:r>
              <a:rPr lang="en-GB" altLang="en-US" sz="1000" b="1"/>
              <a:t>x9 </a:t>
            </a:r>
            <a:r>
              <a:rPr lang="en-GB" altLang="en-US" sz="1000"/>
              <a:t>A-10 Thunderbolt II	CWUS-74</a:t>
            </a:r>
          </a:p>
          <a:p>
            <a:r>
              <a:rPr lang="en-GB" altLang="en-US" sz="1000"/>
              <a:t>510th Tactical Fighter Squadron – </a:t>
            </a:r>
            <a:r>
              <a:rPr lang="en-GB" altLang="en-US" sz="1000" b="1"/>
              <a:t>x9 </a:t>
            </a:r>
            <a:r>
              <a:rPr lang="en-GB" altLang="en-US" sz="1000"/>
              <a:t>A-10 Thunderbolt II	CWUS-74</a:t>
            </a:r>
          </a:p>
          <a:p>
            <a:endParaRPr lang="en-GB" altLang="en-US" sz="1000"/>
          </a:p>
          <a:p>
            <a:r>
              <a:rPr lang="en-GB" altLang="en-US" sz="1000" b="1" u="sng"/>
              <a:t>20th Tactical Fighter Wing (RAF Upper Heyford)</a:t>
            </a:r>
          </a:p>
          <a:p>
            <a:r>
              <a:rPr lang="en-GB" altLang="en-US" sz="1000"/>
              <a:t>55th Tactical Fighter Squadron – </a:t>
            </a:r>
            <a:r>
              <a:rPr lang="en-GB" altLang="en-US" sz="1000" b="1"/>
              <a:t>x12 </a:t>
            </a:r>
            <a:r>
              <a:rPr lang="en-GB" altLang="en-US" sz="1000"/>
              <a:t>F-111E Aardvark</a:t>
            </a:r>
          </a:p>
          <a:p>
            <a:r>
              <a:rPr lang="en-GB" altLang="en-US" sz="1000"/>
              <a:t>77th Tactical Fighter Squadron – </a:t>
            </a:r>
            <a:r>
              <a:rPr lang="en-GB" altLang="en-US" sz="1000" b="1"/>
              <a:t>x12 </a:t>
            </a:r>
            <a:r>
              <a:rPr lang="en-GB" altLang="en-US" sz="1000"/>
              <a:t>F-111E Aardvark</a:t>
            </a:r>
          </a:p>
          <a:p>
            <a:r>
              <a:rPr lang="en-GB" altLang="en-US" sz="1000"/>
              <a:t>79th Tactical Fighter Squadron – </a:t>
            </a:r>
            <a:r>
              <a:rPr lang="en-GB" altLang="en-US" sz="1000" b="1"/>
              <a:t>x12 </a:t>
            </a:r>
            <a:r>
              <a:rPr lang="en-GB" altLang="en-US" sz="1000"/>
              <a:t>F-111E Aardvark</a:t>
            </a:r>
          </a:p>
          <a:p>
            <a:endParaRPr lang="en-GB" altLang="en-US" sz="1000"/>
          </a:p>
          <a:p>
            <a:r>
              <a:rPr lang="en-GB" altLang="en-US" sz="1000" b="1" u="sng"/>
              <a:t>48th Tactical Fighter Wing (RAF Lakenheath)</a:t>
            </a:r>
          </a:p>
          <a:p>
            <a:r>
              <a:rPr lang="en-GB" altLang="en-US" sz="1000"/>
              <a:t>492nd Tactical Fighter Squadron – </a:t>
            </a:r>
            <a:r>
              <a:rPr lang="en-GB" altLang="en-US" sz="1000" b="1"/>
              <a:t>x9 </a:t>
            </a:r>
            <a:r>
              <a:rPr lang="en-GB" altLang="en-US" sz="1000"/>
              <a:t>F-111F Aardvark</a:t>
            </a:r>
          </a:p>
          <a:p>
            <a:r>
              <a:rPr lang="en-GB" altLang="en-US" sz="1000"/>
              <a:t>493rd Tactical Fighter Squadron – </a:t>
            </a:r>
            <a:r>
              <a:rPr lang="en-GB" altLang="en-US" sz="1000" b="1"/>
              <a:t>x9 </a:t>
            </a:r>
            <a:r>
              <a:rPr lang="en-GB" altLang="en-US" sz="1000"/>
              <a:t>F-111F Aardvark</a:t>
            </a:r>
          </a:p>
          <a:p>
            <a:r>
              <a:rPr lang="en-GB" altLang="en-US" sz="1000"/>
              <a:t>494th Tactical Fighter Squadron – </a:t>
            </a:r>
            <a:r>
              <a:rPr lang="en-GB" altLang="en-US" sz="1000" b="1"/>
              <a:t>x9 </a:t>
            </a:r>
            <a:r>
              <a:rPr lang="en-GB" altLang="en-US" sz="1000"/>
              <a:t>F-111F Aardvark</a:t>
            </a:r>
          </a:p>
          <a:p>
            <a:r>
              <a:rPr lang="en-GB" altLang="en-US" sz="1000"/>
              <a:t>495th Tactical Fighter Squadron – </a:t>
            </a:r>
            <a:r>
              <a:rPr lang="en-GB" altLang="en-US" sz="1000" b="1"/>
              <a:t>x9 </a:t>
            </a:r>
            <a:r>
              <a:rPr lang="en-GB" altLang="en-US" sz="1000"/>
              <a:t>F-111F Aardvark</a:t>
            </a:r>
          </a:p>
          <a:p>
            <a:endParaRPr lang="en-GB" altLang="en-US" sz="1000" b="1" u="sng"/>
          </a:p>
          <a:p>
            <a:r>
              <a:rPr lang="en-GB" altLang="en-US" sz="1000" b="1" u="sng"/>
              <a:t>81st Tactical Fighter Wing (RAF Bentwaters)</a:t>
            </a:r>
          </a:p>
          <a:p>
            <a:r>
              <a:rPr lang="en-GB" altLang="en-US" sz="1000"/>
              <a:t>78th Tactical Fighter Squadron – </a:t>
            </a:r>
            <a:r>
              <a:rPr lang="en-GB" altLang="en-US" sz="1000" b="1"/>
              <a:t>x9 </a:t>
            </a:r>
            <a:r>
              <a:rPr lang="en-GB" altLang="en-US" sz="1000"/>
              <a:t>A-10 Thunderbolt II	CWUS-74</a:t>
            </a:r>
          </a:p>
          <a:p>
            <a:r>
              <a:rPr lang="en-GB" altLang="en-US" sz="1000"/>
              <a:t>91st Tactical Fighter Squadron – </a:t>
            </a:r>
            <a:r>
              <a:rPr lang="en-GB" altLang="en-US" sz="1000" b="1"/>
              <a:t>x9 </a:t>
            </a:r>
            <a:r>
              <a:rPr lang="en-GB" altLang="en-US" sz="1000"/>
              <a:t>A-10 Thunderbolt II	CWUS-74</a:t>
            </a:r>
          </a:p>
          <a:p>
            <a:r>
              <a:rPr lang="en-GB" altLang="en-US" sz="1000"/>
              <a:t>92nd Tactical Fighter Squadron – </a:t>
            </a:r>
            <a:r>
              <a:rPr lang="en-GB" altLang="en-US" sz="1000" b="1"/>
              <a:t>x9 </a:t>
            </a:r>
            <a:r>
              <a:rPr lang="en-GB" altLang="en-US" sz="1000"/>
              <a:t>A-10 Thunderbolt II	CWUS-74</a:t>
            </a:r>
          </a:p>
          <a:p>
            <a:r>
              <a:rPr lang="en-GB" altLang="en-US" sz="1000"/>
              <a:t>511th Tactical Fighter Squadron – </a:t>
            </a:r>
            <a:r>
              <a:rPr lang="en-GB" altLang="en-US" sz="1000" b="1"/>
              <a:t>x9 </a:t>
            </a:r>
            <a:r>
              <a:rPr lang="en-GB" altLang="en-US" sz="1000"/>
              <a:t>A-10 Thunderbolt II	CWUS-74</a:t>
            </a:r>
          </a:p>
          <a:p>
            <a:r>
              <a:rPr lang="en-GB" altLang="en-US" sz="1000"/>
              <a:t>527th Aggressor Squadron – </a:t>
            </a:r>
            <a:r>
              <a:rPr lang="en-GB" altLang="en-US" sz="1000" b="1"/>
              <a:t>x8 </a:t>
            </a:r>
            <a:r>
              <a:rPr lang="en-GB" altLang="en-US" sz="1000"/>
              <a:t>F-16C Fighting Falcon </a:t>
            </a:r>
            <a:r>
              <a:rPr lang="en-GB" altLang="en-US" b="1"/>
              <a:t>(c)</a:t>
            </a:r>
            <a:r>
              <a:rPr lang="en-GB" altLang="en-US" sz="1000"/>
              <a:t>	CWUS-76</a:t>
            </a:r>
          </a:p>
          <a:p>
            <a:endParaRPr lang="en-GB" altLang="en-US" sz="1000" b="1" u="sng"/>
          </a:p>
        </p:txBody>
      </p:sp>
      <p:sp>
        <p:nvSpPr>
          <p:cNvPr id="73734" name="Text Box 6">
            <a:extLst>
              <a:ext uri="{FF2B5EF4-FFF2-40B4-BE49-F238E27FC236}">
                <a16:creationId xmlns:a16="http://schemas.microsoft.com/office/drawing/2014/main" id="{E932983C-D437-496A-9554-CC8EB18C12A9}"/>
              </a:ext>
            </a:extLst>
          </p:cNvPr>
          <p:cNvSpPr txBox="1">
            <a:spLocks noChangeArrowheads="1"/>
          </p:cNvSpPr>
          <p:nvPr/>
        </p:nvSpPr>
        <p:spPr bwMode="auto">
          <a:xfrm>
            <a:off x="115888" y="4356100"/>
            <a:ext cx="3241675"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This represents the USAFE orbat in 1989.  It’s going to require a LOT of research to find out exactly who had what during the decade, though F-4 Phantom II units based in the UK had been steadily re-equipped with F-16 from roughly 1978 onwards, with A-10 from 1979 and with F-15 from 1981.</a:t>
            </a:r>
          </a:p>
          <a:p>
            <a:endParaRPr lang="en-GB" altLang="en-US" b="1"/>
          </a:p>
          <a:p>
            <a:r>
              <a:rPr lang="en-GB" altLang="en-US" b="1"/>
              <a:t>(b) </a:t>
            </a:r>
            <a:r>
              <a:rPr lang="en-GB" altLang="en-US"/>
              <a:t>While I haven’t listed them in the TO&amp;Es, there would be a Forward Air Controller present in all Battalion-sized units, which would be transported in a MUTT, HMMWV or M113, depending on the unit type.</a:t>
            </a:r>
          </a:p>
          <a:p>
            <a:endParaRPr lang="en-GB" altLang="en-US" b="1"/>
          </a:p>
          <a:p>
            <a:r>
              <a:rPr lang="en-GB" altLang="en-US" b="1"/>
              <a:t>(c) </a:t>
            </a:r>
            <a:r>
              <a:rPr lang="en-GB" altLang="en-US"/>
              <a:t>These had been F-5E Tiger II until 1989.</a:t>
            </a:r>
          </a:p>
          <a:p>
            <a:endParaRPr lang="en-GB" altLang="en-US"/>
          </a:p>
          <a:p>
            <a:r>
              <a:rPr lang="en-GB" altLang="en-US" b="1"/>
              <a:t>(d) </a:t>
            </a:r>
            <a:r>
              <a:rPr lang="en-GB" altLang="en-US"/>
              <a:t>This force would be heavily reinforced from the USA during the build-up to war, courtesy of the 9th, 10th &amp; 12th Air Forces, as well as the Air National Guard.  There were numerous reserve bases and pre-prepared infrastructure in virtually all NATO countries, ready to take a massive transatlantic deployment of USAF units.</a:t>
            </a:r>
          </a:p>
        </p:txBody>
      </p:sp>
      <p:pic>
        <p:nvPicPr>
          <p:cNvPr id="73736" name="Picture 8" descr="613925978">
            <a:extLst>
              <a:ext uri="{FF2B5EF4-FFF2-40B4-BE49-F238E27FC236}">
                <a16:creationId xmlns:a16="http://schemas.microsoft.com/office/drawing/2014/main" id="{578F7238-2D80-42A0-A4A4-A963F07262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7425" y="107950"/>
            <a:ext cx="1547813" cy="1519238"/>
          </a:xfrm>
          <a:prstGeom prst="rect">
            <a:avLst/>
          </a:prstGeom>
          <a:noFill/>
          <a:extLst>
            <a:ext uri="{909E8E84-426E-40DD-AFC4-6F175D3DCCD1}">
              <a14:hiddenFill xmlns:a14="http://schemas.microsoft.com/office/drawing/2010/main">
                <a:solidFill>
                  <a:srgbClr val="FFFFFF"/>
                </a:solidFill>
              </a14:hiddenFill>
            </a:ext>
          </a:extLst>
        </p:spPr>
      </p:pic>
      <p:pic>
        <p:nvPicPr>
          <p:cNvPr id="73738" name="Picture 10" descr="USAFE_fighter_aircraft_1987">
            <a:extLst>
              <a:ext uri="{FF2B5EF4-FFF2-40B4-BE49-F238E27FC236}">
                <a16:creationId xmlns:a16="http://schemas.microsoft.com/office/drawing/2014/main" id="{00E4D095-208D-4821-888E-1EC0335713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4538" y="6659563"/>
            <a:ext cx="3457575" cy="2316162"/>
          </a:xfrm>
          <a:prstGeom prst="rect">
            <a:avLst/>
          </a:prstGeom>
          <a:noFill/>
          <a:extLst>
            <a:ext uri="{909E8E84-426E-40DD-AFC4-6F175D3DCCD1}">
              <a14:hiddenFill xmlns:a14="http://schemas.microsoft.com/office/drawing/2010/main">
                <a:solidFill>
                  <a:srgbClr val="FFFFFF"/>
                </a:solidFill>
              </a14:hiddenFill>
            </a:ext>
          </a:extLst>
        </p:spPr>
      </p:pic>
      <p:pic>
        <p:nvPicPr>
          <p:cNvPr id="73740" name="Picture 12" descr="A10A">
            <a:extLst>
              <a:ext uri="{FF2B5EF4-FFF2-40B4-BE49-F238E27FC236}">
                <a16:creationId xmlns:a16="http://schemas.microsoft.com/office/drawing/2014/main" id="{F9201A8C-AB32-4AC8-9C52-B2FDC5BEAC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2797175"/>
            <a:ext cx="2130425" cy="1419225"/>
          </a:xfrm>
          <a:prstGeom prst="rect">
            <a:avLst/>
          </a:prstGeom>
          <a:noFill/>
          <a:extLst>
            <a:ext uri="{909E8E84-426E-40DD-AFC4-6F175D3DCCD1}">
              <a14:hiddenFill xmlns:a14="http://schemas.microsoft.com/office/drawing/2010/main">
                <a:solidFill>
                  <a:srgbClr val="FFFFFF"/>
                </a:solidFill>
              </a14:hiddenFill>
            </a:ext>
          </a:extLst>
        </p:spPr>
      </p:pic>
      <p:pic>
        <p:nvPicPr>
          <p:cNvPr id="73742" name="Picture 14" descr="F-4G_A-10A_RF-4C_USAFE_in_flight_1987">
            <a:extLst>
              <a:ext uri="{FF2B5EF4-FFF2-40B4-BE49-F238E27FC236}">
                <a16:creationId xmlns:a16="http://schemas.microsoft.com/office/drawing/2014/main" id="{D7CE43B9-9A1F-4E0A-BDD4-EDB1F18EF8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877050"/>
            <a:ext cx="3097212" cy="2087563"/>
          </a:xfrm>
          <a:prstGeom prst="rect">
            <a:avLst/>
          </a:prstGeom>
          <a:noFill/>
          <a:extLst>
            <a:ext uri="{909E8E84-426E-40DD-AFC4-6F175D3DCCD1}">
              <a14:hiddenFill xmlns:a14="http://schemas.microsoft.com/office/drawing/2010/main">
                <a:solidFill>
                  <a:srgbClr val="FFFFFF"/>
                </a:solidFill>
              </a14:hiddenFill>
            </a:ext>
          </a:extLst>
        </p:spPr>
      </p:pic>
      <p:pic>
        <p:nvPicPr>
          <p:cNvPr id="73744" name="Picture 16" descr="EBFS060911%2086-0176%20F-15C%20USAFE">
            <a:extLst>
              <a:ext uri="{FF2B5EF4-FFF2-40B4-BE49-F238E27FC236}">
                <a16:creationId xmlns:a16="http://schemas.microsoft.com/office/drawing/2014/main" id="{4D1B575C-9C8E-4D98-A621-1651D27DB35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9363" y="4284663"/>
            <a:ext cx="2951162" cy="1968500"/>
          </a:xfrm>
          <a:prstGeom prst="rect">
            <a:avLst/>
          </a:prstGeom>
          <a:noFill/>
          <a:extLst>
            <a:ext uri="{909E8E84-426E-40DD-AFC4-6F175D3DCCD1}">
              <a14:hiddenFill xmlns:a14="http://schemas.microsoft.com/office/drawing/2010/main">
                <a:solidFill>
                  <a:srgbClr val="FFFFFF"/>
                </a:solidFill>
              </a14:hiddenFill>
            </a:ext>
          </a:extLst>
        </p:spPr>
      </p:pic>
      <p:pic>
        <p:nvPicPr>
          <p:cNvPr id="73746" name="Picture 18" descr="Third Air Force - Emblem.png">
            <a:extLst>
              <a:ext uri="{FF2B5EF4-FFF2-40B4-BE49-F238E27FC236}">
                <a16:creationId xmlns:a16="http://schemas.microsoft.com/office/drawing/2014/main" id="{70F10836-C366-4EF9-9EB4-288CB3CDC96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3325" y="1692275"/>
            <a:ext cx="1081088" cy="1063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Text Box 4">
            <a:extLst>
              <a:ext uri="{FF2B5EF4-FFF2-40B4-BE49-F238E27FC236}">
                <a16:creationId xmlns:a16="http://schemas.microsoft.com/office/drawing/2014/main" id="{9242E5B0-4EC2-42AB-BFD0-ABE6CDE3B295}"/>
              </a:ext>
            </a:extLst>
          </p:cNvPr>
          <p:cNvSpPr txBox="1">
            <a:spLocks noChangeArrowheads="1"/>
          </p:cNvSpPr>
          <p:nvPr/>
        </p:nvSpPr>
        <p:spPr bwMode="auto">
          <a:xfrm>
            <a:off x="115888" y="85725"/>
            <a:ext cx="5670550" cy="597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b="1" u="sng"/>
              <a:t>United States Air Forces in Europe (USAFE)</a:t>
            </a:r>
          </a:p>
          <a:p>
            <a:endParaRPr lang="en-GB" altLang="en-US" sz="1400" b="1" u="sng"/>
          </a:p>
          <a:p>
            <a:r>
              <a:rPr lang="en-GB" altLang="en-US" sz="1200" b="1" u="sng"/>
              <a:t>US 17th Air Force (Sembach AFB, West Germany)</a:t>
            </a:r>
            <a:r>
              <a:rPr lang="en-GB" altLang="en-US" sz="1200" b="1"/>
              <a:t> </a:t>
            </a:r>
            <a:r>
              <a:rPr lang="en-GB" altLang="en-US" b="1"/>
              <a:t>(abc)</a:t>
            </a:r>
            <a:endParaRPr lang="en-GB" altLang="en-US" sz="1200" b="1" u="sng"/>
          </a:p>
          <a:p>
            <a:endParaRPr lang="en-GB" altLang="en-US" sz="1200" b="1" u="sng"/>
          </a:p>
          <a:p>
            <a:r>
              <a:rPr lang="en-GB" altLang="en-US" sz="1000" b="1" u="sng"/>
              <a:t>26th Tactical Reconnaissance Wing (Zweibr</a:t>
            </a:r>
            <a:r>
              <a:rPr lang="en-GB" altLang="en-US" sz="1000" b="1" u="sng">
                <a:cs typeface="Arial" panose="020B0604020202020204" pitchFamily="34" charset="0"/>
              </a:rPr>
              <a:t>ücken AFB)</a:t>
            </a:r>
          </a:p>
          <a:p>
            <a:r>
              <a:rPr lang="en-GB" altLang="en-US" sz="1000"/>
              <a:t>38th Tactical Reconnaissance Squadron – </a:t>
            </a:r>
            <a:r>
              <a:rPr lang="en-GB" altLang="en-US" sz="1000" b="1"/>
              <a:t>x9 </a:t>
            </a:r>
            <a:r>
              <a:rPr lang="en-GB" altLang="en-US" sz="1000"/>
              <a:t>RF-4C Phantom II 	CWUS-75</a:t>
            </a:r>
          </a:p>
          <a:p>
            <a:endParaRPr lang="en-GB" altLang="en-US" sz="1000" b="1" u="sng"/>
          </a:p>
          <a:p>
            <a:r>
              <a:rPr lang="en-GB" altLang="en-US" sz="1000" b="1" u="sng"/>
              <a:t>36th Tactical Fighter Wing (Bitburg AFB)</a:t>
            </a:r>
          </a:p>
          <a:p>
            <a:r>
              <a:rPr lang="en-GB" altLang="en-US" sz="1000"/>
              <a:t>22nd Tactical Fighter Squadron – </a:t>
            </a:r>
            <a:r>
              <a:rPr lang="en-GB" altLang="en-US" sz="1000" b="1"/>
              <a:t>x12 </a:t>
            </a:r>
            <a:r>
              <a:rPr lang="en-GB" altLang="en-US" sz="1000"/>
              <a:t>F-15C Eagle			</a:t>
            </a:r>
          </a:p>
          <a:p>
            <a:r>
              <a:rPr lang="en-GB" altLang="en-US" sz="1000"/>
              <a:t>53rd Tactical Fighter Squadron – </a:t>
            </a:r>
            <a:r>
              <a:rPr lang="en-GB" altLang="en-US" sz="1000" b="1"/>
              <a:t>x12 </a:t>
            </a:r>
            <a:r>
              <a:rPr lang="en-GB" altLang="en-US" sz="1000"/>
              <a:t>F-15C Eagle			</a:t>
            </a:r>
          </a:p>
          <a:p>
            <a:r>
              <a:rPr lang="en-GB" altLang="en-US" sz="1000"/>
              <a:t>535th Tactical Fighter Squadron – </a:t>
            </a:r>
            <a:r>
              <a:rPr lang="en-GB" altLang="en-US" sz="1000" b="1"/>
              <a:t>x12 </a:t>
            </a:r>
            <a:r>
              <a:rPr lang="en-GB" altLang="en-US" sz="1000"/>
              <a:t>F-15C Eagle			</a:t>
            </a:r>
          </a:p>
          <a:p>
            <a:endParaRPr lang="en-GB" altLang="en-US" sz="1000"/>
          </a:p>
          <a:p>
            <a:r>
              <a:rPr lang="en-GB" altLang="en-US" sz="1000" b="1" u="sng"/>
              <a:t>50th Tactical Fighter Wing (Hahn AFB)</a:t>
            </a:r>
          </a:p>
          <a:p>
            <a:r>
              <a:rPr lang="en-GB" altLang="en-US" sz="1000"/>
              <a:t>10th Tactical Fighter Squadron – </a:t>
            </a:r>
            <a:r>
              <a:rPr lang="en-GB" altLang="en-US" sz="1000" b="1"/>
              <a:t>x12 </a:t>
            </a:r>
            <a:r>
              <a:rPr lang="en-GB" altLang="en-US" sz="1000"/>
              <a:t>F-16C Fighting Falcon	CWUS-76</a:t>
            </a:r>
          </a:p>
          <a:p>
            <a:r>
              <a:rPr lang="en-GB" altLang="en-US" sz="1000"/>
              <a:t>313th Tactical Fighter Squadron – </a:t>
            </a:r>
            <a:r>
              <a:rPr lang="en-GB" altLang="en-US" sz="1000" b="1"/>
              <a:t>x12 </a:t>
            </a:r>
            <a:r>
              <a:rPr lang="en-GB" altLang="en-US" sz="1000"/>
              <a:t>F-16C Fighting Falcon	CWUS-76</a:t>
            </a:r>
          </a:p>
          <a:p>
            <a:r>
              <a:rPr lang="en-GB" altLang="en-US" sz="1000"/>
              <a:t>496th Tactical Fighter Squadron – </a:t>
            </a:r>
            <a:r>
              <a:rPr lang="en-GB" altLang="en-US" sz="1000" b="1"/>
              <a:t>x12 </a:t>
            </a:r>
            <a:r>
              <a:rPr lang="en-GB" altLang="en-US" sz="1000"/>
              <a:t>F-16C Fighting Falcon	CWUS-76</a:t>
            </a:r>
          </a:p>
          <a:p>
            <a:endParaRPr lang="en-GB" altLang="en-US" sz="1000"/>
          </a:p>
          <a:p>
            <a:r>
              <a:rPr lang="en-GB" altLang="en-US" sz="1000" b="1" u="sng"/>
              <a:t>52nd Tactical Fighter Wing (Spangdahlhelm AFB)</a:t>
            </a:r>
          </a:p>
          <a:p>
            <a:r>
              <a:rPr lang="en-GB" altLang="en-US" sz="1000"/>
              <a:t>23rd Tactical Fighter Squadron – </a:t>
            </a:r>
            <a:r>
              <a:rPr lang="en-GB" altLang="en-US" sz="1000" b="1"/>
              <a:t>x12 </a:t>
            </a:r>
            <a:r>
              <a:rPr lang="en-GB" altLang="en-US" sz="1000"/>
              <a:t>F-16C Fighting Falcon	CWUS-76</a:t>
            </a:r>
          </a:p>
          <a:p>
            <a:r>
              <a:rPr lang="en-GB" altLang="en-US" sz="1000"/>
              <a:t>81st Tactical Fighter Squadron – </a:t>
            </a:r>
            <a:r>
              <a:rPr lang="en-GB" altLang="en-US" sz="1000" b="1"/>
              <a:t>x12 </a:t>
            </a:r>
            <a:r>
              <a:rPr lang="en-GB" altLang="en-US" sz="1000"/>
              <a:t>F-4G ‘Wild Weasel’  	CWUS-75</a:t>
            </a:r>
          </a:p>
          <a:p>
            <a:r>
              <a:rPr lang="en-GB" altLang="en-US" sz="1000"/>
              <a:t>480th Tactical Fighter Squadron – </a:t>
            </a:r>
            <a:r>
              <a:rPr lang="en-GB" altLang="en-US" sz="1000" b="1"/>
              <a:t>x12 </a:t>
            </a:r>
            <a:r>
              <a:rPr lang="en-GB" altLang="en-US" sz="1000"/>
              <a:t>F-16C Fighting Falcon	CWUS-76</a:t>
            </a:r>
          </a:p>
          <a:p>
            <a:r>
              <a:rPr lang="en-GB" altLang="en-US" sz="1000"/>
              <a:t>481st Tactical Fighter Squadron – </a:t>
            </a:r>
            <a:r>
              <a:rPr lang="en-GB" altLang="en-US" sz="1000" b="1"/>
              <a:t>x12 </a:t>
            </a:r>
            <a:r>
              <a:rPr lang="en-GB" altLang="en-US" sz="1000"/>
              <a:t>F-16C Fighting Falcon	CWUS-76</a:t>
            </a:r>
          </a:p>
          <a:p>
            <a:endParaRPr lang="en-GB" altLang="en-US" sz="1000"/>
          </a:p>
          <a:p>
            <a:r>
              <a:rPr lang="en-GB" altLang="en-US" sz="1000" b="1" u="sng"/>
              <a:t>86th Tactical Fighter Wing (Ramstein AFB)</a:t>
            </a:r>
          </a:p>
          <a:p>
            <a:r>
              <a:rPr lang="en-GB" altLang="en-US" sz="1000"/>
              <a:t>512th Tactical Fighter Squadron – </a:t>
            </a:r>
            <a:r>
              <a:rPr lang="en-GB" altLang="en-US" sz="1000" b="1"/>
              <a:t>x12 </a:t>
            </a:r>
            <a:r>
              <a:rPr lang="en-GB" altLang="en-US" sz="1000"/>
              <a:t>F-16C Fighting Falcon	CWUS-76</a:t>
            </a:r>
          </a:p>
          <a:p>
            <a:r>
              <a:rPr lang="en-GB" altLang="en-US" sz="1000"/>
              <a:t>516th Tactical Fighter Squadron – </a:t>
            </a:r>
            <a:r>
              <a:rPr lang="en-GB" altLang="en-US" sz="1000" b="1"/>
              <a:t>x12 </a:t>
            </a:r>
            <a:r>
              <a:rPr lang="en-GB" altLang="en-US" sz="1000"/>
              <a:t>F-16C Fighting Falcon	CWUS-76</a:t>
            </a:r>
          </a:p>
          <a:p>
            <a:endParaRPr lang="en-GB" altLang="en-US" sz="1000"/>
          </a:p>
          <a:p>
            <a:r>
              <a:rPr lang="en-GB" altLang="en-US" sz="1000" b="1" u="sng"/>
              <a:t>Squadron Not Assigned to a Wing (Soesterberg AFB, Netherlands)</a:t>
            </a:r>
          </a:p>
          <a:p>
            <a:r>
              <a:rPr lang="en-GB" altLang="en-US" sz="1000"/>
              <a:t>32nd Tactical Fighter Squadron – </a:t>
            </a:r>
            <a:r>
              <a:rPr lang="en-GB" altLang="en-US" sz="1000" b="1"/>
              <a:t>x12 </a:t>
            </a:r>
            <a:r>
              <a:rPr lang="en-GB" altLang="en-US" sz="1000"/>
              <a:t>F-15C Eagle</a:t>
            </a:r>
          </a:p>
          <a:p>
            <a:endParaRPr lang="en-GB" altLang="en-US" sz="1000"/>
          </a:p>
          <a:p>
            <a:r>
              <a:rPr lang="en-GB" altLang="en-US" sz="1200" b="1" u="sng"/>
              <a:t>US 16th Air Force (Torrej</a:t>
            </a:r>
            <a:r>
              <a:rPr lang="en-GB" altLang="en-US" sz="1200" b="1" u="sng">
                <a:cs typeface="Arial" panose="020B0604020202020204" pitchFamily="34" charset="0"/>
              </a:rPr>
              <a:t>ó</a:t>
            </a:r>
            <a:r>
              <a:rPr lang="en-GB" altLang="en-US" sz="1200" b="1" u="sng"/>
              <a:t>n AFB, Spain)</a:t>
            </a:r>
            <a:r>
              <a:rPr lang="en-GB" altLang="en-US" sz="1200"/>
              <a:t> </a:t>
            </a:r>
            <a:r>
              <a:rPr lang="en-GB" altLang="en-US" b="1"/>
              <a:t>(abcd)</a:t>
            </a:r>
            <a:endParaRPr lang="en-GB" altLang="en-US" sz="1200" b="1"/>
          </a:p>
          <a:p>
            <a:endParaRPr lang="en-GB" altLang="en-US" sz="1200" b="1" u="sng"/>
          </a:p>
          <a:p>
            <a:r>
              <a:rPr lang="en-GB" altLang="en-US" sz="1000" b="1" u="sng"/>
              <a:t>401st Tactical Fighter Wing (Torrejon AFB)</a:t>
            </a:r>
          </a:p>
          <a:p>
            <a:r>
              <a:rPr lang="en-GB" altLang="en-US" sz="1000"/>
              <a:t>612th Tactical Fighter Squadron – </a:t>
            </a:r>
            <a:r>
              <a:rPr lang="en-GB" altLang="en-US" sz="1000" b="1"/>
              <a:t>x12 </a:t>
            </a:r>
            <a:r>
              <a:rPr lang="en-GB" altLang="en-US" sz="1000"/>
              <a:t>F-16C Fighting Falcon	CWUS-76</a:t>
            </a:r>
          </a:p>
          <a:p>
            <a:r>
              <a:rPr lang="en-GB" altLang="en-US" sz="1000"/>
              <a:t>613th Tactical Fighter Squadron – </a:t>
            </a:r>
            <a:r>
              <a:rPr lang="en-GB" altLang="en-US" sz="1000" b="1"/>
              <a:t>x12 </a:t>
            </a:r>
            <a:r>
              <a:rPr lang="en-GB" altLang="en-US" sz="1000"/>
              <a:t>F-16C Fighting Falcon	CWUS-76</a:t>
            </a:r>
          </a:p>
          <a:p>
            <a:r>
              <a:rPr lang="en-GB" altLang="en-US" sz="1000"/>
              <a:t>614th Tactical Fighter Squadron – </a:t>
            </a:r>
            <a:r>
              <a:rPr lang="en-GB" altLang="en-US" sz="1000" b="1"/>
              <a:t>x12 </a:t>
            </a:r>
            <a:r>
              <a:rPr lang="en-GB" altLang="en-US" sz="1000"/>
              <a:t>F-16C Fighting Falcon	CWUS-76</a:t>
            </a:r>
          </a:p>
          <a:p>
            <a:endParaRPr lang="en-GB" altLang="en-US" sz="1000"/>
          </a:p>
        </p:txBody>
      </p:sp>
      <p:sp>
        <p:nvSpPr>
          <p:cNvPr id="75781" name="Text Box 5">
            <a:extLst>
              <a:ext uri="{FF2B5EF4-FFF2-40B4-BE49-F238E27FC236}">
                <a16:creationId xmlns:a16="http://schemas.microsoft.com/office/drawing/2014/main" id="{A5A2FD99-30B5-4258-8E11-0E0AF3CF7153}"/>
              </a:ext>
            </a:extLst>
          </p:cNvPr>
          <p:cNvSpPr txBox="1">
            <a:spLocks noChangeArrowheads="1"/>
          </p:cNvSpPr>
          <p:nvPr/>
        </p:nvSpPr>
        <p:spPr bwMode="auto">
          <a:xfrm>
            <a:off x="115888" y="6011863"/>
            <a:ext cx="3241675" cy="290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This represents the USAFE orbat in 1989.  It’s going to require a LOT of research to find out exactly who had what during the decade, though F-4 Phantom II units had been steadily re-equipped by F-16 from roughly 1978 onwards and by F-15 from 1981.</a:t>
            </a:r>
          </a:p>
          <a:p>
            <a:endParaRPr lang="en-GB" altLang="en-US" b="1"/>
          </a:p>
          <a:p>
            <a:r>
              <a:rPr lang="en-GB" altLang="en-US" b="1"/>
              <a:t>(b) </a:t>
            </a:r>
            <a:r>
              <a:rPr lang="en-GB" altLang="en-US"/>
              <a:t>While I haven’t listed them in the TO&amp;Es, there would be a Forward Air Controller present in all Battalion-sized units, which would be transported in a MUTT, HMMWV or M113, depending on the unit type.</a:t>
            </a:r>
          </a:p>
          <a:p>
            <a:endParaRPr lang="en-GB" altLang="en-US" b="1"/>
          </a:p>
          <a:p>
            <a:r>
              <a:rPr lang="en-GB" altLang="en-US" b="1"/>
              <a:t>(c) </a:t>
            </a:r>
            <a:r>
              <a:rPr lang="en-GB" altLang="en-US"/>
              <a:t>This force would be heavily reinforced from the USA during the build-up to war, courtesy of the 9th, 10th &amp; 12th Air Forces, as well as the Air National Guard.  There were numerous reserve bases and pre-prepared infrastructure in virtually all NATO countries, ready to take a massive transatlantic deployment of USAF units.</a:t>
            </a:r>
          </a:p>
          <a:p>
            <a:endParaRPr lang="en-GB" altLang="en-US"/>
          </a:p>
          <a:p>
            <a:r>
              <a:rPr lang="en-GB" altLang="en-US" b="1"/>
              <a:t>(d) </a:t>
            </a:r>
            <a:r>
              <a:rPr lang="en-GB" altLang="en-US"/>
              <a:t>The 16th Air Force appears small here, but it was responsible for maintaining numerous bases and armament depots across NATO’s AFSOUTH area, from Spain to Turkey, as well as Ground-Launched Cruise Missiles permanently stationed in Italy.  16th AF maintained three air bases in Spain, two in mainland Italy, one in Sicily, one in mainland Greece, one in Crete and four in Turkey.</a:t>
            </a:r>
            <a:endParaRPr lang="en-GB" altLang="en-US" b="1"/>
          </a:p>
        </p:txBody>
      </p:sp>
      <p:pic>
        <p:nvPicPr>
          <p:cNvPr id="75782" name="Picture 6" descr="613925978">
            <a:extLst>
              <a:ext uri="{FF2B5EF4-FFF2-40B4-BE49-F238E27FC236}">
                <a16:creationId xmlns:a16="http://schemas.microsoft.com/office/drawing/2014/main" id="{B9C7B7CF-4903-4AEE-8087-EFA6E64A84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8863" y="107950"/>
            <a:ext cx="1547812" cy="1519238"/>
          </a:xfrm>
          <a:prstGeom prst="rect">
            <a:avLst/>
          </a:prstGeom>
          <a:noFill/>
          <a:extLst>
            <a:ext uri="{909E8E84-426E-40DD-AFC4-6F175D3DCCD1}">
              <a14:hiddenFill xmlns:a14="http://schemas.microsoft.com/office/drawing/2010/main">
                <a:solidFill>
                  <a:srgbClr val="FFFFFF"/>
                </a:solidFill>
              </a14:hiddenFill>
            </a:ext>
          </a:extLst>
        </p:spPr>
      </p:pic>
      <p:pic>
        <p:nvPicPr>
          <p:cNvPr id="75783" name="Picture 7">
            <a:extLst>
              <a:ext uri="{FF2B5EF4-FFF2-40B4-BE49-F238E27FC236}">
                <a16:creationId xmlns:a16="http://schemas.microsoft.com/office/drawing/2014/main" id="{87E5D0CB-867F-48E3-9ACD-EE219698E9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0" y="3132138"/>
            <a:ext cx="2233613"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787" name="Picture 11" descr="a10">
            <a:extLst>
              <a:ext uri="{FF2B5EF4-FFF2-40B4-BE49-F238E27FC236}">
                <a16:creationId xmlns:a16="http://schemas.microsoft.com/office/drawing/2014/main" id="{C174738F-1083-46F0-8AA3-FE05A3D677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4538" y="6372225"/>
            <a:ext cx="3432175" cy="2370138"/>
          </a:xfrm>
          <a:prstGeom prst="rect">
            <a:avLst/>
          </a:prstGeom>
          <a:noFill/>
          <a:extLst>
            <a:ext uri="{909E8E84-426E-40DD-AFC4-6F175D3DCCD1}">
              <a14:hiddenFill xmlns:a14="http://schemas.microsoft.com/office/drawing/2010/main">
                <a:solidFill>
                  <a:srgbClr val="FFFFFF"/>
                </a:solidFill>
              </a14:hiddenFill>
            </a:ext>
          </a:extLst>
        </p:spPr>
      </p:pic>
      <p:pic>
        <p:nvPicPr>
          <p:cNvPr id="75789" name="Picture 13" descr="Seventeenth Air Force - Emblem.png">
            <a:extLst>
              <a:ext uri="{FF2B5EF4-FFF2-40B4-BE49-F238E27FC236}">
                <a16:creationId xmlns:a16="http://schemas.microsoft.com/office/drawing/2014/main" id="{7563558C-B26F-4E01-8EF2-4E1D28CDDC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13325" y="1763713"/>
            <a:ext cx="1223963" cy="1203325"/>
          </a:xfrm>
          <a:prstGeom prst="rect">
            <a:avLst/>
          </a:prstGeom>
          <a:noFill/>
          <a:extLst>
            <a:ext uri="{909E8E84-426E-40DD-AFC4-6F175D3DCCD1}">
              <a14:hiddenFill xmlns:a14="http://schemas.microsoft.com/office/drawing/2010/main">
                <a:solidFill>
                  <a:srgbClr val="FFFFFF"/>
                </a:solidFill>
              </a14:hiddenFill>
            </a:ext>
          </a:extLst>
        </p:spPr>
      </p:pic>
      <p:pic>
        <p:nvPicPr>
          <p:cNvPr id="75791" name="Picture 15" descr="71oafmKSwjL">
            <a:extLst>
              <a:ext uri="{FF2B5EF4-FFF2-40B4-BE49-F238E27FC236}">
                <a16:creationId xmlns:a16="http://schemas.microsoft.com/office/drawing/2014/main" id="{06E3EC55-DCAF-4F05-A656-5EEF01EF45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3325" y="4859338"/>
            <a:ext cx="1293813" cy="12938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6" name="Picture 6" descr="Ninth Air Force - Emblem.png">
            <a:extLst>
              <a:ext uri="{FF2B5EF4-FFF2-40B4-BE49-F238E27FC236}">
                <a16:creationId xmlns:a16="http://schemas.microsoft.com/office/drawing/2014/main" id="{A949E925-1A4D-466D-B1BF-BDF58CA737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3325" y="107950"/>
            <a:ext cx="1211263" cy="1190625"/>
          </a:xfrm>
          <a:prstGeom prst="rect">
            <a:avLst/>
          </a:prstGeom>
          <a:noFill/>
          <a:extLst>
            <a:ext uri="{909E8E84-426E-40DD-AFC4-6F175D3DCCD1}">
              <a14:hiddenFill xmlns:a14="http://schemas.microsoft.com/office/drawing/2010/main">
                <a:solidFill>
                  <a:srgbClr val="FFFFFF"/>
                </a:solidFill>
              </a14:hiddenFill>
            </a:ext>
          </a:extLst>
        </p:spPr>
      </p:pic>
      <p:sp>
        <p:nvSpPr>
          <p:cNvPr id="81928" name="Text Box 8">
            <a:extLst>
              <a:ext uri="{FF2B5EF4-FFF2-40B4-BE49-F238E27FC236}">
                <a16:creationId xmlns:a16="http://schemas.microsoft.com/office/drawing/2014/main" id="{A360D351-9457-40B6-B684-D0D199CC7D0B}"/>
              </a:ext>
            </a:extLst>
          </p:cNvPr>
          <p:cNvSpPr txBox="1">
            <a:spLocks noChangeArrowheads="1"/>
          </p:cNvSpPr>
          <p:nvPr/>
        </p:nvSpPr>
        <p:spPr bwMode="auto">
          <a:xfrm>
            <a:off x="115888" y="107950"/>
            <a:ext cx="4465637" cy="762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200" b="1" u="sng"/>
              <a:t>US 9th Air Force (Shaw AFB, USA)</a:t>
            </a:r>
            <a:r>
              <a:rPr lang="en-GB" altLang="en-US" sz="1200"/>
              <a:t> </a:t>
            </a:r>
            <a:r>
              <a:rPr lang="en-GB" altLang="en-US" b="1"/>
              <a:t>(a)</a:t>
            </a:r>
            <a:endParaRPr lang="en-GB" altLang="en-US" sz="1200" b="1" u="sng"/>
          </a:p>
          <a:p>
            <a:r>
              <a:rPr lang="en-GB" altLang="en-US" sz="1000"/>
              <a:t>(Immediate reinforcement for USAFE)</a:t>
            </a:r>
          </a:p>
          <a:p>
            <a:endParaRPr lang="en-GB" altLang="en-US" sz="1000"/>
          </a:p>
          <a:p>
            <a:r>
              <a:rPr lang="en-GB" altLang="en-US" sz="1000" b="1" u="sng"/>
              <a:t>1st Tactical Fighter Wing (Langley AFB)</a:t>
            </a:r>
          </a:p>
          <a:p>
            <a:r>
              <a:rPr lang="en-GB" altLang="en-US" sz="1000"/>
              <a:t>27th Tactical Fighter Squadron – </a:t>
            </a:r>
            <a:r>
              <a:rPr lang="en-GB" altLang="en-US" sz="1000" b="1"/>
              <a:t>x12 </a:t>
            </a:r>
            <a:r>
              <a:rPr lang="en-GB" altLang="en-US" sz="1000"/>
              <a:t>F-15C Eagle</a:t>
            </a:r>
          </a:p>
          <a:p>
            <a:r>
              <a:rPr lang="en-GB" altLang="en-US" sz="1000"/>
              <a:t>71st Tactical Fighter Squadron – </a:t>
            </a:r>
            <a:r>
              <a:rPr lang="en-GB" altLang="en-US" sz="1000" b="1"/>
              <a:t>x12 </a:t>
            </a:r>
            <a:r>
              <a:rPr lang="en-GB" altLang="en-US" sz="1000"/>
              <a:t>F-15C Eagle</a:t>
            </a:r>
          </a:p>
          <a:p>
            <a:r>
              <a:rPr lang="en-GB" altLang="en-US" sz="1000"/>
              <a:t>94th Tactical Fighter Squadron – </a:t>
            </a:r>
            <a:r>
              <a:rPr lang="en-GB" altLang="en-US" sz="1000" b="1"/>
              <a:t>x12 </a:t>
            </a:r>
            <a:r>
              <a:rPr lang="en-GB" altLang="en-US" sz="1000"/>
              <a:t>F-15C Eagle</a:t>
            </a:r>
          </a:p>
          <a:p>
            <a:r>
              <a:rPr lang="en-GB" altLang="en-US" sz="1000"/>
              <a:t>441st Helicopter Flight – </a:t>
            </a:r>
            <a:r>
              <a:rPr lang="en-GB" altLang="en-US" sz="1000" b="1"/>
              <a:t>x4 </a:t>
            </a:r>
            <a:r>
              <a:rPr lang="en-GB" altLang="en-US" sz="1000"/>
              <a:t>UH-1D/H 		CWUS-59</a:t>
            </a:r>
          </a:p>
          <a:p>
            <a:endParaRPr lang="en-GB" altLang="en-US" sz="1000"/>
          </a:p>
          <a:p>
            <a:r>
              <a:rPr lang="en-GB" altLang="en-US" sz="1000" b="1" u="sng"/>
              <a:t>4th Tactical Fighter Wing (Seymour Johnson AFB)</a:t>
            </a:r>
          </a:p>
          <a:p>
            <a:r>
              <a:rPr lang="en-GB" altLang="en-US" sz="1000"/>
              <a:t>334th Tactical Fighter Squadron – </a:t>
            </a:r>
            <a:r>
              <a:rPr lang="en-GB" altLang="en-US" sz="1000" b="1"/>
              <a:t>x12 </a:t>
            </a:r>
            <a:r>
              <a:rPr lang="en-GB" altLang="en-US" sz="1000"/>
              <a:t>F-4E Phantom II	CWUS-75</a:t>
            </a:r>
          </a:p>
          <a:p>
            <a:r>
              <a:rPr lang="en-GB" altLang="en-US" sz="1000"/>
              <a:t>335th Tactical Fighter Squadron – </a:t>
            </a:r>
            <a:r>
              <a:rPr lang="en-GB" altLang="en-US" sz="1000" b="1"/>
              <a:t>x12 </a:t>
            </a:r>
            <a:r>
              <a:rPr lang="en-GB" altLang="en-US" sz="1000"/>
              <a:t>F-4E Phantom II	CWUS-75</a:t>
            </a:r>
          </a:p>
          <a:p>
            <a:r>
              <a:rPr lang="en-GB" altLang="en-US" sz="1000"/>
              <a:t>336th Tactical Fighter Squadron – </a:t>
            </a:r>
            <a:r>
              <a:rPr lang="en-GB" altLang="en-US" sz="1000" b="1"/>
              <a:t>x12 </a:t>
            </a:r>
            <a:r>
              <a:rPr lang="en-GB" altLang="en-US" sz="1000"/>
              <a:t>F-4E Phantom II	CWUS-75</a:t>
            </a:r>
          </a:p>
          <a:p>
            <a:endParaRPr lang="en-GB" altLang="en-US" sz="1000"/>
          </a:p>
          <a:p>
            <a:r>
              <a:rPr lang="en-GB" altLang="en-US" sz="1000" b="1" u="sng"/>
              <a:t>23rd Tactical Fighter Wing (England AFB)</a:t>
            </a:r>
          </a:p>
          <a:p>
            <a:r>
              <a:rPr lang="en-GB" altLang="en-US" sz="1000"/>
              <a:t>74th Tactical Fighter Squadron – </a:t>
            </a:r>
            <a:r>
              <a:rPr lang="en-GB" altLang="en-US" sz="1000" b="1"/>
              <a:t>x9 </a:t>
            </a:r>
            <a:r>
              <a:rPr lang="en-GB" altLang="en-US" sz="1000"/>
              <a:t>A-10 Thunderbolt II	CWUS-74</a:t>
            </a:r>
          </a:p>
          <a:p>
            <a:r>
              <a:rPr lang="en-GB" altLang="en-US" sz="1000"/>
              <a:t>75th Tactical Fighter Squadron – </a:t>
            </a:r>
            <a:r>
              <a:rPr lang="en-GB" altLang="en-US" sz="1000" b="1"/>
              <a:t>x9 </a:t>
            </a:r>
            <a:r>
              <a:rPr lang="en-GB" altLang="en-US" sz="1000"/>
              <a:t>A-10 Thunderbolt II	CWUS-74</a:t>
            </a:r>
          </a:p>
          <a:p>
            <a:r>
              <a:rPr lang="en-GB" altLang="en-US" sz="1000"/>
              <a:t>76th Tactical Fighter Squadron – </a:t>
            </a:r>
            <a:r>
              <a:rPr lang="en-GB" altLang="en-US" sz="1000" b="1"/>
              <a:t>x9 </a:t>
            </a:r>
            <a:r>
              <a:rPr lang="en-GB" altLang="en-US" sz="1000"/>
              <a:t>A-10 Thunderbolt II	CWUS-74</a:t>
            </a:r>
          </a:p>
          <a:p>
            <a:endParaRPr lang="en-GB" altLang="en-US" sz="1000"/>
          </a:p>
          <a:p>
            <a:r>
              <a:rPr lang="en-GB" altLang="en-US" sz="1000" b="1" u="sng"/>
              <a:t>31st Tactical Fighter Wing (Homestead AFB)</a:t>
            </a:r>
          </a:p>
          <a:p>
            <a:r>
              <a:rPr lang="en-GB" altLang="en-US" sz="1000"/>
              <a:t>306th Tactical Fighter Squadron – </a:t>
            </a:r>
            <a:r>
              <a:rPr lang="en-GB" altLang="en-US" sz="1000" b="1"/>
              <a:t>x12 </a:t>
            </a:r>
            <a:r>
              <a:rPr lang="en-GB" altLang="en-US" sz="1000"/>
              <a:t>F-16A Fighting Falcon	CWUS-76</a:t>
            </a:r>
          </a:p>
          <a:p>
            <a:r>
              <a:rPr lang="en-GB" altLang="en-US" sz="1000"/>
              <a:t>307th Tactical Fighter Squadron – </a:t>
            </a:r>
            <a:r>
              <a:rPr lang="en-GB" altLang="en-US" sz="1000" b="1"/>
              <a:t>x12 </a:t>
            </a:r>
            <a:r>
              <a:rPr lang="en-GB" altLang="en-US" sz="1000"/>
              <a:t>F-16A Fighting Falcon	CWUS-76</a:t>
            </a:r>
          </a:p>
          <a:p>
            <a:r>
              <a:rPr lang="en-GB" altLang="en-US" sz="1000"/>
              <a:t>308th Tactical Fighter Squadron – </a:t>
            </a:r>
            <a:r>
              <a:rPr lang="en-GB" altLang="en-US" sz="1000" b="1"/>
              <a:t>x12 </a:t>
            </a:r>
            <a:r>
              <a:rPr lang="en-GB" altLang="en-US" sz="1000"/>
              <a:t>F-16A Fighting Falcon	CWUS-76</a:t>
            </a:r>
          </a:p>
          <a:p>
            <a:r>
              <a:rPr lang="en-GB" altLang="en-US" sz="1000"/>
              <a:t>309th Tactical Fighter Squadron – </a:t>
            </a:r>
            <a:r>
              <a:rPr lang="en-GB" altLang="en-US" sz="1000" b="1"/>
              <a:t>x12 </a:t>
            </a:r>
            <a:r>
              <a:rPr lang="en-GB" altLang="en-US" sz="1000"/>
              <a:t>F-16A Fighting Falcon	CWUS-76</a:t>
            </a:r>
          </a:p>
          <a:p>
            <a:endParaRPr lang="en-GB" altLang="en-US" sz="1000"/>
          </a:p>
          <a:p>
            <a:r>
              <a:rPr lang="en-GB" altLang="en-US" sz="1000" b="1" u="sng"/>
              <a:t>33rd Tactical Fighter Wing (Eglin AFB)</a:t>
            </a:r>
          </a:p>
          <a:p>
            <a:r>
              <a:rPr lang="en-GB" altLang="en-US" sz="1000"/>
              <a:t>58th Tactical Fighter Squadron – </a:t>
            </a:r>
            <a:r>
              <a:rPr lang="en-GB" altLang="en-US" sz="1000" b="1"/>
              <a:t>x12 </a:t>
            </a:r>
            <a:r>
              <a:rPr lang="en-GB" altLang="en-US" sz="1000"/>
              <a:t>F-16C Fighting Falcon	CWUS-76</a:t>
            </a:r>
          </a:p>
          <a:p>
            <a:r>
              <a:rPr lang="en-GB" altLang="en-US" sz="1000"/>
              <a:t>59th Tactical Fighter Squadron – </a:t>
            </a:r>
            <a:r>
              <a:rPr lang="en-GB" altLang="en-US" sz="1000" b="1"/>
              <a:t>x12 </a:t>
            </a:r>
            <a:r>
              <a:rPr lang="en-GB" altLang="en-US" sz="1000"/>
              <a:t>F-16C Fighting Falcon	CWUS-76</a:t>
            </a:r>
          </a:p>
          <a:p>
            <a:r>
              <a:rPr lang="en-GB" altLang="en-US" sz="1000"/>
              <a:t>60th Tactical Fighter Squadron – </a:t>
            </a:r>
            <a:r>
              <a:rPr lang="en-GB" altLang="en-US" sz="1000" b="1"/>
              <a:t>x12 </a:t>
            </a:r>
            <a:r>
              <a:rPr lang="en-GB" altLang="en-US" sz="1000"/>
              <a:t>F-16C Fighting Falcon	CWUS-76</a:t>
            </a:r>
          </a:p>
          <a:p>
            <a:endParaRPr lang="en-GB" altLang="en-US" sz="1000"/>
          </a:p>
          <a:p>
            <a:r>
              <a:rPr lang="en-GB" altLang="en-US" sz="1000" b="1" u="sng"/>
              <a:t>347th Tactical Fighter Wing (Moody AFB)</a:t>
            </a:r>
          </a:p>
          <a:p>
            <a:r>
              <a:rPr lang="en-GB" altLang="en-US" sz="1000"/>
              <a:t>68th Tactical Fighter Squadron – </a:t>
            </a:r>
            <a:r>
              <a:rPr lang="en-GB" altLang="en-US" sz="1000" b="1"/>
              <a:t>x12 </a:t>
            </a:r>
            <a:r>
              <a:rPr lang="en-GB" altLang="en-US" sz="1000"/>
              <a:t>F-16C Fighting Falcon	CWUS-76</a:t>
            </a:r>
          </a:p>
          <a:p>
            <a:r>
              <a:rPr lang="en-GB" altLang="en-US" sz="1000"/>
              <a:t>69th Tactical Fighter Squadron – </a:t>
            </a:r>
            <a:r>
              <a:rPr lang="en-GB" altLang="en-US" sz="1000" b="1"/>
              <a:t>x12 </a:t>
            </a:r>
            <a:r>
              <a:rPr lang="en-GB" altLang="en-US" sz="1000"/>
              <a:t>F-16C Fighting Falcon	CWUS-76</a:t>
            </a:r>
          </a:p>
          <a:p>
            <a:r>
              <a:rPr lang="en-GB" altLang="en-US" sz="1000"/>
              <a:t>70th Tactical Fighter Squadron – </a:t>
            </a:r>
            <a:r>
              <a:rPr lang="en-GB" altLang="en-US" sz="1000" b="1"/>
              <a:t>x12 </a:t>
            </a:r>
            <a:r>
              <a:rPr lang="en-GB" altLang="en-US" sz="1000"/>
              <a:t>F-16C Fighting Falcon	CWUS-76</a:t>
            </a:r>
          </a:p>
          <a:p>
            <a:endParaRPr lang="en-GB" altLang="en-US" sz="1000"/>
          </a:p>
          <a:p>
            <a:r>
              <a:rPr lang="en-GB" altLang="en-US" sz="1000" b="1" u="sng"/>
              <a:t>354th Tactical Fighter Wing (Myrtle Beach AFB)</a:t>
            </a:r>
          </a:p>
          <a:p>
            <a:r>
              <a:rPr lang="en-GB" altLang="en-US" sz="1000"/>
              <a:t>353rd Tactical Fighter Squadron – </a:t>
            </a:r>
            <a:r>
              <a:rPr lang="en-GB" altLang="en-US" sz="1000" b="1"/>
              <a:t>x9 </a:t>
            </a:r>
            <a:r>
              <a:rPr lang="en-GB" altLang="en-US" sz="1000"/>
              <a:t>A-10 Thunderbolt II	CWUS-74</a:t>
            </a:r>
          </a:p>
          <a:p>
            <a:r>
              <a:rPr lang="en-GB" altLang="en-US" sz="1000"/>
              <a:t>355th Tactical Fighter Squadron – </a:t>
            </a:r>
            <a:r>
              <a:rPr lang="en-GB" altLang="en-US" sz="1000" b="1"/>
              <a:t>x9 </a:t>
            </a:r>
            <a:r>
              <a:rPr lang="en-GB" altLang="en-US" sz="1000"/>
              <a:t>A-10 Thunderbolt II	CWUS-74</a:t>
            </a:r>
          </a:p>
          <a:p>
            <a:r>
              <a:rPr lang="en-GB" altLang="en-US" sz="1000"/>
              <a:t>356th Tactical Fighter Squadron – </a:t>
            </a:r>
            <a:r>
              <a:rPr lang="en-GB" altLang="en-US" sz="1000" b="1"/>
              <a:t>x9 </a:t>
            </a:r>
            <a:r>
              <a:rPr lang="en-GB" altLang="en-US" sz="1000"/>
              <a:t>A-10 Thunderbolt II	CWUS-74</a:t>
            </a:r>
          </a:p>
          <a:p>
            <a:endParaRPr lang="en-GB" altLang="en-US" sz="1000"/>
          </a:p>
          <a:p>
            <a:r>
              <a:rPr lang="en-GB" altLang="en-US" sz="1000" b="1" u="sng"/>
              <a:t>363rd Tactical Fighter Wing (Shaw AFB)</a:t>
            </a:r>
          </a:p>
          <a:p>
            <a:r>
              <a:rPr lang="en-GB" altLang="en-US" sz="1000"/>
              <a:t>16th Tactical Reconnaissance Squadron – </a:t>
            </a:r>
            <a:r>
              <a:rPr lang="en-GB" altLang="en-US" sz="1000" b="1"/>
              <a:t>x9 </a:t>
            </a:r>
            <a:r>
              <a:rPr lang="en-GB" altLang="en-US" sz="1000"/>
              <a:t>RF-4C Phantom II	CWUS-75</a:t>
            </a:r>
          </a:p>
          <a:p>
            <a:r>
              <a:rPr lang="en-GB" altLang="en-US" sz="1000"/>
              <a:t>17th Tactical Fighter Squadron – </a:t>
            </a:r>
            <a:r>
              <a:rPr lang="en-GB" altLang="en-US" sz="1000" b="1"/>
              <a:t>x12 </a:t>
            </a:r>
            <a:r>
              <a:rPr lang="en-GB" altLang="en-US" sz="1000"/>
              <a:t>F-16C Fighting Falcon	CWUS-76</a:t>
            </a:r>
          </a:p>
          <a:p>
            <a:r>
              <a:rPr lang="en-GB" altLang="en-US" sz="1000"/>
              <a:t>19th Tactical Fighter Squadron – </a:t>
            </a:r>
            <a:r>
              <a:rPr lang="en-GB" altLang="en-US" sz="1000" b="1"/>
              <a:t>x12 </a:t>
            </a:r>
            <a:r>
              <a:rPr lang="en-GB" altLang="en-US" sz="1000"/>
              <a:t>F-16C Fighting Falcon	CWUS-76</a:t>
            </a:r>
          </a:p>
          <a:p>
            <a:r>
              <a:rPr lang="en-GB" altLang="en-US" sz="1000"/>
              <a:t>30th Tactical Fighter Squadron – </a:t>
            </a:r>
            <a:r>
              <a:rPr lang="en-GB" altLang="en-US" sz="1000" b="1"/>
              <a:t>x12 </a:t>
            </a:r>
            <a:r>
              <a:rPr lang="en-GB" altLang="en-US" sz="1000"/>
              <a:t>F-16C Fighting Falcon	CWUS-76</a:t>
            </a:r>
          </a:p>
          <a:p>
            <a:endParaRPr lang="en-GB" altLang="en-US" sz="1000"/>
          </a:p>
          <a:p>
            <a:r>
              <a:rPr lang="en-GB" altLang="en-US" b="1"/>
              <a:t>(a) </a:t>
            </a:r>
            <a:r>
              <a:rPr lang="en-GB" altLang="en-US"/>
              <a:t>This shows the order of battle for 9th Air Force as it stood in 1989.  Note however, that at the start of the 1980s, a lot of these squadrons would have been flying older types such as F-4 Phantom and F-106 Delta Dart in the air defence role and A-7 Corsair in the ground-attack role.</a:t>
            </a:r>
            <a:endParaRPr lang="en-GB" altLang="en-US" sz="1200" b="1" u="sng"/>
          </a:p>
        </p:txBody>
      </p:sp>
      <p:pic>
        <p:nvPicPr>
          <p:cNvPr id="81929" name="Picture 9">
            <a:extLst>
              <a:ext uri="{FF2B5EF4-FFF2-40B4-BE49-F238E27FC236}">
                <a16:creationId xmlns:a16="http://schemas.microsoft.com/office/drawing/2014/main" id="{69010FA0-4A48-4F0F-AD14-4FFF0CF54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0" y="1476375"/>
            <a:ext cx="2233613"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33" name="Picture 13" descr="1024px-A-10_Thunderbolt_II_Low-vis">
            <a:extLst>
              <a:ext uri="{FF2B5EF4-FFF2-40B4-BE49-F238E27FC236}">
                <a16:creationId xmlns:a16="http://schemas.microsoft.com/office/drawing/2014/main" id="{64E8E49D-BCA6-4B4D-ABA8-4F25EA5250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3348038"/>
            <a:ext cx="2162175" cy="1454150"/>
          </a:xfrm>
          <a:prstGeom prst="rect">
            <a:avLst/>
          </a:prstGeom>
          <a:noFill/>
          <a:extLst>
            <a:ext uri="{909E8E84-426E-40DD-AFC4-6F175D3DCCD1}">
              <a14:hiddenFill xmlns:a14="http://schemas.microsoft.com/office/drawing/2010/main">
                <a:solidFill>
                  <a:srgbClr val="FFFFFF"/>
                </a:solidFill>
              </a14:hiddenFill>
            </a:ext>
          </a:extLst>
        </p:spPr>
      </p:pic>
      <p:pic>
        <p:nvPicPr>
          <p:cNvPr id="81935" name="Picture 15" descr="QF-4 Holloman AFB.jpg">
            <a:extLst>
              <a:ext uri="{FF2B5EF4-FFF2-40B4-BE49-F238E27FC236}">
                <a16:creationId xmlns:a16="http://schemas.microsoft.com/office/drawing/2014/main" id="{F7618DD6-43EF-4227-90E4-AD4BACD093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1525" y="5508625"/>
            <a:ext cx="2151063" cy="1449388"/>
          </a:xfrm>
          <a:prstGeom prst="rect">
            <a:avLst/>
          </a:prstGeom>
          <a:noFill/>
          <a:extLst>
            <a:ext uri="{909E8E84-426E-40DD-AFC4-6F175D3DCCD1}">
              <a14:hiddenFill xmlns:a14="http://schemas.microsoft.com/office/drawing/2010/main">
                <a:solidFill>
                  <a:srgbClr val="FFFFFF"/>
                </a:solidFill>
              </a14:hiddenFill>
            </a:ext>
          </a:extLst>
        </p:spPr>
      </p:pic>
      <p:pic>
        <p:nvPicPr>
          <p:cNvPr id="81937" name="Picture 17" descr="175th_Fighter_Squadron_-_4_F-16_Formation_over_Mount_Rushmore">
            <a:extLst>
              <a:ext uri="{FF2B5EF4-FFF2-40B4-BE49-F238E27FC236}">
                <a16:creationId xmlns:a16="http://schemas.microsoft.com/office/drawing/2014/main" id="{494B726D-AE1C-4E74-B1F6-6E0AE8A0BA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37063" y="7499350"/>
            <a:ext cx="2305050" cy="15446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descr="Ang-a7d-1985">
            <a:extLst>
              <a:ext uri="{FF2B5EF4-FFF2-40B4-BE49-F238E27FC236}">
                <a16:creationId xmlns:a16="http://schemas.microsoft.com/office/drawing/2014/main" id="{A0B36160-2BAC-4F0C-BB77-C1F08C241F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525" y="3203575"/>
            <a:ext cx="2141538" cy="2736850"/>
          </a:xfrm>
          <a:prstGeom prst="rect">
            <a:avLst/>
          </a:prstGeom>
          <a:noFill/>
          <a:extLst>
            <a:ext uri="{909E8E84-426E-40DD-AFC4-6F175D3DCCD1}">
              <a14:hiddenFill xmlns:a14="http://schemas.microsoft.com/office/drawing/2010/main">
                <a:solidFill>
                  <a:srgbClr val="FFFFFF"/>
                </a:solidFill>
              </a14:hiddenFill>
            </a:ext>
          </a:extLst>
        </p:spPr>
      </p:pic>
      <p:sp>
        <p:nvSpPr>
          <p:cNvPr id="82949" name="Text Box 5">
            <a:extLst>
              <a:ext uri="{FF2B5EF4-FFF2-40B4-BE49-F238E27FC236}">
                <a16:creationId xmlns:a16="http://schemas.microsoft.com/office/drawing/2014/main" id="{AA18D4BD-A762-471F-81D0-7DC27D99ADDC}"/>
              </a:ext>
            </a:extLst>
          </p:cNvPr>
          <p:cNvSpPr txBox="1">
            <a:spLocks noChangeArrowheads="1"/>
          </p:cNvSpPr>
          <p:nvPr/>
        </p:nvSpPr>
        <p:spPr bwMode="auto">
          <a:xfrm>
            <a:off x="115888" y="107950"/>
            <a:ext cx="4537075" cy="8720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200" b="1" u="sng"/>
              <a:t>US 12th Air Force (Bergstrom AFB, USA)</a:t>
            </a:r>
            <a:r>
              <a:rPr lang="en-GB" altLang="en-US" sz="1200" b="1"/>
              <a:t> </a:t>
            </a:r>
            <a:r>
              <a:rPr lang="en-GB" altLang="en-US" b="1"/>
              <a:t>(ab)</a:t>
            </a:r>
            <a:endParaRPr lang="en-GB" altLang="en-US" sz="1200" b="1" u="sng"/>
          </a:p>
          <a:p>
            <a:r>
              <a:rPr lang="en-GB" altLang="en-US" sz="1000"/>
              <a:t>(Follow-on reinforcement for USAFE)</a:t>
            </a:r>
          </a:p>
          <a:p>
            <a:endParaRPr lang="en-GB" altLang="en-US" sz="1000" b="1" u="sng"/>
          </a:p>
          <a:p>
            <a:r>
              <a:rPr lang="en-GB" altLang="en-US" sz="1000" b="1" u="sng"/>
              <a:t>27th Tactical Fighter Wing (Cannon AFB)</a:t>
            </a:r>
          </a:p>
          <a:p>
            <a:r>
              <a:rPr lang="en-GB" altLang="en-US" sz="1000"/>
              <a:t>522nd Tactical Fighter Squadron – </a:t>
            </a:r>
            <a:r>
              <a:rPr lang="en-GB" altLang="en-US" sz="1000" b="1"/>
              <a:t>x12 </a:t>
            </a:r>
            <a:r>
              <a:rPr lang="en-GB" altLang="en-US" sz="1000"/>
              <a:t>F-111D Aardvark</a:t>
            </a:r>
          </a:p>
          <a:p>
            <a:r>
              <a:rPr lang="en-GB" altLang="en-US" sz="1000"/>
              <a:t>523rd Tactical Fighter Squadron – </a:t>
            </a:r>
            <a:r>
              <a:rPr lang="en-GB" altLang="en-US" sz="1000" b="1"/>
              <a:t>x12 </a:t>
            </a:r>
            <a:r>
              <a:rPr lang="en-GB" altLang="en-US" sz="1000"/>
              <a:t>F-111D Aardvark</a:t>
            </a:r>
          </a:p>
          <a:p>
            <a:r>
              <a:rPr lang="en-GB" altLang="en-US" sz="1000"/>
              <a:t>524th Tactical Fighter Squadron – </a:t>
            </a:r>
            <a:r>
              <a:rPr lang="en-GB" altLang="en-US" sz="1000" b="1"/>
              <a:t>x12 </a:t>
            </a:r>
            <a:r>
              <a:rPr lang="en-GB" altLang="en-US" sz="1000"/>
              <a:t>F-111D Aardvark</a:t>
            </a:r>
          </a:p>
          <a:p>
            <a:endParaRPr lang="en-GB" altLang="en-US" sz="1000"/>
          </a:p>
          <a:p>
            <a:r>
              <a:rPr lang="en-GB" altLang="en-US" sz="1000" b="1" u="sng"/>
              <a:t>35th Tactical Fighter Wing (George AFB)</a:t>
            </a:r>
          </a:p>
          <a:p>
            <a:r>
              <a:rPr lang="en-GB" altLang="en-US" sz="1000"/>
              <a:t>21st Tactical Fighter Squadron – </a:t>
            </a:r>
            <a:r>
              <a:rPr lang="en-GB" altLang="en-US" sz="1000" b="1"/>
              <a:t>x12 </a:t>
            </a:r>
            <a:r>
              <a:rPr lang="en-GB" altLang="en-US" sz="1000"/>
              <a:t>F-4E Phantom II	CWUS-75</a:t>
            </a:r>
          </a:p>
          <a:p>
            <a:endParaRPr lang="en-GB" altLang="en-US" sz="1000"/>
          </a:p>
          <a:p>
            <a:r>
              <a:rPr lang="en-GB" altLang="en-US" sz="1000" b="1" u="sng"/>
              <a:t>37th Tactical Fighter Wing (George AFB)</a:t>
            </a:r>
          </a:p>
          <a:p>
            <a:r>
              <a:rPr lang="en-GB" altLang="en-US" sz="1000"/>
              <a:t>561st Tactical Fighter Squadron – </a:t>
            </a:r>
            <a:r>
              <a:rPr lang="en-GB" altLang="en-US" sz="1000" b="1"/>
              <a:t>x12 </a:t>
            </a:r>
            <a:r>
              <a:rPr lang="en-GB" altLang="en-US" sz="1000"/>
              <a:t>F-4G Wild Weasel	CWUS-75</a:t>
            </a:r>
          </a:p>
          <a:p>
            <a:r>
              <a:rPr lang="en-GB" altLang="en-US" sz="1000"/>
              <a:t>562nd Tactical Fighter Squadron – </a:t>
            </a:r>
            <a:r>
              <a:rPr lang="en-GB" altLang="en-US" sz="1000" b="1"/>
              <a:t>x12 </a:t>
            </a:r>
            <a:r>
              <a:rPr lang="en-GB" altLang="en-US" sz="1000"/>
              <a:t>F-4G Wild Weasel	CWUS-75</a:t>
            </a:r>
          </a:p>
          <a:p>
            <a:r>
              <a:rPr lang="en-GB" altLang="en-US" sz="1000"/>
              <a:t>563rd Tactical Fighter Squadron – </a:t>
            </a:r>
            <a:r>
              <a:rPr lang="en-GB" altLang="en-US" sz="1000" b="1"/>
              <a:t>x12 </a:t>
            </a:r>
            <a:r>
              <a:rPr lang="en-GB" altLang="en-US" sz="1000"/>
              <a:t>F-4G Wild Weasel	CWUS-75</a:t>
            </a:r>
          </a:p>
          <a:p>
            <a:endParaRPr lang="en-GB" altLang="en-US" sz="1000"/>
          </a:p>
          <a:p>
            <a:r>
              <a:rPr lang="en-GB" altLang="en-US" sz="1000" b="1" u="sng"/>
              <a:t>49th Tactical Fighter Wing (Holloman AFB)</a:t>
            </a:r>
          </a:p>
          <a:p>
            <a:r>
              <a:rPr lang="en-GB" altLang="en-US" sz="1000"/>
              <a:t>7th Tactical Fighter Squadron – </a:t>
            </a:r>
            <a:r>
              <a:rPr lang="en-GB" altLang="en-US" sz="1000" b="1"/>
              <a:t>x12 </a:t>
            </a:r>
            <a:r>
              <a:rPr lang="en-GB" altLang="en-US" sz="1000"/>
              <a:t>F-15A Eagle</a:t>
            </a:r>
          </a:p>
          <a:p>
            <a:r>
              <a:rPr lang="en-GB" altLang="en-US" sz="1000"/>
              <a:t>8th Tactical Fighter Squadron – </a:t>
            </a:r>
            <a:r>
              <a:rPr lang="en-GB" altLang="en-US" sz="1000" b="1"/>
              <a:t>x12 </a:t>
            </a:r>
            <a:r>
              <a:rPr lang="en-GB" altLang="en-US" sz="1000"/>
              <a:t>F-15A Eagle</a:t>
            </a:r>
          </a:p>
          <a:p>
            <a:r>
              <a:rPr lang="en-GB" altLang="en-US" sz="1000"/>
              <a:t>9th Tactical Fighter Squadron – </a:t>
            </a:r>
            <a:r>
              <a:rPr lang="en-GB" altLang="en-US" sz="1000" b="1"/>
              <a:t>x12 </a:t>
            </a:r>
            <a:r>
              <a:rPr lang="en-GB" altLang="en-US" sz="1000"/>
              <a:t>F-15A Eagle</a:t>
            </a:r>
          </a:p>
          <a:p>
            <a:endParaRPr lang="en-GB" altLang="en-US" sz="1000"/>
          </a:p>
          <a:p>
            <a:r>
              <a:rPr lang="en-GB" altLang="en-US" sz="1000" b="1" u="sng"/>
              <a:t>67th Tactical Reconnaissance Wing (Bergstrom AFB)</a:t>
            </a:r>
          </a:p>
          <a:p>
            <a:r>
              <a:rPr lang="en-GB" altLang="en-US" sz="1000"/>
              <a:t>12th Tactical Reconnaissance Squadron – </a:t>
            </a:r>
            <a:r>
              <a:rPr lang="en-GB" altLang="en-US" sz="1000" b="1"/>
              <a:t>x9 </a:t>
            </a:r>
            <a:r>
              <a:rPr lang="en-GB" altLang="en-US" sz="1000"/>
              <a:t>RF-4C Phantom II 	CWUS-75</a:t>
            </a:r>
          </a:p>
          <a:p>
            <a:r>
              <a:rPr lang="en-GB" altLang="en-US" sz="1000"/>
              <a:t>62nd Tactical Reconnaissance Squadron – </a:t>
            </a:r>
            <a:r>
              <a:rPr lang="en-GB" altLang="en-US" sz="1000" b="1"/>
              <a:t>x9 </a:t>
            </a:r>
            <a:r>
              <a:rPr lang="en-GB" altLang="en-US" sz="1000"/>
              <a:t>RF-4C Phantom II	CWUS-75</a:t>
            </a:r>
          </a:p>
          <a:p>
            <a:r>
              <a:rPr lang="en-GB" altLang="en-US" sz="1000"/>
              <a:t>91st Tactical Reconnaissance Squadron – </a:t>
            </a:r>
            <a:r>
              <a:rPr lang="en-GB" altLang="en-US" sz="1000" b="1"/>
              <a:t>x9 </a:t>
            </a:r>
            <a:r>
              <a:rPr lang="en-GB" altLang="en-US" sz="1000"/>
              <a:t>RF-4C Phantom II 	CWUS-75</a:t>
            </a:r>
          </a:p>
          <a:p>
            <a:endParaRPr lang="en-GB" altLang="en-US" sz="1000"/>
          </a:p>
          <a:p>
            <a:r>
              <a:rPr lang="en-GB" altLang="en-US" sz="1000" b="1" u="sng"/>
              <a:t>366th Tactical Fighter Wing (Mountain Home AFB)</a:t>
            </a:r>
          </a:p>
          <a:p>
            <a:r>
              <a:rPr lang="en-GB" altLang="en-US" sz="1000"/>
              <a:t>389th Tactical Fighter Squadron – </a:t>
            </a:r>
            <a:r>
              <a:rPr lang="en-GB" altLang="en-US" sz="1000" b="1"/>
              <a:t>x12 </a:t>
            </a:r>
            <a:r>
              <a:rPr lang="en-GB" altLang="en-US" sz="1000"/>
              <a:t>F-111A Aardvark</a:t>
            </a:r>
          </a:p>
          <a:p>
            <a:r>
              <a:rPr lang="en-GB" altLang="en-US" sz="1000"/>
              <a:t>391st Tactical Fighter Squadron – </a:t>
            </a:r>
            <a:r>
              <a:rPr lang="en-GB" altLang="en-US" sz="1000" b="1"/>
              <a:t>x12 </a:t>
            </a:r>
            <a:r>
              <a:rPr lang="en-GB" altLang="en-US" sz="1000"/>
              <a:t>F-111A Aardvark</a:t>
            </a:r>
          </a:p>
          <a:p>
            <a:endParaRPr lang="en-GB" altLang="en-US" sz="1000"/>
          </a:p>
          <a:p>
            <a:r>
              <a:rPr lang="en-GB" altLang="en-US" sz="1000" b="1" u="sng"/>
              <a:t>388th Tactical Fighter Wing (Hill AFB)</a:t>
            </a:r>
          </a:p>
          <a:p>
            <a:r>
              <a:rPr lang="en-GB" altLang="en-US" sz="1000"/>
              <a:t>4th Tactical Fighter Squadron – </a:t>
            </a:r>
            <a:r>
              <a:rPr lang="en-GB" altLang="en-US" sz="1000" b="1"/>
              <a:t>x12 </a:t>
            </a:r>
            <a:r>
              <a:rPr lang="en-GB" altLang="en-US" sz="1000"/>
              <a:t>F-16A Fighting Falcon	CWUS-76</a:t>
            </a:r>
          </a:p>
          <a:p>
            <a:r>
              <a:rPr lang="en-GB" altLang="en-US" sz="1000"/>
              <a:t>421st Tactical Fighter Squadron – </a:t>
            </a:r>
            <a:r>
              <a:rPr lang="en-GB" altLang="en-US" sz="1000" b="1"/>
              <a:t>x12 </a:t>
            </a:r>
            <a:r>
              <a:rPr lang="en-GB" altLang="en-US" sz="1000"/>
              <a:t>F-16A Fighting Falcon	CWUS-76</a:t>
            </a:r>
          </a:p>
          <a:p>
            <a:r>
              <a:rPr lang="en-GB" altLang="en-US" sz="1000"/>
              <a:t>34th Tactical Fighter Squadron – </a:t>
            </a:r>
            <a:r>
              <a:rPr lang="en-GB" altLang="en-US" sz="1000" b="1"/>
              <a:t>x12 </a:t>
            </a:r>
            <a:r>
              <a:rPr lang="en-GB" altLang="en-US" sz="1000"/>
              <a:t>F-16A Fighting Falcon	CWUS-76</a:t>
            </a:r>
          </a:p>
          <a:p>
            <a:endParaRPr lang="en-GB" altLang="en-US" sz="1000"/>
          </a:p>
          <a:p>
            <a:r>
              <a:rPr lang="en-GB" altLang="en-US" sz="1000" b="1" u="sng"/>
              <a:t>474th Tactical Fighter Wing (Hill AFB)</a:t>
            </a:r>
          </a:p>
          <a:p>
            <a:r>
              <a:rPr lang="en-GB" altLang="en-US" sz="1000"/>
              <a:t>428th Tactical Fighter Squadron – </a:t>
            </a:r>
            <a:r>
              <a:rPr lang="en-GB" altLang="en-US" sz="1000" b="1"/>
              <a:t>x12 </a:t>
            </a:r>
            <a:r>
              <a:rPr lang="en-GB" altLang="en-US" sz="1000"/>
              <a:t>F-16C Fighting Falcon	CWUS-76</a:t>
            </a:r>
          </a:p>
          <a:p>
            <a:r>
              <a:rPr lang="en-GB" altLang="en-US" sz="1000"/>
              <a:t>429th Tactical Fighter Squadron – </a:t>
            </a:r>
            <a:r>
              <a:rPr lang="en-GB" altLang="en-US" sz="1000" b="1"/>
              <a:t>x12 </a:t>
            </a:r>
            <a:r>
              <a:rPr lang="en-GB" altLang="en-US" sz="1000"/>
              <a:t>F-16C Fighting Falcon	CWUS-76</a:t>
            </a:r>
          </a:p>
          <a:p>
            <a:r>
              <a:rPr lang="en-GB" altLang="en-US" sz="1000"/>
              <a:t>430th Tactical Fighter Squadron – </a:t>
            </a:r>
            <a:r>
              <a:rPr lang="en-GB" altLang="en-US" sz="1000" b="1"/>
              <a:t>x12 </a:t>
            </a:r>
            <a:r>
              <a:rPr lang="en-GB" altLang="en-US" sz="1000"/>
              <a:t>F-16A Fighting Falcon	CWUS-76</a:t>
            </a:r>
          </a:p>
          <a:p>
            <a:endParaRPr lang="en-GB" altLang="en-US" sz="1000"/>
          </a:p>
          <a:p>
            <a:r>
              <a:rPr lang="en-GB" altLang="en-US" sz="1000" b="1" u="sng"/>
              <a:t>4450th Tactical Group (Nellis AFB)</a:t>
            </a:r>
          </a:p>
          <a:p>
            <a:r>
              <a:rPr lang="en-GB" altLang="en-US" sz="1000"/>
              <a:t>4450th Tactical Squadron – </a:t>
            </a:r>
            <a:r>
              <a:rPr lang="en-GB" altLang="en-US" sz="1000" b="1"/>
              <a:t>x9 </a:t>
            </a:r>
            <a:r>
              <a:rPr lang="en-GB" altLang="en-US" sz="1000"/>
              <a:t>F117A Nighthawk</a:t>
            </a:r>
          </a:p>
          <a:p>
            <a:r>
              <a:rPr lang="en-GB" altLang="en-US" sz="1000"/>
              <a:t>4451st Tactical Squadron – </a:t>
            </a:r>
            <a:r>
              <a:rPr lang="en-GB" altLang="en-US" sz="1000" b="1"/>
              <a:t>x9 </a:t>
            </a:r>
            <a:r>
              <a:rPr lang="en-GB" altLang="en-US" sz="1000"/>
              <a:t>A-7D/K Corsair II		CWUS-71</a:t>
            </a:r>
          </a:p>
          <a:p>
            <a:r>
              <a:rPr lang="en-GB" altLang="en-US" sz="1000"/>
              <a:t>4452nd Tactical Squadron – </a:t>
            </a:r>
            <a:r>
              <a:rPr lang="en-GB" altLang="en-US" sz="1000" b="1"/>
              <a:t>x9 </a:t>
            </a:r>
            <a:r>
              <a:rPr lang="en-GB" altLang="en-US" sz="1000"/>
              <a:t>F117A Nighthawk</a:t>
            </a:r>
          </a:p>
          <a:p>
            <a:endParaRPr lang="en-GB" altLang="en-US" sz="1000"/>
          </a:p>
          <a:p>
            <a:r>
              <a:rPr lang="en-GB" altLang="en-US" sz="1000" b="1" u="sng"/>
              <a:t>602nd Tactical Air Control Wing (Davis-Monthan AFB)</a:t>
            </a:r>
          </a:p>
          <a:p>
            <a:r>
              <a:rPr lang="en-GB" altLang="en-US" sz="1000"/>
              <a:t>22nd Tactical Air Support Squadron – </a:t>
            </a:r>
            <a:r>
              <a:rPr lang="en-GB" altLang="en-US" sz="1000" b="1"/>
              <a:t>x6 </a:t>
            </a:r>
            <a:r>
              <a:rPr lang="en-GB" altLang="en-US" sz="1000"/>
              <a:t>OV-10 Bronco	CWUS-78</a:t>
            </a:r>
          </a:p>
          <a:p>
            <a:r>
              <a:rPr lang="en-GB" altLang="en-US" sz="1000"/>
              <a:t>23rd Tactical Air Support Squadron – </a:t>
            </a:r>
            <a:r>
              <a:rPr lang="en-GB" altLang="en-US" sz="1000" b="1"/>
              <a:t>x6 </a:t>
            </a:r>
            <a:r>
              <a:rPr lang="en-GB" altLang="en-US" sz="1000"/>
              <a:t>OV-10 Bronco	CWUS-78</a:t>
            </a:r>
          </a:p>
          <a:p>
            <a:r>
              <a:rPr lang="en-GB" altLang="en-US" sz="1000"/>
              <a:t>27th Tactical Air Support Squadron – </a:t>
            </a:r>
            <a:r>
              <a:rPr lang="en-GB" altLang="en-US" sz="1000" b="1"/>
              <a:t>x6 </a:t>
            </a:r>
            <a:r>
              <a:rPr lang="en-GB" altLang="en-US" sz="1000"/>
              <a:t>OV-10 Bronco	CWUS-78</a:t>
            </a:r>
          </a:p>
          <a:p>
            <a:endParaRPr lang="en-GB" altLang="en-US" sz="1000"/>
          </a:p>
          <a:p>
            <a:r>
              <a:rPr lang="en-GB" altLang="en-US" b="1"/>
              <a:t>(a) </a:t>
            </a:r>
            <a:r>
              <a:rPr lang="en-GB" altLang="en-US"/>
              <a:t>12th Air Force also included numerous training squadrons and operational conversion units for all front-line aircraft types that are not listed here, but may also have been sent to Europe as reinforcements.</a:t>
            </a:r>
          </a:p>
          <a:p>
            <a:endParaRPr lang="en-GB" altLang="en-US"/>
          </a:p>
          <a:p>
            <a:r>
              <a:rPr lang="en-GB" altLang="en-US" b="1"/>
              <a:t>(b) </a:t>
            </a:r>
            <a:r>
              <a:rPr lang="en-GB" altLang="en-US"/>
              <a:t>This shows the order of battle for 12th Air Force as it stood in 1989.  Note however, that at the start of the 1980s, a lot of these squadrons would have been flying older types such as F-4 Phantom and F-106 Delta Dart in the air defence role and A-7 Corsair in the ground-attack role, with F-105 Thunderchief in the ‘Wild Weasel’ role.</a:t>
            </a:r>
          </a:p>
        </p:txBody>
      </p:sp>
      <p:pic>
        <p:nvPicPr>
          <p:cNvPr id="82951" name="Picture 7" descr="Twelfth Air Force - Emblem.png">
            <a:extLst>
              <a:ext uri="{FF2B5EF4-FFF2-40B4-BE49-F238E27FC236}">
                <a16:creationId xmlns:a16="http://schemas.microsoft.com/office/drawing/2014/main" id="{1236EC39-FE96-4537-8D8B-386E73BBC9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325" y="107950"/>
            <a:ext cx="1212850" cy="1193800"/>
          </a:xfrm>
          <a:prstGeom prst="rect">
            <a:avLst/>
          </a:prstGeom>
          <a:noFill/>
          <a:extLst>
            <a:ext uri="{909E8E84-426E-40DD-AFC4-6F175D3DCCD1}">
              <a14:hiddenFill xmlns:a14="http://schemas.microsoft.com/office/drawing/2010/main">
                <a:solidFill>
                  <a:srgbClr val="FFFFFF"/>
                </a:solidFill>
              </a14:hiddenFill>
            </a:ext>
          </a:extLst>
        </p:spPr>
      </p:pic>
      <p:pic>
        <p:nvPicPr>
          <p:cNvPr id="82952" name="Picture 8">
            <a:extLst>
              <a:ext uri="{FF2B5EF4-FFF2-40B4-BE49-F238E27FC236}">
                <a16:creationId xmlns:a16="http://schemas.microsoft.com/office/drawing/2014/main" id="{1B1A1A76-664E-4C95-905E-A58CFF1555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8500" y="1476375"/>
            <a:ext cx="2233613"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954" name="Picture 10" descr="OV-10 Bronco firing White phosphorus.jpg">
            <a:extLst>
              <a:ext uri="{FF2B5EF4-FFF2-40B4-BE49-F238E27FC236}">
                <a16:creationId xmlns:a16="http://schemas.microsoft.com/office/drawing/2014/main" id="{9DD77FDD-B9D7-4D53-A8EC-ACEF388BD9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2963" y="6732588"/>
            <a:ext cx="2090737" cy="13795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descr="2000px-Air_national_guard_shield">
            <a:extLst>
              <a:ext uri="{FF2B5EF4-FFF2-40B4-BE49-F238E27FC236}">
                <a16:creationId xmlns:a16="http://schemas.microsoft.com/office/drawing/2014/main" id="{B3BB6591-F8F6-49E9-9640-74D62734B4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1888" y="4500563"/>
            <a:ext cx="1358900" cy="1368425"/>
          </a:xfrm>
          <a:prstGeom prst="rect">
            <a:avLst/>
          </a:prstGeom>
          <a:noFill/>
          <a:extLst>
            <a:ext uri="{909E8E84-426E-40DD-AFC4-6F175D3DCCD1}">
              <a14:hiddenFill xmlns:a14="http://schemas.microsoft.com/office/drawing/2010/main">
                <a:solidFill>
                  <a:srgbClr val="FFFFFF"/>
                </a:solidFill>
              </a14:hiddenFill>
            </a:ext>
          </a:extLst>
        </p:spPr>
      </p:pic>
      <p:pic>
        <p:nvPicPr>
          <p:cNvPr id="84997" name="Picture 5">
            <a:extLst>
              <a:ext uri="{FF2B5EF4-FFF2-40B4-BE49-F238E27FC236}">
                <a16:creationId xmlns:a16="http://schemas.microsoft.com/office/drawing/2014/main" id="{A2CE6240-7596-4192-B139-F647DC0CA9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0" y="3132138"/>
            <a:ext cx="2233613"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4998" name="Text Box 6">
            <a:extLst>
              <a:ext uri="{FF2B5EF4-FFF2-40B4-BE49-F238E27FC236}">
                <a16:creationId xmlns:a16="http://schemas.microsoft.com/office/drawing/2014/main" id="{5DCE4D45-35A4-4A6F-B80E-E243CE8C39B4}"/>
              </a:ext>
            </a:extLst>
          </p:cNvPr>
          <p:cNvSpPr txBox="1">
            <a:spLocks noChangeArrowheads="1"/>
          </p:cNvSpPr>
          <p:nvPr/>
        </p:nvSpPr>
        <p:spPr bwMode="auto">
          <a:xfrm>
            <a:off x="115888" y="85725"/>
            <a:ext cx="4537075" cy="878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400" b="1" u="sng"/>
              <a:t>US Air Force Reserve</a:t>
            </a:r>
          </a:p>
          <a:p>
            <a:endParaRPr lang="en-GB" altLang="en-US" sz="1200"/>
          </a:p>
          <a:p>
            <a:r>
              <a:rPr lang="en-GB" altLang="en-US" sz="1200" b="1" u="sng"/>
              <a:t>US 10th Air Force (Bergstrom AFB)</a:t>
            </a:r>
            <a:r>
              <a:rPr lang="en-GB" altLang="en-US" b="1"/>
              <a:t> (a)</a:t>
            </a:r>
          </a:p>
          <a:p>
            <a:endParaRPr lang="en-GB" altLang="en-US" sz="1200" b="1"/>
          </a:p>
          <a:p>
            <a:r>
              <a:rPr lang="en-GB" altLang="en-US" sz="1000"/>
              <a:t>45th Tactical Fighter Squadron – </a:t>
            </a:r>
            <a:r>
              <a:rPr lang="en-GB" altLang="en-US" sz="1000" b="1"/>
              <a:t>x9 </a:t>
            </a:r>
            <a:r>
              <a:rPr lang="en-GB" altLang="en-US" sz="1000"/>
              <a:t>A-10 Thunderbolt II	CWUS-74</a:t>
            </a:r>
          </a:p>
          <a:p>
            <a:r>
              <a:rPr lang="en-GB" altLang="en-US" sz="1000"/>
              <a:t>46th Tactical Fighter Squadron – </a:t>
            </a:r>
            <a:r>
              <a:rPr lang="en-GB" altLang="en-US" sz="1000" b="1"/>
              <a:t>x9 </a:t>
            </a:r>
            <a:r>
              <a:rPr lang="en-GB" altLang="en-US" sz="1000"/>
              <a:t>A-10 Thunderbolt II	CWUS-74</a:t>
            </a:r>
          </a:p>
          <a:p>
            <a:r>
              <a:rPr lang="en-GB" altLang="en-US" sz="1000"/>
              <a:t>47th Tactical Fighter Squadron – </a:t>
            </a:r>
            <a:r>
              <a:rPr lang="en-GB" altLang="en-US" sz="1000" b="1"/>
              <a:t>x9 </a:t>
            </a:r>
            <a:r>
              <a:rPr lang="en-GB" altLang="en-US" sz="1000"/>
              <a:t>A-10 Thunderbolt II	CWUS-74</a:t>
            </a:r>
          </a:p>
          <a:p>
            <a:r>
              <a:rPr lang="en-GB" altLang="en-US" sz="1000"/>
              <a:t>89th Tactical Fighter Squadron – </a:t>
            </a:r>
            <a:r>
              <a:rPr lang="en-GB" altLang="en-US" sz="1000" b="1"/>
              <a:t>x12 </a:t>
            </a:r>
            <a:r>
              <a:rPr lang="en-GB" altLang="en-US" sz="1000"/>
              <a:t>F-4D Phantom II	CWUS-75</a:t>
            </a:r>
          </a:p>
          <a:p>
            <a:r>
              <a:rPr lang="en-GB" altLang="en-US" sz="1000"/>
              <a:t>93rd Tactical Fighter Squadron – </a:t>
            </a:r>
            <a:r>
              <a:rPr lang="en-GB" altLang="en-US" sz="1000" b="1"/>
              <a:t>x12 </a:t>
            </a:r>
            <a:r>
              <a:rPr lang="en-GB" altLang="en-US" sz="1000"/>
              <a:t>F-4D Phantom II	CWUS-75</a:t>
            </a:r>
          </a:p>
          <a:p>
            <a:r>
              <a:rPr lang="en-GB" altLang="en-US" sz="1000"/>
              <a:t>302nd Tactical Fighter Squadron – </a:t>
            </a:r>
            <a:r>
              <a:rPr lang="en-GB" altLang="en-US" sz="1000" b="1"/>
              <a:t>x12 </a:t>
            </a:r>
            <a:r>
              <a:rPr lang="en-GB" altLang="en-US" sz="1000"/>
              <a:t>F-16C Fighting Falcon	CWUS-76</a:t>
            </a:r>
          </a:p>
          <a:p>
            <a:r>
              <a:rPr lang="en-GB" altLang="en-US" sz="1000"/>
              <a:t>303rd Tactical Fighter Squadron – </a:t>
            </a:r>
            <a:r>
              <a:rPr lang="en-GB" altLang="en-US" sz="1000" b="1"/>
              <a:t>x9 </a:t>
            </a:r>
            <a:r>
              <a:rPr lang="en-GB" altLang="en-US" sz="1000"/>
              <a:t>A-10 Thunderbolt II	CWUS-74</a:t>
            </a:r>
          </a:p>
          <a:p>
            <a:r>
              <a:rPr lang="en-GB" altLang="en-US" sz="1000"/>
              <a:t>457th Tactical Fighter Squadron – </a:t>
            </a:r>
            <a:r>
              <a:rPr lang="en-GB" altLang="en-US" sz="1000" b="1"/>
              <a:t>x12 </a:t>
            </a:r>
            <a:r>
              <a:rPr lang="en-GB" altLang="en-US" sz="1000"/>
              <a:t>F-4D Phantom II	CWUS-75</a:t>
            </a:r>
          </a:p>
          <a:p>
            <a:r>
              <a:rPr lang="en-GB" altLang="en-US" sz="1000"/>
              <a:t>465th Tactical Fighter Squadron – </a:t>
            </a:r>
            <a:r>
              <a:rPr lang="en-GB" altLang="en-US" sz="1000" b="1"/>
              <a:t>x12 </a:t>
            </a:r>
            <a:r>
              <a:rPr lang="en-GB" altLang="en-US" sz="1000"/>
              <a:t>F-16C Fighting Falcon	CWUS-76</a:t>
            </a:r>
          </a:p>
          <a:p>
            <a:r>
              <a:rPr lang="en-GB" altLang="en-US" sz="1000"/>
              <a:t>466th Tactical Fighter Squadron – </a:t>
            </a:r>
            <a:r>
              <a:rPr lang="en-GB" altLang="en-US" sz="1000" b="1"/>
              <a:t>x12 </a:t>
            </a:r>
            <a:r>
              <a:rPr lang="en-GB" altLang="en-US" sz="1000"/>
              <a:t>F-16C Fighting Falcon	CWUS-76</a:t>
            </a:r>
          </a:p>
          <a:p>
            <a:r>
              <a:rPr lang="en-GB" altLang="en-US" sz="1000"/>
              <a:t>704th Tactical Fighter Squadron – </a:t>
            </a:r>
            <a:r>
              <a:rPr lang="en-GB" altLang="en-US" sz="1000" b="1"/>
              <a:t>x12 </a:t>
            </a:r>
            <a:r>
              <a:rPr lang="en-GB" altLang="en-US" sz="1000"/>
              <a:t>F-4D Phantom II	CWUS-75</a:t>
            </a:r>
          </a:p>
          <a:p>
            <a:r>
              <a:rPr lang="en-GB" altLang="en-US" sz="1000"/>
              <a:t>706th Tactical Fighter Squadron – </a:t>
            </a:r>
            <a:r>
              <a:rPr lang="en-GB" altLang="en-US" sz="1000" b="1"/>
              <a:t>x9 </a:t>
            </a:r>
            <a:r>
              <a:rPr lang="en-GB" altLang="en-US" sz="1000"/>
              <a:t>A-10 Thunderbolt II	CWUS-74</a:t>
            </a:r>
          </a:p>
          <a:p>
            <a:endParaRPr lang="en-GB" altLang="en-US" sz="1000"/>
          </a:p>
          <a:p>
            <a:r>
              <a:rPr lang="en-GB" altLang="en-US" b="1"/>
              <a:t>(a) </a:t>
            </a:r>
            <a:r>
              <a:rPr lang="en-GB" altLang="en-US"/>
              <a:t>This shows the order of battle for 10th Air Force as it stood in 1989.  Note that these units, along with the Air National Guard, would supplement the regular USAF Tactical Fighter Wings and Squadrons in the USA and abroad – mainly in the 9th and 12th Air Forces.  They generally were not organised into distinct Tactical Fighter Wings, but were in most cases co-located with a regular USAF ‘parent’ Wing.  Note however, that at the start of the 1980s, a lot of these squadrons would have been flying older types such as A-7 Corsair, F-4 Phantom, F-105 Thunderchief and F-106 Delta Dart.</a:t>
            </a:r>
          </a:p>
          <a:p>
            <a:endParaRPr lang="en-GB" altLang="en-US" b="1"/>
          </a:p>
          <a:p>
            <a:endParaRPr lang="en-GB" altLang="en-US" b="1"/>
          </a:p>
          <a:p>
            <a:r>
              <a:rPr lang="en-GB" altLang="en-US" sz="1200" b="1" u="sng"/>
              <a:t>US Air National Guard</a:t>
            </a:r>
            <a:r>
              <a:rPr lang="en-GB" altLang="en-US" sz="1200" b="1"/>
              <a:t> </a:t>
            </a:r>
            <a:r>
              <a:rPr lang="en-GB" altLang="en-US" b="1"/>
              <a:t>(a)</a:t>
            </a:r>
            <a:endParaRPr lang="en-GB" altLang="en-US" sz="1200" b="1" u="sng"/>
          </a:p>
          <a:p>
            <a:endParaRPr lang="en-GB" altLang="en-US" sz="1000" b="1" u="sng"/>
          </a:p>
          <a:p>
            <a:r>
              <a:rPr lang="en-GB" altLang="en-US" sz="1000" u="sng"/>
              <a:t>A-7 Corsair II Units</a:t>
            </a:r>
          </a:p>
          <a:p>
            <a:r>
              <a:rPr lang="en-GB" altLang="en-US" sz="1000" b="1"/>
              <a:t>x14 </a:t>
            </a:r>
            <a:r>
              <a:rPr lang="en-GB" altLang="en-US" sz="1000"/>
              <a:t>Squadrons, each with </a:t>
            </a:r>
            <a:r>
              <a:rPr lang="en-GB" altLang="en-US" sz="1000" b="1"/>
              <a:t>x9 </a:t>
            </a:r>
            <a:r>
              <a:rPr lang="en-GB" altLang="en-US" sz="1000"/>
              <a:t>A-7D/K Corsair II		CWUS-71</a:t>
            </a:r>
            <a:endParaRPr lang="en-GB" altLang="en-US" sz="1000" b="1"/>
          </a:p>
          <a:p>
            <a:endParaRPr lang="en-GB" altLang="en-US" sz="1000"/>
          </a:p>
          <a:p>
            <a:r>
              <a:rPr lang="en-GB" altLang="en-US" sz="1000" u="sng"/>
              <a:t>A-10 Thunderbolt II Units</a:t>
            </a:r>
          </a:p>
          <a:p>
            <a:r>
              <a:rPr lang="en-GB" altLang="en-US" sz="1000" b="1"/>
              <a:t>x7 </a:t>
            </a:r>
            <a:r>
              <a:rPr lang="en-GB" altLang="en-US" sz="1000"/>
              <a:t>Squadrons, each with </a:t>
            </a:r>
            <a:r>
              <a:rPr lang="en-GB" altLang="en-US" sz="1000" b="1"/>
              <a:t>x9 </a:t>
            </a:r>
            <a:r>
              <a:rPr lang="en-GB" altLang="en-US" sz="1000"/>
              <a:t>A-10 Thunderbolt II		CWUS-74</a:t>
            </a:r>
          </a:p>
          <a:p>
            <a:endParaRPr lang="en-GB" altLang="en-US" sz="1000" b="1"/>
          </a:p>
          <a:p>
            <a:r>
              <a:rPr lang="en-GB" altLang="en-US" sz="1000" u="sng"/>
              <a:t>F-4 Phantom II Units</a:t>
            </a:r>
          </a:p>
          <a:p>
            <a:r>
              <a:rPr lang="en-GB" altLang="en-US" sz="1000" b="1"/>
              <a:t>x14 </a:t>
            </a:r>
            <a:r>
              <a:rPr lang="en-GB" altLang="en-US" sz="1000"/>
              <a:t>Squadrons, each with </a:t>
            </a:r>
            <a:r>
              <a:rPr lang="en-GB" altLang="en-US" sz="1000" b="1"/>
              <a:t>x9 to x12 </a:t>
            </a:r>
            <a:r>
              <a:rPr lang="en-GB" altLang="en-US" sz="1000"/>
              <a:t>F-4C/D/E Phantom II	CWUS-75</a:t>
            </a:r>
          </a:p>
          <a:p>
            <a:r>
              <a:rPr lang="en-GB" altLang="en-US" sz="1000" b="1"/>
              <a:t>x7 </a:t>
            </a:r>
            <a:r>
              <a:rPr lang="en-GB" altLang="en-US" sz="1000"/>
              <a:t>Reconnaissance Squadrons, each with </a:t>
            </a:r>
            <a:r>
              <a:rPr lang="en-GB" altLang="en-US" sz="1000" b="1"/>
              <a:t>x9 </a:t>
            </a:r>
            <a:r>
              <a:rPr lang="en-GB" altLang="en-US" sz="1000"/>
              <a:t>RF-4C Phantom II	CWUS-75</a:t>
            </a:r>
            <a:endParaRPr lang="en-GB" altLang="en-US" sz="1000" b="1"/>
          </a:p>
          <a:p>
            <a:endParaRPr lang="en-GB" altLang="en-US" sz="1000" u="sng"/>
          </a:p>
          <a:p>
            <a:r>
              <a:rPr lang="en-GB" altLang="en-US" sz="1000" u="sng"/>
              <a:t>F-15 Eagle Units</a:t>
            </a:r>
          </a:p>
          <a:p>
            <a:r>
              <a:rPr lang="en-GB" altLang="en-US" sz="1000" b="1"/>
              <a:t>x4 </a:t>
            </a:r>
            <a:r>
              <a:rPr lang="en-GB" altLang="en-US" sz="1000"/>
              <a:t>Squadrons, each with </a:t>
            </a:r>
            <a:r>
              <a:rPr lang="en-GB" altLang="en-US" sz="1000" b="1"/>
              <a:t>x9 to x12 </a:t>
            </a:r>
            <a:r>
              <a:rPr lang="en-GB" altLang="en-US" sz="1000"/>
              <a:t>F-15C Eagle</a:t>
            </a:r>
          </a:p>
          <a:p>
            <a:endParaRPr lang="en-GB" altLang="en-US" sz="1000"/>
          </a:p>
          <a:p>
            <a:r>
              <a:rPr lang="en-GB" altLang="en-US" sz="1000" u="sng"/>
              <a:t>F-16 Fighting Falcon Units</a:t>
            </a:r>
          </a:p>
          <a:p>
            <a:r>
              <a:rPr lang="en-GB" altLang="en-US" sz="1000" b="1"/>
              <a:t>x21 </a:t>
            </a:r>
            <a:r>
              <a:rPr lang="en-GB" altLang="en-US" sz="1000"/>
              <a:t>Squadrons, each with </a:t>
            </a:r>
            <a:r>
              <a:rPr lang="en-GB" altLang="en-US" sz="1000" b="1"/>
              <a:t>x9 to x12 </a:t>
            </a:r>
            <a:r>
              <a:rPr lang="en-GB" altLang="en-US" sz="1000"/>
              <a:t>F-16A Fighting Falcon	CWUS-76</a:t>
            </a:r>
          </a:p>
          <a:p>
            <a:endParaRPr lang="en-GB" altLang="en-US" sz="1000" u="sng"/>
          </a:p>
          <a:p>
            <a:r>
              <a:rPr lang="en-GB" altLang="en-US" sz="1000" u="sng"/>
              <a:t>OA-37 Dragonfly Units</a:t>
            </a:r>
          </a:p>
          <a:p>
            <a:r>
              <a:rPr lang="en-GB" altLang="en-US" sz="1000" b="1"/>
              <a:t>x1 </a:t>
            </a:r>
            <a:r>
              <a:rPr lang="en-GB" altLang="en-US" sz="1000"/>
              <a:t>Squadron, with </a:t>
            </a:r>
            <a:r>
              <a:rPr lang="en-GB" altLang="en-US" sz="1000" b="1"/>
              <a:t>x6 </a:t>
            </a:r>
            <a:r>
              <a:rPr lang="en-GB" altLang="en-US" sz="1000"/>
              <a:t>OA-37B Dragonfly		CWUS-85</a:t>
            </a:r>
          </a:p>
          <a:p>
            <a:endParaRPr lang="en-GB" altLang="en-US" sz="1000"/>
          </a:p>
          <a:p>
            <a:r>
              <a:rPr lang="en-GB" altLang="en-US" b="1"/>
              <a:t>(a) </a:t>
            </a:r>
            <a:r>
              <a:rPr lang="en-GB" altLang="en-US"/>
              <a:t>This shows the order of battle for the Air National Guard as it stood in 1989.  Note that these units, along with the US Air Force Reserve, would supplement the regular USAF Tactical Fighter Wings and Squadrons in the USA and abroad – mainly in the 9th and 12th Air Forces, as well as the 1st Air Force, which was responsible for air defence of Continental USA (quite a few of the F-4, F-15 and F-16 Squadrons were designated as ‘Fighter-Interceptor Squadrons’ rather than ‘Tactical Fighter Squadrons’, which reflects their home-defence role.  ANG units were in most cases co-located with a regular USAF ‘parent’ Wing, though some all-ANG Wings did exist.  Note however, that at the start of the 1980s, the A-10, F-15 &amp; F-16 squadrons listed would have been flying considerably older types such as A-7 Corsair, F-4 Phantom, F-105 Thunderchief and F-106 Delta Dart – the last ANG Delta Dart Squadron was only retired in 1988!</a:t>
            </a:r>
          </a:p>
          <a:p>
            <a:endParaRPr lang="en-GB" altLang="en-US" b="1"/>
          </a:p>
          <a:p>
            <a:endParaRPr lang="en-GB" altLang="en-US" sz="1000"/>
          </a:p>
        </p:txBody>
      </p:sp>
      <p:pic>
        <p:nvPicPr>
          <p:cNvPr id="84999" name="Picture 7">
            <a:extLst>
              <a:ext uri="{FF2B5EF4-FFF2-40B4-BE49-F238E27FC236}">
                <a16:creationId xmlns:a16="http://schemas.microsoft.com/office/drawing/2014/main" id="{F607347A-AB85-499F-AC1C-083C20F20B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1888" y="107950"/>
            <a:ext cx="1341437" cy="134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001" name="Picture 9" descr="Tenth Air Force - Emblem.png">
            <a:extLst>
              <a:ext uri="{FF2B5EF4-FFF2-40B4-BE49-F238E27FC236}">
                <a16:creationId xmlns:a16="http://schemas.microsoft.com/office/drawing/2014/main" id="{76218EC4-9471-4F9F-99D0-970C450FF5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1888" y="1619250"/>
            <a:ext cx="1355725" cy="1333500"/>
          </a:xfrm>
          <a:prstGeom prst="rect">
            <a:avLst/>
          </a:prstGeom>
          <a:noFill/>
          <a:extLst>
            <a:ext uri="{909E8E84-426E-40DD-AFC4-6F175D3DCCD1}">
              <a14:hiddenFill xmlns:a14="http://schemas.microsoft.com/office/drawing/2010/main">
                <a:solidFill>
                  <a:srgbClr val="FFFFFF"/>
                </a:solidFill>
              </a14:hiddenFill>
            </a:ext>
          </a:extLst>
        </p:spPr>
      </p:pic>
      <p:pic>
        <p:nvPicPr>
          <p:cNvPr id="85005" name="Picture 13" descr="1024px-F-105_Thunderchief_left_rear_view">
            <a:extLst>
              <a:ext uri="{FF2B5EF4-FFF2-40B4-BE49-F238E27FC236}">
                <a16:creationId xmlns:a16="http://schemas.microsoft.com/office/drawing/2014/main" id="{4DF4099E-C87F-4A60-98CD-5AE77D5962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2963" y="6227763"/>
            <a:ext cx="2084387" cy="1389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a:extLst>
              <a:ext uri="{FF2B5EF4-FFF2-40B4-BE49-F238E27FC236}">
                <a16:creationId xmlns:a16="http://schemas.microsoft.com/office/drawing/2014/main" id="{A37AAE65-6688-4A6F-A1A5-9311EFD83CEE}"/>
              </a:ext>
            </a:extLst>
          </p:cNvPr>
          <p:cNvSpPr>
            <a:spLocks noChangeAspect="1" noChangeArrowheads="1"/>
          </p:cNvSpPr>
          <p:nvPr/>
        </p:nvSpPr>
        <p:spPr bwMode="auto">
          <a:xfrm>
            <a:off x="115888" y="827088"/>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6565" name="Group 5">
            <a:extLst>
              <a:ext uri="{FF2B5EF4-FFF2-40B4-BE49-F238E27FC236}">
                <a16:creationId xmlns:a16="http://schemas.microsoft.com/office/drawing/2014/main" id="{A3E6B5C0-8E3C-41A0-AA8B-3BF1849690F7}"/>
              </a:ext>
            </a:extLst>
          </p:cNvPr>
          <p:cNvGrpSpPr>
            <a:grpSpLocks/>
          </p:cNvGrpSpPr>
          <p:nvPr/>
        </p:nvGrpSpPr>
        <p:grpSpPr bwMode="auto">
          <a:xfrm>
            <a:off x="185738" y="754063"/>
            <a:ext cx="220662" cy="63500"/>
            <a:chOff x="164" y="249"/>
            <a:chExt cx="139" cy="40"/>
          </a:xfrm>
        </p:grpSpPr>
        <p:grpSp>
          <p:nvGrpSpPr>
            <p:cNvPr id="66566" name="Group 6">
              <a:extLst>
                <a:ext uri="{FF2B5EF4-FFF2-40B4-BE49-F238E27FC236}">
                  <a16:creationId xmlns:a16="http://schemas.microsoft.com/office/drawing/2014/main" id="{240CB80C-98AF-4085-95AA-13B508583C41}"/>
                </a:ext>
              </a:extLst>
            </p:cNvPr>
            <p:cNvGrpSpPr>
              <a:grpSpLocks/>
            </p:cNvGrpSpPr>
            <p:nvPr/>
          </p:nvGrpSpPr>
          <p:grpSpPr bwMode="auto">
            <a:xfrm>
              <a:off x="255" y="249"/>
              <a:ext cx="48" cy="40"/>
              <a:chOff x="2539" y="543"/>
              <a:chExt cx="48" cy="40"/>
            </a:xfrm>
          </p:grpSpPr>
          <p:sp>
            <p:nvSpPr>
              <p:cNvPr id="66567" name="Line 7">
                <a:extLst>
                  <a:ext uri="{FF2B5EF4-FFF2-40B4-BE49-F238E27FC236}">
                    <a16:creationId xmlns:a16="http://schemas.microsoft.com/office/drawing/2014/main" id="{D788581E-FB4F-41E0-9C60-32DEB306CE1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68" name="Line 8">
                <a:extLst>
                  <a:ext uri="{FF2B5EF4-FFF2-40B4-BE49-F238E27FC236}">
                    <a16:creationId xmlns:a16="http://schemas.microsoft.com/office/drawing/2014/main" id="{93EDFEF8-CAA1-4819-A9C8-377C09C3547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569" name="Group 9">
              <a:extLst>
                <a:ext uri="{FF2B5EF4-FFF2-40B4-BE49-F238E27FC236}">
                  <a16:creationId xmlns:a16="http://schemas.microsoft.com/office/drawing/2014/main" id="{DDEACEE7-621E-4575-A571-9617A20A8247}"/>
                </a:ext>
              </a:extLst>
            </p:cNvPr>
            <p:cNvGrpSpPr>
              <a:grpSpLocks/>
            </p:cNvGrpSpPr>
            <p:nvPr/>
          </p:nvGrpSpPr>
          <p:grpSpPr bwMode="auto">
            <a:xfrm>
              <a:off x="164" y="249"/>
              <a:ext cx="93" cy="40"/>
              <a:chOff x="3884" y="748"/>
              <a:chExt cx="93" cy="40"/>
            </a:xfrm>
          </p:grpSpPr>
          <p:grpSp>
            <p:nvGrpSpPr>
              <p:cNvPr id="66570" name="Group 10">
                <a:extLst>
                  <a:ext uri="{FF2B5EF4-FFF2-40B4-BE49-F238E27FC236}">
                    <a16:creationId xmlns:a16="http://schemas.microsoft.com/office/drawing/2014/main" id="{5F925B72-93FA-4A0C-8BA3-B032257B920A}"/>
                  </a:ext>
                </a:extLst>
              </p:cNvPr>
              <p:cNvGrpSpPr>
                <a:grpSpLocks/>
              </p:cNvGrpSpPr>
              <p:nvPr/>
            </p:nvGrpSpPr>
            <p:grpSpPr bwMode="auto">
              <a:xfrm>
                <a:off x="3884" y="748"/>
                <a:ext cx="48" cy="40"/>
                <a:chOff x="2539" y="543"/>
                <a:chExt cx="48" cy="40"/>
              </a:xfrm>
            </p:grpSpPr>
            <p:sp>
              <p:nvSpPr>
                <p:cNvPr id="66571" name="Line 11">
                  <a:extLst>
                    <a:ext uri="{FF2B5EF4-FFF2-40B4-BE49-F238E27FC236}">
                      <a16:creationId xmlns:a16="http://schemas.microsoft.com/office/drawing/2014/main" id="{2BE43ACA-5671-4E59-A681-8630AF17710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72" name="Line 12">
                  <a:extLst>
                    <a:ext uri="{FF2B5EF4-FFF2-40B4-BE49-F238E27FC236}">
                      <a16:creationId xmlns:a16="http://schemas.microsoft.com/office/drawing/2014/main" id="{89265B77-7860-4198-BC1D-8660B8431D7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573" name="Group 13">
                <a:extLst>
                  <a:ext uri="{FF2B5EF4-FFF2-40B4-BE49-F238E27FC236}">
                    <a16:creationId xmlns:a16="http://schemas.microsoft.com/office/drawing/2014/main" id="{8E5E1ECC-7133-4100-AA54-443F50B323EF}"/>
                  </a:ext>
                </a:extLst>
              </p:cNvPr>
              <p:cNvGrpSpPr>
                <a:grpSpLocks/>
              </p:cNvGrpSpPr>
              <p:nvPr/>
            </p:nvGrpSpPr>
            <p:grpSpPr bwMode="auto">
              <a:xfrm>
                <a:off x="3929" y="748"/>
                <a:ext cx="48" cy="40"/>
                <a:chOff x="2539" y="543"/>
                <a:chExt cx="48" cy="40"/>
              </a:xfrm>
            </p:grpSpPr>
            <p:sp>
              <p:nvSpPr>
                <p:cNvPr id="66574" name="Line 14">
                  <a:extLst>
                    <a:ext uri="{FF2B5EF4-FFF2-40B4-BE49-F238E27FC236}">
                      <a16:creationId xmlns:a16="http://schemas.microsoft.com/office/drawing/2014/main" id="{B9EEAD08-12DB-428B-A379-3BA4AC6AFE1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75" name="Line 15">
                  <a:extLst>
                    <a:ext uri="{FF2B5EF4-FFF2-40B4-BE49-F238E27FC236}">
                      <a16:creationId xmlns:a16="http://schemas.microsoft.com/office/drawing/2014/main" id="{F733E578-3D98-4DF6-8737-217C754326C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6576" name="Text Box 16">
            <a:extLst>
              <a:ext uri="{FF2B5EF4-FFF2-40B4-BE49-F238E27FC236}">
                <a16:creationId xmlns:a16="http://schemas.microsoft.com/office/drawing/2014/main" id="{EB068425-4A1A-46EC-9683-66B7452BE958}"/>
              </a:ext>
            </a:extLst>
          </p:cNvPr>
          <p:cNvSpPr txBox="1">
            <a:spLocks noChangeArrowheads="1"/>
          </p:cNvSpPr>
          <p:nvPr/>
        </p:nvSpPr>
        <p:spPr bwMode="auto">
          <a:xfrm>
            <a:off x="476250" y="827088"/>
            <a:ext cx="10493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III Corps</a:t>
            </a:r>
          </a:p>
        </p:txBody>
      </p:sp>
      <p:grpSp>
        <p:nvGrpSpPr>
          <p:cNvPr id="66577" name="Group 17">
            <a:extLst>
              <a:ext uri="{FF2B5EF4-FFF2-40B4-BE49-F238E27FC236}">
                <a16:creationId xmlns:a16="http://schemas.microsoft.com/office/drawing/2014/main" id="{D0D931C0-AA50-4E76-81FD-A7F11FCCEED5}"/>
              </a:ext>
            </a:extLst>
          </p:cNvPr>
          <p:cNvGrpSpPr>
            <a:grpSpLocks/>
          </p:cNvGrpSpPr>
          <p:nvPr/>
        </p:nvGrpSpPr>
        <p:grpSpPr bwMode="auto">
          <a:xfrm>
            <a:off x="474663" y="1331913"/>
            <a:ext cx="360362" cy="287337"/>
            <a:chOff x="2931" y="2245"/>
            <a:chExt cx="146" cy="99"/>
          </a:xfrm>
        </p:grpSpPr>
        <p:sp>
          <p:nvSpPr>
            <p:cNvPr id="66578" name="Rectangle 18">
              <a:extLst>
                <a:ext uri="{FF2B5EF4-FFF2-40B4-BE49-F238E27FC236}">
                  <a16:creationId xmlns:a16="http://schemas.microsoft.com/office/drawing/2014/main" id="{820C8B2F-B7E1-4171-A39A-C623590727DE}"/>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79" name="Oval 19">
              <a:extLst>
                <a:ext uri="{FF2B5EF4-FFF2-40B4-BE49-F238E27FC236}">
                  <a16:creationId xmlns:a16="http://schemas.microsoft.com/office/drawing/2014/main" id="{00BE0524-C6E6-4B7B-8D9A-F75CB9A85B96}"/>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580" name="Group 20">
            <a:extLst>
              <a:ext uri="{FF2B5EF4-FFF2-40B4-BE49-F238E27FC236}">
                <a16:creationId xmlns:a16="http://schemas.microsoft.com/office/drawing/2014/main" id="{D6B7A959-FEC6-4BFE-AE8F-5EAF4A472219}"/>
              </a:ext>
            </a:extLst>
          </p:cNvPr>
          <p:cNvGrpSpPr>
            <a:grpSpLocks/>
          </p:cNvGrpSpPr>
          <p:nvPr/>
        </p:nvGrpSpPr>
        <p:grpSpPr bwMode="auto">
          <a:xfrm>
            <a:off x="581025" y="1258888"/>
            <a:ext cx="147638" cy="63500"/>
            <a:chOff x="3884" y="748"/>
            <a:chExt cx="93" cy="40"/>
          </a:xfrm>
        </p:grpSpPr>
        <p:grpSp>
          <p:nvGrpSpPr>
            <p:cNvPr id="66581" name="Group 21">
              <a:extLst>
                <a:ext uri="{FF2B5EF4-FFF2-40B4-BE49-F238E27FC236}">
                  <a16:creationId xmlns:a16="http://schemas.microsoft.com/office/drawing/2014/main" id="{561E84BB-909C-4067-BFE1-6D0FB379E83F}"/>
                </a:ext>
              </a:extLst>
            </p:cNvPr>
            <p:cNvGrpSpPr>
              <a:grpSpLocks/>
            </p:cNvGrpSpPr>
            <p:nvPr/>
          </p:nvGrpSpPr>
          <p:grpSpPr bwMode="auto">
            <a:xfrm>
              <a:off x="3884" y="748"/>
              <a:ext cx="48" cy="40"/>
              <a:chOff x="2539" y="543"/>
              <a:chExt cx="48" cy="40"/>
            </a:xfrm>
          </p:grpSpPr>
          <p:sp>
            <p:nvSpPr>
              <p:cNvPr id="66582" name="Line 22">
                <a:extLst>
                  <a:ext uri="{FF2B5EF4-FFF2-40B4-BE49-F238E27FC236}">
                    <a16:creationId xmlns:a16="http://schemas.microsoft.com/office/drawing/2014/main" id="{4CA6E2F2-31FF-4C6B-B90C-BF896DA0628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83" name="Line 23">
                <a:extLst>
                  <a:ext uri="{FF2B5EF4-FFF2-40B4-BE49-F238E27FC236}">
                    <a16:creationId xmlns:a16="http://schemas.microsoft.com/office/drawing/2014/main" id="{291AF521-C0F4-4150-9BA4-7BD6F213534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584" name="Group 24">
              <a:extLst>
                <a:ext uri="{FF2B5EF4-FFF2-40B4-BE49-F238E27FC236}">
                  <a16:creationId xmlns:a16="http://schemas.microsoft.com/office/drawing/2014/main" id="{12372C59-61DB-482B-807C-5229485C20A7}"/>
                </a:ext>
              </a:extLst>
            </p:cNvPr>
            <p:cNvGrpSpPr>
              <a:grpSpLocks/>
            </p:cNvGrpSpPr>
            <p:nvPr/>
          </p:nvGrpSpPr>
          <p:grpSpPr bwMode="auto">
            <a:xfrm>
              <a:off x="3929" y="748"/>
              <a:ext cx="48" cy="40"/>
              <a:chOff x="2539" y="543"/>
              <a:chExt cx="48" cy="40"/>
            </a:xfrm>
          </p:grpSpPr>
          <p:sp>
            <p:nvSpPr>
              <p:cNvPr id="66585" name="Line 25">
                <a:extLst>
                  <a:ext uri="{FF2B5EF4-FFF2-40B4-BE49-F238E27FC236}">
                    <a16:creationId xmlns:a16="http://schemas.microsoft.com/office/drawing/2014/main" id="{CEC4C8B3-1E21-433F-A0AB-9567017C399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86" name="Line 26">
                <a:extLst>
                  <a:ext uri="{FF2B5EF4-FFF2-40B4-BE49-F238E27FC236}">
                    <a16:creationId xmlns:a16="http://schemas.microsoft.com/office/drawing/2014/main" id="{F9AF1F69-1AE5-4E77-8B58-9CDABACA927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587" name="Text Box 27">
            <a:extLst>
              <a:ext uri="{FF2B5EF4-FFF2-40B4-BE49-F238E27FC236}">
                <a16:creationId xmlns:a16="http://schemas.microsoft.com/office/drawing/2014/main" id="{06AAD113-2702-4E7D-BF1C-811A58C9C0D8}"/>
              </a:ext>
            </a:extLst>
          </p:cNvPr>
          <p:cNvSpPr txBox="1">
            <a:spLocks noChangeArrowheads="1"/>
          </p:cNvSpPr>
          <p:nvPr/>
        </p:nvSpPr>
        <p:spPr bwMode="auto">
          <a:xfrm>
            <a:off x="836613" y="1187450"/>
            <a:ext cx="25368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CWUS-01</a:t>
            </a:r>
          </a:p>
          <a:p>
            <a:r>
              <a:rPr lang="en-GB" altLang="en-US" sz="1200" b="1"/>
              <a:t>2nd Armored Division</a:t>
            </a:r>
          </a:p>
          <a:p>
            <a:r>
              <a:rPr lang="en-GB" altLang="en-US"/>
              <a:t>(REFORGER to NORTHAG – 1 Bde pre-positioned)</a:t>
            </a:r>
          </a:p>
        </p:txBody>
      </p:sp>
      <p:grpSp>
        <p:nvGrpSpPr>
          <p:cNvPr id="66588" name="Group 28">
            <a:extLst>
              <a:ext uri="{FF2B5EF4-FFF2-40B4-BE49-F238E27FC236}">
                <a16:creationId xmlns:a16="http://schemas.microsoft.com/office/drawing/2014/main" id="{15677E4B-905F-41E9-B863-B3B58D373C6E}"/>
              </a:ext>
            </a:extLst>
          </p:cNvPr>
          <p:cNvGrpSpPr>
            <a:grpSpLocks/>
          </p:cNvGrpSpPr>
          <p:nvPr/>
        </p:nvGrpSpPr>
        <p:grpSpPr bwMode="auto">
          <a:xfrm>
            <a:off x="474663" y="2339975"/>
            <a:ext cx="360362" cy="287338"/>
            <a:chOff x="2523" y="2472"/>
            <a:chExt cx="152" cy="99"/>
          </a:xfrm>
        </p:grpSpPr>
        <p:sp>
          <p:nvSpPr>
            <p:cNvPr id="66589" name="Rectangle 29">
              <a:extLst>
                <a:ext uri="{FF2B5EF4-FFF2-40B4-BE49-F238E27FC236}">
                  <a16:creationId xmlns:a16="http://schemas.microsoft.com/office/drawing/2014/main" id="{A0F483D7-1388-477A-9EB0-8AA46F3225AD}"/>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90" name="Oval 30">
              <a:extLst>
                <a:ext uri="{FF2B5EF4-FFF2-40B4-BE49-F238E27FC236}">
                  <a16:creationId xmlns:a16="http://schemas.microsoft.com/office/drawing/2014/main" id="{8227D224-E5EE-42BA-A336-FA6755A33C90}"/>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91" name="Line 31">
              <a:extLst>
                <a:ext uri="{FF2B5EF4-FFF2-40B4-BE49-F238E27FC236}">
                  <a16:creationId xmlns:a16="http://schemas.microsoft.com/office/drawing/2014/main" id="{C68F8322-5EB2-495A-AFE3-6F8DBFF76BA4}"/>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592" name="Line 32">
              <a:extLst>
                <a:ext uri="{FF2B5EF4-FFF2-40B4-BE49-F238E27FC236}">
                  <a16:creationId xmlns:a16="http://schemas.microsoft.com/office/drawing/2014/main" id="{D6B6D064-1F77-45BC-94E1-A159CEAC2FFA}"/>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593" name="Group 33">
            <a:extLst>
              <a:ext uri="{FF2B5EF4-FFF2-40B4-BE49-F238E27FC236}">
                <a16:creationId xmlns:a16="http://schemas.microsoft.com/office/drawing/2014/main" id="{9D75DAF8-F159-40F4-9F2F-E6AFAA7C08EB}"/>
              </a:ext>
            </a:extLst>
          </p:cNvPr>
          <p:cNvGrpSpPr>
            <a:grpSpLocks/>
          </p:cNvGrpSpPr>
          <p:nvPr/>
        </p:nvGrpSpPr>
        <p:grpSpPr bwMode="auto">
          <a:xfrm>
            <a:off x="581025" y="2266950"/>
            <a:ext cx="147638" cy="63500"/>
            <a:chOff x="3884" y="748"/>
            <a:chExt cx="93" cy="40"/>
          </a:xfrm>
        </p:grpSpPr>
        <p:grpSp>
          <p:nvGrpSpPr>
            <p:cNvPr id="66594" name="Group 34">
              <a:extLst>
                <a:ext uri="{FF2B5EF4-FFF2-40B4-BE49-F238E27FC236}">
                  <a16:creationId xmlns:a16="http://schemas.microsoft.com/office/drawing/2014/main" id="{6ADC83F3-0DD9-4AC4-BA4C-2C5F8EB2DB3B}"/>
                </a:ext>
              </a:extLst>
            </p:cNvPr>
            <p:cNvGrpSpPr>
              <a:grpSpLocks/>
            </p:cNvGrpSpPr>
            <p:nvPr/>
          </p:nvGrpSpPr>
          <p:grpSpPr bwMode="auto">
            <a:xfrm>
              <a:off x="3884" y="748"/>
              <a:ext cx="48" cy="40"/>
              <a:chOff x="2539" y="543"/>
              <a:chExt cx="48" cy="40"/>
            </a:xfrm>
          </p:grpSpPr>
          <p:sp>
            <p:nvSpPr>
              <p:cNvPr id="66595" name="Line 35">
                <a:extLst>
                  <a:ext uri="{FF2B5EF4-FFF2-40B4-BE49-F238E27FC236}">
                    <a16:creationId xmlns:a16="http://schemas.microsoft.com/office/drawing/2014/main" id="{C417ED47-5FC4-4844-9E4A-7983477AA9B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96" name="Line 36">
                <a:extLst>
                  <a:ext uri="{FF2B5EF4-FFF2-40B4-BE49-F238E27FC236}">
                    <a16:creationId xmlns:a16="http://schemas.microsoft.com/office/drawing/2014/main" id="{11722D4C-E045-4C93-A283-CA7BF15C125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597" name="Group 37">
              <a:extLst>
                <a:ext uri="{FF2B5EF4-FFF2-40B4-BE49-F238E27FC236}">
                  <a16:creationId xmlns:a16="http://schemas.microsoft.com/office/drawing/2014/main" id="{566589D7-B3CB-4903-9708-FC5C23938CDE}"/>
                </a:ext>
              </a:extLst>
            </p:cNvPr>
            <p:cNvGrpSpPr>
              <a:grpSpLocks/>
            </p:cNvGrpSpPr>
            <p:nvPr/>
          </p:nvGrpSpPr>
          <p:grpSpPr bwMode="auto">
            <a:xfrm>
              <a:off x="3929" y="748"/>
              <a:ext cx="48" cy="40"/>
              <a:chOff x="2539" y="543"/>
              <a:chExt cx="48" cy="40"/>
            </a:xfrm>
          </p:grpSpPr>
          <p:sp>
            <p:nvSpPr>
              <p:cNvPr id="66598" name="Line 38">
                <a:extLst>
                  <a:ext uri="{FF2B5EF4-FFF2-40B4-BE49-F238E27FC236}">
                    <a16:creationId xmlns:a16="http://schemas.microsoft.com/office/drawing/2014/main" id="{A1FD1CEA-8BF0-409A-814C-211E31AF4BB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599" name="Line 39">
                <a:extLst>
                  <a:ext uri="{FF2B5EF4-FFF2-40B4-BE49-F238E27FC236}">
                    <a16:creationId xmlns:a16="http://schemas.microsoft.com/office/drawing/2014/main" id="{38D98A1B-654C-42AC-ADE9-A54C1E1B30D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600" name="Text Box 40">
            <a:extLst>
              <a:ext uri="{FF2B5EF4-FFF2-40B4-BE49-F238E27FC236}">
                <a16:creationId xmlns:a16="http://schemas.microsoft.com/office/drawing/2014/main" id="{FCC18BA8-FCA1-44AD-8AA8-7A5B1A5E8A23}"/>
              </a:ext>
            </a:extLst>
          </p:cNvPr>
          <p:cNvSpPr txBox="1">
            <a:spLocks noChangeArrowheads="1"/>
          </p:cNvSpPr>
          <p:nvPr/>
        </p:nvSpPr>
        <p:spPr bwMode="auto">
          <a:xfrm>
            <a:off x="836613" y="2195513"/>
            <a:ext cx="24542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1st Infantry Division (Mech)</a:t>
            </a:r>
          </a:p>
          <a:p>
            <a:r>
              <a:rPr lang="en-GB" altLang="en-US"/>
              <a:t>(REFORGER to VII Corps – 1 Bde pre-positioned)</a:t>
            </a:r>
          </a:p>
        </p:txBody>
      </p:sp>
      <p:sp>
        <p:nvSpPr>
          <p:cNvPr id="66601" name="Line 41">
            <a:extLst>
              <a:ext uri="{FF2B5EF4-FFF2-40B4-BE49-F238E27FC236}">
                <a16:creationId xmlns:a16="http://schemas.microsoft.com/office/drawing/2014/main" id="{78029EC5-19BA-4941-ABB8-ED138283C42E}"/>
              </a:ext>
            </a:extLst>
          </p:cNvPr>
          <p:cNvSpPr>
            <a:spLocks noChangeShapeType="1"/>
          </p:cNvSpPr>
          <p:nvPr/>
        </p:nvSpPr>
        <p:spPr bwMode="auto">
          <a:xfrm>
            <a:off x="258763" y="248285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02" name="Line 42">
            <a:extLst>
              <a:ext uri="{FF2B5EF4-FFF2-40B4-BE49-F238E27FC236}">
                <a16:creationId xmlns:a16="http://schemas.microsoft.com/office/drawing/2014/main" id="{0CD4BAD1-088C-4158-92B0-7EB62331A8A4}"/>
              </a:ext>
            </a:extLst>
          </p:cNvPr>
          <p:cNvSpPr>
            <a:spLocks noChangeShapeType="1"/>
          </p:cNvSpPr>
          <p:nvPr/>
        </p:nvSpPr>
        <p:spPr bwMode="auto">
          <a:xfrm>
            <a:off x="258763" y="14747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03" name="Group 43">
            <a:extLst>
              <a:ext uri="{FF2B5EF4-FFF2-40B4-BE49-F238E27FC236}">
                <a16:creationId xmlns:a16="http://schemas.microsoft.com/office/drawing/2014/main" id="{36ABF44D-C424-4A2F-A9D1-6B71F9E21B2A}"/>
              </a:ext>
            </a:extLst>
          </p:cNvPr>
          <p:cNvGrpSpPr>
            <a:grpSpLocks/>
          </p:cNvGrpSpPr>
          <p:nvPr/>
        </p:nvGrpSpPr>
        <p:grpSpPr bwMode="auto">
          <a:xfrm>
            <a:off x="476250" y="1835150"/>
            <a:ext cx="360363" cy="288925"/>
            <a:chOff x="2296" y="2835"/>
            <a:chExt cx="151" cy="99"/>
          </a:xfrm>
        </p:grpSpPr>
        <p:sp>
          <p:nvSpPr>
            <p:cNvPr id="66604" name="Rectangle 44">
              <a:extLst>
                <a:ext uri="{FF2B5EF4-FFF2-40B4-BE49-F238E27FC236}">
                  <a16:creationId xmlns:a16="http://schemas.microsoft.com/office/drawing/2014/main" id="{2DC2F610-556E-46EC-91F6-BE32CA29D0F7}"/>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05" name="Oval 45">
              <a:extLst>
                <a:ext uri="{FF2B5EF4-FFF2-40B4-BE49-F238E27FC236}">
                  <a16:creationId xmlns:a16="http://schemas.microsoft.com/office/drawing/2014/main" id="{23A309D0-D91C-46C5-978E-F131B3D32F8E}"/>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06" name="Line 46">
              <a:extLst>
                <a:ext uri="{FF2B5EF4-FFF2-40B4-BE49-F238E27FC236}">
                  <a16:creationId xmlns:a16="http://schemas.microsoft.com/office/drawing/2014/main" id="{4A6ECC62-E7A0-478C-B5D4-D91D38C42DD9}"/>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607" name="Group 47">
            <a:extLst>
              <a:ext uri="{FF2B5EF4-FFF2-40B4-BE49-F238E27FC236}">
                <a16:creationId xmlns:a16="http://schemas.microsoft.com/office/drawing/2014/main" id="{EAE99C1A-5218-424D-A445-49AF4A1A28CE}"/>
              </a:ext>
            </a:extLst>
          </p:cNvPr>
          <p:cNvGrpSpPr>
            <a:grpSpLocks/>
          </p:cNvGrpSpPr>
          <p:nvPr/>
        </p:nvGrpSpPr>
        <p:grpSpPr bwMode="auto">
          <a:xfrm>
            <a:off x="582613" y="1763713"/>
            <a:ext cx="147637" cy="63500"/>
            <a:chOff x="3884" y="748"/>
            <a:chExt cx="93" cy="40"/>
          </a:xfrm>
        </p:grpSpPr>
        <p:grpSp>
          <p:nvGrpSpPr>
            <p:cNvPr id="66608" name="Group 48">
              <a:extLst>
                <a:ext uri="{FF2B5EF4-FFF2-40B4-BE49-F238E27FC236}">
                  <a16:creationId xmlns:a16="http://schemas.microsoft.com/office/drawing/2014/main" id="{D3698C47-BEB0-4423-8CDD-4E1583164E9F}"/>
                </a:ext>
              </a:extLst>
            </p:cNvPr>
            <p:cNvGrpSpPr>
              <a:grpSpLocks/>
            </p:cNvGrpSpPr>
            <p:nvPr/>
          </p:nvGrpSpPr>
          <p:grpSpPr bwMode="auto">
            <a:xfrm>
              <a:off x="3884" y="748"/>
              <a:ext cx="48" cy="40"/>
              <a:chOff x="2539" y="543"/>
              <a:chExt cx="48" cy="40"/>
            </a:xfrm>
          </p:grpSpPr>
          <p:sp>
            <p:nvSpPr>
              <p:cNvPr id="66609" name="Line 49">
                <a:extLst>
                  <a:ext uri="{FF2B5EF4-FFF2-40B4-BE49-F238E27FC236}">
                    <a16:creationId xmlns:a16="http://schemas.microsoft.com/office/drawing/2014/main" id="{5CAF300B-6F0F-4528-878C-983F63E0AAE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10" name="Line 50">
                <a:extLst>
                  <a:ext uri="{FF2B5EF4-FFF2-40B4-BE49-F238E27FC236}">
                    <a16:creationId xmlns:a16="http://schemas.microsoft.com/office/drawing/2014/main" id="{B8AB5C3E-A0D8-441F-8B7A-DB34633C8A5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11" name="Group 51">
              <a:extLst>
                <a:ext uri="{FF2B5EF4-FFF2-40B4-BE49-F238E27FC236}">
                  <a16:creationId xmlns:a16="http://schemas.microsoft.com/office/drawing/2014/main" id="{0B29BC2B-79CA-40A4-86E1-1729A5752466}"/>
                </a:ext>
              </a:extLst>
            </p:cNvPr>
            <p:cNvGrpSpPr>
              <a:grpSpLocks/>
            </p:cNvGrpSpPr>
            <p:nvPr/>
          </p:nvGrpSpPr>
          <p:grpSpPr bwMode="auto">
            <a:xfrm>
              <a:off x="3929" y="748"/>
              <a:ext cx="48" cy="40"/>
              <a:chOff x="2539" y="543"/>
              <a:chExt cx="48" cy="40"/>
            </a:xfrm>
          </p:grpSpPr>
          <p:sp>
            <p:nvSpPr>
              <p:cNvPr id="66612" name="Line 52">
                <a:extLst>
                  <a:ext uri="{FF2B5EF4-FFF2-40B4-BE49-F238E27FC236}">
                    <a16:creationId xmlns:a16="http://schemas.microsoft.com/office/drawing/2014/main" id="{A767D50B-CB92-4A94-B97C-60F8BF352E5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13" name="Line 53">
                <a:extLst>
                  <a:ext uri="{FF2B5EF4-FFF2-40B4-BE49-F238E27FC236}">
                    <a16:creationId xmlns:a16="http://schemas.microsoft.com/office/drawing/2014/main" id="{DB7B7275-26AC-492D-BA97-C5D7C5E660E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614" name="Line 54">
            <a:extLst>
              <a:ext uri="{FF2B5EF4-FFF2-40B4-BE49-F238E27FC236}">
                <a16:creationId xmlns:a16="http://schemas.microsoft.com/office/drawing/2014/main" id="{C61416CE-1FCC-494F-BC77-8D6CB6D40CEE}"/>
              </a:ext>
            </a:extLst>
          </p:cNvPr>
          <p:cNvSpPr>
            <a:spLocks noChangeShapeType="1"/>
          </p:cNvSpPr>
          <p:nvPr/>
        </p:nvSpPr>
        <p:spPr bwMode="auto">
          <a:xfrm>
            <a:off x="260350" y="19796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15" name="Text Box 55">
            <a:extLst>
              <a:ext uri="{FF2B5EF4-FFF2-40B4-BE49-F238E27FC236}">
                <a16:creationId xmlns:a16="http://schemas.microsoft.com/office/drawing/2014/main" id="{5543446F-74C2-4E9C-8D72-5B37CA5C1504}"/>
              </a:ext>
            </a:extLst>
          </p:cNvPr>
          <p:cNvSpPr txBox="1">
            <a:spLocks noChangeArrowheads="1"/>
          </p:cNvSpPr>
          <p:nvPr/>
        </p:nvSpPr>
        <p:spPr bwMode="auto">
          <a:xfrm>
            <a:off x="836613" y="1690688"/>
            <a:ext cx="16303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CWUS-01</a:t>
            </a:r>
          </a:p>
          <a:p>
            <a:r>
              <a:rPr lang="en-GB" altLang="en-US" sz="1200" b="1"/>
              <a:t>1st Cavalry Division</a:t>
            </a:r>
          </a:p>
          <a:p>
            <a:r>
              <a:rPr lang="en-GB" altLang="en-US"/>
              <a:t>(REFORGER to NORTHAG)</a:t>
            </a:r>
          </a:p>
        </p:txBody>
      </p:sp>
      <p:grpSp>
        <p:nvGrpSpPr>
          <p:cNvPr id="66616" name="Group 56">
            <a:extLst>
              <a:ext uri="{FF2B5EF4-FFF2-40B4-BE49-F238E27FC236}">
                <a16:creationId xmlns:a16="http://schemas.microsoft.com/office/drawing/2014/main" id="{BCD1B6E6-D837-4512-89A2-FB09C3A4F5EB}"/>
              </a:ext>
            </a:extLst>
          </p:cNvPr>
          <p:cNvGrpSpPr>
            <a:grpSpLocks/>
          </p:cNvGrpSpPr>
          <p:nvPr/>
        </p:nvGrpSpPr>
        <p:grpSpPr bwMode="auto">
          <a:xfrm>
            <a:off x="474663" y="2844800"/>
            <a:ext cx="360362" cy="287338"/>
            <a:chOff x="2523" y="2472"/>
            <a:chExt cx="152" cy="99"/>
          </a:xfrm>
        </p:grpSpPr>
        <p:sp>
          <p:nvSpPr>
            <p:cNvPr id="66617" name="Rectangle 57">
              <a:extLst>
                <a:ext uri="{FF2B5EF4-FFF2-40B4-BE49-F238E27FC236}">
                  <a16:creationId xmlns:a16="http://schemas.microsoft.com/office/drawing/2014/main" id="{0447138C-4B91-49AD-9CAC-0D8299EAB891}"/>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18" name="Oval 58">
              <a:extLst>
                <a:ext uri="{FF2B5EF4-FFF2-40B4-BE49-F238E27FC236}">
                  <a16:creationId xmlns:a16="http://schemas.microsoft.com/office/drawing/2014/main" id="{AFB204C1-B672-42F7-A8EA-B81228B7E4E9}"/>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19" name="Line 59">
              <a:extLst>
                <a:ext uri="{FF2B5EF4-FFF2-40B4-BE49-F238E27FC236}">
                  <a16:creationId xmlns:a16="http://schemas.microsoft.com/office/drawing/2014/main" id="{D2BD39DA-8748-4DA6-8A12-E61C5836C20E}"/>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20" name="Line 60">
              <a:extLst>
                <a:ext uri="{FF2B5EF4-FFF2-40B4-BE49-F238E27FC236}">
                  <a16:creationId xmlns:a16="http://schemas.microsoft.com/office/drawing/2014/main" id="{C841EBA2-1DA6-48F0-8DCE-9C0E02D14B58}"/>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621" name="Group 61">
            <a:extLst>
              <a:ext uri="{FF2B5EF4-FFF2-40B4-BE49-F238E27FC236}">
                <a16:creationId xmlns:a16="http://schemas.microsoft.com/office/drawing/2014/main" id="{6AF84ED2-A6D2-4D7D-ABB6-ADAC461CEE52}"/>
              </a:ext>
            </a:extLst>
          </p:cNvPr>
          <p:cNvGrpSpPr>
            <a:grpSpLocks/>
          </p:cNvGrpSpPr>
          <p:nvPr/>
        </p:nvGrpSpPr>
        <p:grpSpPr bwMode="auto">
          <a:xfrm>
            <a:off x="581025" y="2771775"/>
            <a:ext cx="147638" cy="63500"/>
            <a:chOff x="3884" y="748"/>
            <a:chExt cx="93" cy="40"/>
          </a:xfrm>
        </p:grpSpPr>
        <p:grpSp>
          <p:nvGrpSpPr>
            <p:cNvPr id="66622" name="Group 62">
              <a:extLst>
                <a:ext uri="{FF2B5EF4-FFF2-40B4-BE49-F238E27FC236}">
                  <a16:creationId xmlns:a16="http://schemas.microsoft.com/office/drawing/2014/main" id="{0E9DEDE2-022D-4DA3-B0B9-42F218651F27}"/>
                </a:ext>
              </a:extLst>
            </p:cNvPr>
            <p:cNvGrpSpPr>
              <a:grpSpLocks/>
            </p:cNvGrpSpPr>
            <p:nvPr/>
          </p:nvGrpSpPr>
          <p:grpSpPr bwMode="auto">
            <a:xfrm>
              <a:off x="3884" y="748"/>
              <a:ext cx="48" cy="40"/>
              <a:chOff x="2539" y="543"/>
              <a:chExt cx="48" cy="40"/>
            </a:xfrm>
          </p:grpSpPr>
          <p:sp>
            <p:nvSpPr>
              <p:cNvPr id="66623" name="Line 63">
                <a:extLst>
                  <a:ext uri="{FF2B5EF4-FFF2-40B4-BE49-F238E27FC236}">
                    <a16:creationId xmlns:a16="http://schemas.microsoft.com/office/drawing/2014/main" id="{64D58D3D-B058-4B31-92C6-E3AB8E8F540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24" name="Line 64">
                <a:extLst>
                  <a:ext uri="{FF2B5EF4-FFF2-40B4-BE49-F238E27FC236}">
                    <a16:creationId xmlns:a16="http://schemas.microsoft.com/office/drawing/2014/main" id="{9F764A72-F317-4543-A4F6-AF21DDEE241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25" name="Group 65">
              <a:extLst>
                <a:ext uri="{FF2B5EF4-FFF2-40B4-BE49-F238E27FC236}">
                  <a16:creationId xmlns:a16="http://schemas.microsoft.com/office/drawing/2014/main" id="{46176F19-8CA0-4FDD-8575-32A18BE38812}"/>
                </a:ext>
              </a:extLst>
            </p:cNvPr>
            <p:cNvGrpSpPr>
              <a:grpSpLocks/>
            </p:cNvGrpSpPr>
            <p:nvPr/>
          </p:nvGrpSpPr>
          <p:grpSpPr bwMode="auto">
            <a:xfrm>
              <a:off x="3929" y="748"/>
              <a:ext cx="48" cy="40"/>
              <a:chOff x="2539" y="543"/>
              <a:chExt cx="48" cy="40"/>
            </a:xfrm>
          </p:grpSpPr>
          <p:sp>
            <p:nvSpPr>
              <p:cNvPr id="66626" name="Line 66">
                <a:extLst>
                  <a:ext uri="{FF2B5EF4-FFF2-40B4-BE49-F238E27FC236}">
                    <a16:creationId xmlns:a16="http://schemas.microsoft.com/office/drawing/2014/main" id="{BF45A55C-6638-4B2E-A1AD-E421ABCC3C5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27" name="Line 67">
                <a:extLst>
                  <a:ext uri="{FF2B5EF4-FFF2-40B4-BE49-F238E27FC236}">
                    <a16:creationId xmlns:a16="http://schemas.microsoft.com/office/drawing/2014/main" id="{E185397A-2944-4EFC-B4E9-C5D60D13D14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628" name="Text Box 68">
            <a:extLst>
              <a:ext uri="{FF2B5EF4-FFF2-40B4-BE49-F238E27FC236}">
                <a16:creationId xmlns:a16="http://schemas.microsoft.com/office/drawing/2014/main" id="{86947EAB-611E-4EBA-9E6D-3968EB751598}"/>
              </a:ext>
            </a:extLst>
          </p:cNvPr>
          <p:cNvSpPr txBox="1">
            <a:spLocks noChangeArrowheads="1"/>
          </p:cNvSpPr>
          <p:nvPr/>
        </p:nvSpPr>
        <p:spPr bwMode="auto">
          <a:xfrm>
            <a:off x="836613" y="2698750"/>
            <a:ext cx="218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4th Infantry Division (Mech)</a:t>
            </a:r>
          </a:p>
          <a:p>
            <a:r>
              <a:rPr lang="en-GB" altLang="en-US"/>
              <a:t>(REFORGER to V Corps)</a:t>
            </a:r>
          </a:p>
        </p:txBody>
      </p:sp>
      <p:sp>
        <p:nvSpPr>
          <p:cNvPr id="66629" name="Line 69">
            <a:extLst>
              <a:ext uri="{FF2B5EF4-FFF2-40B4-BE49-F238E27FC236}">
                <a16:creationId xmlns:a16="http://schemas.microsoft.com/office/drawing/2014/main" id="{144E838A-0A7A-4A4F-8995-109BF28A755E}"/>
              </a:ext>
            </a:extLst>
          </p:cNvPr>
          <p:cNvSpPr>
            <a:spLocks noChangeShapeType="1"/>
          </p:cNvSpPr>
          <p:nvPr/>
        </p:nvSpPr>
        <p:spPr bwMode="auto">
          <a:xfrm>
            <a:off x="258763" y="298767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30" name="Group 70">
            <a:extLst>
              <a:ext uri="{FF2B5EF4-FFF2-40B4-BE49-F238E27FC236}">
                <a16:creationId xmlns:a16="http://schemas.microsoft.com/office/drawing/2014/main" id="{76328494-AF06-4B7A-9B47-2395A7591AF8}"/>
              </a:ext>
            </a:extLst>
          </p:cNvPr>
          <p:cNvGrpSpPr>
            <a:grpSpLocks/>
          </p:cNvGrpSpPr>
          <p:nvPr/>
        </p:nvGrpSpPr>
        <p:grpSpPr bwMode="auto">
          <a:xfrm>
            <a:off x="474663" y="3348038"/>
            <a:ext cx="360362" cy="287337"/>
            <a:chOff x="2523" y="2472"/>
            <a:chExt cx="152" cy="99"/>
          </a:xfrm>
        </p:grpSpPr>
        <p:sp>
          <p:nvSpPr>
            <p:cNvPr id="66631" name="Rectangle 71">
              <a:extLst>
                <a:ext uri="{FF2B5EF4-FFF2-40B4-BE49-F238E27FC236}">
                  <a16:creationId xmlns:a16="http://schemas.microsoft.com/office/drawing/2014/main" id="{8B773A45-D7FE-4207-B2A0-EF1A9E1F3C1B}"/>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32" name="Oval 72">
              <a:extLst>
                <a:ext uri="{FF2B5EF4-FFF2-40B4-BE49-F238E27FC236}">
                  <a16:creationId xmlns:a16="http://schemas.microsoft.com/office/drawing/2014/main" id="{1DC7A46E-98AE-4A95-8948-FCCD2E70EAFD}"/>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33" name="Line 73">
              <a:extLst>
                <a:ext uri="{FF2B5EF4-FFF2-40B4-BE49-F238E27FC236}">
                  <a16:creationId xmlns:a16="http://schemas.microsoft.com/office/drawing/2014/main" id="{65183FB6-4732-4852-BE08-2626A44DB1AE}"/>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34" name="Line 74">
              <a:extLst>
                <a:ext uri="{FF2B5EF4-FFF2-40B4-BE49-F238E27FC236}">
                  <a16:creationId xmlns:a16="http://schemas.microsoft.com/office/drawing/2014/main" id="{EA6B5886-DE5E-4621-9A43-3C4DE249DBB2}"/>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635" name="Group 75">
            <a:extLst>
              <a:ext uri="{FF2B5EF4-FFF2-40B4-BE49-F238E27FC236}">
                <a16:creationId xmlns:a16="http://schemas.microsoft.com/office/drawing/2014/main" id="{A4C50A0A-A06A-43F9-B8FE-60D3281791D9}"/>
              </a:ext>
            </a:extLst>
          </p:cNvPr>
          <p:cNvGrpSpPr>
            <a:grpSpLocks/>
          </p:cNvGrpSpPr>
          <p:nvPr/>
        </p:nvGrpSpPr>
        <p:grpSpPr bwMode="auto">
          <a:xfrm>
            <a:off x="581025" y="3275013"/>
            <a:ext cx="147638" cy="63500"/>
            <a:chOff x="3884" y="748"/>
            <a:chExt cx="93" cy="40"/>
          </a:xfrm>
        </p:grpSpPr>
        <p:grpSp>
          <p:nvGrpSpPr>
            <p:cNvPr id="66636" name="Group 76">
              <a:extLst>
                <a:ext uri="{FF2B5EF4-FFF2-40B4-BE49-F238E27FC236}">
                  <a16:creationId xmlns:a16="http://schemas.microsoft.com/office/drawing/2014/main" id="{C34FDFD0-6B15-49C9-BA72-F3569AF3219E}"/>
                </a:ext>
              </a:extLst>
            </p:cNvPr>
            <p:cNvGrpSpPr>
              <a:grpSpLocks/>
            </p:cNvGrpSpPr>
            <p:nvPr/>
          </p:nvGrpSpPr>
          <p:grpSpPr bwMode="auto">
            <a:xfrm>
              <a:off x="3884" y="748"/>
              <a:ext cx="48" cy="40"/>
              <a:chOff x="2539" y="543"/>
              <a:chExt cx="48" cy="40"/>
            </a:xfrm>
          </p:grpSpPr>
          <p:sp>
            <p:nvSpPr>
              <p:cNvPr id="66637" name="Line 77">
                <a:extLst>
                  <a:ext uri="{FF2B5EF4-FFF2-40B4-BE49-F238E27FC236}">
                    <a16:creationId xmlns:a16="http://schemas.microsoft.com/office/drawing/2014/main" id="{8DBB5DA7-36D4-4636-A98D-C6751628132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38" name="Line 78">
                <a:extLst>
                  <a:ext uri="{FF2B5EF4-FFF2-40B4-BE49-F238E27FC236}">
                    <a16:creationId xmlns:a16="http://schemas.microsoft.com/office/drawing/2014/main" id="{DB332936-09EE-4688-9590-4F3F7E24CBC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39" name="Group 79">
              <a:extLst>
                <a:ext uri="{FF2B5EF4-FFF2-40B4-BE49-F238E27FC236}">
                  <a16:creationId xmlns:a16="http://schemas.microsoft.com/office/drawing/2014/main" id="{61B1BE3D-7D2D-49F2-9B1B-C44181DB8FE7}"/>
                </a:ext>
              </a:extLst>
            </p:cNvPr>
            <p:cNvGrpSpPr>
              <a:grpSpLocks/>
            </p:cNvGrpSpPr>
            <p:nvPr/>
          </p:nvGrpSpPr>
          <p:grpSpPr bwMode="auto">
            <a:xfrm>
              <a:off x="3929" y="748"/>
              <a:ext cx="48" cy="40"/>
              <a:chOff x="2539" y="543"/>
              <a:chExt cx="48" cy="40"/>
            </a:xfrm>
          </p:grpSpPr>
          <p:sp>
            <p:nvSpPr>
              <p:cNvPr id="66640" name="Line 80">
                <a:extLst>
                  <a:ext uri="{FF2B5EF4-FFF2-40B4-BE49-F238E27FC236}">
                    <a16:creationId xmlns:a16="http://schemas.microsoft.com/office/drawing/2014/main" id="{49B83A56-6145-4CE9-B38E-1FF85C3C7E1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41" name="Line 81">
                <a:extLst>
                  <a:ext uri="{FF2B5EF4-FFF2-40B4-BE49-F238E27FC236}">
                    <a16:creationId xmlns:a16="http://schemas.microsoft.com/office/drawing/2014/main" id="{BCBEE533-C491-4FAD-AC66-D630CC99613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642" name="Text Box 82">
            <a:extLst>
              <a:ext uri="{FF2B5EF4-FFF2-40B4-BE49-F238E27FC236}">
                <a16:creationId xmlns:a16="http://schemas.microsoft.com/office/drawing/2014/main" id="{E3B65074-47EF-46E4-8096-0A6C1E855E24}"/>
              </a:ext>
            </a:extLst>
          </p:cNvPr>
          <p:cNvSpPr txBox="1">
            <a:spLocks noChangeArrowheads="1"/>
          </p:cNvSpPr>
          <p:nvPr/>
        </p:nvSpPr>
        <p:spPr bwMode="auto">
          <a:xfrm>
            <a:off x="836613" y="3203575"/>
            <a:ext cx="218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5th Infantry Division (Mech)</a:t>
            </a:r>
          </a:p>
          <a:p>
            <a:r>
              <a:rPr lang="en-GB" altLang="en-US"/>
              <a:t>(REFORGER to NORTHAG)</a:t>
            </a:r>
          </a:p>
        </p:txBody>
      </p:sp>
      <p:sp>
        <p:nvSpPr>
          <p:cNvPr id="66643" name="Line 83">
            <a:extLst>
              <a:ext uri="{FF2B5EF4-FFF2-40B4-BE49-F238E27FC236}">
                <a16:creationId xmlns:a16="http://schemas.microsoft.com/office/drawing/2014/main" id="{87B96073-330B-4167-9DD9-1836D641CC46}"/>
              </a:ext>
            </a:extLst>
          </p:cNvPr>
          <p:cNvSpPr>
            <a:spLocks noChangeShapeType="1"/>
          </p:cNvSpPr>
          <p:nvPr/>
        </p:nvSpPr>
        <p:spPr bwMode="auto">
          <a:xfrm>
            <a:off x="258763" y="34909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44" name="Group 84">
            <a:extLst>
              <a:ext uri="{FF2B5EF4-FFF2-40B4-BE49-F238E27FC236}">
                <a16:creationId xmlns:a16="http://schemas.microsoft.com/office/drawing/2014/main" id="{2C889A11-7A72-439E-8E65-758422B6D6C0}"/>
              </a:ext>
            </a:extLst>
          </p:cNvPr>
          <p:cNvGrpSpPr>
            <a:grpSpLocks/>
          </p:cNvGrpSpPr>
          <p:nvPr/>
        </p:nvGrpSpPr>
        <p:grpSpPr bwMode="auto">
          <a:xfrm>
            <a:off x="474663" y="3852863"/>
            <a:ext cx="288925" cy="215900"/>
            <a:chOff x="2296" y="2835"/>
            <a:chExt cx="151" cy="99"/>
          </a:xfrm>
        </p:grpSpPr>
        <p:sp>
          <p:nvSpPr>
            <p:cNvPr id="66645" name="Rectangle 85">
              <a:extLst>
                <a:ext uri="{FF2B5EF4-FFF2-40B4-BE49-F238E27FC236}">
                  <a16:creationId xmlns:a16="http://schemas.microsoft.com/office/drawing/2014/main" id="{21D10322-713F-4C32-95C7-DD2F590EA1EA}"/>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46" name="Oval 86">
              <a:extLst>
                <a:ext uri="{FF2B5EF4-FFF2-40B4-BE49-F238E27FC236}">
                  <a16:creationId xmlns:a16="http://schemas.microsoft.com/office/drawing/2014/main" id="{986A0EDD-BF77-4807-8EB8-67B25D901834}"/>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47" name="Line 87">
              <a:extLst>
                <a:ext uri="{FF2B5EF4-FFF2-40B4-BE49-F238E27FC236}">
                  <a16:creationId xmlns:a16="http://schemas.microsoft.com/office/drawing/2014/main" id="{D6E6A616-8385-4715-ACD0-CAF33505B076}"/>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648" name="Group 88">
            <a:extLst>
              <a:ext uri="{FF2B5EF4-FFF2-40B4-BE49-F238E27FC236}">
                <a16:creationId xmlns:a16="http://schemas.microsoft.com/office/drawing/2014/main" id="{E6870008-7941-4763-B7F2-E18D068F16F1}"/>
              </a:ext>
            </a:extLst>
          </p:cNvPr>
          <p:cNvGrpSpPr>
            <a:grpSpLocks/>
          </p:cNvGrpSpPr>
          <p:nvPr/>
        </p:nvGrpSpPr>
        <p:grpSpPr bwMode="auto">
          <a:xfrm>
            <a:off x="552450" y="3781425"/>
            <a:ext cx="131763" cy="65088"/>
            <a:chOff x="384" y="2015"/>
            <a:chExt cx="83" cy="41"/>
          </a:xfrm>
        </p:grpSpPr>
        <p:sp>
          <p:nvSpPr>
            <p:cNvPr id="66649" name="Line 89">
              <a:extLst>
                <a:ext uri="{FF2B5EF4-FFF2-40B4-BE49-F238E27FC236}">
                  <a16:creationId xmlns:a16="http://schemas.microsoft.com/office/drawing/2014/main" id="{55162EAE-13D3-40BB-BA96-4D6F5FC9947C}"/>
                </a:ext>
              </a:extLst>
            </p:cNvPr>
            <p:cNvSpPr>
              <a:spLocks noChangeShapeType="1"/>
            </p:cNvSpPr>
            <p:nvPr/>
          </p:nvSpPr>
          <p:spPr bwMode="auto">
            <a:xfrm>
              <a:off x="426"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50" name="Group 90">
              <a:extLst>
                <a:ext uri="{FF2B5EF4-FFF2-40B4-BE49-F238E27FC236}">
                  <a16:creationId xmlns:a16="http://schemas.microsoft.com/office/drawing/2014/main" id="{847D9A8E-AD80-499B-ABC6-3C0A25FF5852}"/>
                </a:ext>
              </a:extLst>
            </p:cNvPr>
            <p:cNvGrpSpPr>
              <a:grpSpLocks/>
            </p:cNvGrpSpPr>
            <p:nvPr/>
          </p:nvGrpSpPr>
          <p:grpSpPr bwMode="auto">
            <a:xfrm>
              <a:off x="384" y="2015"/>
              <a:ext cx="83" cy="41"/>
              <a:chOff x="384" y="2015"/>
              <a:chExt cx="83" cy="41"/>
            </a:xfrm>
          </p:grpSpPr>
          <p:sp>
            <p:nvSpPr>
              <p:cNvPr id="66651" name="Line 91">
                <a:extLst>
                  <a:ext uri="{FF2B5EF4-FFF2-40B4-BE49-F238E27FC236}">
                    <a16:creationId xmlns:a16="http://schemas.microsoft.com/office/drawing/2014/main" id="{63CC2BF6-80C1-4A60-A618-3E244D632570}"/>
                  </a:ext>
                </a:extLst>
              </p:cNvPr>
              <p:cNvSpPr>
                <a:spLocks noChangeShapeType="1"/>
              </p:cNvSpPr>
              <p:nvPr/>
            </p:nvSpPr>
            <p:spPr bwMode="auto">
              <a:xfrm>
                <a:off x="384" y="2016"/>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52" name="Line 92">
                <a:extLst>
                  <a:ext uri="{FF2B5EF4-FFF2-40B4-BE49-F238E27FC236}">
                    <a16:creationId xmlns:a16="http://schemas.microsoft.com/office/drawing/2014/main" id="{5B42974F-CE94-4BC0-987F-36AED87DD7D2}"/>
                  </a:ext>
                </a:extLst>
              </p:cNvPr>
              <p:cNvSpPr>
                <a:spLocks noChangeShapeType="1"/>
              </p:cNvSpPr>
              <p:nvPr/>
            </p:nvSpPr>
            <p:spPr bwMode="auto">
              <a:xfrm>
                <a:off x="467" y="2015"/>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66653" name="Text Box 93">
            <a:extLst>
              <a:ext uri="{FF2B5EF4-FFF2-40B4-BE49-F238E27FC236}">
                <a16:creationId xmlns:a16="http://schemas.microsoft.com/office/drawing/2014/main" id="{7AB8C147-5200-4614-8576-204BC823C975}"/>
              </a:ext>
            </a:extLst>
          </p:cNvPr>
          <p:cNvSpPr txBox="1">
            <a:spLocks noChangeArrowheads="1"/>
          </p:cNvSpPr>
          <p:nvPr/>
        </p:nvSpPr>
        <p:spPr bwMode="auto">
          <a:xfrm>
            <a:off x="765175" y="3706813"/>
            <a:ext cx="20478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CWUS-12</a:t>
            </a:r>
          </a:p>
          <a:p>
            <a:r>
              <a:rPr lang="en-GB" altLang="en-US" sz="1000" b="1"/>
              <a:t>3rd Armored Cavalry Regiment</a:t>
            </a:r>
          </a:p>
          <a:p>
            <a:r>
              <a:rPr lang="en-GB" altLang="en-US"/>
              <a:t>(REFORGER to NORTHAG)</a:t>
            </a:r>
          </a:p>
        </p:txBody>
      </p:sp>
      <p:sp>
        <p:nvSpPr>
          <p:cNvPr id="66654" name="Line 94">
            <a:extLst>
              <a:ext uri="{FF2B5EF4-FFF2-40B4-BE49-F238E27FC236}">
                <a16:creationId xmlns:a16="http://schemas.microsoft.com/office/drawing/2014/main" id="{17C475E6-A360-4329-B931-887D1F0DA93D}"/>
              </a:ext>
            </a:extLst>
          </p:cNvPr>
          <p:cNvSpPr>
            <a:spLocks noChangeShapeType="1"/>
          </p:cNvSpPr>
          <p:nvPr/>
        </p:nvSpPr>
        <p:spPr bwMode="auto">
          <a:xfrm>
            <a:off x="258763" y="39243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55" name="Group 95">
            <a:extLst>
              <a:ext uri="{FF2B5EF4-FFF2-40B4-BE49-F238E27FC236}">
                <a16:creationId xmlns:a16="http://schemas.microsoft.com/office/drawing/2014/main" id="{948B8F54-2022-4F11-AB3D-5FE593993CAE}"/>
              </a:ext>
            </a:extLst>
          </p:cNvPr>
          <p:cNvGrpSpPr>
            <a:grpSpLocks/>
          </p:cNvGrpSpPr>
          <p:nvPr/>
        </p:nvGrpSpPr>
        <p:grpSpPr bwMode="auto">
          <a:xfrm>
            <a:off x="474663" y="4284663"/>
            <a:ext cx="288925" cy="215900"/>
            <a:chOff x="2341" y="3016"/>
            <a:chExt cx="154" cy="100"/>
          </a:xfrm>
        </p:grpSpPr>
        <p:sp>
          <p:nvSpPr>
            <p:cNvPr id="66656" name="Rectangle 96">
              <a:extLst>
                <a:ext uri="{FF2B5EF4-FFF2-40B4-BE49-F238E27FC236}">
                  <a16:creationId xmlns:a16="http://schemas.microsoft.com/office/drawing/2014/main" id="{788D101C-90ED-4CB5-AC32-C00FD26EDFD6}"/>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6657" name="Group 97">
              <a:extLst>
                <a:ext uri="{FF2B5EF4-FFF2-40B4-BE49-F238E27FC236}">
                  <a16:creationId xmlns:a16="http://schemas.microsoft.com/office/drawing/2014/main" id="{389C4808-58FA-4214-AEB8-F36A71E71914}"/>
                </a:ext>
              </a:extLst>
            </p:cNvPr>
            <p:cNvGrpSpPr>
              <a:grpSpLocks/>
            </p:cNvGrpSpPr>
            <p:nvPr/>
          </p:nvGrpSpPr>
          <p:grpSpPr bwMode="auto">
            <a:xfrm>
              <a:off x="2363" y="3033"/>
              <a:ext cx="110" cy="63"/>
              <a:chOff x="691" y="3359"/>
              <a:chExt cx="136" cy="90"/>
            </a:xfrm>
          </p:grpSpPr>
          <p:sp>
            <p:nvSpPr>
              <p:cNvPr id="66658" name="Line 98">
                <a:extLst>
                  <a:ext uri="{FF2B5EF4-FFF2-40B4-BE49-F238E27FC236}">
                    <a16:creationId xmlns:a16="http://schemas.microsoft.com/office/drawing/2014/main" id="{AA3AE092-FF2B-41C3-85F5-6E580AA5BA5F}"/>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59" name="Line 99">
                <a:extLst>
                  <a:ext uri="{FF2B5EF4-FFF2-40B4-BE49-F238E27FC236}">
                    <a16:creationId xmlns:a16="http://schemas.microsoft.com/office/drawing/2014/main" id="{47A80F61-4DAE-4E49-AD8E-43640F8FC379}"/>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60" name="Line 100">
                <a:extLst>
                  <a:ext uri="{FF2B5EF4-FFF2-40B4-BE49-F238E27FC236}">
                    <a16:creationId xmlns:a16="http://schemas.microsoft.com/office/drawing/2014/main" id="{EC6FD2F9-358A-447C-8591-B26335883C06}"/>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61" name="Line 101">
                <a:extLst>
                  <a:ext uri="{FF2B5EF4-FFF2-40B4-BE49-F238E27FC236}">
                    <a16:creationId xmlns:a16="http://schemas.microsoft.com/office/drawing/2014/main" id="{127DF96B-5CE4-443F-934C-0FB7C4B96E0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6662" name="Group 102">
            <a:extLst>
              <a:ext uri="{FF2B5EF4-FFF2-40B4-BE49-F238E27FC236}">
                <a16:creationId xmlns:a16="http://schemas.microsoft.com/office/drawing/2014/main" id="{7B53469A-BAEB-42F8-A0C8-1618AFED9283}"/>
              </a:ext>
            </a:extLst>
          </p:cNvPr>
          <p:cNvGrpSpPr>
            <a:grpSpLocks/>
          </p:cNvGrpSpPr>
          <p:nvPr/>
        </p:nvGrpSpPr>
        <p:grpSpPr bwMode="auto">
          <a:xfrm>
            <a:off x="581025" y="4211638"/>
            <a:ext cx="76200" cy="63500"/>
            <a:chOff x="2539" y="543"/>
            <a:chExt cx="48" cy="40"/>
          </a:xfrm>
        </p:grpSpPr>
        <p:sp>
          <p:nvSpPr>
            <p:cNvPr id="66663" name="Line 103">
              <a:extLst>
                <a:ext uri="{FF2B5EF4-FFF2-40B4-BE49-F238E27FC236}">
                  <a16:creationId xmlns:a16="http://schemas.microsoft.com/office/drawing/2014/main" id="{33601427-C8C0-476C-BFD8-5DBD11B56E8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64" name="Line 104">
              <a:extLst>
                <a:ext uri="{FF2B5EF4-FFF2-40B4-BE49-F238E27FC236}">
                  <a16:creationId xmlns:a16="http://schemas.microsoft.com/office/drawing/2014/main" id="{2EA29982-FD46-4CAE-86F8-62D5F339CFE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665" name="Text Box 105">
            <a:extLst>
              <a:ext uri="{FF2B5EF4-FFF2-40B4-BE49-F238E27FC236}">
                <a16:creationId xmlns:a16="http://schemas.microsoft.com/office/drawing/2014/main" id="{E6AAF528-49D2-485E-B94B-29D44022B9E4}"/>
              </a:ext>
            </a:extLst>
          </p:cNvPr>
          <p:cNvSpPr txBox="1">
            <a:spLocks noChangeArrowheads="1"/>
          </p:cNvSpPr>
          <p:nvPr/>
        </p:nvSpPr>
        <p:spPr bwMode="auto">
          <a:xfrm>
            <a:off x="765175" y="4140200"/>
            <a:ext cx="2246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CWUS-27</a:t>
            </a:r>
          </a:p>
          <a:p>
            <a:r>
              <a:rPr lang="en-GB" altLang="en-US" sz="1000" b="1"/>
              <a:t>12th Cavalry Brigade (Air Combat)</a:t>
            </a:r>
          </a:p>
        </p:txBody>
      </p:sp>
      <p:sp>
        <p:nvSpPr>
          <p:cNvPr id="66666" name="Line 106">
            <a:extLst>
              <a:ext uri="{FF2B5EF4-FFF2-40B4-BE49-F238E27FC236}">
                <a16:creationId xmlns:a16="http://schemas.microsoft.com/office/drawing/2014/main" id="{B91E5C75-C7B1-4950-990E-E5DEF834F764}"/>
              </a:ext>
            </a:extLst>
          </p:cNvPr>
          <p:cNvSpPr>
            <a:spLocks noChangeShapeType="1"/>
          </p:cNvSpPr>
          <p:nvPr/>
        </p:nvSpPr>
        <p:spPr bwMode="auto">
          <a:xfrm>
            <a:off x="258763" y="43561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67" name="Group 107">
            <a:extLst>
              <a:ext uri="{FF2B5EF4-FFF2-40B4-BE49-F238E27FC236}">
                <a16:creationId xmlns:a16="http://schemas.microsoft.com/office/drawing/2014/main" id="{4CDBD4DF-5552-493C-A686-02F53B8D0EC7}"/>
              </a:ext>
            </a:extLst>
          </p:cNvPr>
          <p:cNvGrpSpPr>
            <a:grpSpLocks/>
          </p:cNvGrpSpPr>
          <p:nvPr/>
        </p:nvGrpSpPr>
        <p:grpSpPr bwMode="auto">
          <a:xfrm>
            <a:off x="474663" y="4714875"/>
            <a:ext cx="288925" cy="215900"/>
            <a:chOff x="2931" y="2925"/>
            <a:chExt cx="151" cy="99"/>
          </a:xfrm>
        </p:grpSpPr>
        <p:sp>
          <p:nvSpPr>
            <p:cNvPr id="66668" name="Rectangle 108">
              <a:extLst>
                <a:ext uri="{FF2B5EF4-FFF2-40B4-BE49-F238E27FC236}">
                  <a16:creationId xmlns:a16="http://schemas.microsoft.com/office/drawing/2014/main" id="{AAB6964B-429C-4FA5-AD29-FF4D40791BBD}"/>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69" name="Oval 109">
              <a:extLst>
                <a:ext uri="{FF2B5EF4-FFF2-40B4-BE49-F238E27FC236}">
                  <a16:creationId xmlns:a16="http://schemas.microsoft.com/office/drawing/2014/main" id="{511C9C20-9ACB-4CE3-A33F-BE141FE326CB}"/>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70" name="Oval 110">
              <a:extLst>
                <a:ext uri="{FF2B5EF4-FFF2-40B4-BE49-F238E27FC236}">
                  <a16:creationId xmlns:a16="http://schemas.microsoft.com/office/drawing/2014/main" id="{F922834F-6ECC-4690-9D40-C239E3BE1F42}"/>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71" name="Group 111">
            <a:extLst>
              <a:ext uri="{FF2B5EF4-FFF2-40B4-BE49-F238E27FC236}">
                <a16:creationId xmlns:a16="http://schemas.microsoft.com/office/drawing/2014/main" id="{E5EE1EF4-CBBE-42CB-956C-407B5AA07369}"/>
              </a:ext>
            </a:extLst>
          </p:cNvPr>
          <p:cNvGrpSpPr>
            <a:grpSpLocks/>
          </p:cNvGrpSpPr>
          <p:nvPr/>
        </p:nvGrpSpPr>
        <p:grpSpPr bwMode="auto">
          <a:xfrm>
            <a:off x="581025" y="4643438"/>
            <a:ext cx="76200" cy="63500"/>
            <a:chOff x="2539" y="543"/>
            <a:chExt cx="48" cy="40"/>
          </a:xfrm>
        </p:grpSpPr>
        <p:sp>
          <p:nvSpPr>
            <p:cNvPr id="66672" name="Line 112">
              <a:extLst>
                <a:ext uri="{FF2B5EF4-FFF2-40B4-BE49-F238E27FC236}">
                  <a16:creationId xmlns:a16="http://schemas.microsoft.com/office/drawing/2014/main" id="{A999BA90-C505-4EBB-99D3-B2BF109D113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73" name="Line 113">
              <a:extLst>
                <a:ext uri="{FF2B5EF4-FFF2-40B4-BE49-F238E27FC236}">
                  <a16:creationId xmlns:a16="http://schemas.microsoft.com/office/drawing/2014/main" id="{F592FE06-72C0-4C60-BC46-F6AE422FB98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674" name="Text Box 114">
            <a:extLst>
              <a:ext uri="{FF2B5EF4-FFF2-40B4-BE49-F238E27FC236}">
                <a16:creationId xmlns:a16="http://schemas.microsoft.com/office/drawing/2014/main" id="{271774CD-3EC7-4450-91A1-92A902A8A095}"/>
              </a:ext>
            </a:extLst>
          </p:cNvPr>
          <p:cNvSpPr txBox="1">
            <a:spLocks noChangeArrowheads="1"/>
          </p:cNvSpPr>
          <p:nvPr/>
        </p:nvSpPr>
        <p:spPr bwMode="auto">
          <a:xfrm>
            <a:off x="763588" y="4643438"/>
            <a:ext cx="17938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75th Field Artillery Brigade</a:t>
            </a:r>
          </a:p>
        </p:txBody>
      </p:sp>
      <p:grpSp>
        <p:nvGrpSpPr>
          <p:cNvPr id="66675" name="Group 115">
            <a:extLst>
              <a:ext uri="{FF2B5EF4-FFF2-40B4-BE49-F238E27FC236}">
                <a16:creationId xmlns:a16="http://schemas.microsoft.com/office/drawing/2014/main" id="{EC2BB817-611C-4DF5-A036-5C43F128DD20}"/>
              </a:ext>
            </a:extLst>
          </p:cNvPr>
          <p:cNvGrpSpPr>
            <a:grpSpLocks/>
          </p:cNvGrpSpPr>
          <p:nvPr/>
        </p:nvGrpSpPr>
        <p:grpSpPr bwMode="auto">
          <a:xfrm>
            <a:off x="474663" y="5146675"/>
            <a:ext cx="288925" cy="215900"/>
            <a:chOff x="2931" y="2925"/>
            <a:chExt cx="151" cy="99"/>
          </a:xfrm>
        </p:grpSpPr>
        <p:sp>
          <p:nvSpPr>
            <p:cNvPr id="66676" name="Rectangle 116">
              <a:extLst>
                <a:ext uri="{FF2B5EF4-FFF2-40B4-BE49-F238E27FC236}">
                  <a16:creationId xmlns:a16="http://schemas.microsoft.com/office/drawing/2014/main" id="{BAFF487F-4C9D-4029-81F2-692ED7A22E06}"/>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77" name="Oval 117">
              <a:extLst>
                <a:ext uri="{FF2B5EF4-FFF2-40B4-BE49-F238E27FC236}">
                  <a16:creationId xmlns:a16="http://schemas.microsoft.com/office/drawing/2014/main" id="{B8C915E7-F4FA-4E09-96AD-026D764087F6}"/>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78" name="Oval 118">
              <a:extLst>
                <a:ext uri="{FF2B5EF4-FFF2-40B4-BE49-F238E27FC236}">
                  <a16:creationId xmlns:a16="http://schemas.microsoft.com/office/drawing/2014/main" id="{EB8070FB-7B8E-45BD-BBE4-24A5DBEB3F09}"/>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79" name="Group 119">
            <a:extLst>
              <a:ext uri="{FF2B5EF4-FFF2-40B4-BE49-F238E27FC236}">
                <a16:creationId xmlns:a16="http://schemas.microsoft.com/office/drawing/2014/main" id="{83DCBC60-9576-495A-9AB9-4EE24D113A92}"/>
              </a:ext>
            </a:extLst>
          </p:cNvPr>
          <p:cNvGrpSpPr>
            <a:grpSpLocks/>
          </p:cNvGrpSpPr>
          <p:nvPr/>
        </p:nvGrpSpPr>
        <p:grpSpPr bwMode="auto">
          <a:xfrm>
            <a:off x="581025" y="5075238"/>
            <a:ext cx="76200" cy="63500"/>
            <a:chOff x="2539" y="543"/>
            <a:chExt cx="48" cy="40"/>
          </a:xfrm>
        </p:grpSpPr>
        <p:sp>
          <p:nvSpPr>
            <p:cNvPr id="66680" name="Line 120">
              <a:extLst>
                <a:ext uri="{FF2B5EF4-FFF2-40B4-BE49-F238E27FC236}">
                  <a16:creationId xmlns:a16="http://schemas.microsoft.com/office/drawing/2014/main" id="{7D232DD5-A821-4E0E-92D9-F9E3604222B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81" name="Line 121">
              <a:extLst>
                <a:ext uri="{FF2B5EF4-FFF2-40B4-BE49-F238E27FC236}">
                  <a16:creationId xmlns:a16="http://schemas.microsoft.com/office/drawing/2014/main" id="{16DDCCAC-3F51-411F-B5A5-649DDC1D644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682" name="Text Box 122">
            <a:extLst>
              <a:ext uri="{FF2B5EF4-FFF2-40B4-BE49-F238E27FC236}">
                <a16:creationId xmlns:a16="http://schemas.microsoft.com/office/drawing/2014/main" id="{945FAF6B-67CD-4497-B634-2DC874B2E861}"/>
              </a:ext>
            </a:extLst>
          </p:cNvPr>
          <p:cNvSpPr txBox="1">
            <a:spLocks noChangeArrowheads="1"/>
          </p:cNvSpPr>
          <p:nvPr/>
        </p:nvSpPr>
        <p:spPr bwMode="auto">
          <a:xfrm>
            <a:off x="763588" y="5075238"/>
            <a:ext cx="1863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212th Field Artillery Brigade</a:t>
            </a:r>
          </a:p>
          <a:p>
            <a:r>
              <a:rPr lang="en-GB" altLang="en-US"/>
              <a:t>(REFORGER to NORTHAG)</a:t>
            </a:r>
          </a:p>
        </p:txBody>
      </p:sp>
      <p:sp>
        <p:nvSpPr>
          <p:cNvPr id="66683" name="Line 123">
            <a:extLst>
              <a:ext uri="{FF2B5EF4-FFF2-40B4-BE49-F238E27FC236}">
                <a16:creationId xmlns:a16="http://schemas.microsoft.com/office/drawing/2014/main" id="{FFEFD7A3-9673-4135-915A-49BC5ECB26A5}"/>
              </a:ext>
            </a:extLst>
          </p:cNvPr>
          <p:cNvSpPr>
            <a:spLocks noChangeShapeType="1"/>
          </p:cNvSpPr>
          <p:nvPr/>
        </p:nvSpPr>
        <p:spPr bwMode="auto">
          <a:xfrm>
            <a:off x="258763" y="52181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84" name="Line 124">
            <a:extLst>
              <a:ext uri="{FF2B5EF4-FFF2-40B4-BE49-F238E27FC236}">
                <a16:creationId xmlns:a16="http://schemas.microsoft.com/office/drawing/2014/main" id="{B7240F5B-AA28-4F7C-81E2-B635ED99C3AD}"/>
              </a:ext>
            </a:extLst>
          </p:cNvPr>
          <p:cNvSpPr>
            <a:spLocks noChangeShapeType="1"/>
          </p:cNvSpPr>
          <p:nvPr/>
        </p:nvSpPr>
        <p:spPr bwMode="auto">
          <a:xfrm>
            <a:off x="258763" y="47863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85" name="Group 125">
            <a:extLst>
              <a:ext uri="{FF2B5EF4-FFF2-40B4-BE49-F238E27FC236}">
                <a16:creationId xmlns:a16="http://schemas.microsoft.com/office/drawing/2014/main" id="{E8AE92A9-1F91-40AC-81C6-7AB9B0E3A3D8}"/>
              </a:ext>
            </a:extLst>
          </p:cNvPr>
          <p:cNvGrpSpPr>
            <a:grpSpLocks/>
          </p:cNvGrpSpPr>
          <p:nvPr/>
        </p:nvGrpSpPr>
        <p:grpSpPr bwMode="auto">
          <a:xfrm>
            <a:off x="474663" y="5578475"/>
            <a:ext cx="288925" cy="215900"/>
            <a:chOff x="2931" y="2925"/>
            <a:chExt cx="151" cy="99"/>
          </a:xfrm>
        </p:grpSpPr>
        <p:sp>
          <p:nvSpPr>
            <p:cNvPr id="66686" name="Rectangle 126">
              <a:extLst>
                <a:ext uri="{FF2B5EF4-FFF2-40B4-BE49-F238E27FC236}">
                  <a16:creationId xmlns:a16="http://schemas.microsoft.com/office/drawing/2014/main" id="{0B94E89C-02A2-4354-B44D-23631F5983EC}"/>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87" name="Oval 127">
              <a:extLst>
                <a:ext uri="{FF2B5EF4-FFF2-40B4-BE49-F238E27FC236}">
                  <a16:creationId xmlns:a16="http://schemas.microsoft.com/office/drawing/2014/main" id="{A87690D6-3033-4F79-8BFC-21BE4D75E388}"/>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88" name="Oval 128">
              <a:extLst>
                <a:ext uri="{FF2B5EF4-FFF2-40B4-BE49-F238E27FC236}">
                  <a16:creationId xmlns:a16="http://schemas.microsoft.com/office/drawing/2014/main" id="{D7968F15-C361-4406-B521-E658C25F57D6}"/>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689" name="Group 129">
            <a:extLst>
              <a:ext uri="{FF2B5EF4-FFF2-40B4-BE49-F238E27FC236}">
                <a16:creationId xmlns:a16="http://schemas.microsoft.com/office/drawing/2014/main" id="{46610C1E-AEB2-458C-94C9-EE67AE2803DE}"/>
              </a:ext>
            </a:extLst>
          </p:cNvPr>
          <p:cNvGrpSpPr>
            <a:grpSpLocks/>
          </p:cNvGrpSpPr>
          <p:nvPr/>
        </p:nvGrpSpPr>
        <p:grpSpPr bwMode="auto">
          <a:xfrm>
            <a:off x="581025" y="5507038"/>
            <a:ext cx="76200" cy="63500"/>
            <a:chOff x="2539" y="543"/>
            <a:chExt cx="48" cy="40"/>
          </a:xfrm>
        </p:grpSpPr>
        <p:sp>
          <p:nvSpPr>
            <p:cNvPr id="66690" name="Line 130">
              <a:extLst>
                <a:ext uri="{FF2B5EF4-FFF2-40B4-BE49-F238E27FC236}">
                  <a16:creationId xmlns:a16="http://schemas.microsoft.com/office/drawing/2014/main" id="{DDB6BDEF-6AAE-42E2-B796-BD0667C56D6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91" name="Line 131">
              <a:extLst>
                <a:ext uri="{FF2B5EF4-FFF2-40B4-BE49-F238E27FC236}">
                  <a16:creationId xmlns:a16="http://schemas.microsoft.com/office/drawing/2014/main" id="{018D72FD-02DE-4767-AD70-8BDC74012BC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692" name="Text Box 132">
            <a:extLst>
              <a:ext uri="{FF2B5EF4-FFF2-40B4-BE49-F238E27FC236}">
                <a16:creationId xmlns:a16="http://schemas.microsoft.com/office/drawing/2014/main" id="{A2690265-391B-4E59-AE1A-DDC58C53E8A4}"/>
              </a:ext>
            </a:extLst>
          </p:cNvPr>
          <p:cNvSpPr txBox="1">
            <a:spLocks noChangeArrowheads="1"/>
          </p:cNvSpPr>
          <p:nvPr/>
        </p:nvSpPr>
        <p:spPr bwMode="auto">
          <a:xfrm>
            <a:off x="763588" y="5507038"/>
            <a:ext cx="18637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214th Field Artillery Brigade</a:t>
            </a:r>
          </a:p>
        </p:txBody>
      </p:sp>
      <p:sp>
        <p:nvSpPr>
          <p:cNvPr id="66693" name="Line 133">
            <a:extLst>
              <a:ext uri="{FF2B5EF4-FFF2-40B4-BE49-F238E27FC236}">
                <a16:creationId xmlns:a16="http://schemas.microsoft.com/office/drawing/2014/main" id="{C41B8C67-56C1-4FD3-BB09-F23BE97ABA00}"/>
              </a:ext>
            </a:extLst>
          </p:cNvPr>
          <p:cNvSpPr>
            <a:spLocks noChangeShapeType="1"/>
          </p:cNvSpPr>
          <p:nvPr/>
        </p:nvSpPr>
        <p:spPr bwMode="auto">
          <a:xfrm>
            <a:off x="258763" y="56499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694" name="Group 134">
            <a:extLst>
              <a:ext uri="{FF2B5EF4-FFF2-40B4-BE49-F238E27FC236}">
                <a16:creationId xmlns:a16="http://schemas.microsoft.com/office/drawing/2014/main" id="{022F356F-97A6-458D-95D5-48AD2AFBA1CD}"/>
              </a:ext>
            </a:extLst>
          </p:cNvPr>
          <p:cNvGrpSpPr>
            <a:grpSpLocks/>
          </p:cNvGrpSpPr>
          <p:nvPr/>
        </p:nvGrpSpPr>
        <p:grpSpPr bwMode="auto">
          <a:xfrm>
            <a:off x="476250" y="6011863"/>
            <a:ext cx="287338" cy="215900"/>
            <a:chOff x="2795" y="2789"/>
            <a:chExt cx="152" cy="99"/>
          </a:xfrm>
        </p:grpSpPr>
        <p:sp>
          <p:nvSpPr>
            <p:cNvPr id="66695" name="Rectangle 135">
              <a:extLst>
                <a:ext uri="{FF2B5EF4-FFF2-40B4-BE49-F238E27FC236}">
                  <a16:creationId xmlns:a16="http://schemas.microsoft.com/office/drawing/2014/main" id="{758680CB-6DF0-4F2A-B8F5-9650CE9DB3A1}"/>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696" name="Line 136">
              <a:extLst>
                <a:ext uri="{FF2B5EF4-FFF2-40B4-BE49-F238E27FC236}">
                  <a16:creationId xmlns:a16="http://schemas.microsoft.com/office/drawing/2014/main" id="{B0EBA9B3-3D01-4A11-AF5B-24414C4EAA52}"/>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97" name="Line 137">
              <a:extLst>
                <a:ext uri="{FF2B5EF4-FFF2-40B4-BE49-F238E27FC236}">
                  <a16:creationId xmlns:a16="http://schemas.microsoft.com/office/drawing/2014/main" id="{CB3CDC83-F4E2-4E55-AFE1-311F68CEB7A6}"/>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698" name="Line 138">
              <a:extLst>
                <a:ext uri="{FF2B5EF4-FFF2-40B4-BE49-F238E27FC236}">
                  <a16:creationId xmlns:a16="http://schemas.microsoft.com/office/drawing/2014/main" id="{42413F40-D5DF-4674-9782-AF204147C57D}"/>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699" name="Group 139">
            <a:extLst>
              <a:ext uri="{FF2B5EF4-FFF2-40B4-BE49-F238E27FC236}">
                <a16:creationId xmlns:a16="http://schemas.microsoft.com/office/drawing/2014/main" id="{D7D77A31-F566-4C61-A05B-34E97EBCAD4F}"/>
              </a:ext>
            </a:extLst>
          </p:cNvPr>
          <p:cNvGrpSpPr>
            <a:grpSpLocks/>
          </p:cNvGrpSpPr>
          <p:nvPr/>
        </p:nvGrpSpPr>
        <p:grpSpPr bwMode="auto">
          <a:xfrm>
            <a:off x="582613" y="5940425"/>
            <a:ext cx="76200" cy="63500"/>
            <a:chOff x="2539" y="543"/>
            <a:chExt cx="48" cy="40"/>
          </a:xfrm>
        </p:grpSpPr>
        <p:sp>
          <p:nvSpPr>
            <p:cNvPr id="66700" name="Line 140">
              <a:extLst>
                <a:ext uri="{FF2B5EF4-FFF2-40B4-BE49-F238E27FC236}">
                  <a16:creationId xmlns:a16="http://schemas.microsoft.com/office/drawing/2014/main" id="{3340F921-FACD-4233-9585-E4C9EF250C3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701" name="Line 141">
              <a:extLst>
                <a:ext uri="{FF2B5EF4-FFF2-40B4-BE49-F238E27FC236}">
                  <a16:creationId xmlns:a16="http://schemas.microsoft.com/office/drawing/2014/main" id="{E2C6DEB1-EEE0-47FE-8BD7-6D18276F35C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702" name="Line 142">
            <a:extLst>
              <a:ext uri="{FF2B5EF4-FFF2-40B4-BE49-F238E27FC236}">
                <a16:creationId xmlns:a16="http://schemas.microsoft.com/office/drawing/2014/main" id="{D7BB2337-4A28-4066-A698-4F5AB400B839}"/>
              </a:ext>
            </a:extLst>
          </p:cNvPr>
          <p:cNvSpPr>
            <a:spLocks noChangeShapeType="1"/>
          </p:cNvSpPr>
          <p:nvPr/>
        </p:nvSpPr>
        <p:spPr bwMode="auto">
          <a:xfrm>
            <a:off x="260350" y="60833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703" name="Text Box 143">
            <a:extLst>
              <a:ext uri="{FF2B5EF4-FFF2-40B4-BE49-F238E27FC236}">
                <a16:creationId xmlns:a16="http://schemas.microsoft.com/office/drawing/2014/main" id="{8DFF7710-BF97-4E67-9EB4-E4FFFEE64555}"/>
              </a:ext>
            </a:extLst>
          </p:cNvPr>
          <p:cNvSpPr txBox="1">
            <a:spLocks noChangeArrowheads="1"/>
          </p:cNvSpPr>
          <p:nvPr/>
        </p:nvSpPr>
        <p:spPr bwMode="auto">
          <a:xfrm>
            <a:off x="763588" y="5940425"/>
            <a:ext cx="2193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31st Air Defense Artillery Brigade</a:t>
            </a:r>
          </a:p>
        </p:txBody>
      </p:sp>
      <p:sp>
        <p:nvSpPr>
          <p:cNvPr id="66704" name="Line 144">
            <a:extLst>
              <a:ext uri="{FF2B5EF4-FFF2-40B4-BE49-F238E27FC236}">
                <a16:creationId xmlns:a16="http://schemas.microsoft.com/office/drawing/2014/main" id="{CFDB8C57-3D19-422B-9E94-6550B068EBD4}"/>
              </a:ext>
            </a:extLst>
          </p:cNvPr>
          <p:cNvSpPr>
            <a:spLocks noChangeShapeType="1"/>
          </p:cNvSpPr>
          <p:nvPr/>
        </p:nvSpPr>
        <p:spPr bwMode="auto">
          <a:xfrm>
            <a:off x="260350" y="1116013"/>
            <a:ext cx="0" cy="4967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22" name="Rectangle 262">
            <a:extLst>
              <a:ext uri="{FF2B5EF4-FFF2-40B4-BE49-F238E27FC236}">
                <a16:creationId xmlns:a16="http://schemas.microsoft.com/office/drawing/2014/main" id="{A6AD4DDB-11B3-4536-8E14-44A4199FECC2}"/>
              </a:ext>
            </a:extLst>
          </p:cNvPr>
          <p:cNvSpPr>
            <a:spLocks noChangeAspect="1" noChangeArrowheads="1"/>
          </p:cNvSpPr>
          <p:nvPr/>
        </p:nvSpPr>
        <p:spPr bwMode="auto">
          <a:xfrm>
            <a:off x="3573463" y="827088"/>
            <a:ext cx="358775" cy="288925"/>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6823" name="Group 263">
            <a:extLst>
              <a:ext uri="{FF2B5EF4-FFF2-40B4-BE49-F238E27FC236}">
                <a16:creationId xmlns:a16="http://schemas.microsoft.com/office/drawing/2014/main" id="{DAB92A3E-89F0-47B7-AEDD-EFA768F0BFD3}"/>
              </a:ext>
            </a:extLst>
          </p:cNvPr>
          <p:cNvGrpSpPr>
            <a:grpSpLocks/>
          </p:cNvGrpSpPr>
          <p:nvPr/>
        </p:nvGrpSpPr>
        <p:grpSpPr bwMode="auto">
          <a:xfrm>
            <a:off x="3643313" y="754063"/>
            <a:ext cx="220662" cy="63500"/>
            <a:chOff x="164" y="249"/>
            <a:chExt cx="139" cy="40"/>
          </a:xfrm>
        </p:grpSpPr>
        <p:grpSp>
          <p:nvGrpSpPr>
            <p:cNvPr id="66824" name="Group 264">
              <a:extLst>
                <a:ext uri="{FF2B5EF4-FFF2-40B4-BE49-F238E27FC236}">
                  <a16:creationId xmlns:a16="http://schemas.microsoft.com/office/drawing/2014/main" id="{0B9C014F-B8B7-40D8-A27A-CC97CB1E7901}"/>
                </a:ext>
              </a:extLst>
            </p:cNvPr>
            <p:cNvGrpSpPr>
              <a:grpSpLocks/>
            </p:cNvGrpSpPr>
            <p:nvPr/>
          </p:nvGrpSpPr>
          <p:grpSpPr bwMode="auto">
            <a:xfrm>
              <a:off x="255" y="249"/>
              <a:ext cx="48" cy="40"/>
              <a:chOff x="2539" y="543"/>
              <a:chExt cx="48" cy="40"/>
            </a:xfrm>
          </p:grpSpPr>
          <p:sp>
            <p:nvSpPr>
              <p:cNvPr id="66825" name="Line 265">
                <a:extLst>
                  <a:ext uri="{FF2B5EF4-FFF2-40B4-BE49-F238E27FC236}">
                    <a16:creationId xmlns:a16="http://schemas.microsoft.com/office/drawing/2014/main" id="{909D930D-B57B-4E93-99BC-AA56DD95C19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26" name="Line 266">
                <a:extLst>
                  <a:ext uri="{FF2B5EF4-FFF2-40B4-BE49-F238E27FC236}">
                    <a16:creationId xmlns:a16="http://schemas.microsoft.com/office/drawing/2014/main" id="{1EB91FAE-1935-41D9-9425-5F7CDDF64F3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27" name="Group 267">
              <a:extLst>
                <a:ext uri="{FF2B5EF4-FFF2-40B4-BE49-F238E27FC236}">
                  <a16:creationId xmlns:a16="http://schemas.microsoft.com/office/drawing/2014/main" id="{4D52E467-66AA-4C91-A99E-729BB02A91A8}"/>
                </a:ext>
              </a:extLst>
            </p:cNvPr>
            <p:cNvGrpSpPr>
              <a:grpSpLocks/>
            </p:cNvGrpSpPr>
            <p:nvPr/>
          </p:nvGrpSpPr>
          <p:grpSpPr bwMode="auto">
            <a:xfrm>
              <a:off x="164" y="249"/>
              <a:ext cx="93" cy="40"/>
              <a:chOff x="3884" y="748"/>
              <a:chExt cx="93" cy="40"/>
            </a:xfrm>
          </p:grpSpPr>
          <p:grpSp>
            <p:nvGrpSpPr>
              <p:cNvPr id="66828" name="Group 268">
                <a:extLst>
                  <a:ext uri="{FF2B5EF4-FFF2-40B4-BE49-F238E27FC236}">
                    <a16:creationId xmlns:a16="http://schemas.microsoft.com/office/drawing/2014/main" id="{A920E579-E376-4E66-A0EB-91CB44D8C6B1}"/>
                  </a:ext>
                </a:extLst>
              </p:cNvPr>
              <p:cNvGrpSpPr>
                <a:grpSpLocks/>
              </p:cNvGrpSpPr>
              <p:nvPr/>
            </p:nvGrpSpPr>
            <p:grpSpPr bwMode="auto">
              <a:xfrm>
                <a:off x="3884" y="748"/>
                <a:ext cx="48" cy="40"/>
                <a:chOff x="2539" y="543"/>
                <a:chExt cx="48" cy="40"/>
              </a:xfrm>
            </p:grpSpPr>
            <p:sp>
              <p:nvSpPr>
                <p:cNvPr id="66829" name="Line 269">
                  <a:extLst>
                    <a:ext uri="{FF2B5EF4-FFF2-40B4-BE49-F238E27FC236}">
                      <a16:creationId xmlns:a16="http://schemas.microsoft.com/office/drawing/2014/main" id="{BA95F5EE-01F5-4DA6-B81E-12755DC29DC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30" name="Line 270">
                  <a:extLst>
                    <a:ext uri="{FF2B5EF4-FFF2-40B4-BE49-F238E27FC236}">
                      <a16:creationId xmlns:a16="http://schemas.microsoft.com/office/drawing/2014/main" id="{1B0B540B-828A-4DBD-9C4A-002F307564A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31" name="Group 271">
                <a:extLst>
                  <a:ext uri="{FF2B5EF4-FFF2-40B4-BE49-F238E27FC236}">
                    <a16:creationId xmlns:a16="http://schemas.microsoft.com/office/drawing/2014/main" id="{6358BF83-83FD-4993-B39B-0515058E1E6D}"/>
                  </a:ext>
                </a:extLst>
              </p:cNvPr>
              <p:cNvGrpSpPr>
                <a:grpSpLocks/>
              </p:cNvGrpSpPr>
              <p:nvPr/>
            </p:nvGrpSpPr>
            <p:grpSpPr bwMode="auto">
              <a:xfrm>
                <a:off x="3929" y="748"/>
                <a:ext cx="48" cy="40"/>
                <a:chOff x="2539" y="543"/>
                <a:chExt cx="48" cy="40"/>
              </a:xfrm>
            </p:grpSpPr>
            <p:sp>
              <p:nvSpPr>
                <p:cNvPr id="66832" name="Line 272">
                  <a:extLst>
                    <a:ext uri="{FF2B5EF4-FFF2-40B4-BE49-F238E27FC236}">
                      <a16:creationId xmlns:a16="http://schemas.microsoft.com/office/drawing/2014/main" id="{D6E33643-DBDB-4ECD-A76F-F3FF27C8CD3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33" name="Line 273">
                  <a:extLst>
                    <a:ext uri="{FF2B5EF4-FFF2-40B4-BE49-F238E27FC236}">
                      <a16:creationId xmlns:a16="http://schemas.microsoft.com/office/drawing/2014/main" id="{7E775135-63DF-4B73-87CE-600B12194FE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sp>
        <p:nvSpPr>
          <p:cNvPr id="66834" name="Text Box 274">
            <a:extLst>
              <a:ext uri="{FF2B5EF4-FFF2-40B4-BE49-F238E27FC236}">
                <a16:creationId xmlns:a16="http://schemas.microsoft.com/office/drawing/2014/main" id="{FAC62067-B895-4A6C-AF25-FFCB13982F97}"/>
              </a:ext>
            </a:extLst>
          </p:cNvPr>
          <p:cNvSpPr txBox="1">
            <a:spLocks noChangeArrowheads="1"/>
          </p:cNvSpPr>
          <p:nvPr/>
        </p:nvSpPr>
        <p:spPr bwMode="auto">
          <a:xfrm>
            <a:off x="3933825" y="827088"/>
            <a:ext cx="1930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200" b="1"/>
              <a:t>US XVIII Airborne Corps</a:t>
            </a:r>
          </a:p>
        </p:txBody>
      </p:sp>
      <p:grpSp>
        <p:nvGrpSpPr>
          <p:cNvPr id="66835" name="Group 275">
            <a:extLst>
              <a:ext uri="{FF2B5EF4-FFF2-40B4-BE49-F238E27FC236}">
                <a16:creationId xmlns:a16="http://schemas.microsoft.com/office/drawing/2014/main" id="{FBCB1DF7-E289-4640-BEF9-12BA40095872}"/>
              </a:ext>
            </a:extLst>
          </p:cNvPr>
          <p:cNvGrpSpPr>
            <a:grpSpLocks/>
          </p:cNvGrpSpPr>
          <p:nvPr/>
        </p:nvGrpSpPr>
        <p:grpSpPr bwMode="auto">
          <a:xfrm>
            <a:off x="3933825" y="1331913"/>
            <a:ext cx="358775" cy="287337"/>
            <a:chOff x="2976" y="2472"/>
            <a:chExt cx="136" cy="91"/>
          </a:xfrm>
        </p:grpSpPr>
        <p:sp>
          <p:nvSpPr>
            <p:cNvPr id="66836" name="Rectangle 276">
              <a:extLst>
                <a:ext uri="{FF2B5EF4-FFF2-40B4-BE49-F238E27FC236}">
                  <a16:creationId xmlns:a16="http://schemas.microsoft.com/office/drawing/2014/main" id="{B6EE38A7-6052-4B77-B41B-4D0192A9A9F3}"/>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37" name="Line 277">
              <a:extLst>
                <a:ext uri="{FF2B5EF4-FFF2-40B4-BE49-F238E27FC236}">
                  <a16:creationId xmlns:a16="http://schemas.microsoft.com/office/drawing/2014/main" id="{DF21052D-1EC1-4455-8885-D005ADCAB4AA}"/>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38" name="Line 278">
              <a:extLst>
                <a:ext uri="{FF2B5EF4-FFF2-40B4-BE49-F238E27FC236}">
                  <a16:creationId xmlns:a16="http://schemas.microsoft.com/office/drawing/2014/main" id="{5E726151-7941-41D2-AAFF-68F45A320999}"/>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839" name="Group 279">
              <a:extLst>
                <a:ext uri="{FF2B5EF4-FFF2-40B4-BE49-F238E27FC236}">
                  <a16:creationId xmlns:a16="http://schemas.microsoft.com/office/drawing/2014/main" id="{4F343E74-BD2F-41F8-949D-E5A65BFF81E7}"/>
                </a:ext>
              </a:extLst>
            </p:cNvPr>
            <p:cNvGrpSpPr>
              <a:grpSpLocks/>
            </p:cNvGrpSpPr>
            <p:nvPr/>
          </p:nvGrpSpPr>
          <p:grpSpPr bwMode="auto">
            <a:xfrm>
              <a:off x="3022" y="2540"/>
              <a:ext cx="44" cy="22"/>
              <a:chOff x="1632" y="1249"/>
              <a:chExt cx="48" cy="24"/>
            </a:xfrm>
          </p:grpSpPr>
          <p:sp>
            <p:nvSpPr>
              <p:cNvPr id="66840" name="AutoShape 280">
                <a:extLst>
                  <a:ext uri="{FF2B5EF4-FFF2-40B4-BE49-F238E27FC236}">
                    <a16:creationId xmlns:a16="http://schemas.microsoft.com/office/drawing/2014/main" id="{45B173FE-FDBA-4C10-BBE9-9CD75EB0ABA2}"/>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41" name="AutoShape 281">
                <a:extLst>
                  <a:ext uri="{FF2B5EF4-FFF2-40B4-BE49-F238E27FC236}">
                    <a16:creationId xmlns:a16="http://schemas.microsoft.com/office/drawing/2014/main" id="{CA718D68-0BFF-410B-B37F-1D005F3677E3}"/>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6842" name="Group 282">
            <a:extLst>
              <a:ext uri="{FF2B5EF4-FFF2-40B4-BE49-F238E27FC236}">
                <a16:creationId xmlns:a16="http://schemas.microsoft.com/office/drawing/2014/main" id="{1A44E714-118B-49E6-A3F3-0E8B2812A7F5}"/>
              </a:ext>
            </a:extLst>
          </p:cNvPr>
          <p:cNvGrpSpPr>
            <a:grpSpLocks/>
          </p:cNvGrpSpPr>
          <p:nvPr/>
        </p:nvGrpSpPr>
        <p:grpSpPr bwMode="auto">
          <a:xfrm>
            <a:off x="4040188" y="1258888"/>
            <a:ext cx="147637" cy="63500"/>
            <a:chOff x="3884" y="748"/>
            <a:chExt cx="93" cy="40"/>
          </a:xfrm>
        </p:grpSpPr>
        <p:grpSp>
          <p:nvGrpSpPr>
            <p:cNvPr id="66843" name="Group 283">
              <a:extLst>
                <a:ext uri="{FF2B5EF4-FFF2-40B4-BE49-F238E27FC236}">
                  <a16:creationId xmlns:a16="http://schemas.microsoft.com/office/drawing/2014/main" id="{AD79660F-A50D-4E8A-B710-A46C00CDB070}"/>
                </a:ext>
              </a:extLst>
            </p:cNvPr>
            <p:cNvGrpSpPr>
              <a:grpSpLocks/>
            </p:cNvGrpSpPr>
            <p:nvPr/>
          </p:nvGrpSpPr>
          <p:grpSpPr bwMode="auto">
            <a:xfrm>
              <a:off x="3884" y="748"/>
              <a:ext cx="48" cy="40"/>
              <a:chOff x="2539" y="543"/>
              <a:chExt cx="48" cy="40"/>
            </a:xfrm>
          </p:grpSpPr>
          <p:sp>
            <p:nvSpPr>
              <p:cNvPr id="66844" name="Line 284">
                <a:extLst>
                  <a:ext uri="{FF2B5EF4-FFF2-40B4-BE49-F238E27FC236}">
                    <a16:creationId xmlns:a16="http://schemas.microsoft.com/office/drawing/2014/main" id="{FE42AA93-2D65-4317-9B2C-0AAEE8C633F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45" name="Line 285">
                <a:extLst>
                  <a:ext uri="{FF2B5EF4-FFF2-40B4-BE49-F238E27FC236}">
                    <a16:creationId xmlns:a16="http://schemas.microsoft.com/office/drawing/2014/main" id="{15CD3A1D-1457-4B26-BDCF-585F9BD1D89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46" name="Group 286">
              <a:extLst>
                <a:ext uri="{FF2B5EF4-FFF2-40B4-BE49-F238E27FC236}">
                  <a16:creationId xmlns:a16="http://schemas.microsoft.com/office/drawing/2014/main" id="{516BA881-DA37-4113-B611-C3E89B31B0D2}"/>
                </a:ext>
              </a:extLst>
            </p:cNvPr>
            <p:cNvGrpSpPr>
              <a:grpSpLocks/>
            </p:cNvGrpSpPr>
            <p:nvPr/>
          </p:nvGrpSpPr>
          <p:grpSpPr bwMode="auto">
            <a:xfrm>
              <a:off x="3929" y="748"/>
              <a:ext cx="48" cy="40"/>
              <a:chOff x="2539" y="543"/>
              <a:chExt cx="48" cy="40"/>
            </a:xfrm>
          </p:grpSpPr>
          <p:sp>
            <p:nvSpPr>
              <p:cNvPr id="66847" name="Line 287">
                <a:extLst>
                  <a:ext uri="{FF2B5EF4-FFF2-40B4-BE49-F238E27FC236}">
                    <a16:creationId xmlns:a16="http://schemas.microsoft.com/office/drawing/2014/main" id="{EB664E57-58C4-4460-9F2A-6784B7421C6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48" name="Line 288">
                <a:extLst>
                  <a:ext uri="{FF2B5EF4-FFF2-40B4-BE49-F238E27FC236}">
                    <a16:creationId xmlns:a16="http://schemas.microsoft.com/office/drawing/2014/main" id="{19D0A579-F669-477E-9F2C-0F9E9BA67F3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849" name="Text Box 289">
            <a:extLst>
              <a:ext uri="{FF2B5EF4-FFF2-40B4-BE49-F238E27FC236}">
                <a16:creationId xmlns:a16="http://schemas.microsoft.com/office/drawing/2014/main" id="{B1D52647-EA47-4469-9774-54B069AD4E7C}"/>
              </a:ext>
            </a:extLst>
          </p:cNvPr>
          <p:cNvSpPr txBox="1">
            <a:spLocks noChangeArrowheads="1"/>
          </p:cNvSpPr>
          <p:nvPr/>
        </p:nvSpPr>
        <p:spPr bwMode="auto">
          <a:xfrm>
            <a:off x="4292600" y="1258888"/>
            <a:ext cx="1854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CWUS-04</a:t>
            </a:r>
          </a:p>
          <a:p>
            <a:r>
              <a:rPr lang="en-GB" altLang="en-US" sz="1200" b="1"/>
              <a:t>82nd Airborne Division</a:t>
            </a:r>
          </a:p>
        </p:txBody>
      </p:sp>
      <p:sp>
        <p:nvSpPr>
          <p:cNvPr id="66850" name="Line 290">
            <a:extLst>
              <a:ext uri="{FF2B5EF4-FFF2-40B4-BE49-F238E27FC236}">
                <a16:creationId xmlns:a16="http://schemas.microsoft.com/office/drawing/2014/main" id="{9C39FBFD-8ADE-41E3-BC3A-B9CD986A4B24}"/>
              </a:ext>
            </a:extLst>
          </p:cNvPr>
          <p:cNvSpPr>
            <a:spLocks noChangeShapeType="1"/>
          </p:cNvSpPr>
          <p:nvPr/>
        </p:nvSpPr>
        <p:spPr bwMode="auto">
          <a:xfrm>
            <a:off x="3716338" y="1474788"/>
            <a:ext cx="2174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851" name="Group 291">
            <a:extLst>
              <a:ext uri="{FF2B5EF4-FFF2-40B4-BE49-F238E27FC236}">
                <a16:creationId xmlns:a16="http://schemas.microsoft.com/office/drawing/2014/main" id="{8D73F4C3-57E7-48F7-AEE6-5E4261115541}"/>
              </a:ext>
            </a:extLst>
          </p:cNvPr>
          <p:cNvGrpSpPr>
            <a:grpSpLocks/>
          </p:cNvGrpSpPr>
          <p:nvPr/>
        </p:nvGrpSpPr>
        <p:grpSpPr bwMode="auto">
          <a:xfrm>
            <a:off x="3933825" y="1836738"/>
            <a:ext cx="358775" cy="287337"/>
            <a:chOff x="2976" y="2472"/>
            <a:chExt cx="136" cy="91"/>
          </a:xfrm>
        </p:grpSpPr>
        <p:sp>
          <p:nvSpPr>
            <p:cNvPr id="66852" name="Rectangle 292">
              <a:extLst>
                <a:ext uri="{FF2B5EF4-FFF2-40B4-BE49-F238E27FC236}">
                  <a16:creationId xmlns:a16="http://schemas.microsoft.com/office/drawing/2014/main" id="{4B469A33-E941-4983-81EB-B136EB047DED}"/>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53" name="Line 293">
              <a:extLst>
                <a:ext uri="{FF2B5EF4-FFF2-40B4-BE49-F238E27FC236}">
                  <a16:creationId xmlns:a16="http://schemas.microsoft.com/office/drawing/2014/main" id="{BD6C79E7-BD11-407E-B9CE-3A857FFDAC0B}"/>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54" name="Line 294">
              <a:extLst>
                <a:ext uri="{FF2B5EF4-FFF2-40B4-BE49-F238E27FC236}">
                  <a16:creationId xmlns:a16="http://schemas.microsoft.com/office/drawing/2014/main" id="{29CEFD56-CD81-4163-97E4-F0C55EDD1EF8}"/>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855" name="Group 295">
              <a:extLst>
                <a:ext uri="{FF2B5EF4-FFF2-40B4-BE49-F238E27FC236}">
                  <a16:creationId xmlns:a16="http://schemas.microsoft.com/office/drawing/2014/main" id="{AD7FB0C5-FC3F-459C-9905-F8E4BE094DD0}"/>
                </a:ext>
              </a:extLst>
            </p:cNvPr>
            <p:cNvGrpSpPr>
              <a:grpSpLocks/>
            </p:cNvGrpSpPr>
            <p:nvPr/>
          </p:nvGrpSpPr>
          <p:grpSpPr bwMode="auto">
            <a:xfrm>
              <a:off x="3022" y="2540"/>
              <a:ext cx="44" cy="22"/>
              <a:chOff x="1632" y="1249"/>
              <a:chExt cx="48" cy="24"/>
            </a:xfrm>
          </p:grpSpPr>
          <p:sp>
            <p:nvSpPr>
              <p:cNvPr id="66856" name="AutoShape 296">
                <a:extLst>
                  <a:ext uri="{FF2B5EF4-FFF2-40B4-BE49-F238E27FC236}">
                    <a16:creationId xmlns:a16="http://schemas.microsoft.com/office/drawing/2014/main" id="{E7935EBC-E751-458A-9135-95166525180F}"/>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57" name="AutoShape 297">
                <a:extLst>
                  <a:ext uri="{FF2B5EF4-FFF2-40B4-BE49-F238E27FC236}">
                    <a16:creationId xmlns:a16="http://schemas.microsoft.com/office/drawing/2014/main" id="{8C6D32B1-3837-4BEA-92F1-D764EE98332E}"/>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6858" name="Group 298">
            <a:extLst>
              <a:ext uri="{FF2B5EF4-FFF2-40B4-BE49-F238E27FC236}">
                <a16:creationId xmlns:a16="http://schemas.microsoft.com/office/drawing/2014/main" id="{7B1E185F-BF7C-4AC2-BEED-DEABF7F1B74B}"/>
              </a:ext>
            </a:extLst>
          </p:cNvPr>
          <p:cNvGrpSpPr>
            <a:grpSpLocks/>
          </p:cNvGrpSpPr>
          <p:nvPr/>
        </p:nvGrpSpPr>
        <p:grpSpPr bwMode="auto">
          <a:xfrm>
            <a:off x="4040188" y="1763713"/>
            <a:ext cx="147637" cy="63500"/>
            <a:chOff x="3884" y="748"/>
            <a:chExt cx="93" cy="40"/>
          </a:xfrm>
        </p:grpSpPr>
        <p:grpSp>
          <p:nvGrpSpPr>
            <p:cNvPr id="66859" name="Group 299">
              <a:extLst>
                <a:ext uri="{FF2B5EF4-FFF2-40B4-BE49-F238E27FC236}">
                  <a16:creationId xmlns:a16="http://schemas.microsoft.com/office/drawing/2014/main" id="{DE753682-AD62-4A44-A218-17CD973DCC7B}"/>
                </a:ext>
              </a:extLst>
            </p:cNvPr>
            <p:cNvGrpSpPr>
              <a:grpSpLocks/>
            </p:cNvGrpSpPr>
            <p:nvPr/>
          </p:nvGrpSpPr>
          <p:grpSpPr bwMode="auto">
            <a:xfrm>
              <a:off x="3884" y="748"/>
              <a:ext cx="48" cy="40"/>
              <a:chOff x="2539" y="543"/>
              <a:chExt cx="48" cy="40"/>
            </a:xfrm>
          </p:grpSpPr>
          <p:sp>
            <p:nvSpPr>
              <p:cNvPr id="66860" name="Line 300">
                <a:extLst>
                  <a:ext uri="{FF2B5EF4-FFF2-40B4-BE49-F238E27FC236}">
                    <a16:creationId xmlns:a16="http://schemas.microsoft.com/office/drawing/2014/main" id="{7245BF2A-2356-4ED8-84F1-FA367E706AB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61" name="Line 301">
                <a:extLst>
                  <a:ext uri="{FF2B5EF4-FFF2-40B4-BE49-F238E27FC236}">
                    <a16:creationId xmlns:a16="http://schemas.microsoft.com/office/drawing/2014/main" id="{3919833A-1DC5-42AE-9014-C6951424F7D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62" name="Group 302">
              <a:extLst>
                <a:ext uri="{FF2B5EF4-FFF2-40B4-BE49-F238E27FC236}">
                  <a16:creationId xmlns:a16="http://schemas.microsoft.com/office/drawing/2014/main" id="{E712E3BB-9A4C-4D0C-BBC2-11511B5688E5}"/>
                </a:ext>
              </a:extLst>
            </p:cNvPr>
            <p:cNvGrpSpPr>
              <a:grpSpLocks/>
            </p:cNvGrpSpPr>
            <p:nvPr/>
          </p:nvGrpSpPr>
          <p:grpSpPr bwMode="auto">
            <a:xfrm>
              <a:off x="3929" y="748"/>
              <a:ext cx="48" cy="40"/>
              <a:chOff x="2539" y="543"/>
              <a:chExt cx="48" cy="40"/>
            </a:xfrm>
          </p:grpSpPr>
          <p:sp>
            <p:nvSpPr>
              <p:cNvPr id="66863" name="Line 303">
                <a:extLst>
                  <a:ext uri="{FF2B5EF4-FFF2-40B4-BE49-F238E27FC236}">
                    <a16:creationId xmlns:a16="http://schemas.microsoft.com/office/drawing/2014/main" id="{58FBC1F6-5717-4DCB-AD67-E16411DDE53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64" name="Line 304">
                <a:extLst>
                  <a:ext uri="{FF2B5EF4-FFF2-40B4-BE49-F238E27FC236}">
                    <a16:creationId xmlns:a16="http://schemas.microsoft.com/office/drawing/2014/main" id="{B1E42BBD-879D-453D-A811-6974876AA47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865" name="Text Box 305">
            <a:extLst>
              <a:ext uri="{FF2B5EF4-FFF2-40B4-BE49-F238E27FC236}">
                <a16:creationId xmlns:a16="http://schemas.microsoft.com/office/drawing/2014/main" id="{9D0A1888-17BC-44AB-853B-F79FE0448647}"/>
              </a:ext>
            </a:extLst>
          </p:cNvPr>
          <p:cNvSpPr txBox="1">
            <a:spLocks noChangeArrowheads="1"/>
          </p:cNvSpPr>
          <p:nvPr/>
        </p:nvSpPr>
        <p:spPr bwMode="auto">
          <a:xfrm>
            <a:off x="4292600" y="1690688"/>
            <a:ext cx="1885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CWUS-05</a:t>
            </a:r>
          </a:p>
          <a:p>
            <a:r>
              <a:rPr lang="en-GB" altLang="en-US" sz="1200" b="1"/>
              <a:t>101st Airborne Division</a:t>
            </a:r>
          </a:p>
          <a:p>
            <a:r>
              <a:rPr lang="en-GB" altLang="en-US" sz="1200" b="1"/>
              <a:t>(Air Assault)</a:t>
            </a:r>
          </a:p>
        </p:txBody>
      </p:sp>
      <p:sp>
        <p:nvSpPr>
          <p:cNvPr id="66866" name="Line 306">
            <a:extLst>
              <a:ext uri="{FF2B5EF4-FFF2-40B4-BE49-F238E27FC236}">
                <a16:creationId xmlns:a16="http://schemas.microsoft.com/office/drawing/2014/main" id="{A3FE946B-8C4D-408C-ABDA-6B0F63D59819}"/>
              </a:ext>
            </a:extLst>
          </p:cNvPr>
          <p:cNvSpPr>
            <a:spLocks noChangeShapeType="1"/>
          </p:cNvSpPr>
          <p:nvPr/>
        </p:nvSpPr>
        <p:spPr bwMode="auto">
          <a:xfrm>
            <a:off x="3716338" y="1979613"/>
            <a:ext cx="2174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875" name="Group 315">
            <a:extLst>
              <a:ext uri="{FF2B5EF4-FFF2-40B4-BE49-F238E27FC236}">
                <a16:creationId xmlns:a16="http://schemas.microsoft.com/office/drawing/2014/main" id="{287AA40E-A1B4-4E65-B40E-26D3AF7277C5}"/>
              </a:ext>
            </a:extLst>
          </p:cNvPr>
          <p:cNvGrpSpPr>
            <a:grpSpLocks/>
          </p:cNvGrpSpPr>
          <p:nvPr/>
        </p:nvGrpSpPr>
        <p:grpSpPr bwMode="auto">
          <a:xfrm>
            <a:off x="3933825" y="2411413"/>
            <a:ext cx="358775" cy="287337"/>
            <a:chOff x="3203" y="4195"/>
            <a:chExt cx="146" cy="99"/>
          </a:xfrm>
        </p:grpSpPr>
        <p:grpSp>
          <p:nvGrpSpPr>
            <p:cNvPr id="66876" name="Group 316">
              <a:extLst>
                <a:ext uri="{FF2B5EF4-FFF2-40B4-BE49-F238E27FC236}">
                  <a16:creationId xmlns:a16="http://schemas.microsoft.com/office/drawing/2014/main" id="{91F8C420-2359-4C3F-82DF-0E734EF6EA9C}"/>
                </a:ext>
              </a:extLst>
            </p:cNvPr>
            <p:cNvGrpSpPr>
              <a:grpSpLocks/>
            </p:cNvGrpSpPr>
            <p:nvPr/>
          </p:nvGrpSpPr>
          <p:grpSpPr bwMode="auto">
            <a:xfrm>
              <a:off x="3203" y="4195"/>
              <a:ext cx="146" cy="99"/>
              <a:chOff x="2750" y="2608"/>
              <a:chExt cx="146" cy="99"/>
            </a:xfrm>
          </p:grpSpPr>
          <p:sp>
            <p:nvSpPr>
              <p:cNvPr id="66877" name="Rectangle 317">
                <a:extLst>
                  <a:ext uri="{FF2B5EF4-FFF2-40B4-BE49-F238E27FC236}">
                    <a16:creationId xmlns:a16="http://schemas.microsoft.com/office/drawing/2014/main" id="{CB82276B-52D7-4DB7-8931-EF4121BE1DDA}"/>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78" name="Line 318">
                <a:extLst>
                  <a:ext uri="{FF2B5EF4-FFF2-40B4-BE49-F238E27FC236}">
                    <a16:creationId xmlns:a16="http://schemas.microsoft.com/office/drawing/2014/main" id="{400FB257-AD84-49D7-986C-BC4707C2C181}"/>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79" name="Line 319">
                <a:extLst>
                  <a:ext uri="{FF2B5EF4-FFF2-40B4-BE49-F238E27FC236}">
                    <a16:creationId xmlns:a16="http://schemas.microsoft.com/office/drawing/2014/main" id="{94DF9B88-56A7-48B1-ADA8-E31C7E69E95F}"/>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6880" name="AutoShape 320">
              <a:extLst>
                <a:ext uri="{FF2B5EF4-FFF2-40B4-BE49-F238E27FC236}">
                  <a16:creationId xmlns:a16="http://schemas.microsoft.com/office/drawing/2014/main" id="{7654B238-0018-45DA-A0AB-CE8CD9B37C7C}"/>
                </a:ext>
              </a:extLst>
            </p:cNvPr>
            <p:cNvSpPr>
              <a:spLocks noChangeAspect="1" noChangeArrowheads="1"/>
            </p:cNvSpPr>
            <p:nvPr/>
          </p:nvSpPr>
          <p:spPr bwMode="auto">
            <a:xfrm>
              <a:off x="3258" y="4252"/>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81" name="Group 321">
            <a:extLst>
              <a:ext uri="{FF2B5EF4-FFF2-40B4-BE49-F238E27FC236}">
                <a16:creationId xmlns:a16="http://schemas.microsoft.com/office/drawing/2014/main" id="{0A023E53-1CC8-44E5-9F8B-F1CA45CD8195}"/>
              </a:ext>
            </a:extLst>
          </p:cNvPr>
          <p:cNvGrpSpPr>
            <a:grpSpLocks/>
          </p:cNvGrpSpPr>
          <p:nvPr/>
        </p:nvGrpSpPr>
        <p:grpSpPr bwMode="auto">
          <a:xfrm>
            <a:off x="4040188" y="2338388"/>
            <a:ext cx="147637" cy="63500"/>
            <a:chOff x="3884" y="748"/>
            <a:chExt cx="93" cy="40"/>
          </a:xfrm>
        </p:grpSpPr>
        <p:grpSp>
          <p:nvGrpSpPr>
            <p:cNvPr id="66882" name="Group 322">
              <a:extLst>
                <a:ext uri="{FF2B5EF4-FFF2-40B4-BE49-F238E27FC236}">
                  <a16:creationId xmlns:a16="http://schemas.microsoft.com/office/drawing/2014/main" id="{D979F7A7-E8C1-4A34-8584-CC48C4489CC8}"/>
                </a:ext>
              </a:extLst>
            </p:cNvPr>
            <p:cNvGrpSpPr>
              <a:grpSpLocks/>
            </p:cNvGrpSpPr>
            <p:nvPr/>
          </p:nvGrpSpPr>
          <p:grpSpPr bwMode="auto">
            <a:xfrm>
              <a:off x="3884" y="748"/>
              <a:ext cx="48" cy="40"/>
              <a:chOff x="2539" y="543"/>
              <a:chExt cx="48" cy="40"/>
            </a:xfrm>
          </p:grpSpPr>
          <p:sp>
            <p:nvSpPr>
              <p:cNvPr id="66883" name="Line 323">
                <a:extLst>
                  <a:ext uri="{FF2B5EF4-FFF2-40B4-BE49-F238E27FC236}">
                    <a16:creationId xmlns:a16="http://schemas.microsoft.com/office/drawing/2014/main" id="{DFDAE479-5AD8-42C9-B796-76C7148F68A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84" name="Line 324">
                <a:extLst>
                  <a:ext uri="{FF2B5EF4-FFF2-40B4-BE49-F238E27FC236}">
                    <a16:creationId xmlns:a16="http://schemas.microsoft.com/office/drawing/2014/main" id="{C27E7843-0E48-4F3D-B1E0-8E52C5AFCD4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85" name="Group 325">
              <a:extLst>
                <a:ext uri="{FF2B5EF4-FFF2-40B4-BE49-F238E27FC236}">
                  <a16:creationId xmlns:a16="http://schemas.microsoft.com/office/drawing/2014/main" id="{924550F5-4431-4F9A-8063-0E6A7A7BD010}"/>
                </a:ext>
              </a:extLst>
            </p:cNvPr>
            <p:cNvGrpSpPr>
              <a:grpSpLocks/>
            </p:cNvGrpSpPr>
            <p:nvPr/>
          </p:nvGrpSpPr>
          <p:grpSpPr bwMode="auto">
            <a:xfrm>
              <a:off x="3929" y="748"/>
              <a:ext cx="48" cy="40"/>
              <a:chOff x="2539" y="543"/>
              <a:chExt cx="48" cy="40"/>
            </a:xfrm>
          </p:grpSpPr>
          <p:sp>
            <p:nvSpPr>
              <p:cNvPr id="66886" name="Line 326">
                <a:extLst>
                  <a:ext uri="{FF2B5EF4-FFF2-40B4-BE49-F238E27FC236}">
                    <a16:creationId xmlns:a16="http://schemas.microsoft.com/office/drawing/2014/main" id="{D345B947-3C8A-4D39-8CEF-BF68CCD1683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87" name="Line 327">
                <a:extLst>
                  <a:ext uri="{FF2B5EF4-FFF2-40B4-BE49-F238E27FC236}">
                    <a16:creationId xmlns:a16="http://schemas.microsoft.com/office/drawing/2014/main" id="{60A70C36-7295-4856-AB18-C6CFC73BA01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888" name="Line 328">
            <a:extLst>
              <a:ext uri="{FF2B5EF4-FFF2-40B4-BE49-F238E27FC236}">
                <a16:creationId xmlns:a16="http://schemas.microsoft.com/office/drawing/2014/main" id="{956565CC-181E-4C04-A665-6B053BB24B0E}"/>
              </a:ext>
            </a:extLst>
          </p:cNvPr>
          <p:cNvSpPr>
            <a:spLocks noChangeShapeType="1"/>
          </p:cNvSpPr>
          <p:nvPr/>
        </p:nvSpPr>
        <p:spPr bwMode="auto">
          <a:xfrm>
            <a:off x="3716338" y="2554288"/>
            <a:ext cx="21748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89" name="Text Box 329">
            <a:extLst>
              <a:ext uri="{FF2B5EF4-FFF2-40B4-BE49-F238E27FC236}">
                <a16:creationId xmlns:a16="http://schemas.microsoft.com/office/drawing/2014/main" id="{0FA5DE73-E512-4344-94FD-7724BAB8D3B0}"/>
              </a:ext>
            </a:extLst>
          </p:cNvPr>
          <p:cNvSpPr txBox="1">
            <a:spLocks noChangeArrowheads="1"/>
          </p:cNvSpPr>
          <p:nvPr/>
        </p:nvSpPr>
        <p:spPr bwMode="auto">
          <a:xfrm>
            <a:off x="4292600" y="2266950"/>
            <a:ext cx="17383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CWUS-06</a:t>
            </a:r>
          </a:p>
          <a:p>
            <a:r>
              <a:rPr lang="en-GB" altLang="en-US" sz="1200" b="1"/>
              <a:t>10th (Mountain) Light</a:t>
            </a:r>
          </a:p>
          <a:p>
            <a:r>
              <a:rPr lang="en-GB" altLang="en-US" sz="1200" b="1"/>
              <a:t>Infantry Division </a:t>
            </a:r>
            <a:r>
              <a:rPr lang="en-GB" altLang="en-US" b="1"/>
              <a:t>(a)</a:t>
            </a:r>
            <a:endParaRPr lang="en-GB" altLang="en-US"/>
          </a:p>
        </p:txBody>
      </p:sp>
      <p:grpSp>
        <p:nvGrpSpPr>
          <p:cNvPr id="66890" name="Group 330">
            <a:extLst>
              <a:ext uri="{FF2B5EF4-FFF2-40B4-BE49-F238E27FC236}">
                <a16:creationId xmlns:a16="http://schemas.microsoft.com/office/drawing/2014/main" id="{37A76F97-7933-46A1-84CB-F1C01B6AA986}"/>
              </a:ext>
            </a:extLst>
          </p:cNvPr>
          <p:cNvGrpSpPr>
            <a:grpSpLocks/>
          </p:cNvGrpSpPr>
          <p:nvPr/>
        </p:nvGrpSpPr>
        <p:grpSpPr bwMode="auto">
          <a:xfrm>
            <a:off x="3932238" y="2989263"/>
            <a:ext cx="360362" cy="287337"/>
            <a:chOff x="2523" y="2472"/>
            <a:chExt cx="152" cy="99"/>
          </a:xfrm>
        </p:grpSpPr>
        <p:sp>
          <p:nvSpPr>
            <p:cNvPr id="66891" name="Rectangle 331">
              <a:extLst>
                <a:ext uri="{FF2B5EF4-FFF2-40B4-BE49-F238E27FC236}">
                  <a16:creationId xmlns:a16="http://schemas.microsoft.com/office/drawing/2014/main" id="{5AEFEE12-C299-4198-A87C-B557896F9C59}"/>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92" name="Oval 332">
              <a:extLst>
                <a:ext uri="{FF2B5EF4-FFF2-40B4-BE49-F238E27FC236}">
                  <a16:creationId xmlns:a16="http://schemas.microsoft.com/office/drawing/2014/main" id="{519CD7E9-E45C-455F-A9CB-906A327847FE}"/>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93" name="Line 333">
              <a:extLst>
                <a:ext uri="{FF2B5EF4-FFF2-40B4-BE49-F238E27FC236}">
                  <a16:creationId xmlns:a16="http://schemas.microsoft.com/office/drawing/2014/main" id="{B6005675-E628-4277-AFDF-5FBC62E037F9}"/>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894" name="Line 334">
              <a:extLst>
                <a:ext uri="{FF2B5EF4-FFF2-40B4-BE49-F238E27FC236}">
                  <a16:creationId xmlns:a16="http://schemas.microsoft.com/office/drawing/2014/main" id="{0F4CC5C0-9629-478A-8165-8B2DA4384E99}"/>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895" name="Group 335">
            <a:extLst>
              <a:ext uri="{FF2B5EF4-FFF2-40B4-BE49-F238E27FC236}">
                <a16:creationId xmlns:a16="http://schemas.microsoft.com/office/drawing/2014/main" id="{0757CDE1-0BB5-4975-99D3-6AC65C2AC3D4}"/>
              </a:ext>
            </a:extLst>
          </p:cNvPr>
          <p:cNvGrpSpPr>
            <a:grpSpLocks/>
          </p:cNvGrpSpPr>
          <p:nvPr/>
        </p:nvGrpSpPr>
        <p:grpSpPr bwMode="auto">
          <a:xfrm>
            <a:off x="4038600" y="2916238"/>
            <a:ext cx="147638" cy="63500"/>
            <a:chOff x="3884" y="748"/>
            <a:chExt cx="93" cy="40"/>
          </a:xfrm>
        </p:grpSpPr>
        <p:grpSp>
          <p:nvGrpSpPr>
            <p:cNvPr id="66896" name="Group 336">
              <a:extLst>
                <a:ext uri="{FF2B5EF4-FFF2-40B4-BE49-F238E27FC236}">
                  <a16:creationId xmlns:a16="http://schemas.microsoft.com/office/drawing/2014/main" id="{DE3CA43B-1859-40C6-BC21-BEDCEBAC766B}"/>
                </a:ext>
              </a:extLst>
            </p:cNvPr>
            <p:cNvGrpSpPr>
              <a:grpSpLocks/>
            </p:cNvGrpSpPr>
            <p:nvPr/>
          </p:nvGrpSpPr>
          <p:grpSpPr bwMode="auto">
            <a:xfrm>
              <a:off x="3884" y="748"/>
              <a:ext cx="48" cy="40"/>
              <a:chOff x="2539" y="543"/>
              <a:chExt cx="48" cy="40"/>
            </a:xfrm>
          </p:grpSpPr>
          <p:sp>
            <p:nvSpPr>
              <p:cNvPr id="66897" name="Line 337">
                <a:extLst>
                  <a:ext uri="{FF2B5EF4-FFF2-40B4-BE49-F238E27FC236}">
                    <a16:creationId xmlns:a16="http://schemas.microsoft.com/office/drawing/2014/main" id="{50ECC78E-1453-4883-96BE-41A7E59FB6E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898" name="Line 338">
                <a:extLst>
                  <a:ext uri="{FF2B5EF4-FFF2-40B4-BE49-F238E27FC236}">
                    <a16:creationId xmlns:a16="http://schemas.microsoft.com/office/drawing/2014/main" id="{2AE39878-B73A-4159-9E22-036752C7993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899" name="Group 339">
              <a:extLst>
                <a:ext uri="{FF2B5EF4-FFF2-40B4-BE49-F238E27FC236}">
                  <a16:creationId xmlns:a16="http://schemas.microsoft.com/office/drawing/2014/main" id="{1A4E49FA-13D9-4BC7-B95D-326EC4D62722}"/>
                </a:ext>
              </a:extLst>
            </p:cNvPr>
            <p:cNvGrpSpPr>
              <a:grpSpLocks/>
            </p:cNvGrpSpPr>
            <p:nvPr/>
          </p:nvGrpSpPr>
          <p:grpSpPr bwMode="auto">
            <a:xfrm>
              <a:off x="3929" y="748"/>
              <a:ext cx="48" cy="40"/>
              <a:chOff x="2539" y="543"/>
              <a:chExt cx="48" cy="40"/>
            </a:xfrm>
          </p:grpSpPr>
          <p:sp>
            <p:nvSpPr>
              <p:cNvPr id="66900" name="Line 340">
                <a:extLst>
                  <a:ext uri="{FF2B5EF4-FFF2-40B4-BE49-F238E27FC236}">
                    <a16:creationId xmlns:a16="http://schemas.microsoft.com/office/drawing/2014/main" id="{30AC8CF9-AF3C-4ADF-A896-33CE5BC3CC0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01" name="Line 341">
                <a:extLst>
                  <a:ext uri="{FF2B5EF4-FFF2-40B4-BE49-F238E27FC236}">
                    <a16:creationId xmlns:a16="http://schemas.microsoft.com/office/drawing/2014/main" id="{0ECEBBD6-7D94-44DE-8C81-44AC47B1ED8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6902" name="Text Box 342">
            <a:extLst>
              <a:ext uri="{FF2B5EF4-FFF2-40B4-BE49-F238E27FC236}">
                <a16:creationId xmlns:a16="http://schemas.microsoft.com/office/drawing/2014/main" id="{C5087BA7-D232-4311-A6AB-B4E3B47C8B66}"/>
              </a:ext>
            </a:extLst>
          </p:cNvPr>
          <p:cNvSpPr txBox="1">
            <a:spLocks noChangeArrowheads="1"/>
          </p:cNvSpPr>
          <p:nvPr/>
        </p:nvSpPr>
        <p:spPr bwMode="auto">
          <a:xfrm>
            <a:off x="4292600" y="2843213"/>
            <a:ext cx="226853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CWUS-02</a:t>
            </a:r>
          </a:p>
          <a:p>
            <a:r>
              <a:rPr lang="en-GB" altLang="en-US" sz="1200" b="1"/>
              <a:t>24th Infantry Division (Mech)</a:t>
            </a:r>
          </a:p>
          <a:p>
            <a:r>
              <a:rPr lang="en-GB" altLang="en-US"/>
              <a:t>(REFORGER formation)</a:t>
            </a:r>
          </a:p>
        </p:txBody>
      </p:sp>
      <p:sp>
        <p:nvSpPr>
          <p:cNvPr id="66903" name="Line 343">
            <a:extLst>
              <a:ext uri="{FF2B5EF4-FFF2-40B4-BE49-F238E27FC236}">
                <a16:creationId xmlns:a16="http://schemas.microsoft.com/office/drawing/2014/main" id="{3ED49D58-543B-4657-9E1B-BFA9642882E3}"/>
              </a:ext>
            </a:extLst>
          </p:cNvPr>
          <p:cNvSpPr>
            <a:spLocks noChangeShapeType="1"/>
          </p:cNvSpPr>
          <p:nvPr/>
        </p:nvSpPr>
        <p:spPr bwMode="auto">
          <a:xfrm>
            <a:off x="3716338" y="31321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904" name="Group 344">
            <a:extLst>
              <a:ext uri="{FF2B5EF4-FFF2-40B4-BE49-F238E27FC236}">
                <a16:creationId xmlns:a16="http://schemas.microsoft.com/office/drawing/2014/main" id="{43F86926-E0E1-4705-985C-D73799A91610}"/>
              </a:ext>
            </a:extLst>
          </p:cNvPr>
          <p:cNvGrpSpPr>
            <a:grpSpLocks/>
          </p:cNvGrpSpPr>
          <p:nvPr/>
        </p:nvGrpSpPr>
        <p:grpSpPr bwMode="auto">
          <a:xfrm>
            <a:off x="3932238" y="3492500"/>
            <a:ext cx="288925" cy="215900"/>
            <a:chOff x="2341" y="3016"/>
            <a:chExt cx="154" cy="100"/>
          </a:xfrm>
        </p:grpSpPr>
        <p:sp>
          <p:nvSpPr>
            <p:cNvPr id="66905" name="Rectangle 345">
              <a:extLst>
                <a:ext uri="{FF2B5EF4-FFF2-40B4-BE49-F238E27FC236}">
                  <a16:creationId xmlns:a16="http://schemas.microsoft.com/office/drawing/2014/main" id="{9B7BA4BE-5A8D-470B-95C3-55E3F6B7C30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6906" name="Group 346">
              <a:extLst>
                <a:ext uri="{FF2B5EF4-FFF2-40B4-BE49-F238E27FC236}">
                  <a16:creationId xmlns:a16="http://schemas.microsoft.com/office/drawing/2014/main" id="{E6582991-9878-4981-907E-130AF6B0CFFC}"/>
                </a:ext>
              </a:extLst>
            </p:cNvPr>
            <p:cNvGrpSpPr>
              <a:grpSpLocks/>
            </p:cNvGrpSpPr>
            <p:nvPr/>
          </p:nvGrpSpPr>
          <p:grpSpPr bwMode="auto">
            <a:xfrm>
              <a:off x="2363" y="3033"/>
              <a:ext cx="110" cy="63"/>
              <a:chOff x="691" y="3359"/>
              <a:chExt cx="136" cy="90"/>
            </a:xfrm>
          </p:grpSpPr>
          <p:sp>
            <p:nvSpPr>
              <p:cNvPr id="66907" name="Line 347">
                <a:extLst>
                  <a:ext uri="{FF2B5EF4-FFF2-40B4-BE49-F238E27FC236}">
                    <a16:creationId xmlns:a16="http://schemas.microsoft.com/office/drawing/2014/main" id="{38F35308-C9AC-4BF2-9C67-951D8235E85A}"/>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08" name="Line 348">
                <a:extLst>
                  <a:ext uri="{FF2B5EF4-FFF2-40B4-BE49-F238E27FC236}">
                    <a16:creationId xmlns:a16="http://schemas.microsoft.com/office/drawing/2014/main" id="{F4BC3359-1E2C-49FE-A3FE-5FAC688E303D}"/>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09" name="Line 349">
                <a:extLst>
                  <a:ext uri="{FF2B5EF4-FFF2-40B4-BE49-F238E27FC236}">
                    <a16:creationId xmlns:a16="http://schemas.microsoft.com/office/drawing/2014/main" id="{9D2CD7D5-AEC5-416A-B1F7-25D86DE3AB6A}"/>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10" name="Line 350">
                <a:extLst>
                  <a:ext uri="{FF2B5EF4-FFF2-40B4-BE49-F238E27FC236}">
                    <a16:creationId xmlns:a16="http://schemas.microsoft.com/office/drawing/2014/main" id="{FF1E6520-68C0-4626-AC8A-78332DD66B6D}"/>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6911" name="Group 351">
            <a:extLst>
              <a:ext uri="{FF2B5EF4-FFF2-40B4-BE49-F238E27FC236}">
                <a16:creationId xmlns:a16="http://schemas.microsoft.com/office/drawing/2014/main" id="{B924D002-9D53-4A47-B38D-C0B1B4181909}"/>
              </a:ext>
            </a:extLst>
          </p:cNvPr>
          <p:cNvGrpSpPr>
            <a:grpSpLocks/>
          </p:cNvGrpSpPr>
          <p:nvPr/>
        </p:nvGrpSpPr>
        <p:grpSpPr bwMode="auto">
          <a:xfrm>
            <a:off x="4038600" y="3419475"/>
            <a:ext cx="76200" cy="63500"/>
            <a:chOff x="2539" y="543"/>
            <a:chExt cx="48" cy="40"/>
          </a:xfrm>
        </p:grpSpPr>
        <p:sp>
          <p:nvSpPr>
            <p:cNvPr id="66912" name="Line 352">
              <a:extLst>
                <a:ext uri="{FF2B5EF4-FFF2-40B4-BE49-F238E27FC236}">
                  <a16:creationId xmlns:a16="http://schemas.microsoft.com/office/drawing/2014/main" id="{8916D839-B132-408B-98B9-6A79F322180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13" name="Line 353">
              <a:extLst>
                <a:ext uri="{FF2B5EF4-FFF2-40B4-BE49-F238E27FC236}">
                  <a16:creationId xmlns:a16="http://schemas.microsoft.com/office/drawing/2014/main" id="{4BA4DD7C-C740-4F29-8CFC-8948103BBFF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914" name="Text Box 354">
            <a:extLst>
              <a:ext uri="{FF2B5EF4-FFF2-40B4-BE49-F238E27FC236}">
                <a16:creationId xmlns:a16="http://schemas.microsoft.com/office/drawing/2014/main" id="{587ACAD2-CAEE-45F0-838B-EB6A4D53A9F3}"/>
              </a:ext>
            </a:extLst>
          </p:cNvPr>
          <p:cNvSpPr txBox="1">
            <a:spLocks noChangeArrowheads="1"/>
          </p:cNvSpPr>
          <p:nvPr/>
        </p:nvSpPr>
        <p:spPr bwMode="auto">
          <a:xfrm>
            <a:off x="4221163" y="3348038"/>
            <a:ext cx="1993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BATTLEGROUP CWUS-27</a:t>
            </a:r>
          </a:p>
          <a:p>
            <a:r>
              <a:rPr lang="en-GB" altLang="en-US" sz="1000" b="1"/>
              <a:t>18th Combat Aviation Brigade</a:t>
            </a:r>
          </a:p>
        </p:txBody>
      </p:sp>
      <p:sp>
        <p:nvSpPr>
          <p:cNvPr id="66915" name="Line 355">
            <a:extLst>
              <a:ext uri="{FF2B5EF4-FFF2-40B4-BE49-F238E27FC236}">
                <a16:creationId xmlns:a16="http://schemas.microsoft.com/office/drawing/2014/main" id="{05F5881B-E445-425A-9B90-26A8D59CC377}"/>
              </a:ext>
            </a:extLst>
          </p:cNvPr>
          <p:cNvSpPr>
            <a:spLocks noChangeShapeType="1"/>
          </p:cNvSpPr>
          <p:nvPr/>
        </p:nvSpPr>
        <p:spPr bwMode="auto">
          <a:xfrm>
            <a:off x="3716338" y="35639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6916" name="Group 356">
            <a:extLst>
              <a:ext uri="{FF2B5EF4-FFF2-40B4-BE49-F238E27FC236}">
                <a16:creationId xmlns:a16="http://schemas.microsoft.com/office/drawing/2014/main" id="{38403FE2-1F19-4EC8-8DE9-8269F9949279}"/>
              </a:ext>
            </a:extLst>
          </p:cNvPr>
          <p:cNvGrpSpPr>
            <a:grpSpLocks/>
          </p:cNvGrpSpPr>
          <p:nvPr/>
        </p:nvGrpSpPr>
        <p:grpSpPr bwMode="auto">
          <a:xfrm>
            <a:off x="3933825" y="3924300"/>
            <a:ext cx="287338" cy="215900"/>
            <a:chOff x="2296" y="3061"/>
            <a:chExt cx="151" cy="99"/>
          </a:xfrm>
        </p:grpSpPr>
        <p:sp>
          <p:nvSpPr>
            <p:cNvPr id="66917" name="Rectangle 357">
              <a:extLst>
                <a:ext uri="{FF2B5EF4-FFF2-40B4-BE49-F238E27FC236}">
                  <a16:creationId xmlns:a16="http://schemas.microsoft.com/office/drawing/2014/main" id="{76FE6132-1A97-49E6-80D4-B3225334ED1E}"/>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18" name="Oval 358">
              <a:extLst>
                <a:ext uri="{FF2B5EF4-FFF2-40B4-BE49-F238E27FC236}">
                  <a16:creationId xmlns:a16="http://schemas.microsoft.com/office/drawing/2014/main" id="{0D35004F-04A5-41BE-97AE-656A8775F4CD}"/>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6919" name="Group 359">
            <a:extLst>
              <a:ext uri="{FF2B5EF4-FFF2-40B4-BE49-F238E27FC236}">
                <a16:creationId xmlns:a16="http://schemas.microsoft.com/office/drawing/2014/main" id="{11F91E8E-9FF3-4389-92FB-8A985CD34EB3}"/>
              </a:ext>
            </a:extLst>
          </p:cNvPr>
          <p:cNvGrpSpPr>
            <a:grpSpLocks/>
          </p:cNvGrpSpPr>
          <p:nvPr/>
        </p:nvGrpSpPr>
        <p:grpSpPr bwMode="auto">
          <a:xfrm>
            <a:off x="4038600" y="3851275"/>
            <a:ext cx="76200" cy="63500"/>
            <a:chOff x="2539" y="543"/>
            <a:chExt cx="48" cy="40"/>
          </a:xfrm>
        </p:grpSpPr>
        <p:sp>
          <p:nvSpPr>
            <p:cNvPr id="66920" name="Line 360">
              <a:extLst>
                <a:ext uri="{FF2B5EF4-FFF2-40B4-BE49-F238E27FC236}">
                  <a16:creationId xmlns:a16="http://schemas.microsoft.com/office/drawing/2014/main" id="{7482CB14-BBDA-419B-8D1B-973AF94F982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21" name="Line 361">
              <a:extLst>
                <a:ext uri="{FF2B5EF4-FFF2-40B4-BE49-F238E27FC236}">
                  <a16:creationId xmlns:a16="http://schemas.microsoft.com/office/drawing/2014/main" id="{1AC378DC-4742-419B-93B6-0E92AA29AA0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922" name="Line 362">
            <a:extLst>
              <a:ext uri="{FF2B5EF4-FFF2-40B4-BE49-F238E27FC236}">
                <a16:creationId xmlns:a16="http://schemas.microsoft.com/office/drawing/2014/main" id="{4039336C-310C-4A6D-870C-3354DF331AAD}"/>
              </a:ext>
            </a:extLst>
          </p:cNvPr>
          <p:cNvSpPr>
            <a:spLocks noChangeShapeType="1"/>
          </p:cNvSpPr>
          <p:nvPr/>
        </p:nvSpPr>
        <p:spPr bwMode="auto">
          <a:xfrm>
            <a:off x="3716338" y="39957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23" name="Text Box 363">
            <a:extLst>
              <a:ext uri="{FF2B5EF4-FFF2-40B4-BE49-F238E27FC236}">
                <a16:creationId xmlns:a16="http://schemas.microsoft.com/office/drawing/2014/main" id="{B76FC6FB-B3E7-450D-94D5-0BC2863CDF0B}"/>
              </a:ext>
            </a:extLst>
          </p:cNvPr>
          <p:cNvSpPr txBox="1">
            <a:spLocks noChangeArrowheads="1"/>
          </p:cNvSpPr>
          <p:nvPr/>
        </p:nvSpPr>
        <p:spPr bwMode="auto">
          <a:xfrm>
            <a:off x="4221163" y="3851275"/>
            <a:ext cx="24431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18th Field Artillery Brigade (Airborne)</a:t>
            </a:r>
          </a:p>
        </p:txBody>
      </p:sp>
      <p:grpSp>
        <p:nvGrpSpPr>
          <p:cNvPr id="66924" name="Group 364">
            <a:extLst>
              <a:ext uri="{FF2B5EF4-FFF2-40B4-BE49-F238E27FC236}">
                <a16:creationId xmlns:a16="http://schemas.microsoft.com/office/drawing/2014/main" id="{84307C56-65DF-407B-9A98-AC1A03D9590A}"/>
              </a:ext>
            </a:extLst>
          </p:cNvPr>
          <p:cNvGrpSpPr>
            <a:grpSpLocks/>
          </p:cNvGrpSpPr>
          <p:nvPr/>
        </p:nvGrpSpPr>
        <p:grpSpPr bwMode="auto">
          <a:xfrm>
            <a:off x="3933825" y="4787900"/>
            <a:ext cx="287338" cy="215900"/>
            <a:chOff x="2795" y="2789"/>
            <a:chExt cx="152" cy="99"/>
          </a:xfrm>
        </p:grpSpPr>
        <p:sp>
          <p:nvSpPr>
            <p:cNvPr id="66925" name="Rectangle 365">
              <a:extLst>
                <a:ext uri="{FF2B5EF4-FFF2-40B4-BE49-F238E27FC236}">
                  <a16:creationId xmlns:a16="http://schemas.microsoft.com/office/drawing/2014/main" id="{5B0D1671-1B54-41DC-92E3-6EA8297952A2}"/>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26" name="Line 366">
              <a:extLst>
                <a:ext uri="{FF2B5EF4-FFF2-40B4-BE49-F238E27FC236}">
                  <a16:creationId xmlns:a16="http://schemas.microsoft.com/office/drawing/2014/main" id="{15AF53B7-EBF1-4E33-9319-15397A894F13}"/>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27" name="Line 367">
              <a:extLst>
                <a:ext uri="{FF2B5EF4-FFF2-40B4-BE49-F238E27FC236}">
                  <a16:creationId xmlns:a16="http://schemas.microsoft.com/office/drawing/2014/main" id="{2D13AEC2-5D20-4E39-9649-0BFC13256335}"/>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28" name="Line 368">
              <a:extLst>
                <a:ext uri="{FF2B5EF4-FFF2-40B4-BE49-F238E27FC236}">
                  <a16:creationId xmlns:a16="http://schemas.microsoft.com/office/drawing/2014/main" id="{45BEEEAB-F8BA-468D-B10A-F8FB0353E57A}"/>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929" name="Group 369">
            <a:extLst>
              <a:ext uri="{FF2B5EF4-FFF2-40B4-BE49-F238E27FC236}">
                <a16:creationId xmlns:a16="http://schemas.microsoft.com/office/drawing/2014/main" id="{31992611-5FCA-44E5-8C32-8FAFF717736D}"/>
              </a:ext>
            </a:extLst>
          </p:cNvPr>
          <p:cNvGrpSpPr>
            <a:grpSpLocks/>
          </p:cNvGrpSpPr>
          <p:nvPr/>
        </p:nvGrpSpPr>
        <p:grpSpPr bwMode="auto">
          <a:xfrm>
            <a:off x="4040188" y="4716463"/>
            <a:ext cx="76200" cy="63500"/>
            <a:chOff x="2539" y="543"/>
            <a:chExt cx="48" cy="40"/>
          </a:xfrm>
        </p:grpSpPr>
        <p:sp>
          <p:nvSpPr>
            <p:cNvPr id="66930" name="Line 370">
              <a:extLst>
                <a:ext uri="{FF2B5EF4-FFF2-40B4-BE49-F238E27FC236}">
                  <a16:creationId xmlns:a16="http://schemas.microsoft.com/office/drawing/2014/main" id="{C1CAC711-C339-4464-AD7E-75842137D86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31" name="Line 371">
              <a:extLst>
                <a:ext uri="{FF2B5EF4-FFF2-40B4-BE49-F238E27FC236}">
                  <a16:creationId xmlns:a16="http://schemas.microsoft.com/office/drawing/2014/main" id="{778BD3BC-3B93-4154-BC0C-61862A1486A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932" name="Line 372">
            <a:extLst>
              <a:ext uri="{FF2B5EF4-FFF2-40B4-BE49-F238E27FC236}">
                <a16:creationId xmlns:a16="http://schemas.microsoft.com/office/drawing/2014/main" id="{5146971D-C08E-40FC-9F3F-E4193512378D}"/>
              </a:ext>
            </a:extLst>
          </p:cNvPr>
          <p:cNvSpPr>
            <a:spLocks noChangeShapeType="1"/>
          </p:cNvSpPr>
          <p:nvPr/>
        </p:nvSpPr>
        <p:spPr bwMode="auto">
          <a:xfrm>
            <a:off x="3717925" y="48593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33" name="Text Box 373">
            <a:extLst>
              <a:ext uri="{FF2B5EF4-FFF2-40B4-BE49-F238E27FC236}">
                <a16:creationId xmlns:a16="http://schemas.microsoft.com/office/drawing/2014/main" id="{FC6118B0-B7E8-49D7-B6B2-B535E05B4369}"/>
              </a:ext>
            </a:extLst>
          </p:cNvPr>
          <p:cNvSpPr txBox="1">
            <a:spLocks noChangeArrowheads="1"/>
          </p:cNvSpPr>
          <p:nvPr/>
        </p:nvSpPr>
        <p:spPr bwMode="auto">
          <a:xfrm>
            <a:off x="4221163" y="4716463"/>
            <a:ext cx="21320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6th Air Defense Artillery Brigade</a:t>
            </a:r>
          </a:p>
        </p:txBody>
      </p:sp>
      <p:grpSp>
        <p:nvGrpSpPr>
          <p:cNvPr id="66934" name="Group 374">
            <a:extLst>
              <a:ext uri="{FF2B5EF4-FFF2-40B4-BE49-F238E27FC236}">
                <a16:creationId xmlns:a16="http://schemas.microsoft.com/office/drawing/2014/main" id="{13561198-76B1-4961-A68D-185CDA27FFA9}"/>
              </a:ext>
            </a:extLst>
          </p:cNvPr>
          <p:cNvGrpSpPr>
            <a:grpSpLocks/>
          </p:cNvGrpSpPr>
          <p:nvPr/>
        </p:nvGrpSpPr>
        <p:grpSpPr bwMode="auto">
          <a:xfrm>
            <a:off x="3933825" y="5219700"/>
            <a:ext cx="287338" cy="215900"/>
            <a:chOff x="2795" y="2789"/>
            <a:chExt cx="152" cy="99"/>
          </a:xfrm>
        </p:grpSpPr>
        <p:sp>
          <p:nvSpPr>
            <p:cNvPr id="66935" name="Rectangle 375">
              <a:extLst>
                <a:ext uri="{FF2B5EF4-FFF2-40B4-BE49-F238E27FC236}">
                  <a16:creationId xmlns:a16="http://schemas.microsoft.com/office/drawing/2014/main" id="{546636A4-12D6-406D-A55E-93A54E214AA4}"/>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36" name="Line 376">
              <a:extLst>
                <a:ext uri="{FF2B5EF4-FFF2-40B4-BE49-F238E27FC236}">
                  <a16:creationId xmlns:a16="http://schemas.microsoft.com/office/drawing/2014/main" id="{05AD5EB7-DC12-4819-AE03-DAA862C9E6DC}"/>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37" name="Line 377">
              <a:extLst>
                <a:ext uri="{FF2B5EF4-FFF2-40B4-BE49-F238E27FC236}">
                  <a16:creationId xmlns:a16="http://schemas.microsoft.com/office/drawing/2014/main" id="{E76666F1-4B27-493C-A30D-681014C2EC27}"/>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38" name="Line 378">
              <a:extLst>
                <a:ext uri="{FF2B5EF4-FFF2-40B4-BE49-F238E27FC236}">
                  <a16:creationId xmlns:a16="http://schemas.microsoft.com/office/drawing/2014/main" id="{93B52A44-0E8D-4575-BBF0-31BE404313F8}"/>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939" name="Group 379">
            <a:extLst>
              <a:ext uri="{FF2B5EF4-FFF2-40B4-BE49-F238E27FC236}">
                <a16:creationId xmlns:a16="http://schemas.microsoft.com/office/drawing/2014/main" id="{1B3CEC58-FBD3-4932-A5D5-3CB2012FC9EB}"/>
              </a:ext>
            </a:extLst>
          </p:cNvPr>
          <p:cNvGrpSpPr>
            <a:grpSpLocks/>
          </p:cNvGrpSpPr>
          <p:nvPr/>
        </p:nvGrpSpPr>
        <p:grpSpPr bwMode="auto">
          <a:xfrm>
            <a:off x="4040188" y="5148263"/>
            <a:ext cx="76200" cy="63500"/>
            <a:chOff x="2539" y="543"/>
            <a:chExt cx="48" cy="40"/>
          </a:xfrm>
        </p:grpSpPr>
        <p:sp>
          <p:nvSpPr>
            <p:cNvPr id="66940" name="Line 380">
              <a:extLst>
                <a:ext uri="{FF2B5EF4-FFF2-40B4-BE49-F238E27FC236}">
                  <a16:creationId xmlns:a16="http://schemas.microsoft.com/office/drawing/2014/main" id="{5533F6FA-7CE2-41A0-B967-660EC038BB2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41" name="Line 381">
              <a:extLst>
                <a:ext uri="{FF2B5EF4-FFF2-40B4-BE49-F238E27FC236}">
                  <a16:creationId xmlns:a16="http://schemas.microsoft.com/office/drawing/2014/main" id="{87AC2A24-BF31-46BA-BCC2-8134D3A669E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942" name="Line 382">
            <a:extLst>
              <a:ext uri="{FF2B5EF4-FFF2-40B4-BE49-F238E27FC236}">
                <a16:creationId xmlns:a16="http://schemas.microsoft.com/office/drawing/2014/main" id="{2BB87D22-20F9-40AA-8C90-428AF396DD8A}"/>
              </a:ext>
            </a:extLst>
          </p:cNvPr>
          <p:cNvSpPr>
            <a:spLocks noChangeShapeType="1"/>
          </p:cNvSpPr>
          <p:nvPr/>
        </p:nvSpPr>
        <p:spPr bwMode="auto">
          <a:xfrm>
            <a:off x="3717925" y="52911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43" name="Text Box 383">
            <a:extLst>
              <a:ext uri="{FF2B5EF4-FFF2-40B4-BE49-F238E27FC236}">
                <a16:creationId xmlns:a16="http://schemas.microsoft.com/office/drawing/2014/main" id="{8AE83D24-26A0-4942-A81F-6D05436B8C30}"/>
              </a:ext>
            </a:extLst>
          </p:cNvPr>
          <p:cNvSpPr txBox="1">
            <a:spLocks noChangeArrowheads="1"/>
          </p:cNvSpPr>
          <p:nvPr/>
        </p:nvSpPr>
        <p:spPr bwMode="auto">
          <a:xfrm>
            <a:off x="4221163" y="5148263"/>
            <a:ext cx="22018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11th Air Defense Artillery Brigade</a:t>
            </a:r>
          </a:p>
        </p:txBody>
      </p:sp>
      <p:grpSp>
        <p:nvGrpSpPr>
          <p:cNvPr id="66944" name="Group 384">
            <a:extLst>
              <a:ext uri="{FF2B5EF4-FFF2-40B4-BE49-F238E27FC236}">
                <a16:creationId xmlns:a16="http://schemas.microsoft.com/office/drawing/2014/main" id="{A65B7837-F6ED-4B00-85C0-0B5457E4E6B7}"/>
              </a:ext>
            </a:extLst>
          </p:cNvPr>
          <p:cNvGrpSpPr>
            <a:grpSpLocks/>
          </p:cNvGrpSpPr>
          <p:nvPr/>
        </p:nvGrpSpPr>
        <p:grpSpPr bwMode="auto">
          <a:xfrm>
            <a:off x="3932238" y="4356100"/>
            <a:ext cx="288925" cy="215900"/>
            <a:chOff x="2750" y="2336"/>
            <a:chExt cx="146" cy="99"/>
          </a:xfrm>
        </p:grpSpPr>
        <p:sp>
          <p:nvSpPr>
            <p:cNvPr id="66945" name="Rectangle 385">
              <a:extLst>
                <a:ext uri="{FF2B5EF4-FFF2-40B4-BE49-F238E27FC236}">
                  <a16:creationId xmlns:a16="http://schemas.microsoft.com/office/drawing/2014/main" id="{1E0A371E-3AFC-4CBD-BBD9-D5FDA61A590D}"/>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46" name="Line 386">
              <a:extLst>
                <a:ext uri="{FF2B5EF4-FFF2-40B4-BE49-F238E27FC236}">
                  <a16:creationId xmlns:a16="http://schemas.microsoft.com/office/drawing/2014/main" id="{96D310B2-D502-4C1A-985E-53A7560C4DB5}"/>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47" name="Line 387">
              <a:extLst>
                <a:ext uri="{FF2B5EF4-FFF2-40B4-BE49-F238E27FC236}">
                  <a16:creationId xmlns:a16="http://schemas.microsoft.com/office/drawing/2014/main" id="{8E467514-B1F4-4915-BB4B-DD8BD31E84A1}"/>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48" name="Line 388">
              <a:extLst>
                <a:ext uri="{FF2B5EF4-FFF2-40B4-BE49-F238E27FC236}">
                  <a16:creationId xmlns:a16="http://schemas.microsoft.com/office/drawing/2014/main" id="{4776C0FB-A7DE-4411-A431-B2ED8071CB07}"/>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49" name="Line 389">
              <a:extLst>
                <a:ext uri="{FF2B5EF4-FFF2-40B4-BE49-F238E27FC236}">
                  <a16:creationId xmlns:a16="http://schemas.microsoft.com/office/drawing/2014/main" id="{E79DCD53-7F41-4897-97DD-CD483F1A68CC}"/>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6950" name="Group 390">
            <a:extLst>
              <a:ext uri="{FF2B5EF4-FFF2-40B4-BE49-F238E27FC236}">
                <a16:creationId xmlns:a16="http://schemas.microsoft.com/office/drawing/2014/main" id="{0476E4EB-D7DD-44D0-9088-82329D8F96BA}"/>
              </a:ext>
            </a:extLst>
          </p:cNvPr>
          <p:cNvGrpSpPr>
            <a:grpSpLocks/>
          </p:cNvGrpSpPr>
          <p:nvPr/>
        </p:nvGrpSpPr>
        <p:grpSpPr bwMode="auto">
          <a:xfrm>
            <a:off x="4038600" y="4284663"/>
            <a:ext cx="76200" cy="63500"/>
            <a:chOff x="2539" y="543"/>
            <a:chExt cx="48" cy="40"/>
          </a:xfrm>
        </p:grpSpPr>
        <p:sp>
          <p:nvSpPr>
            <p:cNvPr id="66951" name="Line 391">
              <a:extLst>
                <a:ext uri="{FF2B5EF4-FFF2-40B4-BE49-F238E27FC236}">
                  <a16:creationId xmlns:a16="http://schemas.microsoft.com/office/drawing/2014/main" id="{1812D1D7-4237-42D4-B7CF-F1C77EAC20F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952" name="Line 392">
              <a:extLst>
                <a:ext uri="{FF2B5EF4-FFF2-40B4-BE49-F238E27FC236}">
                  <a16:creationId xmlns:a16="http://schemas.microsoft.com/office/drawing/2014/main" id="{57EB944B-B8DB-4328-BB19-52B9C940797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6953" name="Text Box 393">
            <a:extLst>
              <a:ext uri="{FF2B5EF4-FFF2-40B4-BE49-F238E27FC236}">
                <a16:creationId xmlns:a16="http://schemas.microsoft.com/office/drawing/2014/main" id="{2956EA48-5DBB-492C-860D-834978468D2B}"/>
              </a:ext>
            </a:extLst>
          </p:cNvPr>
          <p:cNvSpPr txBox="1">
            <a:spLocks noChangeArrowheads="1"/>
          </p:cNvSpPr>
          <p:nvPr/>
        </p:nvSpPr>
        <p:spPr bwMode="auto">
          <a:xfrm>
            <a:off x="4221163" y="4284663"/>
            <a:ext cx="1527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a:t>20th Engineer Brigade</a:t>
            </a:r>
          </a:p>
        </p:txBody>
      </p:sp>
      <p:sp>
        <p:nvSpPr>
          <p:cNvPr id="66954" name="Line 394">
            <a:extLst>
              <a:ext uri="{FF2B5EF4-FFF2-40B4-BE49-F238E27FC236}">
                <a16:creationId xmlns:a16="http://schemas.microsoft.com/office/drawing/2014/main" id="{BEEED983-0350-4C83-80FE-A6D99D47AE03}"/>
              </a:ext>
            </a:extLst>
          </p:cNvPr>
          <p:cNvSpPr>
            <a:spLocks noChangeShapeType="1"/>
          </p:cNvSpPr>
          <p:nvPr/>
        </p:nvSpPr>
        <p:spPr bwMode="auto">
          <a:xfrm>
            <a:off x="3716338" y="442912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55" name="Line 395">
            <a:extLst>
              <a:ext uri="{FF2B5EF4-FFF2-40B4-BE49-F238E27FC236}">
                <a16:creationId xmlns:a16="http://schemas.microsoft.com/office/drawing/2014/main" id="{5BCC513A-0021-4DE5-82AD-42414FEAA48C}"/>
              </a:ext>
            </a:extLst>
          </p:cNvPr>
          <p:cNvSpPr>
            <a:spLocks noChangeShapeType="1"/>
          </p:cNvSpPr>
          <p:nvPr/>
        </p:nvSpPr>
        <p:spPr bwMode="auto">
          <a:xfrm flipV="1">
            <a:off x="3716338" y="1116013"/>
            <a:ext cx="0" cy="41751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956" name="Text Box 396">
            <a:extLst>
              <a:ext uri="{FF2B5EF4-FFF2-40B4-BE49-F238E27FC236}">
                <a16:creationId xmlns:a16="http://schemas.microsoft.com/office/drawing/2014/main" id="{E7C6F8A1-4B96-4434-859A-18905BF8FB09}"/>
              </a:ext>
            </a:extLst>
          </p:cNvPr>
          <p:cNvSpPr txBox="1">
            <a:spLocks noChangeArrowheads="1"/>
          </p:cNvSpPr>
          <p:nvPr/>
        </p:nvSpPr>
        <p:spPr bwMode="auto">
          <a:xfrm>
            <a:off x="3573463" y="5507038"/>
            <a:ext cx="2287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10th Mountain Division was added in 1986.</a:t>
            </a:r>
            <a:endParaRPr lang="en-GB" altLang="en-US" b="1"/>
          </a:p>
        </p:txBody>
      </p:sp>
      <p:pic>
        <p:nvPicPr>
          <p:cNvPr id="66958" name="Picture 398" descr="2000px-3_Corps_Shoulder_Sleeve_Insignia">
            <a:extLst>
              <a:ext uri="{FF2B5EF4-FFF2-40B4-BE49-F238E27FC236}">
                <a16:creationId xmlns:a16="http://schemas.microsoft.com/office/drawing/2014/main" id="{1B0EF0BD-7619-42D0-A3E8-9636FF4AD5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0213" y="107950"/>
            <a:ext cx="1008062" cy="889000"/>
          </a:xfrm>
          <a:prstGeom prst="rect">
            <a:avLst/>
          </a:prstGeom>
          <a:noFill/>
          <a:extLst>
            <a:ext uri="{909E8E84-426E-40DD-AFC4-6F175D3DCCD1}">
              <a14:hiddenFill xmlns:a14="http://schemas.microsoft.com/office/drawing/2010/main">
                <a:solidFill>
                  <a:srgbClr val="FFFFFF"/>
                </a:solidFill>
              </a14:hiddenFill>
            </a:ext>
          </a:extLst>
        </p:spPr>
      </p:pic>
      <p:pic>
        <p:nvPicPr>
          <p:cNvPr id="66960" name="Picture 400" descr="2000px-18_ABC_SSI">
            <a:extLst>
              <a:ext uri="{FF2B5EF4-FFF2-40B4-BE49-F238E27FC236}">
                <a16:creationId xmlns:a16="http://schemas.microsoft.com/office/drawing/2014/main" id="{AF29F0B6-23C4-4AD3-9555-8395A950A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800" y="107950"/>
            <a:ext cx="866775" cy="1150938"/>
          </a:xfrm>
          <a:prstGeom prst="rect">
            <a:avLst/>
          </a:prstGeom>
          <a:noFill/>
          <a:extLst>
            <a:ext uri="{909E8E84-426E-40DD-AFC4-6F175D3DCCD1}">
              <a14:hiddenFill xmlns:a14="http://schemas.microsoft.com/office/drawing/2010/main">
                <a:solidFill>
                  <a:srgbClr val="FFFFFF"/>
                </a:solidFill>
              </a14:hiddenFill>
            </a:ext>
          </a:extLst>
        </p:spPr>
      </p:pic>
      <p:pic>
        <p:nvPicPr>
          <p:cNvPr id="66962" name="Picture 402" descr="M2_Refuelling_Reforger_1985">
            <a:extLst>
              <a:ext uri="{FF2B5EF4-FFF2-40B4-BE49-F238E27FC236}">
                <a16:creationId xmlns:a16="http://schemas.microsoft.com/office/drawing/2014/main" id="{5C670118-9BA1-4DB7-AC42-54968FFFD4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3463" y="6156325"/>
            <a:ext cx="3130550" cy="2038350"/>
          </a:xfrm>
          <a:prstGeom prst="rect">
            <a:avLst/>
          </a:prstGeom>
          <a:noFill/>
          <a:extLst>
            <a:ext uri="{909E8E84-426E-40DD-AFC4-6F175D3DCCD1}">
              <a14:hiddenFill xmlns:a14="http://schemas.microsoft.com/office/drawing/2010/main">
                <a:solidFill>
                  <a:srgbClr val="FFFFFF"/>
                </a:solidFill>
              </a14:hiddenFill>
            </a:ext>
          </a:extLst>
        </p:spPr>
      </p:pic>
      <p:pic>
        <p:nvPicPr>
          <p:cNvPr id="66964" name="Picture 404" descr="us_ftx_reforger_1988-013">
            <a:extLst>
              <a:ext uri="{FF2B5EF4-FFF2-40B4-BE49-F238E27FC236}">
                <a16:creationId xmlns:a16="http://schemas.microsoft.com/office/drawing/2014/main" id="{6E90BAFB-E978-417F-8D79-56B8E29214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6659563"/>
            <a:ext cx="3313112" cy="22272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6B248EAC-19BF-4E56-9D91-4E9319E3685C}"/>
              </a:ext>
            </a:extLst>
          </p:cNvPr>
          <p:cNvSpPr txBox="1">
            <a:spLocks noChangeArrowheads="1"/>
          </p:cNvSpPr>
          <p:nvPr/>
        </p:nvSpPr>
        <p:spPr bwMode="auto">
          <a:xfrm>
            <a:off x="0" y="107950"/>
            <a:ext cx="6858000" cy="901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u="sng"/>
              <a:t>US Card List &amp; Model Availability</a:t>
            </a:r>
          </a:p>
          <a:p>
            <a:endParaRPr lang="en-GB" altLang="en-US"/>
          </a:p>
          <a:p>
            <a:r>
              <a:rPr lang="en-GB" altLang="en-US"/>
              <a:t>(Annotations ‘QRF’ = QRF Models, ‘SOG’ = Skytrex/Old Glory, ‘S’ = Skytrex, ‘OG’ = Old Glory, ‘PP’ = Peter Pig, ‘QC’ = Quality Castings/Old Glory 15s, FoW = Flames of War, ‘K’ = Khurasan, ‘RMM’ = Roskopf, ‘Z’ = Zvezda, ‘Aim’ = Armaments in Miniature, ‘TT’ = Totentanz, ‘BPM’ = Butler’s Printed Models)</a:t>
            </a:r>
          </a:p>
          <a:p>
            <a:endParaRPr lang="en-GB" altLang="en-US"/>
          </a:p>
          <a:p>
            <a:r>
              <a:rPr lang="en-GB" altLang="en-US" b="1"/>
              <a:t>CWUS-01</a:t>
            </a:r>
            <a:r>
              <a:rPr lang="en-GB" altLang="en-US"/>
              <a:t> – M551 Sheridan 152mm/Shillelagh ATGM Light Tank		QRF, FoW, BPM</a:t>
            </a:r>
          </a:p>
          <a:p>
            <a:r>
              <a:rPr lang="en-GB" altLang="en-US" b="1"/>
              <a:t>CWUS-02</a:t>
            </a:r>
            <a:r>
              <a:rPr lang="en-GB" altLang="en-US"/>
              <a:t> – M48A5/A6 Patton 105mm Medium Tank			QRF, FoW, BPM</a:t>
            </a:r>
          </a:p>
          <a:p>
            <a:r>
              <a:rPr lang="en-GB" altLang="en-US" b="1"/>
              <a:t>CWUS-03</a:t>
            </a:r>
            <a:r>
              <a:rPr lang="en-GB" altLang="en-US"/>
              <a:t> – M60A1 105mm Main Battle Tank			QRF, K, RMM, FoW, PSC, BPM, OG</a:t>
            </a:r>
          </a:p>
          <a:p>
            <a:r>
              <a:rPr lang="en-GB" altLang="en-US" b="1"/>
              <a:t>CWUS-04</a:t>
            </a:r>
            <a:r>
              <a:rPr lang="en-GB" altLang="en-US"/>
              <a:t> – M60A2 ‘Starship’ 152mm/Shillelagh ATGM Main Battle Tank		QRF, Irishserb, RMM, OG</a:t>
            </a:r>
          </a:p>
          <a:p>
            <a:r>
              <a:rPr lang="en-GB" altLang="en-US" b="1"/>
              <a:t>CWUS-05</a:t>
            </a:r>
            <a:r>
              <a:rPr lang="en-GB" altLang="en-US"/>
              <a:t> – M60A3 105mm Main Battle Tank			QRF, RMM, FoW, PSC, BPM</a:t>
            </a:r>
          </a:p>
          <a:p>
            <a:r>
              <a:rPr lang="en-GB" altLang="en-US" b="1"/>
              <a:t>CWUS-06</a:t>
            </a:r>
            <a:r>
              <a:rPr lang="en-GB" altLang="en-US"/>
              <a:t> – M1 Abrams 105mm Main Battle Tank			QRF, FoW, QC, K</a:t>
            </a:r>
          </a:p>
          <a:p>
            <a:r>
              <a:rPr lang="en-GB" altLang="en-US" b="1"/>
              <a:t>CWUS-07</a:t>
            </a:r>
            <a:r>
              <a:rPr lang="en-GB" altLang="en-US"/>
              <a:t> – M1A1 Abrams 120mm Main Battle Tank			QRF, FoW, QC, Z, OG</a:t>
            </a:r>
          </a:p>
          <a:p>
            <a:r>
              <a:rPr lang="en-GB" altLang="en-US" b="1"/>
              <a:t>CWUS-08</a:t>
            </a:r>
            <a:r>
              <a:rPr lang="en-GB" altLang="en-US"/>
              <a:t> – M2 Bradley Infantry Fighting Vehicle (25mm &amp; TOW)		QRF, QC, S, BPM</a:t>
            </a:r>
          </a:p>
          <a:p>
            <a:r>
              <a:rPr lang="en-GB" altLang="en-US" b="1"/>
              <a:t>CWUS-09</a:t>
            </a:r>
            <a:r>
              <a:rPr lang="en-GB" altLang="en-US"/>
              <a:t> – M2A1 Bradley Infantry Fighting Vehicle (25mm &amp; TOW 2)		QRF, QC, S, BPM</a:t>
            </a:r>
            <a:endParaRPr lang="en-GB" altLang="en-US" b="1"/>
          </a:p>
          <a:p>
            <a:r>
              <a:rPr lang="en-GB" altLang="en-US" b="1"/>
              <a:t>CWUS-10</a:t>
            </a:r>
            <a:r>
              <a:rPr lang="en-GB" altLang="en-US"/>
              <a:t> – M3 Bradley Cavalry Fighting Vehicle (25mm &amp; TOW)		QRF, QC, S, BPM</a:t>
            </a:r>
          </a:p>
          <a:p>
            <a:r>
              <a:rPr lang="en-GB" altLang="en-US" b="1"/>
              <a:t>CWUS-11</a:t>
            </a:r>
            <a:r>
              <a:rPr lang="en-GB" altLang="en-US"/>
              <a:t> – M3A1 Bradley Cavalry Fighting Vehicle (25mm &amp; TOW 2)		QRF, QC, S, BPM</a:t>
            </a:r>
            <a:endParaRPr lang="en-GB" altLang="en-US" b="1"/>
          </a:p>
          <a:p>
            <a:r>
              <a:rPr lang="en-GB" altLang="en-US" b="1"/>
              <a:t>CWUS-12</a:t>
            </a:r>
            <a:r>
              <a:rPr lang="en-GB" altLang="en-US"/>
              <a:t> – M113 Armoured Personnel Carrier			QRF, PP, SOG, FoW, Irishsb, RMM, BPM, K</a:t>
            </a:r>
          </a:p>
          <a:p>
            <a:r>
              <a:rPr lang="en-GB" altLang="en-US" b="1"/>
              <a:t>CWUS-13</a:t>
            </a:r>
            <a:r>
              <a:rPr lang="en-GB" altLang="en-US"/>
              <a:t> – M113 ACAV Armoured Cavalry Vehicle			QRF, PP, SOG, FoW, BPM</a:t>
            </a:r>
          </a:p>
          <a:p>
            <a:r>
              <a:rPr lang="en-GB" altLang="en-US" b="1"/>
              <a:t>CWUS-14</a:t>
            </a:r>
            <a:r>
              <a:rPr lang="en-GB" altLang="en-US"/>
              <a:t> – M577 Command Vehicle				QRF, PP, SOG, QC, FoW, RMM, BPM</a:t>
            </a:r>
          </a:p>
          <a:p>
            <a:r>
              <a:rPr lang="en-GB" altLang="en-US" b="1"/>
              <a:t>CWUS-15</a:t>
            </a:r>
            <a:r>
              <a:rPr lang="en-GB" altLang="en-US"/>
              <a:t> – M106 107mm Mortar Carrier			QRF, FoW, RMM, BPM</a:t>
            </a:r>
          </a:p>
          <a:p>
            <a:r>
              <a:rPr lang="en-GB" altLang="en-US" b="1"/>
              <a:t>CWUS-16</a:t>
            </a:r>
            <a:r>
              <a:rPr lang="en-GB" altLang="en-US"/>
              <a:t> – M125 81mm Mortar Carrier				QRF, FoW, RMM, BPM</a:t>
            </a:r>
          </a:p>
          <a:p>
            <a:r>
              <a:rPr lang="en-GB" altLang="en-US" b="1"/>
              <a:t>CWUS-17</a:t>
            </a:r>
            <a:r>
              <a:rPr lang="en-GB" altLang="en-US"/>
              <a:t> – M150 TOW ATGM Carrier				QRF, FoW, SOG, BPM</a:t>
            </a:r>
          </a:p>
          <a:p>
            <a:r>
              <a:rPr lang="en-GB" altLang="en-US" b="1"/>
              <a:t>CWUS-18</a:t>
            </a:r>
            <a:r>
              <a:rPr lang="en-GB" altLang="en-US"/>
              <a:t> – M163 Vulcan 20mm Air Defence Artillery Vehicle		QRF, FoW, SOG, PP, BPM</a:t>
            </a:r>
          </a:p>
          <a:p>
            <a:r>
              <a:rPr lang="en-GB" altLang="en-US" b="1"/>
              <a:t>CWUS-19</a:t>
            </a:r>
            <a:r>
              <a:rPr lang="en-GB" altLang="en-US"/>
              <a:t> – M901 ITV Improved TOW ATGM Vehicle			QRF, FoW, SOG, PP, QC, BPM</a:t>
            </a:r>
          </a:p>
          <a:p>
            <a:r>
              <a:rPr lang="en-GB" altLang="en-US" b="1"/>
              <a:t>CWUS-20</a:t>
            </a:r>
            <a:r>
              <a:rPr lang="en-GB" altLang="en-US"/>
              <a:t> – M981 FIST-V Fire Support OP Vehicle			QRF, FoW, SOG, PP, QC, BPM  (use M901)</a:t>
            </a:r>
          </a:p>
          <a:p>
            <a:r>
              <a:rPr lang="en-GB" altLang="en-US" b="1"/>
              <a:t>CWUS-21</a:t>
            </a:r>
            <a:r>
              <a:rPr lang="en-GB" altLang="en-US"/>
              <a:t> – M48/M60 Armoured Vehicle-Launched Bridge		</a:t>
            </a:r>
          </a:p>
          <a:p>
            <a:r>
              <a:rPr lang="en-GB" altLang="en-US" b="1"/>
              <a:t>CWUS-22</a:t>
            </a:r>
            <a:r>
              <a:rPr lang="en-GB" altLang="en-US"/>
              <a:t> – M728 Combat Engineer Vehicle			QRF</a:t>
            </a:r>
          </a:p>
          <a:p>
            <a:r>
              <a:rPr lang="en-GB" altLang="en-US" b="1"/>
              <a:t>CWUS-23</a:t>
            </a:r>
            <a:r>
              <a:rPr lang="en-GB" altLang="en-US"/>
              <a:t> – LVTP-7 Amphibious Assault Vehicle			QRF, TT, BPM</a:t>
            </a:r>
          </a:p>
          <a:p>
            <a:r>
              <a:rPr lang="en-GB" altLang="en-US" b="1"/>
              <a:t>CWUS-24</a:t>
            </a:r>
            <a:r>
              <a:rPr lang="en-GB" altLang="en-US"/>
              <a:t> – AAVP-7A1 Amphibious Assault Vehicle			QRF, FoW, BPM</a:t>
            </a:r>
          </a:p>
          <a:p>
            <a:r>
              <a:rPr lang="en-GB" altLang="en-US" b="1"/>
              <a:t>CWUS-25</a:t>
            </a:r>
            <a:r>
              <a:rPr lang="en-GB" altLang="en-US"/>
              <a:t> – LAV-25 Armoured Personnel Carrier			QRF, FoW, BPM</a:t>
            </a:r>
          </a:p>
          <a:p>
            <a:r>
              <a:rPr lang="en-GB" altLang="en-US" b="1"/>
              <a:t>CWUS-26</a:t>
            </a:r>
            <a:r>
              <a:rPr lang="en-GB" altLang="en-US"/>
              <a:t> – LAV-C Command Vehicle				QRF, FoW, BPM</a:t>
            </a:r>
          </a:p>
          <a:p>
            <a:r>
              <a:rPr lang="en-GB" altLang="en-US" b="1"/>
              <a:t>CWUS-27</a:t>
            </a:r>
            <a:r>
              <a:rPr lang="en-GB" altLang="en-US"/>
              <a:t> – LAV-M 81mm Mortar Carrier			QRF, FoW, BPM</a:t>
            </a:r>
          </a:p>
          <a:p>
            <a:r>
              <a:rPr lang="en-GB" altLang="en-US" b="1"/>
              <a:t>CWUS-28</a:t>
            </a:r>
            <a:r>
              <a:rPr lang="en-GB" altLang="en-US"/>
              <a:t> – LAV-AT Improved TOW ATGM Vehicle			QRF, FoW, BPM</a:t>
            </a:r>
          </a:p>
          <a:p>
            <a:r>
              <a:rPr lang="en-GB" altLang="en-US" b="1"/>
              <a:t>CWUS-29</a:t>
            </a:r>
            <a:r>
              <a:rPr lang="en-GB" altLang="en-US"/>
              <a:t> – M48 Chaparral SAM Vehicle			QRF, FoW, BPM</a:t>
            </a:r>
          </a:p>
          <a:p>
            <a:r>
              <a:rPr lang="en-GB" altLang="en-US" b="1"/>
              <a:t>CWUS-30</a:t>
            </a:r>
            <a:r>
              <a:rPr lang="en-GB" altLang="en-US"/>
              <a:t> – M167 Towed Vulcan 20mm Air Defence Artillery		</a:t>
            </a:r>
          </a:p>
          <a:p>
            <a:r>
              <a:rPr lang="en-GB" altLang="en-US" b="1"/>
              <a:t>CWUS-31</a:t>
            </a:r>
            <a:r>
              <a:rPr lang="en-GB" altLang="en-US"/>
              <a:t> – I-Hawk SAM Launcher				QC</a:t>
            </a:r>
          </a:p>
          <a:p>
            <a:r>
              <a:rPr lang="en-GB" altLang="en-US" b="1"/>
              <a:t>CWUS-32</a:t>
            </a:r>
            <a:r>
              <a:rPr lang="en-GB" altLang="en-US"/>
              <a:t> – Patriot SAM Launcher			</a:t>
            </a:r>
          </a:p>
          <a:p>
            <a:r>
              <a:rPr lang="en-GB" altLang="en-US" b="1"/>
              <a:t>CWUS-33</a:t>
            </a:r>
            <a:r>
              <a:rPr lang="en-GB" altLang="en-US"/>
              <a:t> – M151 MUTT Light Utility Vehicle			QRF, SOG, RMM</a:t>
            </a:r>
          </a:p>
          <a:p>
            <a:r>
              <a:rPr lang="en-GB" altLang="en-US" b="1"/>
              <a:t>CWUS-34</a:t>
            </a:r>
            <a:r>
              <a:rPr lang="en-GB" altLang="en-US"/>
              <a:t> – M998 HMMWV Utility Vehicle			QRF, QC, PP, BPM</a:t>
            </a:r>
          </a:p>
          <a:p>
            <a:r>
              <a:rPr lang="en-GB" altLang="en-US" b="1"/>
              <a:t>CWUS-35</a:t>
            </a:r>
            <a:r>
              <a:rPr lang="en-GB" altLang="en-US"/>
              <a:t> – M813 5</a:t>
            </a:r>
            <a:r>
              <a:rPr lang="en-US" altLang="en-US">
                <a:cs typeface="Arial" panose="020B0604020202020204" pitchFamily="34" charset="0"/>
              </a:rPr>
              <a:t>-Ton Truck				QRF, RMM</a:t>
            </a:r>
          </a:p>
          <a:p>
            <a:r>
              <a:rPr lang="en-US" altLang="en-US" b="1">
                <a:cs typeface="Arial" panose="020B0604020202020204" pitchFamily="34" charset="0"/>
              </a:rPr>
              <a:t>CWUS-36</a:t>
            </a:r>
            <a:r>
              <a:rPr lang="en-US" altLang="en-US">
                <a:cs typeface="Arial" panose="020B0604020202020204" pitchFamily="34" charset="0"/>
              </a:rPr>
              <a:t> – Commander				QRF, FoW, PP, K, OG, QC</a:t>
            </a:r>
          </a:p>
          <a:p>
            <a:r>
              <a:rPr lang="en-US" altLang="en-US" b="1">
                <a:cs typeface="Arial" panose="020B0604020202020204" pitchFamily="34" charset="0"/>
              </a:rPr>
              <a:t>CWUS-37</a:t>
            </a:r>
            <a:r>
              <a:rPr lang="en-US" altLang="en-US">
                <a:cs typeface="Arial" panose="020B0604020202020204" pitchFamily="34" charset="0"/>
              </a:rPr>
              <a:t> – Infantry (M72 66mm LAW &amp; M47 Dragon ATGM)		QRF, FoW, PP, K, OG, QC</a:t>
            </a:r>
            <a:endParaRPr lang="en-US" altLang="en-US" b="1">
              <a:cs typeface="Arial" panose="020B0604020202020204" pitchFamily="34" charset="0"/>
            </a:endParaRPr>
          </a:p>
          <a:p>
            <a:r>
              <a:rPr lang="en-US" altLang="en-US" b="1">
                <a:cs typeface="Arial" panose="020B0604020202020204" pitchFamily="34" charset="0"/>
              </a:rPr>
              <a:t>CWUS-38</a:t>
            </a:r>
            <a:r>
              <a:rPr lang="en-US" altLang="en-US">
                <a:cs typeface="Arial" panose="020B0604020202020204" pitchFamily="34" charset="0"/>
              </a:rPr>
              <a:t> – Marine Infantry (M72 66mm LAW)			QRF, FoW, PP, K, OG, QC</a:t>
            </a:r>
          </a:p>
          <a:p>
            <a:r>
              <a:rPr lang="en-US" altLang="en-US" b="1">
                <a:cs typeface="Arial" panose="020B0604020202020204" pitchFamily="34" charset="0"/>
              </a:rPr>
              <a:t>CWUS-39</a:t>
            </a:r>
            <a:r>
              <a:rPr lang="en-US" altLang="en-US">
                <a:cs typeface="Arial" panose="020B0604020202020204" pitchFamily="34" charset="0"/>
              </a:rPr>
              <a:t> – Combat Engineers				</a:t>
            </a:r>
          </a:p>
          <a:p>
            <a:r>
              <a:rPr lang="en-US" altLang="en-US" b="1">
                <a:cs typeface="Arial" panose="020B0604020202020204" pitchFamily="34" charset="0"/>
              </a:rPr>
              <a:t>CWUS-40</a:t>
            </a:r>
            <a:r>
              <a:rPr lang="en-US" altLang="en-US">
                <a:cs typeface="Arial" panose="020B0604020202020204" pitchFamily="34" charset="0"/>
              </a:rPr>
              <a:t> – M220 TOW ATGM Team				QRF, FoW</a:t>
            </a:r>
          </a:p>
          <a:p>
            <a:r>
              <a:rPr lang="en-US" altLang="en-US" b="1">
                <a:cs typeface="Arial" panose="020B0604020202020204" pitchFamily="34" charset="0"/>
              </a:rPr>
              <a:t>CWUS-41</a:t>
            </a:r>
            <a:r>
              <a:rPr lang="en-US" altLang="en-US">
                <a:cs typeface="Arial" panose="020B0604020202020204" pitchFamily="34" charset="0"/>
              </a:rPr>
              <a:t> – M47 Dragon ATGM Team				QRF, FoW, PP, K, OG, QC</a:t>
            </a:r>
          </a:p>
          <a:p>
            <a:r>
              <a:rPr lang="en-US" altLang="en-US" b="1">
                <a:cs typeface="Arial" panose="020B0604020202020204" pitchFamily="34" charset="0"/>
              </a:rPr>
              <a:t>CWUS-42</a:t>
            </a:r>
            <a:r>
              <a:rPr lang="en-US" altLang="en-US">
                <a:cs typeface="Arial" panose="020B0604020202020204" pitchFamily="34" charset="0"/>
              </a:rPr>
              <a:t> – Redeye SAM Team		</a:t>
            </a:r>
          </a:p>
          <a:p>
            <a:r>
              <a:rPr lang="en-US" altLang="en-US" b="1">
                <a:cs typeface="Arial" panose="020B0604020202020204" pitchFamily="34" charset="0"/>
              </a:rPr>
              <a:t>CWUS-43</a:t>
            </a:r>
            <a:r>
              <a:rPr lang="en-US" altLang="en-US">
                <a:cs typeface="Arial" panose="020B0604020202020204" pitchFamily="34" charset="0"/>
              </a:rPr>
              <a:t> – Stinger SAM Team				OG, QC</a:t>
            </a:r>
          </a:p>
          <a:p>
            <a:r>
              <a:rPr lang="en-US" altLang="en-US" b="1">
                <a:cs typeface="Arial" panose="020B0604020202020204" pitchFamily="34" charset="0"/>
              </a:rPr>
              <a:t>CWUS-44</a:t>
            </a:r>
            <a:r>
              <a:rPr lang="en-US" altLang="en-US">
                <a:cs typeface="Arial" panose="020B0604020202020204" pitchFamily="34" charset="0"/>
              </a:rPr>
              <a:t> – M60E3 General Purpose Machine Gun			FoW, K, OG, QC</a:t>
            </a:r>
          </a:p>
          <a:p>
            <a:r>
              <a:rPr lang="en-US" altLang="en-US" b="1">
                <a:cs typeface="Arial" panose="020B0604020202020204" pitchFamily="34" charset="0"/>
              </a:rPr>
              <a:t>CWUS-45</a:t>
            </a:r>
            <a:r>
              <a:rPr lang="en-US" altLang="en-US">
                <a:cs typeface="Arial" panose="020B0604020202020204" pitchFamily="34" charset="0"/>
              </a:rPr>
              <a:t> – M2 .50 Cal Heavy Machine Gun			QRF, PP, SOG</a:t>
            </a:r>
          </a:p>
          <a:p>
            <a:r>
              <a:rPr lang="en-US" altLang="en-US" b="1">
                <a:cs typeface="Arial" panose="020B0604020202020204" pitchFamily="34" charset="0"/>
              </a:rPr>
              <a:t>CWUS-46</a:t>
            </a:r>
            <a:r>
              <a:rPr lang="en-US" altLang="en-US">
                <a:cs typeface="Arial" panose="020B0604020202020204" pitchFamily="34" charset="0"/>
              </a:rPr>
              <a:t> – Mk 19 40mm Automatic Grenade Launcher		</a:t>
            </a:r>
          </a:p>
          <a:p>
            <a:r>
              <a:rPr lang="en-US" altLang="en-US" b="1">
                <a:cs typeface="Arial" panose="020B0604020202020204" pitchFamily="34" charset="0"/>
              </a:rPr>
              <a:t>CWUS-47</a:t>
            </a:r>
            <a:r>
              <a:rPr lang="en-US" altLang="en-US">
                <a:cs typeface="Arial" panose="020B0604020202020204" pitchFamily="34" charset="0"/>
              </a:rPr>
              <a:t> – M224 60mm Mortar				FoW, K</a:t>
            </a:r>
          </a:p>
          <a:p>
            <a:r>
              <a:rPr lang="en-US" altLang="en-US" b="1">
                <a:cs typeface="Arial" panose="020B0604020202020204" pitchFamily="34" charset="0"/>
              </a:rPr>
              <a:t>CWUS-48</a:t>
            </a:r>
            <a:r>
              <a:rPr lang="en-US" altLang="en-US">
                <a:cs typeface="Arial" panose="020B0604020202020204" pitchFamily="34" charset="0"/>
              </a:rPr>
              <a:t> – M29 &amp; M252 81mm Mortars</a:t>
            </a:r>
          </a:p>
          <a:p>
            <a:r>
              <a:rPr lang="en-US" altLang="en-US" b="1">
                <a:cs typeface="Arial" panose="020B0604020202020204" pitchFamily="34" charset="0"/>
              </a:rPr>
              <a:t>CWUS-49</a:t>
            </a:r>
            <a:r>
              <a:rPr lang="en-US" altLang="en-US">
                <a:cs typeface="Arial" panose="020B0604020202020204" pitchFamily="34" charset="0"/>
              </a:rPr>
              <a:t> – M30 107mm Mortar</a:t>
            </a:r>
          </a:p>
          <a:p>
            <a:r>
              <a:rPr lang="en-US" altLang="en-US" b="1">
                <a:cs typeface="Arial" panose="020B0604020202020204" pitchFamily="34" charset="0"/>
              </a:rPr>
              <a:t>CWUS-50</a:t>
            </a:r>
            <a:r>
              <a:rPr lang="en-US" altLang="en-US">
                <a:cs typeface="Arial" panose="020B0604020202020204" pitchFamily="34" charset="0"/>
              </a:rPr>
              <a:t> – Marine M202A2 FLASH Incendiary Rocket Launcher Team</a:t>
            </a:r>
          </a:p>
          <a:p>
            <a:r>
              <a:rPr lang="en-US" altLang="en-US" b="1">
                <a:cs typeface="Arial" panose="020B0604020202020204" pitchFamily="34" charset="0"/>
              </a:rPr>
              <a:t>CWUS-51</a:t>
            </a:r>
            <a:r>
              <a:rPr lang="en-US" altLang="en-US">
                <a:cs typeface="Arial" panose="020B0604020202020204" pitchFamily="34" charset="0"/>
              </a:rPr>
              <a:t> – Marine M153 83mm SMAW Team			FoW</a:t>
            </a:r>
          </a:p>
          <a:p>
            <a:r>
              <a:rPr lang="en-US" altLang="en-US" b="1">
                <a:cs typeface="Arial" panose="020B0604020202020204" pitchFamily="34" charset="0"/>
              </a:rPr>
              <a:t>CWUS-52</a:t>
            </a:r>
            <a:r>
              <a:rPr lang="en-US" altLang="en-US">
                <a:cs typeface="Arial" panose="020B0604020202020204" pitchFamily="34" charset="0"/>
              </a:rPr>
              <a:t> – Scout Team (M72 66mm LAW &amp; M47 Dragon ATGM)		QRF, PP, FoW, K, OG, QC</a:t>
            </a:r>
          </a:p>
          <a:p>
            <a:r>
              <a:rPr lang="en-US" altLang="en-US" b="1">
                <a:cs typeface="Arial" panose="020B0604020202020204" pitchFamily="34" charset="0"/>
              </a:rPr>
              <a:t>CWUS-53</a:t>
            </a:r>
            <a:r>
              <a:rPr lang="en-US" altLang="en-US">
                <a:cs typeface="Arial" panose="020B0604020202020204" pitchFamily="34" charset="0"/>
              </a:rPr>
              <a:t> – Marine Recon Team (M72 66mm LAW)			QRF, PP, FoW, K, OG, QC</a:t>
            </a:r>
            <a:endParaRPr lang="en-US" altLang="en-US" b="1">
              <a:cs typeface="Arial" panose="020B0604020202020204" pitchFamily="34" charset="0"/>
            </a:endParaRPr>
          </a:p>
          <a:p>
            <a:r>
              <a:rPr lang="en-US" altLang="en-US" b="1">
                <a:cs typeface="Arial" panose="020B0604020202020204" pitchFamily="34" charset="0"/>
              </a:rPr>
              <a:t>CWUS-54</a:t>
            </a:r>
            <a:r>
              <a:rPr lang="en-US" altLang="en-US">
                <a:cs typeface="Arial" panose="020B0604020202020204" pitchFamily="34" charset="0"/>
              </a:rPr>
              <a:t> – Forward Observer				FoW</a:t>
            </a:r>
            <a:endParaRPr lang="en-US" altLang="en-US" b="1">
              <a:cs typeface="Arial" panose="020B0604020202020204" pitchFamily="34" charset="0"/>
            </a:endParaRPr>
          </a:p>
          <a:p>
            <a:r>
              <a:rPr lang="en-US" altLang="en-US" b="1">
                <a:cs typeface="Arial" panose="020B0604020202020204" pitchFamily="34" charset="0"/>
              </a:rPr>
              <a:t>CWUS-55 </a:t>
            </a:r>
            <a:r>
              <a:rPr lang="en-US" altLang="en-US">
                <a:cs typeface="Arial" panose="020B0604020202020204" pitchFamily="34" charset="0"/>
              </a:rPr>
              <a:t>– MH-6 Little Bird Light Special Operations Helicopter		QRF</a:t>
            </a:r>
          </a:p>
          <a:p>
            <a:r>
              <a:rPr lang="en-US" altLang="en-US" b="1">
                <a:cs typeface="Arial" panose="020B0604020202020204" pitchFamily="34" charset="0"/>
              </a:rPr>
              <a:t>CWUS-56</a:t>
            </a:r>
            <a:r>
              <a:rPr lang="en-US" altLang="en-US">
                <a:cs typeface="Arial" panose="020B0604020202020204" pitchFamily="34" charset="0"/>
              </a:rPr>
              <a:t> – AH-6 Little Bird Light Attack Helicopter			QRF</a:t>
            </a:r>
          </a:p>
          <a:p>
            <a:r>
              <a:rPr lang="en-US" altLang="en-US" b="1">
                <a:cs typeface="Arial" panose="020B0604020202020204" pitchFamily="34" charset="0"/>
              </a:rPr>
              <a:t>CWUS-57</a:t>
            </a:r>
            <a:r>
              <a:rPr lang="en-US" altLang="en-US">
                <a:cs typeface="Arial" panose="020B0604020202020204" pitchFamily="34" charset="0"/>
              </a:rPr>
              <a:t> – OH-58 Kiowa Observation Helicopter			Pocket Pak</a:t>
            </a:r>
          </a:p>
          <a:p>
            <a:r>
              <a:rPr lang="en-US" altLang="en-US" b="1">
                <a:cs typeface="Arial" panose="020B0604020202020204" pitchFamily="34" charset="0"/>
              </a:rPr>
              <a:t>CWUS-58</a:t>
            </a:r>
            <a:r>
              <a:rPr lang="en-US" altLang="en-US">
                <a:cs typeface="Arial" panose="020B0604020202020204" pitchFamily="34" charset="0"/>
              </a:rPr>
              <a:t> – OH-58 D Kiowa Warrior Observation Helicopter</a:t>
            </a:r>
          </a:p>
          <a:p>
            <a:r>
              <a:rPr lang="en-US" altLang="en-US" b="1">
                <a:cs typeface="Arial" panose="020B0604020202020204" pitchFamily="34" charset="0"/>
              </a:rPr>
              <a:t>CWUS-59</a:t>
            </a:r>
            <a:r>
              <a:rPr lang="en-US" altLang="en-US">
                <a:cs typeface="Arial" panose="020B0604020202020204" pitchFamily="34" charset="0"/>
              </a:rPr>
              <a:t> – UH-1D/H Iroquois Utility Helicopter			Revell, QRF, RMM, FoW, BPM</a:t>
            </a:r>
            <a:endParaRPr lang="en-US" altLang="en-US" b="1">
              <a:cs typeface="Arial" panose="020B0604020202020204" pitchFamily="34" charset="0"/>
            </a:endParaRPr>
          </a:p>
          <a:p>
            <a:r>
              <a:rPr lang="en-US" altLang="en-US" b="1">
                <a:cs typeface="Arial" panose="020B0604020202020204" pitchFamily="34" charset="0"/>
              </a:rPr>
              <a:t>CWUS-60</a:t>
            </a:r>
            <a:r>
              <a:rPr lang="en-US" altLang="en-US">
                <a:cs typeface="Arial" panose="020B0604020202020204" pitchFamily="34" charset="0"/>
              </a:rPr>
              <a:t> – UH-60 Blackhawk Utility Helicopter			QRF, Revell</a:t>
            </a:r>
          </a:p>
          <a:p>
            <a:r>
              <a:rPr lang="en-US" altLang="en-US" b="1">
                <a:cs typeface="Arial" panose="020B0604020202020204" pitchFamily="34" charset="0"/>
              </a:rPr>
              <a:t>CWUS-61</a:t>
            </a:r>
            <a:r>
              <a:rPr lang="en-US" altLang="en-US">
                <a:cs typeface="Arial" panose="020B0604020202020204" pitchFamily="34" charset="0"/>
              </a:rPr>
              <a:t> – AH-1S Cobra Attack Helicopter (designated AH-1P after 1988)		FoW</a:t>
            </a:r>
            <a:endParaRPr lang="en-US" altLang="en-US" b="1">
              <a:cs typeface="Arial" panose="020B0604020202020204" pitchFamily="34" charset="0"/>
            </a:endParaRPr>
          </a:p>
          <a:p>
            <a:r>
              <a:rPr lang="en-US" altLang="en-US" b="1">
                <a:cs typeface="Arial" panose="020B0604020202020204" pitchFamily="34" charset="0"/>
              </a:rPr>
              <a:t>CWUS-62</a:t>
            </a:r>
            <a:r>
              <a:rPr lang="en-US" altLang="en-US">
                <a:cs typeface="Arial" panose="020B0604020202020204" pitchFamily="34" charset="0"/>
              </a:rPr>
              <a:t> – AH-1S Enhanced/Modernized Cobra Attack Helicopter (designated AH-1E/F after 1988)	FoW, Italeri</a:t>
            </a:r>
            <a:endParaRPr lang="en-US" altLang="en-US" b="1">
              <a:cs typeface="Arial" panose="020B0604020202020204" pitchFamily="34" charset="0"/>
            </a:endParaRPr>
          </a:p>
          <a:p>
            <a:r>
              <a:rPr lang="en-US" altLang="en-US" b="1">
                <a:cs typeface="Arial" panose="020B0604020202020204" pitchFamily="34" charset="0"/>
              </a:rPr>
              <a:t>CWUS-63</a:t>
            </a:r>
            <a:r>
              <a:rPr lang="en-US" altLang="en-US">
                <a:cs typeface="Arial" panose="020B0604020202020204" pitchFamily="34" charset="0"/>
              </a:rPr>
              <a:t> – AH-1T Sea Cobra Attack Helicopter			</a:t>
            </a:r>
          </a:p>
          <a:p>
            <a:r>
              <a:rPr lang="en-US" altLang="en-US" b="1">
                <a:cs typeface="Arial" panose="020B0604020202020204" pitchFamily="34" charset="0"/>
              </a:rPr>
              <a:t>CWUS-64</a:t>
            </a:r>
            <a:r>
              <a:rPr lang="en-US" altLang="en-US">
                <a:cs typeface="Arial" panose="020B0604020202020204" pitchFamily="34" charset="0"/>
              </a:rPr>
              <a:t> – AH-1W Super Cobra Attack Helicopter			Italeri</a:t>
            </a:r>
          </a:p>
          <a:p>
            <a:r>
              <a:rPr lang="en-US" altLang="en-US" b="1">
                <a:cs typeface="Arial" panose="020B0604020202020204" pitchFamily="34" charset="0"/>
              </a:rPr>
              <a:t>CWUS-65</a:t>
            </a:r>
            <a:r>
              <a:rPr lang="en-US" altLang="en-US">
                <a:cs typeface="Arial" panose="020B0604020202020204" pitchFamily="34" charset="0"/>
              </a:rPr>
              <a:t> – AH-64 Apache Attack Helicopter			Italeri, Revell, OG</a:t>
            </a:r>
          </a:p>
          <a:p>
            <a:r>
              <a:rPr lang="en-US" altLang="en-US" b="1">
                <a:cs typeface="Arial" panose="020B0604020202020204" pitchFamily="34" charset="0"/>
              </a:rPr>
              <a:t>CWUS-66</a:t>
            </a:r>
            <a:r>
              <a:rPr lang="en-US" altLang="en-US">
                <a:cs typeface="Arial" panose="020B0604020202020204" pitchFamily="34" charset="0"/>
              </a:rPr>
              <a:t> – CH-46 Sea Knight Transport Helicopter			Tamiya</a:t>
            </a:r>
          </a:p>
          <a:p>
            <a:r>
              <a:rPr lang="en-US" altLang="en-US" b="1">
                <a:cs typeface="Arial" panose="020B0604020202020204" pitchFamily="34" charset="0"/>
              </a:rPr>
              <a:t>CWUS-67</a:t>
            </a:r>
            <a:r>
              <a:rPr lang="en-US" altLang="en-US">
                <a:cs typeface="Arial" panose="020B0604020202020204" pitchFamily="34" charset="0"/>
              </a:rPr>
              <a:t> – CH-47 Chinook Heavy Transport Helicopter			QRF, OG, AiM</a:t>
            </a:r>
            <a:endParaRPr lang="en-US" altLang="en-US" b="1">
              <a:cs typeface="Arial" panose="020B06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5">
            <a:extLst>
              <a:ext uri="{FF2B5EF4-FFF2-40B4-BE49-F238E27FC236}">
                <a16:creationId xmlns:a16="http://schemas.microsoft.com/office/drawing/2014/main" id="{75D25652-7679-4938-A804-FEAAB67A3F84}"/>
              </a:ext>
            </a:extLst>
          </p:cNvPr>
          <p:cNvSpPr>
            <a:spLocks noChangeArrowheads="1"/>
          </p:cNvSpPr>
          <p:nvPr/>
        </p:nvSpPr>
        <p:spPr bwMode="auto">
          <a:xfrm>
            <a:off x="115888" y="0"/>
            <a:ext cx="662622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u="sng"/>
              <a:t>US Card List (continued)</a:t>
            </a:r>
          </a:p>
          <a:p>
            <a:endParaRPr lang="en-US" altLang="en-US" b="1"/>
          </a:p>
          <a:p>
            <a:r>
              <a:rPr lang="en-US" altLang="en-US" b="1"/>
              <a:t>CWUS-68</a:t>
            </a:r>
            <a:r>
              <a:rPr lang="en-US" altLang="en-US"/>
              <a:t> – CH-53 Super Stallion Heavy Transport Helicopter		RMM</a:t>
            </a:r>
          </a:p>
          <a:p>
            <a:r>
              <a:rPr lang="en-US" altLang="en-US" b="1"/>
              <a:t>CWUS-69 </a:t>
            </a:r>
            <a:r>
              <a:rPr lang="en-US" altLang="en-US"/>
              <a:t>– A-4 Skyhawk Ground-Attack Aircraft			Tamiya, OG</a:t>
            </a:r>
            <a:endParaRPr lang="en-US" altLang="en-US" b="1"/>
          </a:p>
          <a:p>
            <a:r>
              <a:rPr lang="en-US" altLang="en-US" b="1"/>
              <a:t>CWUS-70</a:t>
            </a:r>
            <a:r>
              <a:rPr lang="en-US" altLang="en-US"/>
              <a:t> – A-6 Intruder All-Weather Ground-Attack Aircraft			Tamiya</a:t>
            </a:r>
          </a:p>
          <a:p>
            <a:r>
              <a:rPr lang="en-US" altLang="en-US" b="1"/>
              <a:t>CWUS-71 </a:t>
            </a:r>
            <a:r>
              <a:rPr lang="en-US" altLang="en-US"/>
              <a:t>– A-7 Corsair II Light Ground-Attack Aircraft			Tamiya</a:t>
            </a:r>
          </a:p>
          <a:p>
            <a:r>
              <a:rPr lang="en-US" altLang="en-US" b="1"/>
              <a:t>CWUS-72</a:t>
            </a:r>
            <a:r>
              <a:rPr lang="en-US" altLang="en-US"/>
              <a:t> – AV-8A Harrier Close Support Aircraft			Tamiya, Revell</a:t>
            </a:r>
          </a:p>
          <a:p>
            <a:r>
              <a:rPr lang="en-US" altLang="en-US" b="1"/>
              <a:t>CWUS-73</a:t>
            </a:r>
            <a:r>
              <a:rPr lang="en-US" altLang="en-US"/>
              <a:t> – AV-8B Harrier II Close Support Aircraft			QRF, Airfix, Revell</a:t>
            </a:r>
          </a:p>
          <a:p>
            <a:r>
              <a:rPr lang="en-US" altLang="en-US" b="1"/>
              <a:t>CWUS-74</a:t>
            </a:r>
            <a:r>
              <a:rPr lang="en-US" altLang="en-US"/>
              <a:t> – A-10 Thunderbolt II ‘Warthog’ Close Support Aircraft		Revell, QRF</a:t>
            </a:r>
            <a:endParaRPr lang="en-US" altLang="en-US" b="1"/>
          </a:p>
          <a:p>
            <a:r>
              <a:rPr lang="en-US" altLang="en-US" b="1"/>
              <a:t>CWUS-75</a:t>
            </a:r>
            <a:r>
              <a:rPr lang="en-US" altLang="en-US"/>
              <a:t> – F-4 Phantom II Fighter-Bomber			Revell, Tamiya, RMM</a:t>
            </a:r>
          </a:p>
          <a:p>
            <a:r>
              <a:rPr lang="en-US" altLang="en-US" b="1"/>
              <a:t>CWUS-76</a:t>
            </a:r>
            <a:r>
              <a:rPr lang="en-US" altLang="en-US"/>
              <a:t> – F-16 Fighting Falcon Fighter-Bomber			Revell</a:t>
            </a:r>
          </a:p>
          <a:p>
            <a:r>
              <a:rPr lang="en-US" altLang="en-US" b="1"/>
              <a:t>CWUS-77</a:t>
            </a:r>
            <a:r>
              <a:rPr lang="en-US" altLang="en-US"/>
              <a:t> – F/A-18 Hornet Fighter-Bomber			Italeri</a:t>
            </a:r>
          </a:p>
          <a:p>
            <a:r>
              <a:rPr lang="en-US" altLang="en-US" b="1"/>
              <a:t>CWUS-78</a:t>
            </a:r>
            <a:r>
              <a:rPr lang="en-US" altLang="en-US"/>
              <a:t> – OV-10 Bronco Observation/Attack Aircraft			AiM</a:t>
            </a:r>
          </a:p>
          <a:p>
            <a:r>
              <a:rPr lang="en-US" altLang="en-US" b="1"/>
              <a:t>CWUS-79</a:t>
            </a:r>
            <a:r>
              <a:rPr lang="en-US" altLang="en-US"/>
              <a:t> – M2A2 Bradley </a:t>
            </a:r>
            <a:r>
              <a:rPr lang="en-GB" altLang="en-US"/>
              <a:t>Infantry Fighting Vehicle (25mm &amp; TOW 2)		Z, BPM</a:t>
            </a:r>
          </a:p>
          <a:p>
            <a:r>
              <a:rPr lang="en-US" altLang="en-US" b="1"/>
              <a:t>CWUS-80</a:t>
            </a:r>
            <a:r>
              <a:rPr lang="en-US" altLang="en-US"/>
              <a:t> – M3A2 Bradley Cavalry </a:t>
            </a:r>
            <a:r>
              <a:rPr lang="en-GB" altLang="en-US"/>
              <a:t>Fighting Vehicle (25mm &amp; TOW 2)		Z, BPM</a:t>
            </a:r>
          </a:p>
          <a:p>
            <a:r>
              <a:rPr lang="en-US" altLang="en-US" b="1"/>
              <a:t>CWUS-81</a:t>
            </a:r>
            <a:r>
              <a:rPr lang="en-US" altLang="en-US"/>
              <a:t> – All-Terrain Motorcycle</a:t>
            </a:r>
          </a:p>
          <a:p>
            <a:r>
              <a:rPr lang="en-US" altLang="en-US" b="1"/>
              <a:t>CWUS-82</a:t>
            </a:r>
            <a:r>
              <a:rPr lang="en-US" altLang="en-US"/>
              <a:t> – F-105G Thunderchief ‘Wild Weasel’ Ground-Attack Aircraft		Tamiya</a:t>
            </a:r>
          </a:p>
          <a:p>
            <a:r>
              <a:rPr lang="en-US" altLang="en-US" b="1"/>
              <a:t>CWUS-83</a:t>
            </a:r>
            <a:r>
              <a:rPr lang="en-US" altLang="en-US"/>
              <a:t> – M561 Gama Goat 6x6 Tactical Truck</a:t>
            </a:r>
          </a:p>
          <a:p>
            <a:r>
              <a:rPr lang="en-US" altLang="en-US" b="1"/>
              <a:t>CWUS-84</a:t>
            </a:r>
            <a:r>
              <a:rPr lang="en-US" altLang="en-US"/>
              <a:t> – M247 Sergeant York DIVADS Twin 40mm AA Vehicle		FoW, OG</a:t>
            </a:r>
          </a:p>
          <a:p>
            <a:r>
              <a:rPr lang="en-US" altLang="en-US" b="1"/>
              <a:t>CWUS-85</a:t>
            </a:r>
            <a:r>
              <a:rPr lang="en-US" altLang="en-US"/>
              <a:t> – OA-37 Dragonfly Observation/Attack Aircraft			AiM</a:t>
            </a:r>
          </a:p>
          <a:p>
            <a:r>
              <a:rPr lang="en-US" altLang="en-US" b="1"/>
              <a:t>CWUS-86</a:t>
            </a:r>
            <a:r>
              <a:rPr lang="en-US" altLang="en-US"/>
              <a:t> – UH-1N Twin Huey				Italeri, BPM</a:t>
            </a:r>
          </a:p>
          <a:p>
            <a:r>
              <a:rPr lang="en-US" altLang="en-US" b="1"/>
              <a:t>CWUS-87</a:t>
            </a:r>
            <a:r>
              <a:rPr lang="en-US" altLang="en-US"/>
              <a:t> – M103A2 120mm Heavy Tank			QRF, OG</a:t>
            </a:r>
            <a:endParaRPr lang="en-US" altLang="en-US" b="1"/>
          </a:p>
        </p:txBody>
      </p:sp>
      <p:pic>
        <p:nvPicPr>
          <p:cNvPr id="7181" name="Picture 13" descr="2hov3u1">
            <a:extLst>
              <a:ext uri="{FF2B5EF4-FFF2-40B4-BE49-F238E27FC236}">
                <a16:creationId xmlns:a16="http://schemas.microsoft.com/office/drawing/2014/main" id="{8A1CE2C2-6B6C-4180-B6A8-CF0A200BA3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2916238"/>
            <a:ext cx="6626225" cy="44529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Line 2">
            <a:extLst>
              <a:ext uri="{FF2B5EF4-FFF2-40B4-BE49-F238E27FC236}">
                <a16:creationId xmlns:a16="http://schemas.microsoft.com/office/drawing/2014/main" id="{3247AEDF-3028-40E5-9AB4-0B461BF50B35}"/>
              </a:ext>
            </a:extLst>
          </p:cNvPr>
          <p:cNvSpPr>
            <a:spLocks noChangeShapeType="1"/>
          </p:cNvSpPr>
          <p:nvPr/>
        </p:nvSpPr>
        <p:spPr bwMode="auto">
          <a:xfrm flipV="1">
            <a:off x="333375" y="468313"/>
            <a:ext cx="0" cy="7416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467" name="Group 3">
            <a:extLst>
              <a:ext uri="{FF2B5EF4-FFF2-40B4-BE49-F238E27FC236}">
                <a16:creationId xmlns:a16="http://schemas.microsoft.com/office/drawing/2014/main" id="{71D39144-B53C-40C3-80E9-78B8269F28AB}"/>
              </a:ext>
            </a:extLst>
          </p:cNvPr>
          <p:cNvGrpSpPr>
            <a:grpSpLocks/>
          </p:cNvGrpSpPr>
          <p:nvPr/>
        </p:nvGrpSpPr>
        <p:grpSpPr bwMode="auto">
          <a:xfrm>
            <a:off x="188913" y="180975"/>
            <a:ext cx="360362" cy="287338"/>
            <a:chOff x="2931" y="2245"/>
            <a:chExt cx="146" cy="99"/>
          </a:xfrm>
        </p:grpSpPr>
        <p:sp>
          <p:nvSpPr>
            <p:cNvPr id="62468" name="Rectangle 4">
              <a:extLst>
                <a:ext uri="{FF2B5EF4-FFF2-40B4-BE49-F238E27FC236}">
                  <a16:creationId xmlns:a16="http://schemas.microsoft.com/office/drawing/2014/main" id="{FBAA6471-AD21-484F-9CE3-0AE891562B5D}"/>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69" name="Oval 5">
              <a:extLst>
                <a:ext uri="{FF2B5EF4-FFF2-40B4-BE49-F238E27FC236}">
                  <a16:creationId xmlns:a16="http://schemas.microsoft.com/office/drawing/2014/main" id="{98E11FDE-F400-4AC5-A089-87D49ABF3F1D}"/>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470" name="Group 6">
            <a:extLst>
              <a:ext uri="{FF2B5EF4-FFF2-40B4-BE49-F238E27FC236}">
                <a16:creationId xmlns:a16="http://schemas.microsoft.com/office/drawing/2014/main" id="{977A301E-07F8-4139-9A7D-9440B2C50467}"/>
              </a:ext>
            </a:extLst>
          </p:cNvPr>
          <p:cNvGrpSpPr>
            <a:grpSpLocks/>
          </p:cNvGrpSpPr>
          <p:nvPr/>
        </p:nvGrpSpPr>
        <p:grpSpPr bwMode="auto">
          <a:xfrm>
            <a:off x="295275" y="107950"/>
            <a:ext cx="147638" cy="63500"/>
            <a:chOff x="3884" y="748"/>
            <a:chExt cx="93" cy="40"/>
          </a:xfrm>
        </p:grpSpPr>
        <p:grpSp>
          <p:nvGrpSpPr>
            <p:cNvPr id="62471" name="Group 7">
              <a:extLst>
                <a:ext uri="{FF2B5EF4-FFF2-40B4-BE49-F238E27FC236}">
                  <a16:creationId xmlns:a16="http://schemas.microsoft.com/office/drawing/2014/main" id="{A8B9FBC2-6E06-4F1B-B536-A185F34BE9C5}"/>
                </a:ext>
              </a:extLst>
            </p:cNvPr>
            <p:cNvGrpSpPr>
              <a:grpSpLocks/>
            </p:cNvGrpSpPr>
            <p:nvPr/>
          </p:nvGrpSpPr>
          <p:grpSpPr bwMode="auto">
            <a:xfrm>
              <a:off x="3884" y="748"/>
              <a:ext cx="48" cy="40"/>
              <a:chOff x="2539" y="543"/>
              <a:chExt cx="48" cy="40"/>
            </a:xfrm>
          </p:grpSpPr>
          <p:sp>
            <p:nvSpPr>
              <p:cNvPr id="62472" name="Line 8">
                <a:extLst>
                  <a:ext uri="{FF2B5EF4-FFF2-40B4-BE49-F238E27FC236}">
                    <a16:creationId xmlns:a16="http://schemas.microsoft.com/office/drawing/2014/main" id="{1DCAF647-87DB-4540-B66C-D14AD4CA3DA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73" name="Line 9">
                <a:extLst>
                  <a:ext uri="{FF2B5EF4-FFF2-40B4-BE49-F238E27FC236}">
                    <a16:creationId xmlns:a16="http://schemas.microsoft.com/office/drawing/2014/main" id="{684F7E57-A62C-40DB-86E0-E447317D267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474" name="Group 10">
              <a:extLst>
                <a:ext uri="{FF2B5EF4-FFF2-40B4-BE49-F238E27FC236}">
                  <a16:creationId xmlns:a16="http://schemas.microsoft.com/office/drawing/2014/main" id="{7CC4A510-A7C7-4699-8578-E232DCC6A051}"/>
                </a:ext>
              </a:extLst>
            </p:cNvPr>
            <p:cNvGrpSpPr>
              <a:grpSpLocks/>
            </p:cNvGrpSpPr>
            <p:nvPr/>
          </p:nvGrpSpPr>
          <p:grpSpPr bwMode="auto">
            <a:xfrm>
              <a:off x="3929" y="748"/>
              <a:ext cx="48" cy="40"/>
              <a:chOff x="2539" y="543"/>
              <a:chExt cx="48" cy="40"/>
            </a:xfrm>
          </p:grpSpPr>
          <p:sp>
            <p:nvSpPr>
              <p:cNvPr id="62475" name="Line 11">
                <a:extLst>
                  <a:ext uri="{FF2B5EF4-FFF2-40B4-BE49-F238E27FC236}">
                    <a16:creationId xmlns:a16="http://schemas.microsoft.com/office/drawing/2014/main" id="{F255CD99-D47D-4417-9D61-59A82392E1B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76" name="Line 12">
                <a:extLst>
                  <a:ext uri="{FF2B5EF4-FFF2-40B4-BE49-F238E27FC236}">
                    <a16:creationId xmlns:a16="http://schemas.microsoft.com/office/drawing/2014/main" id="{5C32AB9B-073E-4E60-A9C1-B3C283E904A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2477" name="Group 13">
            <a:extLst>
              <a:ext uri="{FF2B5EF4-FFF2-40B4-BE49-F238E27FC236}">
                <a16:creationId xmlns:a16="http://schemas.microsoft.com/office/drawing/2014/main" id="{9A9764D3-2929-4E81-9703-480E88701D35}"/>
              </a:ext>
            </a:extLst>
          </p:cNvPr>
          <p:cNvGrpSpPr>
            <a:grpSpLocks/>
          </p:cNvGrpSpPr>
          <p:nvPr/>
        </p:nvGrpSpPr>
        <p:grpSpPr bwMode="auto">
          <a:xfrm>
            <a:off x="188913" y="612775"/>
            <a:ext cx="360362" cy="287338"/>
            <a:chOff x="2296" y="2835"/>
            <a:chExt cx="151" cy="99"/>
          </a:xfrm>
        </p:grpSpPr>
        <p:sp>
          <p:nvSpPr>
            <p:cNvPr id="62478" name="Rectangle 14">
              <a:extLst>
                <a:ext uri="{FF2B5EF4-FFF2-40B4-BE49-F238E27FC236}">
                  <a16:creationId xmlns:a16="http://schemas.microsoft.com/office/drawing/2014/main" id="{B9AA034B-BD8B-4C88-A761-36243400AAD8}"/>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79" name="Oval 15">
              <a:extLst>
                <a:ext uri="{FF2B5EF4-FFF2-40B4-BE49-F238E27FC236}">
                  <a16:creationId xmlns:a16="http://schemas.microsoft.com/office/drawing/2014/main" id="{61901135-1288-4965-A1B6-CBEEDA814A9B}"/>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80" name="Line 16">
              <a:extLst>
                <a:ext uri="{FF2B5EF4-FFF2-40B4-BE49-F238E27FC236}">
                  <a16:creationId xmlns:a16="http://schemas.microsoft.com/office/drawing/2014/main" id="{B90A7361-2997-4503-9EE3-7E5D02B8C062}"/>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481" name="Line 17">
            <a:extLst>
              <a:ext uri="{FF2B5EF4-FFF2-40B4-BE49-F238E27FC236}">
                <a16:creationId xmlns:a16="http://schemas.microsoft.com/office/drawing/2014/main" id="{6E623413-BFA3-4924-A765-156924F5088D}"/>
              </a:ext>
            </a:extLst>
          </p:cNvPr>
          <p:cNvSpPr>
            <a:spLocks noChangeShapeType="1"/>
          </p:cNvSpPr>
          <p:nvPr/>
        </p:nvSpPr>
        <p:spPr bwMode="auto">
          <a:xfrm>
            <a:off x="115888" y="107950"/>
            <a:ext cx="0" cy="863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82" name="Line 18">
            <a:extLst>
              <a:ext uri="{FF2B5EF4-FFF2-40B4-BE49-F238E27FC236}">
                <a16:creationId xmlns:a16="http://schemas.microsoft.com/office/drawing/2014/main" id="{FF77A9F4-F5DA-4B52-84AC-9B6C905453FA}"/>
              </a:ext>
            </a:extLst>
          </p:cNvPr>
          <p:cNvSpPr>
            <a:spLocks noChangeShapeType="1"/>
          </p:cNvSpPr>
          <p:nvPr/>
        </p:nvSpPr>
        <p:spPr bwMode="auto">
          <a:xfrm>
            <a:off x="115888" y="107950"/>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83" name="Line 19">
            <a:extLst>
              <a:ext uri="{FF2B5EF4-FFF2-40B4-BE49-F238E27FC236}">
                <a16:creationId xmlns:a16="http://schemas.microsoft.com/office/drawing/2014/main" id="{313B210C-7E01-4FF1-8B5A-F5A6139FF00F}"/>
              </a:ext>
            </a:extLst>
          </p:cNvPr>
          <p:cNvSpPr>
            <a:spLocks noChangeShapeType="1"/>
          </p:cNvSpPr>
          <p:nvPr/>
        </p:nvSpPr>
        <p:spPr bwMode="auto">
          <a:xfrm>
            <a:off x="115888" y="973138"/>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84" name="Line 20">
            <a:extLst>
              <a:ext uri="{FF2B5EF4-FFF2-40B4-BE49-F238E27FC236}">
                <a16:creationId xmlns:a16="http://schemas.microsoft.com/office/drawing/2014/main" id="{0ED23059-DFCE-405D-A89B-D1D16D736FA7}"/>
              </a:ext>
            </a:extLst>
          </p:cNvPr>
          <p:cNvSpPr>
            <a:spLocks noChangeShapeType="1"/>
          </p:cNvSpPr>
          <p:nvPr/>
        </p:nvSpPr>
        <p:spPr bwMode="auto">
          <a:xfrm>
            <a:off x="115888" y="107950"/>
            <a:ext cx="730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485" name="Group 21">
            <a:extLst>
              <a:ext uri="{FF2B5EF4-FFF2-40B4-BE49-F238E27FC236}">
                <a16:creationId xmlns:a16="http://schemas.microsoft.com/office/drawing/2014/main" id="{7459CF6F-9993-4DA8-A394-C6371F06F248}"/>
              </a:ext>
            </a:extLst>
          </p:cNvPr>
          <p:cNvGrpSpPr>
            <a:grpSpLocks/>
          </p:cNvGrpSpPr>
          <p:nvPr/>
        </p:nvGrpSpPr>
        <p:grpSpPr bwMode="auto">
          <a:xfrm>
            <a:off x="295275" y="539750"/>
            <a:ext cx="147638" cy="63500"/>
            <a:chOff x="3884" y="748"/>
            <a:chExt cx="93" cy="40"/>
          </a:xfrm>
        </p:grpSpPr>
        <p:grpSp>
          <p:nvGrpSpPr>
            <p:cNvPr id="62486" name="Group 22">
              <a:extLst>
                <a:ext uri="{FF2B5EF4-FFF2-40B4-BE49-F238E27FC236}">
                  <a16:creationId xmlns:a16="http://schemas.microsoft.com/office/drawing/2014/main" id="{5D9290B2-F769-4CAB-8F05-8D97D1A748F3}"/>
                </a:ext>
              </a:extLst>
            </p:cNvPr>
            <p:cNvGrpSpPr>
              <a:grpSpLocks/>
            </p:cNvGrpSpPr>
            <p:nvPr/>
          </p:nvGrpSpPr>
          <p:grpSpPr bwMode="auto">
            <a:xfrm>
              <a:off x="3884" y="748"/>
              <a:ext cx="48" cy="40"/>
              <a:chOff x="2539" y="543"/>
              <a:chExt cx="48" cy="40"/>
            </a:xfrm>
          </p:grpSpPr>
          <p:sp>
            <p:nvSpPr>
              <p:cNvPr id="62487" name="Line 23">
                <a:extLst>
                  <a:ext uri="{FF2B5EF4-FFF2-40B4-BE49-F238E27FC236}">
                    <a16:creationId xmlns:a16="http://schemas.microsoft.com/office/drawing/2014/main" id="{00723291-5CFF-4228-92F0-AA7D3E3363F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88" name="Line 24">
                <a:extLst>
                  <a:ext uri="{FF2B5EF4-FFF2-40B4-BE49-F238E27FC236}">
                    <a16:creationId xmlns:a16="http://schemas.microsoft.com/office/drawing/2014/main" id="{35E8DF36-6501-4DCA-AD49-6CE6D8C757A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489" name="Group 25">
              <a:extLst>
                <a:ext uri="{FF2B5EF4-FFF2-40B4-BE49-F238E27FC236}">
                  <a16:creationId xmlns:a16="http://schemas.microsoft.com/office/drawing/2014/main" id="{38CEAAFC-0B46-4BEA-8162-23DBBE275CEB}"/>
                </a:ext>
              </a:extLst>
            </p:cNvPr>
            <p:cNvGrpSpPr>
              <a:grpSpLocks/>
            </p:cNvGrpSpPr>
            <p:nvPr/>
          </p:nvGrpSpPr>
          <p:grpSpPr bwMode="auto">
            <a:xfrm>
              <a:off x="3929" y="748"/>
              <a:ext cx="48" cy="40"/>
              <a:chOff x="2539" y="543"/>
              <a:chExt cx="48" cy="40"/>
            </a:xfrm>
          </p:grpSpPr>
          <p:sp>
            <p:nvSpPr>
              <p:cNvPr id="62490" name="Line 26">
                <a:extLst>
                  <a:ext uri="{FF2B5EF4-FFF2-40B4-BE49-F238E27FC236}">
                    <a16:creationId xmlns:a16="http://schemas.microsoft.com/office/drawing/2014/main" id="{1AC417B4-A055-41D9-9DEC-7D893A5083C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91" name="Line 27">
                <a:extLst>
                  <a:ext uri="{FF2B5EF4-FFF2-40B4-BE49-F238E27FC236}">
                    <a16:creationId xmlns:a16="http://schemas.microsoft.com/office/drawing/2014/main" id="{EE269AEE-73BA-4605-BB16-D348DBBDDA1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2492" name="Text Box 28">
            <a:extLst>
              <a:ext uri="{FF2B5EF4-FFF2-40B4-BE49-F238E27FC236}">
                <a16:creationId xmlns:a16="http://schemas.microsoft.com/office/drawing/2014/main" id="{52D1A137-6B64-494B-9640-DF479814D7D7}"/>
              </a:ext>
            </a:extLst>
          </p:cNvPr>
          <p:cNvSpPr txBox="1">
            <a:spLocks noChangeArrowheads="1"/>
          </p:cNvSpPr>
          <p:nvPr/>
        </p:nvSpPr>
        <p:spPr bwMode="auto">
          <a:xfrm>
            <a:off x="549275" y="107950"/>
            <a:ext cx="21717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CWUS-01</a:t>
            </a:r>
          </a:p>
          <a:p>
            <a:r>
              <a:rPr lang="en-GB" altLang="en-US" sz="1200" b="1"/>
              <a:t>US Armored Division 1980s</a:t>
            </a:r>
            <a:endParaRPr lang="en-GB" altLang="en-US" sz="1000" b="1"/>
          </a:p>
        </p:txBody>
      </p:sp>
      <p:grpSp>
        <p:nvGrpSpPr>
          <p:cNvPr id="62493" name="Group 29">
            <a:extLst>
              <a:ext uri="{FF2B5EF4-FFF2-40B4-BE49-F238E27FC236}">
                <a16:creationId xmlns:a16="http://schemas.microsoft.com/office/drawing/2014/main" id="{FB64D6D9-B9DC-4E5C-BCFF-87E795701858}"/>
              </a:ext>
            </a:extLst>
          </p:cNvPr>
          <p:cNvGrpSpPr>
            <a:grpSpLocks/>
          </p:cNvGrpSpPr>
          <p:nvPr/>
        </p:nvGrpSpPr>
        <p:grpSpPr bwMode="auto">
          <a:xfrm>
            <a:off x="476250" y="1331913"/>
            <a:ext cx="287338" cy="215900"/>
            <a:chOff x="2523" y="2472"/>
            <a:chExt cx="152" cy="99"/>
          </a:xfrm>
        </p:grpSpPr>
        <p:sp>
          <p:nvSpPr>
            <p:cNvPr id="62494" name="Rectangle 30">
              <a:extLst>
                <a:ext uri="{FF2B5EF4-FFF2-40B4-BE49-F238E27FC236}">
                  <a16:creationId xmlns:a16="http://schemas.microsoft.com/office/drawing/2014/main" id="{B08A571F-214B-418C-B4BC-DA29D68CD6EC}"/>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95" name="Oval 31">
              <a:extLst>
                <a:ext uri="{FF2B5EF4-FFF2-40B4-BE49-F238E27FC236}">
                  <a16:creationId xmlns:a16="http://schemas.microsoft.com/office/drawing/2014/main" id="{F10345A8-F3D1-452E-882D-95BA317FCB64}"/>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96" name="Line 32">
              <a:extLst>
                <a:ext uri="{FF2B5EF4-FFF2-40B4-BE49-F238E27FC236}">
                  <a16:creationId xmlns:a16="http://schemas.microsoft.com/office/drawing/2014/main" id="{FF9AE3F8-D211-4DE3-90A9-B07D76350E94}"/>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97" name="Line 33">
              <a:extLst>
                <a:ext uri="{FF2B5EF4-FFF2-40B4-BE49-F238E27FC236}">
                  <a16:creationId xmlns:a16="http://schemas.microsoft.com/office/drawing/2014/main" id="{FE3EF3E0-6C9F-487F-A2F5-D4E5A172C3C2}"/>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498" name="Text Box 34">
            <a:extLst>
              <a:ext uri="{FF2B5EF4-FFF2-40B4-BE49-F238E27FC236}">
                <a16:creationId xmlns:a16="http://schemas.microsoft.com/office/drawing/2014/main" id="{61C5C611-7DF4-4DDE-A286-128CE08495B0}"/>
              </a:ext>
            </a:extLst>
          </p:cNvPr>
          <p:cNvSpPr txBox="1">
            <a:spLocks noChangeArrowheads="1"/>
          </p:cNvSpPr>
          <p:nvPr/>
        </p:nvSpPr>
        <p:spPr bwMode="auto">
          <a:xfrm>
            <a:off x="549275" y="539750"/>
            <a:ext cx="22447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CWUS-01</a:t>
            </a:r>
          </a:p>
          <a:p>
            <a:r>
              <a:rPr lang="en-GB" altLang="en-US" sz="1200" b="1"/>
              <a:t>US Cavalry Division 1980s</a:t>
            </a:r>
            <a:r>
              <a:rPr lang="en-GB" altLang="en-US" sz="1000" b="1"/>
              <a:t> </a:t>
            </a:r>
            <a:r>
              <a:rPr lang="en-GB" altLang="en-US" b="1"/>
              <a:t>(a)</a:t>
            </a:r>
            <a:endParaRPr lang="en-GB" altLang="en-US" sz="1000" b="1"/>
          </a:p>
        </p:txBody>
      </p:sp>
      <p:sp>
        <p:nvSpPr>
          <p:cNvPr id="62499" name="Text Box 35">
            <a:extLst>
              <a:ext uri="{FF2B5EF4-FFF2-40B4-BE49-F238E27FC236}">
                <a16:creationId xmlns:a16="http://schemas.microsoft.com/office/drawing/2014/main" id="{2141D586-E327-4707-9BF4-C5F0C8AA2220}"/>
              </a:ext>
            </a:extLst>
          </p:cNvPr>
          <p:cNvSpPr txBox="1">
            <a:spLocks noChangeArrowheads="1"/>
          </p:cNvSpPr>
          <p:nvPr/>
        </p:nvSpPr>
        <p:spPr bwMode="auto">
          <a:xfrm>
            <a:off x="3716338" y="207963"/>
            <a:ext cx="3025775" cy="864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1st Cavalry Division (a REFORGER formation assigned to III Corps in the USA) was simply an Armored Division with a historical title.  Many of its constituent Armored and Mech Infantry Battalions were converted from old Cavalry Regiments and similarly retained the historical title of ‘Cavalry’, even though they didn’t function as reconnaissance troops.  </a:t>
            </a:r>
          </a:p>
          <a:p>
            <a:endParaRPr lang="en-GB" altLang="en-US"/>
          </a:p>
          <a:p>
            <a:r>
              <a:rPr lang="en-GB" altLang="en-US" b="1"/>
              <a:t>(b) </a:t>
            </a:r>
            <a:r>
              <a:rPr lang="en-GB" altLang="en-US"/>
              <a:t>Brigades within a division were normally numbered 1st, 2nd or 3rd Brigades of a particular division.  ‘Combat Maneuver Battalions’ (i.e. Armor or Mech Infantry) were then distributed to the Brigades as required by the tactical situation.  An Armored Division initially had </a:t>
            </a:r>
            <a:r>
              <a:rPr lang="en-GB" altLang="en-US" b="1"/>
              <a:t>x6 Armored </a:t>
            </a:r>
            <a:r>
              <a:rPr lang="en-GB" altLang="en-US"/>
              <a:t>and </a:t>
            </a:r>
            <a:r>
              <a:rPr lang="en-GB" altLang="en-US" b="1"/>
              <a:t>x5 Mech Infantry Battalions</a:t>
            </a:r>
            <a:r>
              <a:rPr lang="en-GB" altLang="en-US"/>
              <a:t>.  However, one Mech Infantry Battalion was deleted under the ‘Division 86’ reorganisation, which gave Armoured Divisions </a:t>
            </a:r>
            <a:r>
              <a:rPr lang="en-GB" altLang="en-US" b="1"/>
              <a:t>x6 Armoured</a:t>
            </a:r>
            <a:r>
              <a:rPr lang="en-GB" altLang="en-US"/>
              <a:t> and</a:t>
            </a:r>
            <a:r>
              <a:rPr lang="en-GB" altLang="en-US" b="1"/>
              <a:t> x4 Mech Infantry Battalions</a:t>
            </a:r>
            <a:r>
              <a:rPr lang="en-GB" altLang="en-US"/>
              <a:t>.  </a:t>
            </a:r>
          </a:p>
          <a:p>
            <a:endParaRPr lang="en-GB" altLang="en-US"/>
          </a:p>
          <a:p>
            <a:r>
              <a:rPr lang="en-GB" altLang="en-US" b="1"/>
              <a:t>(c) </a:t>
            </a:r>
            <a:r>
              <a:rPr lang="en-GB" altLang="en-US"/>
              <a:t>Generally only Independent (‘Separate’ in US parlance) Brigades would be assigned ‘Armored’ or ‘Mechanised’ designations and individual numbers.  However, the exception to this rule was National Guard Brigades assigned to REFORGER divisions, which would come with their own unit identity (e.g. ‘48th Mech Infantry Brigade, Georgia National Guard’ would become ‘3rd Brigade, 24th Infantry Division’ in wartime).  However, all this was academic in wartime, as units would get quickly mixed up as battlegroups would be formed, dispersed and then re-formed as the mission dictated.  </a:t>
            </a:r>
          </a:p>
          <a:p>
            <a:endParaRPr lang="en-GB" altLang="en-US"/>
          </a:p>
          <a:p>
            <a:r>
              <a:rPr lang="en-GB" altLang="en-US" b="1"/>
              <a:t>(d) </a:t>
            </a:r>
            <a:r>
              <a:rPr lang="en-GB" altLang="en-US"/>
              <a:t>A 4th (Aviation) Brigade was formed in each division as part of the ‘Division 86’ reorganisation.  In peacetime the 4th (Aviation) Brigade held administrative responsibility for the Divisional Armoured Cavalry Squadron and the division’s aviation assets.  However, in wartime the brigade would function like any other in the division and would share, mix and match the division’s Combat Maneuver Battalions, Cavalry Squadron and aviation assets as required by the tactical situation.</a:t>
            </a:r>
          </a:p>
          <a:p>
            <a:endParaRPr lang="en-GB" altLang="en-US"/>
          </a:p>
          <a:p>
            <a:r>
              <a:rPr lang="en-GB" altLang="en-US" b="1"/>
              <a:t>(e) </a:t>
            </a:r>
            <a:r>
              <a:rPr lang="en-GB" altLang="en-US"/>
              <a:t>These elements were distributed among the division’s brigades as required.</a:t>
            </a:r>
          </a:p>
          <a:p>
            <a:endParaRPr lang="en-GB" altLang="en-US"/>
          </a:p>
          <a:p>
            <a:r>
              <a:rPr lang="en-GB" altLang="en-US" b="1"/>
              <a:t>(f) x1 Mech Infantry Battalion</a:t>
            </a:r>
            <a:r>
              <a:rPr lang="en-GB" altLang="en-US"/>
              <a:t> was deleted under the ‘Division 86’ reorganisation (see above).</a:t>
            </a:r>
          </a:p>
          <a:p>
            <a:endParaRPr lang="en-GB" altLang="en-US"/>
          </a:p>
          <a:p>
            <a:r>
              <a:rPr lang="en-GB" altLang="en-US" b="1"/>
              <a:t>(g) </a:t>
            </a:r>
            <a:r>
              <a:rPr lang="en-GB" altLang="en-US"/>
              <a:t>Mid-1980s: Heavy Artillery Battalions were all massed in the Corps Artillery Brigades (</a:t>
            </a:r>
            <a:r>
              <a:rPr lang="en-GB" altLang="en-US" b="1"/>
              <a:t>x2 </a:t>
            </a:r>
            <a:r>
              <a:rPr lang="en-GB" altLang="en-US"/>
              <a:t>in each Corps – see FSE CWUS-11).  Replace with </a:t>
            </a:r>
            <a:r>
              <a:rPr lang="en-GB" altLang="en-US" b="1"/>
              <a:t>x1 MLRS Battery</a:t>
            </a:r>
            <a:r>
              <a:rPr lang="en-GB" altLang="en-US"/>
              <a:t> (FSE CWUS-10).</a:t>
            </a:r>
          </a:p>
          <a:p>
            <a:endParaRPr lang="en-GB" altLang="en-US"/>
          </a:p>
          <a:p>
            <a:r>
              <a:rPr lang="en-GB" altLang="en-US" b="1"/>
              <a:t>(h) </a:t>
            </a:r>
            <a:r>
              <a:rPr lang="en-GB" altLang="en-US"/>
              <a:t>Early-1980s: May replace AH-1S Cobra with:</a:t>
            </a:r>
          </a:p>
          <a:p>
            <a:r>
              <a:rPr lang="en-GB" altLang="en-US"/>
              <a:t>     AH-1S Enhance Cobra Attack Helicopter              CWUS-62</a:t>
            </a:r>
          </a:p>
          <a:p>
            <a:endParaRPr lang="en-GB" altLang="en-US"/>
          </a:p>
          <a:p>
            <a:r>
              <a:rPr lang="en-GB" altLang="en-US" b="1"/>
              <a:t>(i) </a:t>
            </a:r>
            <a:r>
              <a:rPr lang="en-GB" altLang="en-US"/>
              <a:t>Late-1980s: May replace </a:t>
            </a:r>
            <a:r>
              <a:rPr lang="en-GB" altLang="en-US" b="1"/>
              <a:t>x10 </a:t>
            </a:r>
            <a:r>
              <a:rPr lang="en-GB" altLang="en-US"/>
              <a:t>AH-1S Cobra with:</a:t>
            </a:r>
          </a:p>
          <a:p>
            <a:r>
              <a:rPr lang="en-GB" altLang="en-US" b="1"/>
              <a:t>     </a:t>
            </a:r>
            <a:r>
              <a:rPr lang="en-GB" altLang="en-US"/>
              <a:t>AH-64 Apache Attack Helicopter                           CWUS-65</a:t>
            </a:r>
          </a:p>
          <a:p>
            <a:endParaRPr lang="en-GB" altLang="en-US"/>
          </a:p>
          <a:p>
            <a:r>
              <a:rPr lang="en-GB" altLang="en-US" b="1"/>
              <a:t>(j) </a:t>
            </a:r>
            <a:r>
              <a:rPr lang="en-GB" altLang="en-US"/>
              <a:t>Late-1980s: May replace </a:t>
            </a:r>
            <a:r>
              <a:rPr lang="en-GB" altLang="en-US" b="1"/>
              <a:t>x3 </a:t>
            </a:r>
            <a:r>
              <a:rPr lang="en-GB" altLang="en-US"/>
              <a:t>OH-58 Kiowa with:</a:t>
            </a:r>
          </a:p>
          <a:p>
            <a:r>
              <a:rPr lang="en-GB" altLang="en-US"/>
              <a:t>     OH-58D Kiowa Warrior Observation Helicopter    CWUS-58</a:t>
            </a:r>
          </a:p>
          <a:p>
            <a:endParaRPr lang="en-GB" altLang="en-US"/>
          </a:p>
          <a:p>
            <a:r>
              <a:rPr lang="en-GB" altLang="en-US" b="1"/>
              <a:t>(k) </a:t>
            </a:r>
            <a:r>
              <a:rPr lang="en-GB" altLang="en-US"/>
              <a:t>From early 1980s: May replace </a:t>
            </a:r>
            <a:r>
              <a:rPr lang="en-GB" altLang="en-US" b="1"/>
              <a:t>x7 </a:t>
            </a:r>
            <a:r>
              <a:rPr lang="en-GB" altLang="en-US"/>
              <a:t>UH-1H/D Iroquois with:</a:t>
            </a:r>
          </a:p>
          <a:p>
            <a:r>
              <a:rPr lang="en-GB" altLang="en-US"/>
              <a:t>     UH-60 Blackhawk Utility Helicopter                       CWUS-60</a:t>
            </a:r>
          </a:p>
          <a:p>
            <a:endParaRPr lang="en-GB" altLang="en-US"/>
          </a:p>
          <a:p>
            <a:r>
              <a:rPr lang="en-GB" altLang="en-US" b="1"/>
              <a:t>(l) </a:t>
            </a:r>
            <a:r>
              <a:rPr lang="en-GB" altLang="en-US"/>
              <a:t>The divisional Combat Engineer Battalion also had a Bridging Company not shown here.  Each Corps also had a Combat Engineer Brigade of three battalions, plus two additional Bridging Companies.</a:t>
            </a:r>
          </a:p>
          <a:p>
            <a:endParaRPr lang="en-GB" altLang="en-US" b="1"/>
          </a:p>
          <a:p>
            <a:r>
              <a:rPr lang="en-GB" altLang="en-US" b="1"/>
              <a:t>(m) </a:t>
            </a:r>
            <a:r>
              <a:rPr lang="en-GB" altLang="en-US"/>
              <a:t>Each Corps also had an independent Combat Aviation Brigade (BG CWUS-27).</a:t>
            </a:r>
          </a:p>
          <a:p>
            <a:endParaRPr lang="en-GB" altLang="en-US"/>
          </a:p>
          <a:p>
            <a:r>
              <a:rPr lang="en-GB" altLang="en-US" b="1"/>
              <a:t>(n) </a:t>
            </a:r>
            <a:r>
              <a:rPr lang="en-GB" altLang="en-US"/>
              <a:t>Each Corps also possessed an Armoured Cavalry Regiment (BG CWUS-12).</a:t>
            </a:r>
            <a:endParaRPr lang="en-GB" altLang="en-US" b="1"/>
          </a:p>
        </p:txBody>
      </p:sp>
      <p:grpSp>
        <p:nvGrpSpPr>
          <p:cNvPr id="62500" name="Group 36">
            <a:extLst>
              <a:ext uri="{FF2B5EF4-FFF2-40B4-BE49-F238E27FC236}">
                <a16:creationId xmlns:a16="http://schemas.microsoft.com/office/drawing/2014/main" id="{7BEFB1CC-801D-48E0-A575-3F570A8B5FC6}"/>
              </a:ext>
            </a:extLst>
          </p:cNvPr>
          <p:cNvGrpSpPr>
            <a:grpSpLocks/>
          </p:cNvGrpSpPr>
          <p:nvPr/>
        </p:nvGrpSpPr>
        <p:grpSpPr bwMode="auto">
          <a:xfrm>
            <a:off x="582613" y="1260475"/>
            <a:ext cx="76200" cy="63500"/>
            <a:chOff x="2539" y="543"/>
            <a:chExt cx="48" cy="40"/>
          </a:xfrm>
        </p:grpSpPr>
        <p:sp>
          <p:nvSpPr>
            <p:cNvPr id="62501" name="Line 37">
              <a:extLst>
                <a:ext uri="{FF2B5EF4-FFF2-40B4-BE49-F238E27FC236}">
                  <a16:creationId xmlns:a16="http://schemas.microsoft.com/office/drawing/2014/main" id="{27261DD3-F0A9-43F3-9953-85C3EE92516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02" name="Line 38">
              <a:extLst>
                <a:ext uri="{FF2B5EF4-FFF2-40B4-BE49-F238E27FC236}">
                  <a16:creationId xmlns:a16="http://schemas.microsoft.com/office/drawing/2014/main" id="{6855B46E-2DAE-4245-A466-9D807CE8730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503" name="Text Box 39">
            <a:extLst>
              <a:ext uri="{FF2B5EF4-FFF2-40B4-BE49-F238E27FC236}">
                <a16:creationId xmlns:a16="http://schemas.microsoft.com/office/drawing/2014/main" id="{35428841-244C-4A6D-915C-B6747530871C}"/>
              </a:ext>
            </a:extLst>
          </p:cNvPr>
          <p:cNvSpPr txBox="1">
            <a:spLocks noChangeArrowheads="1"/>
          </p:cNvSpPr>
          <p:nvPr/>
        </p:nvSpPr>
        <p:spPr bwMode="auto">
          <a:xfrm>
            <a:off x="765175" y="971550"/>
            <a:ext cx="2994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(BRIGADE HEADQUARTERS)</a:t>
            </a:r>
          </a:p>
        </p:txBody>
      </p:sp>
      <p:sp>
        <p:nvSpPr>
          <p:cNvPr id="62504" name="Line 40">
            <a:extLst>
              <a:ext uri="{FF2B5EF4-FFF2-40B4-BE49-F238E27FC236}">
                <a16:creationId xmlns:a16="http://schemas.microsoft.com/office/drawing/2014/main" id="{373A15AF-5B63-4C81-87CF-A4616355F199}"/>
              </a:ext>
            </a:extLst>
          </p:cNvPr>
          <p:cNvSpPr>
            <a:spLocks noChangeShapeType="1"/>
          </p:cNvSpPr>
          <p:nvPr/>
        </p:nvSpPr>
        <p:spPr bwMode="auto">
          <a:xfrm>
            <a:off x="331788" y="14049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05" name="Text Box 41">
            <a:extLst>
              <a:ext uri="{FF2B5EF4-FFF2-40B4-BE49-F238E27FC236}">
                <a16:creationId xmlns:a16="http://schemas.microsoft.com/office/drawing/2014/main" id="{04EAD768-1782-444C-AA7B-69488114C716}"/>
              </a:ext>
            </a:extLst>
          </p:cNvPr>
          <p:cNvSpPr txBox="1">
            <a:spLocks noChangeArrowheads="1"/>
          </p:cNvSpPr>
          <p:nvPr/>
        </p:nvSpPr>
        <p:spPr bwMode="auto">
          <a:xfrm>
            <a:off x="765175" y="1187450"/>
            <a:ext cx="2370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CWUS-03</a:t>
            </a:r>
          </a:p>
          <a:p>
            <a:r>
              <a:rPr lang="en-GB" altLang="en-US" sz="1000" b="1"/>
              <a:t>x3 Heavy Brigade Headquarters </a:t>
            </a:r>
            <a:r>
              <a:rPr lang="en-GB" altLang="en-US" b="1"/>
              <a:t>(bcd)</a:t>
            </a:r>
            <a:endParaRPr lang="en-GB" altLang="en-US" sz="1000" b="1"/>
          </a:p>
        </p:txBody>
      </p:sp>
      <p:grpSp>
        <p:nvGrpSpPr>
          <p:cNvPr id="62506" name="Group 42">
            <a:extLst>
              <a:ext uri="{FF2B5EF4-FFF2-40B4-BE49-F238E27FC236}">
                <a16:creationId xmlns:a16="http://schemas.microsoft.com/office/drawing/2014/main" id="{DFF5A140-9148-443F-B1FE-651124F168CE}"/>
              </a:ext>
            </a:extLst>
          </p:cNvPr>
          <p:cNvGrpSpPr>
            <a:grpSpLocks/>
          </p:cNvGrpSpPr>
          <p:nvPr/>
        </p:nvGrpSpPr>
        <p:grpSpPr bwMode="auto">
          <a:xfrm>
            <a:off x="476250" y="2411413"/>
            <a:ext cx="288925" cy="215900"/>
            <a:chOff x="2341" y="3016"/>
            <a:chExt cx="154" cy="100"/>
          </a:xfrm>
        </p:grpSpPr>
        <p:sp>
          <p:nvSpPr>
            <p:cNvPr id="62507" name="Rectangle 43">
              <a:extLst>
                <a:ext uri="{FF2B5EF4-FFF2-40B4-BE49-F238E27FC236}">
                  <a16:creationId xmlns:a16="http://schemas.microsoft.com/office/drawing/2014/main" id="{DE9A4CE3-DC9F-4205-832C-2C89DA58411A}"/>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508" name="Group 44">
              <a:extLst>
                <a:ext uri="{FF2B5EF4-FFF2-40B4-BE49-F238E27FC236}">
                  <a16:creationId xmlns:a16="http://schemas.microsoft.com/office/drawing/2014/main" id="{7FF1176A-C10C-49EE-ACCC-E8ED6A3AC207}"/>
                </a:ext>
              </a:extLst>
            </p:cNvPr>
            <p:cNvGrpSpPr>
              <a:grpSpLocks/>
            </p:cNvGrpSpPr>
            <p:nvPr/>
          </p:nvGrpSpPr>
          <p:grpSpPr bwMode="auto">
            <a:xfrm>
              <a:off x="2363" y="3033"/>
              <a:ext cx="110" cy="63"/>
              <a:chOff x="691" y="3359"/>
              <a:chExt cx="136" cy="90"/>
            </a:xfrm>
          </p:grpSpPr>
          <p:sp>
            <p:nvSpPr>
              <p:cNvPr id="62509" name="Line 45">
                <a:extLst>
                  <a:ext uri="{FF2B5EF4-FFF2-40B4-BE49-F238E27FC236}">
                    <a16:creationId xmlns:a16="http://schemas.microsoft.com/office/drawing/2014/main" id="{53645D0F-4491-446D-8073-513AF70F65B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10" name="Line 46">
                <a:extLst>
                  <a:ext uri="{FF2B5EF4-FFF2-40B4-BE49-F238E27FC236}">
                    <a16:creationId xmlns:a16="http://schemas.microsoft.com/office/drawing/2014/main" id="{14B0F3C2-336B-45DD-AEE7-5C8ECD9A852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11" name="Line 47">
                <a:extLst>
                  <a:ext uri="{FF2B5EF4-FFF2-40B4-BE49-F238E27FC236}">
                    <a16:creationId xmlns:a16="http://schemas.microsoft.com/office/drawing/2014/main" id="{B58AC7F7-8BD1-4D3C-9BAA-CCF57FAEBC0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12" name="Line 48">
                <a:extLst>
                  <a:ext uri="{FF2B5EF4-FFF2-40B4-BE49-F238E27FC236}">
                    <a16:creationId xmlns:a16="http://schemas.microsoft.com/office/drawing/2014/main" id="{4B414300-1C67-486E-A9DE-3EBE115B7C3F}"/>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2513" name="Group 49">
            <a:extLst>
              <a:ext uri="{FF2B5EF4-FFF2-40B4-BE49-F238E27FC236}">
                <a16:creationId xmlns:a16="http://schemas.microsoft.com/office/drawing/2014/main" id="{6B67453E-386B-4DA0-ABCC-9F0A96D01A2D}"/>
              </a:ext>
            </a:extLst>
          </p:cNvPr>
          <p:cNvGrpSpPr>
            <a:grpSpLocks/>
          </p:cNvGrpSpPr>
          <p:nvPr/>
        </p:nvGrpSpPr>
        <p:grpSpPr bwMode="auto">
          <a:xfrm>
            <a:off x="582613" y="2339975"/>
            <a:ext cx="76200" cy="63500"/>
            <a:chOff x="2539" y="543"/>
            <a:chExt cx="48" cy="40"/>
          </a:xfrm>
        </p:grpSpPr>
        <p:sp>
          <p:nvSpPr>
            <p:cNvPr id="62514" name="Line 50">
              <a:extLst>
                <a:ext uri="{FF2B5EF4-FFF2-40B4-BE49-F238E27FC236}">
                  <a16:creationId xmlns:a16="http://schemas.microsoft.com/office/drawing/2014/main" id="{792FA5A0-EC4C-42AE-8DD4-7FFC9291261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15" name="Line 51">
              <a:extLst>
                <a:ext uri="{FF2B5EF4-FFF2-40B4-BE49-F238E27FC236}">
                  <a16:creationId xmlns:a16="http://schemas.microsoft.com/office/drawing/2014/main" id="{B0DA9F24-99ED-4267-BBA3-8EAA18D7466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516" name="Text Box 52">
            <a:extLst>
              <a:ext uri="{FF2B5EF4-FFF2-40B4-BE49-F238E27FC236}">
                <a16:creationId xmlns:a16="http://schemas.microsoft.com/office/drawing/2014/main" id="{1D689255-E715-4A0C-8EC4-0F6A531139F4}"/>
              </a:ext>
            </a:extLst>
          </p:cNvPr>
          <p:cNvSpPr txBox="1">
            <a:spLocks noChangeArrowheads="1"/>
          </p:cNvSpPr>
          <p:nvPr/>
        </p:nvSpPr>
        <p:spPr bwMode="auto">
          <a:xfrm>
            <a:off x="765175" y="2268538"/>
            <a:ext cx="2859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CWUS-03</a:t>
            </a:r>
          </a:p>
          <a:p>
            <a:r>
              <a:rPr lang="en-GB" altLang="en-US" sz="1000" b="1"/>
              <a:t>Up to x1 Aviation Brigade Headquarters </a:t>
            </a:r>
            <a:r>
              <a:rPr lang="en-GB" altLang="en-US" b="1"/>
              <a:t>(bcd)</a:t>
            </a:r>
          </a:p>
        </p:txBody>
      </p:sp>
      <p:sp>
        <p:nvSpPr>
          <p:cNvPr id="62517" name="Line 53">
            <a:extLst>
              <a:ext uri="{FF2B5EF4-FFF2-40B4-BE49-F238E27FC236}">
                <a16:creationId xmlns:a16="http://schemas.microsoft.com/office/drawing/2014/main" id="{50568175-1152-4B96-935B-48F08C6445DB}"/>
              </a:ext>
            </a:extLst>
          </p:cNvPr>
          <p:cNvSpPr>
            <a:spLocks noChangeShapeType="1"/>
          </p:cNvSpPr>
          <p:nvPr/>
        </p:nvSpPr>
        <p:spPr bwMode="auto">
          <a:xfrm>
            <a:off x="333375" y="24844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18" name="Group 54">
            <a:extLst>
              <a:ext uri="{FF2B5EF4-FFF2-40B4-BE49-F238E27FC236}">
                <a16:creationId xmlns:a16="http://schemas.microsoft.com/office/drawing/2014/main" id="{3D4D094C-26EF-4574-A300-C7D97F787ED4}"/>
              </a:ext>
            </a:extLst>
          </p:cNvPr>
          <p:cNvGrpSpPr>
            <a:grpSpLocks/>
          </p:cNvGrpSpPr>
          <p:nvPr/>
        </p:nvGrpSpPr>
        <p:grpSpPr bwMode="auto">
          <a:xfrm>
            <a:off x="476250" y="4932363"/>
            <a:ext cx="288925" cy="215900"/>
            <a:chOff x="2523" y="3016"/>
            <a:chExt cx="151" cy="98"/>
          </a:xfrm>
        </p:grpSpPr>
        <p:sp>
          <p:nvSpPr>
            <p:cNvPr id="62519" name="Rectangle 55">
              <a:extLst>
                <a:ext uri="{FF2B5EF4-FFF2-40B4-BE49-F238E27FC236}">
                  <a16:creationId xmlns:a16="http://schemas.microsoft.com/office/drawing/2014/main" id="{D224F530-473B-4ACE-969E-37F6CBAE3896}"/>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20" name="Oval 56">
              <a:extLst>
                <a:ext uri="{FF2B5EF4-FFF2-40B4-BE49-F238E27FC236}">
                  <a16:creationId xmlns:a16="http://schemas.microsoft.com/office/drawing/2014/main" id="{16193432-E8E9-4A8A-97F6-523B4F8DD2ED}"/>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21" name="Line 57">
              <a:extLst>
                <a:ext uri="{FF2B5EF4-FFF2-40B4-BE49-F238E27FC236}">
                  <a16:creationId xmlns:a16="http://schemas.microsoft.com/office/drawing/2014/main" id="{FE6DDB73-6C43-4B25-B784-AFF4CF0B7A38}"/>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22" name="Line 58">
              <a:extLst>
                <a:ext uri="{FF2B5EF4-FFF2-40B4-BE49-F238E27FC236}">
                  <a16:creationId xmlns:a16="http://schemas.microsoft.com/office/drawing/2014/main" id="{0BE2D008-6B35-452F-9FE0-DC28E2277708}"/>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23" name="Line 59">
              <a:extLst>
                <a:ext uri="{FF2B5EF4-FFF2-40B4-BE49-F238E27FC236}">
                  <a16:creationId xmlns:a16="http://schemas.microsoft.com/office/drawing/2014/main" id="{8CDA3D6C-D8C5-4F59-AE19-DF22CB359D54}"/>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24" name="Line 60">
              <a:extLst>
                <a:ext uri="{FF2B5EF4-FFF2-40B4-BE49-F238E27FC236}">
                  <a16:creationId xmlns:a16="http://schemas.microsoft.com/office/drawing/2014/main" id="{5052C8AD-E496-4E97-A1F8-7D3D95678CD1}"/>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25" name="Line 61">
            <a:extLst>
              <a:ext uri="{FF2B5EF4-FFF2-40B4-BE49-F238E27FC236}">
                <a16:creationId xmlns:a16="http://schemas.microsoft.com/office/drawing/2014/main" id="{03E0726D-4990-4E5A-A610-6F1E06654962}"/>
              </a:ext>
            </a:extLst>
          </p:cNvPr>
          <p:cNvSpPr>
            <a:spLocks noChangeShapeType="1"/>
          </p:cNvSpPr>
          <p:nvPr/>
        </p:nvSpPr>
        <p:spPr bwMode="auto">
          <a:xfrm>
            <a:off x="333375" y="5003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26" name="Line 62">
            <a:extLst>
              <a:ext uri="{FF2B5EF4-FFF2-40B4-BE49-F238E27FC236}">
                <a16:creationId xmlns:a16="http://schemas.microsoft.com/office/drawing/2014/main" id="{DCCFD136-3C7D-4F10-9841-0C962B296F74}"/>
              </a:ext>
            </a:extLst>
          </p:cNvPr>
          <p:cNvSpPr>
            <a:spLocks noChangeShapeType="1"/>
          </p:cNvSpPr>
          <p:nvPr/>
        </p:nvSpPr>
        <p:spPr bwMode="auto">
          <a:xfrm>
            <a:off x="836613" y="18351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27" name="Group 63">
            <a:extLst>
              <a:ext uri="{FF2B5EF4-FFF2-40B4-BE49-F238E27FC236}">
                <a16:creationId xmlns:a16="http://schemas.microsoft.com/office/drawing/2014/main" id="{05FD0A6E-D6F6-4FBE-8A47-11DB98469468}"/>
              </a:ext>
            </a:extLst>
          </p:cNvPr>
          <p:cNvGrpSpPr>
            <a:grpSpLocks/>
          </p:cNvGrpSpPr>
          <p:nvPr/>
        </p:nvGrpSpPr>
        <p:grpSpPr bwMode="auto">
          <a:xfrm>
            <a:off x="765175" y="1692275"/>
            <a:ext cx="231775" cy="157163"/>
            <a:chOff x="933" y="149"/>
            <a:chExt cx="146" cy="99"/>
          </a:xfrm>
        </p:grpSpPr>
        <p:sp>
          <p:nvSpPr>
            <p:cNvPr id="62528" name="Rectangle 64">
              <a:extLst>
                <a:ext uri="{FF2B5EF4-FFF2-40B4-BE49-F238E27FC236}">
                  <a16:creationId xmlns:a16="http://schemas.microsoft.com/office/drawing/2014/main" id="{95D02152-1E8A-4799-B331-4821810F2D5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29" name="Text Box 65">
              <a:extLst>
                <a:ext uri="{FF2B5EF4-FFF2-40B4-BE49-F238E27FC236}">
                  <a16:creationId xmlns:a16="http://schemas.microsoft.com/office/drawing/2014/main" id="{69B25398-6DCA-4FAE-ADE4-B25FC393995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62530" name="Line 66">
            <a:extLst>
              <a:ext uri="{FF2B5EF4-FFF2-40B4-BE49-F238E27FC236}">
                <a16:creationId xmlns:a16="http://schemas.microsoft.com/office/drawing/2014/main" id="{765D3AFB-2E0F-4BEA-AF0C-9520B9A95943}"/>
              </a:ext>
            </a:extLst>
          </p:cNvPr>
          <p:cNvSpPr>
            <a:spLocks noChangeShapeType="1"/>
          </p:cNvSpPr>
          <p:nvPr/>
        </p:nvSpPr>
        <p:spPr bwMode="auto">
          <a:xfrm>
            <a:off x="620713" y="17637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31" name="Group 67">
            <a:extLst>
              <a:ext uri="{FF2B5EF4-FFF2-40B4-BE49-F238E27FC236}">
                <a16:creationId xmlns:a16="http://schemas.microsoft.com/office/drawing/2014/main" id="{6356E6DE-30F7-4BA8-AD8D-E2B671EC3823}"/>
              </a:ext>
            </a:extLst>
          </p:cNvPr>
          <p:cNvGrpSpPr>
            <a:grpSpLocks/>
          </p:cNvGrpSpPr>
          <p:nvPr/>
        </p:nvGrpSpPr>
        <p:grpSpPr bwMode="auto">
          <a:xfrm>
            <a:off x="842963" y="1619250"/>
            <a:ext cx="74612" cy="26988"/>
            <a:chOff x="2373" y="1404"/>
            <a:chExt cx="47" cy="17"/>
          </a:xfrm>
        </p:grpSpPr>
        <p:sp>
          <p:nvSpPr>
            <p:cNvPr id="62532" name="Oval 68">
              <a:extLst>
                <a:ext uri="{FF2B5EF4-FFF2-40B4-BE49-F238E27FC236}">
                  <a16:creationId xmlns:a16="http://schemas.microsoft.com/office/drawing/2014/main" id="{CFAF1FEE-972F-4525-9C78-9358410226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533" name="Oval 69">
              <a:extLst>
                <a:ext uri="{FF2B5EF4-FFF2-40B4-BE49-F238E27FC236}">
                  <a16:creationId xmlns:a16="http://schemas.microsoft.com/office/drawing/2014/main" id="{EC45995B-12B7-45C2-8CAE-07DB827FA9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534" name="Text Box 70">
            <a:extLst>
              <a:ext uri="{FF2B5EF4-FFF2-40B4-BE49-F238E27FC236}">
                <a16:creationId xmlns:a16="http://schemas.microsoft.com/office/drawing/2014/main" id="{9EF7564C-5BE0-4134-8D09-3AFF98E7610C}"/>
              </a:ext>
            </a:extLst>
          </p:cNvPr>
          <p:cNvSpPr txBox="1">
            <a:spLocks noChangeArrowheads="1"/>
          </p:cNvSpPr>
          <p:nvPr/>
        </p:nvSpPr>
        <p:spPr bwMode="auto">
          <a:xfrm>
            <a:off x="981075" y="1547813"/>
            <a:ext cx="2487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62535" name="Group 71">
            <a:extLst>
              <a:ext uri="{FF2B5EF4-FFF2-40B4-BE49-F238E27FC236}">
                <a16:creationId xmlns:a16="http://schemas.microsoft.com/office/drawing/2014/main" id="{9DDBB94C-0FF7-4DBC-84E3-4D60D2EBB3E7}"/>
              </a:ext>
            </a:extLst>
          </p:cNvPr>
          <p:cNvGrpSpPr>
            <a:grpSpLocks/>
          </p:cNvGrpSpPr>
          <p:nvPr/>
        </p:nvGrpSpPr>
        <p:grpSpPr bwMode="auto">
          <a:xfrm>
            <a:off x="842963" y="1908175"/>
            <a:ext cx="74612" cy="26988"/>
            <a:chOff x="2373" y="1404"/>
            <a:chExt cx="47" cy="17"/>
          </a:xfrm>
        </p:grpSpPr>
        <p:sp>
          <p:nvSpPr>
            <p:cNvPr id="62536" name="Oval 72">
              <a:extLst>
                <a:ext uri="{FF2B5EF4-FFF2-40B4-BE49-F238E27FC236}">
                  <a16:creationId xmlns:a16="http://schemas.microsoft.com/office/drawing/2014/main" id="{E27A76DB-6AE9-4916-9A05-70768B43F2B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537" name="Oval 73">
              <a:extLst>
                <a:ext uri="{FF2B5EF4-FFF2-40B4-BE49-F238E27FC236}">
                  <a16:creationId xmlns:a16="http://schemas.microsoft.com/office/drawing/2014/main" id="{2AF8118B-1D00-4B72-9EA9-ED982794FCD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2538" name="Group 74">
            <a:extLst>
              <a:ext uri="{FF2B5EF4-FFF2-40B4-BE49-F238E27FC236}">
                <a16:creationId xmlns:a16="http://schemas.microsoft.com/office/drawing/2014/main" id="{272A6D7D-ACAC-45A0-B53B-0181FF77047D}"/>
              </a:ext>
            </a:extLst>
          </p:cNvPr>
          <p:cNvGrpSpPr>
            <a:grpSpLocks/>
          </p:cNvGrpSpPr>
          <p:nvPr/>
        </p:nvGrpSpPr>
        <p:grpSpPr bwMode="auto">
          <a:xfrm>
            <a:off x="765175" y="1979613"/>
            <a:ext cx="241300" cy="157162"/>
            <a:chOff x="2523" y="2472"/>
            <a:chExt cx="152" cy="99"/>
          </a:xfrm>
        </p:grpSpPr>
        <p:sp>
          <p:nvSpPr>
            <p:cNvPr id="62539" name="Rectangle 75">
              <a:extLst>
                <a:ext uri="{FF2B5EF4-FFF2-40B4-BE49-F238E27FC236}">
                  <a16:creationId xmlns:a16="http://schemas.microsoft.com/office/drawing/2014/main" id="{9A1EB89F-EB48-4BF3-889D-4DA2CE730787}"/>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40" name="Oval 76">
              <a:extLst>
                <a:ext uri="{FF2B5EF4-FFF2-40B4-BE49-F238E27FC236}">
                  <a16:creationId xmlns:a16="http://schemas.microsoft.com/office/drawing/2014/main" id="{3A57770C-F706-4980-8A8B-BA516A68E883}"/>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41" name="Line 77">
              <a:extLst>
                <a:ext uri="{FF2B5EF4-FFF2-40B4-BE49-F238E27FC236}">
                  <a16:creationId xmlns:a16="http://schemas.microsoft.com/office/drawing/2014/main" id="{A78C4C91-94D4-4A1E-9775-1D72DF79D3A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42" name="Line 78">
              <a:extLst>
                <a:ext uri="{FF2B5EF4-FFF2-40B4-BE49-F238E27FC236}">
                  <a16:creationId xmlns:a16="http://schemas.microsoft.com/office/drawing/2014/main" id="{0B52A7D8-61E1-4F9D-A15C-54FA043247E9}"/>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43" name="Text Box 79">
            <a:extLst>
              <a:ext uri="{FF2B5EF4-FFF2-40B4-BE49-F238E27FC236}">
                <a16:creationId xmlns:a16="http://schemas.microsoft.com/office/drawing/2014/main" id="{B8138A3D-A82B-47BC-AE72-C8C163F2820E}"/>
              </a:ext>
            </a:extLst>
          </p:cNvPr>
          <p:cNvSpPr txBox="1">
            <a:spLocks noChangeArrowheads="1"/>
          </p:cNvSpPr>
          <p:nvPr/>
        </p:nvSpPr>
        <p:spPr bwMode="auto">
          <a:xfrm>
            <a:off x="981075" y="1835150"/>
            <a:ext cx="2492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M577 Armoured Command Vehicle    CWUS-14</a:t>
            </a:r>
            <a:endParaRPr lang="en-GB" altLang="en-US" b="1"/>
          </a:p>
        </p:txBody>
      </p:sp>
      <p:sp>
        <p:nvSpPr>
          <p:cNvPr id="62544" name="Line 80">
            <a:extLst>
              <a:ext uri="{FF2B5EF4-FFF2-40B4-BE49-F238E27FC236}">
                <a16:creationId xmlns:a16="http://schemas.microsoft.com/office/drawing/2014/main" id="{90ADF353-0686-4F44-A628-FE82A833D2FE}"/>
              </a:ext>
            </a:extLst>
          </p:cNvPr>
          <p:cNvSpPr>
            <a:spLocks noChangeShapeType="1"/>
          </p:cNvSpPr>
          <p:nvPr/>
        </p:nvSpPr>
        <p:spPr bwMode="auto">
          <a:xfrm>
            <a:off x="620713" y="15478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45" name="Line 81">
            <a:extLst>
              <a:ext uri="{FF2B5EF4-FFF2-40B4-BE49-F238E27FC236}">
                <a16:creationId xmlns:a16="http://schemas.microsoft.com/office/drawing/2014/main" id="{AE17E230-159C-4E1B-B31A-646D77A0EE73}"/>
              </a:ext>
            </a:extLst>
          </p:cNvPr>
          <p:cNvSpPr>
            <a:spLocks noChangeShapeType="1"/>
          </p:cNvSpPr>
          <p:nvPr/>
        </p:nvSpPr>
        <p:spPr bwMode="auto">
          <a:xfrm>
            <a:off x="836613" y="2916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46" name="Group 82">
            <a:extLst>
              <a:ext uri="{FF2B5EF4-FFF2-40B4-BE49-F238E27FC236}">
                <a16:creationId xmlns:a16="http://schemas.microsoft.com/office/drawing/2014/main" id="{B89F7383-4D56-46AF-9A36-060A1D68D49E}"/>
              </a:ext>
            </a:extLst>
          </p:cNvPr>
          <p:cNvGrpSpPr>
            <a:grpSpLocks/>
          </p:cNvGrpSpPr>
          <p:nvPr/>
        </p:nvGrpSpPr>
        <p:grpSpPr bwMode="auto">
          <a:xfrm>
            <a:off x="765175" y="2773363"/>
            <a:ext cx="231775" cy="157162"/>
            <a:chOff x="933" y="149"/>
            <a:chExt cx="146" cy="99"/>
          </a:xfrm>
        </p:grpSpPr>
        <p:sp>
          <p:nvSpPr>
            <p:cNvPr id="62547" name="Rectangle 83">
              <a:extLst>
                <a:ext uri="{FF2B5EF4-FFF2-40B4-BE49-F238E27FC236}">
                  <a16:creationId xmlns:a16="http://schemas.microsoft.com/office/drawing/2014/main" id="{7CC33904-CDEB-405B-97C3-416CD604A694}"/>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48" name="Text Box 84">
              <a:extLst>
                <a:ext uri="{FF2B5EF4-FFF2-40B4-BE49-F238E27FC236}">
                  <a16:creationId xmlns:a16="http://schemas.microsoft.com/office/drawing/2014/main" id="{FE5D037D-C96E-413C-893F-8E1615B72F3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62549" name="Line 85">
            <a:extLst>
              <a:ext uri="{FF2B5EF4-FFF2-40B4-BE49-F238E27FC236}">
                <a16:creationId xmlns:a16="http://schemas.microsoft.com/office/drawing/2014/main" id="{FC9049AD-0F34-4DB5-822C-CA7748E85A2F}"/>
              </a:ext>
            </a:extLst>
          </p:cNvPr>
          <p:cNvSpPr>
            <a:spLocks noChangeShapeType="1"/>
          </p:cNvSpPr>
          <p:nvPr/>
        </p:nvSpPr>
        <p:spPr bwMode="auto">
          <a:xfrm>
            <a:off x="620713" y="28448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50" name="Group 86">
            <a:extLst>
              <a:ext uri="{FF2B5EF4-FFF2-40B4-BE49-F238E27FC236}">
                <a16:creationId xmlns:a16="http://schemas.microsoft.com/office/drawing/2014/main" id="{A343259A-1144-4C6F-A644-54A551512DED}"/>
              </a:ext>
            </a:extLst>
          </p:cNvPr>
          <p:cNvGrpSpPr>
            <a:grpSpLocks/>
          </p:cNvGrpSpPr>
          <p:nvPr/>
        </p:nvGrpSpPr>
        <p:grpSpPr bwMode="auto">
          <a:xfrm>
            <a:off x="842963" y="2700338"/>
            <a:ext cx="74612" cy="26987"/>
            <a:chOff x="2373" y="1404"/>
            <a:chExt cx="47" cy="17"/>
          </a:xfrm>
        </p:grpSpPr>
        <p:sp>
          <p:nvSpPr>
            <p:cNvPr id="62551" name="Oval 87">
              <a:extLst>
                <a:ext uri="{FF2B5EF4-FFF2-40B4-BE49-F238E27FC236}">
                  <a16:creationId xmlns:a16="http://schemas.microsoft.com/office/drawing/2014/main" id="{3695030B-1085-44EC-B63A-ECA1EE57F4F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552" name="Oval 88">
              <a:extLst>
                <a:ext uri="{FF2B5EF4-FFF2-40B4-BE49-F238E27FC236}">
                  <a16:creationId xmlns:a16="http://schemas.microsoft.com/office/drawing/2014/main" id="{230E7BC6-8994-4B35-912D-AE8DC53F77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553" name="Text Box 89">
            <a:extLst>
              <a:ext uri="{FF2B5EF4-FFF2-40B4-BE49-F238E27FC236}">
                <a16:creationId xmlns:a16="http://schemas.microsoft.com/office/drawing/2014/main" id="{92AD6A8E-E938-4B9B-B986-7373CCFBA5F2}"/>
              </a:ext>
            </a:extLst>
          </p:cNvPr>
          <p:cNvSpPr txBox="1">
            <a:spLocks noChangeArrowheads="1"/>
          </p:cNvSpPr>
          <p:nvPr/>
        </p:nvSpPr>
        <p:spPr bwMode="auto">
          <a:xfrm>
            <a:off x="981075" y="2628900"/>
            <a:ext cx="2487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62554" name="Group 90">
            <a:extLst>
              <a:ext uri="{FF2B5EF4-FFF2-40B4-BE49-F238E27FC236}">
                <a16:creationId xmlns:a16="http://schemas.microsoft.com/office/drawing/2014/main" id="{4C062599-E87B-44D8-9DAE-DECDB2038789}"/>
              </a:ext>
            </a:extLst>
          </p:cNvPr>
          <p:cNvGrpSpPr>
            <a:grpSpLocks/>
          </p:cNvGrpSpPr>
          <p:nvPr/>
        </p:nvGrpSpPr>
        <p:grpSpPr bwMode="auto">
          <a:xfrm>
            <a:off x="842963" y="2989263"/>
            <a:ext cx="74612" cy="26987"/>
            <a:chOff x="2373" y="1404"/>
            <a:chExt cx="47" cy="17"/>
          </a:xfrm>
        </p:grpSpPr>
        <p:sp>
          <p:nvSpPr>
            <p:cNvPr id="62555" name="Oval 91">
              <a:extLst>
                <a:ext uri="{FF2B5EF4-FFF2-40B4-BE49-F238E27FC236}">
                  <a16:creationId xmlns:a16="http://schemas.microsoft.com/office/drawing/2014/main" id="{C536D41F-5D65-481A-B8A4-144B44BE533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556" name="Oval 92">
              <a:extLst>
                <a:ext uri="{FF2B5EF4-FFF2-40B4-BE49-F238E27FC236}">
                  <a16:creationId xmlns:a16="http://schemas.microsoft.com/office/drawing/2014/main" id="{5156DD80-48E3-49BE-B9BB-AC905F517F0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2557" name="Group 93">
            <a:extLst>
              <a:ext uri="{FF2B5EF4-FFF2-40B4-BE49-F238E27FC236}">
                <a16:creationId xmlns:a16="http://schemas.microsoft.com/office/drawing/2014/main" id="{3AE2A52F-DD90-4DD5-A9A4-1B10665A7516}"/>
              </a:ext>
            </a:extLst>
          </p:cNvPr>
          <p:cNvGrpSpPr>
            <a:grpSpLocks/>
          </p:cNvGrpSpPr>
          <p:nvPr/>
        </p:nvGrpSpPr>
        <p:grpSpPr bwMode="auto">
          <a:xfrm>
            <a:off x="765175" y="3060700"/>
            <a:ext cx="241300" cy="157163"/>
            <a:chOff x="2523" y="2472"/>
            <a:chExt cx="152" cy="99"/>
          </a:xfrm>
        </p:grpSpPr>
        <p:sp>
          <p:nvSpPr>
            <p:cNvPr id="62558" name="Rectangle 94">
              <a:extLst>
                <a:ext uri="{FF2B5EF4-FFF2-40B4-BE49-F238E27FC236}">
                  <a16:creationId xmlns:a16="http://schemas.microsoft.com/office/drawing/2014/main" id="{E9D662CF-CCD1-43D1-B91F-55AE2B4D2527}"/>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59" name="Oval 95">
              <a:extLst>
                <a:ext uri="{FF2B5EF4-FFF2-40B4-BE49-F238E27FC236}">
                  <a16:creationId xmlns:a16="http://schemas.microsoft.com/office/drawing/2014/main" id="{68C14B13-551D-4340-8933-AB7EC1C8A753}"/>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60" name="Line 96">
              <a:extLst>
                <a:ext uri="{FF2B5EF4-FFF2-40B4-BE49-F238E27FC236}">
                  <a16:creationId xmlns:a16="http://schemas.microsoft.com/office/drawing/2014/main" id="{BE07CAA1-E9A9-4E56-A182-72456FEE9BEE}"/>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1" name="Line 97">
              <a:extLst>
                <a:ext uri="{FF2B5EF4-FFF2-40B4-BE49-F238E27FC236}">
                  <a16:creationId xmlns:a16="http://schemas.microsoft.com/office/drawing/2014/main" id="{A7A03B50-6EF5-496A-B59A-E629079C40C8}"/>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62" name="Text Box 98">
            <a:extLst>
              <a:ext uri="{FF2B5EF4-FFF2-40B4-BE49-F238E27FC236}">
                <a16:creationId xmlns:a16="http://schemas.microsoft.com/office/drawing/2014/main" id="{AD48AB5F-68C7-4E28-B407-03A3735240A3}"/>
              </a:ext>
            </a:extLst>
          </p:cNvPr>
          <p:cNvSpPr txBox="1">
            <a:spLocks noChangeArrowheads="1"/>
          </p:cNvSpPr>
          <p:nvPr/>
        </p:nvSpPr>
        <p:spPr bwMode="auto">
          <a:xfrm>
            <a:off x="981075" y="2916238"/>
            <a:ext cx="2492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M577 Armoured Command Vehicle    CWUS-14</a:t>
            </a:r>
            <a:endParaRPr lang="en-GB" altLang="en-US" b="1"/>
          </a:p>
        </p:txBody>
      </p:sp>
      <p:sp>
        <p:nvSpPr>
          <p:cNvPr id="62563" name="Line 99">
            <a:extLst>
              <a:ext uri="{FF2B5EF4-FFF2-40B4-BE49-F238E27FC236}">
                <a16:creationId xmlns:a16="http://schemas.microsoft.com/office/drawing/2014/main" id="{F8172BBB-E40A-4442-B399-A86DE4BFE1B2}"/>
              </a:ext>
            </a:extLst>
          </p:cNvPr>
          <p:cNvSpPr>
            <a:spLocks noChangeShapeType="1"/>
          </p:cNvSpPr>
          <p:nvPr/>
        </p:nvSpPr>
        <p:spPr bwMode="auto">
          <a:xfrm>
            <a:off x="620713" y="26289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4" name="Text Box 100">
            <a:extLst>
              <a:ext uri="{FF2B5EF4-FFF2-40B4-BE49-F238E27FC236}">
                <a16:creationId xmlns:a16="http://schemas.microsoft.com/office/drawing/2014/main" id="{84AD664E-34E3-482C-9A1B-72C252A5B487}"/>
              </a:ext>
            </a:extLst>
          </p:cNvPr>
          <p:cNvSpPr txBox="1">
            <a:spLocks noChangeArrowheads="1"/>
          </p:cNvSpPr>
          <p:nvPr/>
        </p:nvSpPr>
        <p:spPr bwMode="auto">
          <a:xfrm>
            <a:off x="765175" y="3276600"/>
            <a:ext cx="30321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(MANEUVER BATTALIONS) </a:t>
            </a:r>
            <a:r>
              <a:rPr lang="en-GB" altLang="en-US" b="1"/>
              <a:t>(e)</a:t>
            </a:r>
          </a:p>
        </p:txBody>
      </p:sp>
      <p:grpSp>
        <p:nvGrpSpPr>
          <p:cNvPr id="62565" name="Group 101">
            <a:extLst>
              <a:ext uri="{FF2B5EF4-FFF2-40B4-BE49-F238E27FC236}">
                <a16:creationId xmlns:a16="http://schemas.microsoft.com/office/drawing/2014/main" id="{699B8F63-FF0A-4571-A30F-78785030C720}"/>
              </a:ext>
            </a:extLst>
          </p:cNvPr>
          <p:cNvGrpSpPr>
            <a:grpSpLocks/>
          </p:cNvGrpSpPr>
          <p:nvPr/>
        </p:nvGrpSpPr>
        <p:grpSpPr bwMode="auto">
          <a:xfrm>
            <a:off x="477838" y="3636963"/>
            <a:ext cx="287337" cy="215900"/>
            <a:chOff x="2931" y="2245"/>
            <a:chExt cx="146" cy="99"/>
          </a:xfrm>
        </p:grpSpPr>
        <p:sp>
          <p:nvSpPr>
            <p:cNvPr id="62566" name="Rectangle 102">
              <a:extLst>
                <a:ext uri="{FF2B5EF4-FFF2-40B4-BE49-F238E27FC236}">
                  <a16:creationId xmlns:a16="http://schemas.microsoft.com/office/drawing/2014/main" id="{BCA7346F-A1B1-4847-9E21-0B2BAF46390D}"/>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67" name="Oval 103">
              <a:extLst>
                <a:ext uri="{FF2B5EF4-FFF2-40B4-BE49-F238E27FC236}">
                  <a16:creationId xmlns:a16="http://schemas.microsoft.com/office/drawing/2014/main" id="{6FD2A77D-EA84-4ABE-AC5D-E9C22AAD6475}"/>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568" name="Group 104">
            <a:extLst>
              <a:ext uri="{FF2B5EF4-FFF2-40B4-BE49-F238E27FC236}">
                <a16:creationId xmlns:a16="http://schemas.microsoft.com/office/drawing/2014/main" id="{E9A03CF7-2F52-49CA-A2AD-4C1711A8044A}"/>
              </a:ext>
            </a:extLst>
          </p:cNvPr>
          <p:cNvGrpSpPr>
            <a:grpSpLocks/>
          </p:cNvGrpSpPr>
          <p:nvPr/>
        </p:nvGrpSpPr>
        <p:grpSpPr bwMode="auto">
          <a:xfrm>
            <a:off x="582613" y="3565525"/>
            <a:ext cx="76200" cy="63500"/>
            <a:chOff x="2443" y="447"/>
            <a:chExt cx="48" cy="40"/>
          </a:xfrm>
        </p:grpSpPr>
        <p:sp>
          <p:nvSpPr>
            <p:cNvPr id="62569" name="Line 105">
              <a:extLst>
                <a:ext uri="{FF2B5EF4-FFF2-40B4-BE49-F238E27FC236}">
                  <a16:creationId xmlns:a16="http://schemas.microsoft.com/office/drawing/2014/main" id="{51670BC4-2A16-4F52-ACA6-F737DF599B5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70" name="Line 106">
              <a:extLst>
                <a:ext uri="{FF2B5EF4-FFF2-40B4-BE49-F238E27FC236}">
                  <a16:creationId xmlns:a16="http://schemas.microsoft.com/office/drawing/2014/main" id="{7DEC5872-7261-469D-927F-E942572B90C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71" name="Text Box 107">
            <a:extLst>
              <a:ext uri="{FF2B5EF4-FFF2-40B4-BE49-F238E27FC236}">
                <a16:creationId xmlns:a16="http://schemas.microsoft.com/office/drawing/2014/main" id="{E885EA88-5A01-4FC3-99C0-67EE02219AA0}"/>
              </a:ext>
            </a:extLst>
          </p:cNvPr>
          <p:cNvSpPr txBox="1">
            <a:spLocks noChangeArrowheads="1"/>
          </p:cNvSpPr>
          <p:nvPr/>
        </p:nvSpPr>
        <p:spPr bwMode="auto">
          <a:xfrm>
            <a:off x="765175" y="3492500"/>
            <a:ext cx="1624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CWUS-13</a:t>
            </a:r>
          </a:p>
          <a:p>
            <a:r>
              <a:rPr lang="en-GB" altLang="en-US" sz="1000" b="1"/>
              <a:t>x6 Armored Battalion </a:t>
            </a:r>
            <a:r>
              <a:rPr lang="en-GB" altLang="en-US" b="1"/>
              <a:t>(e)</a:t>
            </a:r>
            <a:endParaRPr lang="en-GB" altLang="en-US" sz="1000" b="1"/>
          </a:p>
        </p:txBody>
      </p:sp>
      <p:sp>
        <p:nvSpPr>
          <p:cNvPr id="62572" name="Line 108">
            <a:extLst>
              <a:ext uri="{FF2B5EF4-FFF2-40B4-BE49-F238E27FC236}">
                <a16:creationId xmlns:a16="http://schemas.microsoft.com/office/drawing/2014/main" id="{DA73B2E8-A65B-4954-9014-40E918A92F6E}"/>
              </a:ext>
            </a:extLst>
          </p:cNvPr>
          <p:cNvSpPr>
            <a:spLocks noChangeShapeType="1"/>
          </p:cNvSpPr>
          <p:nvPr/>
        </p:nvSpPr>
        <p:spPr bwMode="auto">
          <a:xfrm>
            <a:off x="333375" y="37084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73" name="Group 109">
            <a:extLst>
              <a:ext uri="{FF2B5EF4-FFF2-40B4-BE49-F238E27FC236}">
                <a16:creationId xmlns:a16="http://schemas.microsoft.com/office/drawing/2014/main" id="{78416036-DEBA-4D23-A286-7590F65B524D}"/>
              </a:ext>
            </a:extLst>
          </p:cNvPr>
          <p:cNvGrpSpPr>
            <a:grpSpLocks/>
          </p:cNvGrpSpPr>
          <p:nvPr/>
        </p:nvGrpSpPr>
        <p:grpSpPr bwMode="auto">
          <a:xfrm>
            <a:off x="476250" y="3995738"/>
            <a:ext cx="287338" cy="215900"/>
            <a:chOff x="2523" y="2472"/>
            <a:chExt cx="152" cy="99"/>
          </a:xfrm>
        </p:grpSpPr>
        <p:sp>
          <p:nvSpPr>
            <p:cNvPr id="62574" name="Rectangle 110">
              <a:extLst>
                <a:ext uri="{FF2B5EF4-FFF2-40B4-BE49-F238E27FC236}">
                  <a16:creationId xmlns:a16="http://schemas.microsoft.com/office/drawing/2014/main" id="{C558C1D9-C3F4-49EB-B510-D31A1BA810E6}"/>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75" name="Oval 111">
              <a:extLst>
                <a:ext uri="{FF2B5EF4-FFF2-40B4-BE49-F238E27FC236}">
                  <a16:creationId xmlns:a16="http://schemas.microsoft.com/office/drawing/2014/main" id="{D0557563-F974-4A96-A696-51881C1E5D7A}"/>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76" name="Line 112">
              <a:extLst>
                <a:ext uri="{FF2B5EF4-FFF2-40B4-BE49-F238E27FC236}">
                  <a16:creationId xmlns:a16="http://schemas.microsoft.com/office/drawing/2014/main" id="{C6D452CE-C56F-4390-8CCF-D749397D55C5}"/>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77" name="Line 113">
              <a:extLst>
                <a:ext uri="{FF2B5EF4-FFF2-40B4-BE49-F238E27FC236}">
                  <a16:creationId xmlns:a16="http://schemas.microsoft.com/office/drawing/2014/main" id="{40D5D458-BDA4-44A0-911A-BEA9A37685C8}"/>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578" name="Group 114">
            <a:extLst>
              <a:ext uri="{FF2B5EF4-FFF2-40B4-BE49-F238E27FC236}">
                <a16:creationId xmlns:a16="http://schemas.microsoft.com/office/drawing/2014/main" id="{9DB521A2-2364-4FE0-BFD7-DF7E0E100F9E}"/>
              </a:ext>
            </a:extLst>
          </p:cNvPr>
          <p:cNvGrpSpPr>
            <a:grpSpLocks/>
          </p:cNvGrpSpPr>
          <p:nvPr/>
        </p:nvGrpSpPr>
        <p:grpSpPr bwMode="auto">
          <a:xfrm>
            <a:off x="581025" y="3924300"/>
            <a:ext cx="76200" cy="63500"/>
            <a:chOff x="2443" y="447"/>
            <a:chExt cx="48" cy="40"/>
          </a:xfrm>
        </p:grpSpPr>
        <p:sp>
          <p:nvSpPr>
            <p:cNvPr id="62579" name="Line 115">
              <a:extLst>
                <a:ext uri="{FF2B5EF4-FFF2-40B4-BE49-F238E27FC236}">
                  <a16:creationId xmlns:a16="http://schemas.microsoft.com/office/drawing/2014/main" id="{21B83A97-054B-4CA8-B539-893F045F593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0" name="Line 116">
              <a:extLst>
                <a:ext uri="{FF2B5EF4-FFF2-40B4-BE49-F238E27FC236}">
                  <a16:creationId xmlns:a16="http://schemas.microsoft.com/office/drawing/2014/main" id="{32069094-FA84-4C67-9984-7612086D746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81" name="Line 117">
            <a:extLst>
              <a:ext uri="{FF2B5EF4-FFF2-40B4-BE49-F238E27FC236}">
                <a16:creationId xmlns:a16="http://schemas.microsoft.com/office/drawing/2014/main" id="{F51FD4F4-FCBC-46E2-87C7-89E403585D3F}"/>
              </a:ext>
            </a:extLst>
          </p:cNvPr>
          <p:cNvSpPr>
            <a:spLocks noChangeShapeType="1"/>
          </p:cNvSpPr>
          <p:nvPr/>
        </p:nvSpPr>
        <p:spPr bwMode="auto">
          <a:xfrm>
            <a:off x="333375" y="40687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2" name="Text Box 118">
            <a:extLst>
              <a:ext uri="{FF2B5EF4-FFF2-40B4-BE49-F238E27FC236}">
                <a16:creationId xmlns:a16="http://schemas.microsoft.com/office/drawing/2014/main" id="{AE4C4698-796C-4529-85AE-CA96AD67F0A5}"/>
              </a:ext>
            </a:extLst>
          </p:cNvPr>
          <p:cNvSpPr txBox="1">
            <a:spLocks noChangeArrowheads="1"/>
          </p:cNvSpPr>
          <p:nvPr/>
        </p:nvSpPr>
        <p:spPr bwMode="auto">
          <a:xfrm>
            <a:off x="765175" y="3852863"/>
            <a:ext cx="2682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CWUS-14</a:t>
            </a:r>
          </a:p>
          <a:p>
            <a:r>
              <a:rPr lang="en-GB" altLang="en-US" sz="1000" b="1"/>
              <a:t>x5 or x4 Mechanized Infantry Battalion </a:t>
            </a:r>
            <a:r>
              <a:rPr lang="en-GB" altLang="en-US" b="1"/>
              <a:t>(ef)</a:t>
            </a:r>
            <a:endParaRPr lang="en-GB" altLang="en-US" sz="1000" b="1"/>
          </a:p>
        </p:txBody>
      </p:sp>
      <p:sp>
        <p:nvSpPr>
          <p:cNvPr id="62583" name="Text Box 119">
            <a:extLst>
              <a:ext uri="{FF2B5EF4-FFF2-40B4-BE49-F238E27FC236}">
                <a16:creationId xmlns:a16="http://schemas.microsoft.com/office/drawing/2014/main" id="{B82912C0-273E-4914-B2BD-B7A16F55EAD8}"/>
              </a:ext>
            </a:extLst>
          </p:cNvPr>
          <p:cNvSpPr txBox="1">
            <a:spLocks noChangeArrowheads="1"/>
          </p:cNvSpPr>
          <p:nvPr/>
        </p:nvSpPr>
        <p:spPr bwMode="auto">
          <a:xfrm>
            <a:off x="765175" y="464502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62584" name="Line 120">
            <a:extLst>
              <a:ext uri="{FF2B5EF4-FFF2-40B4-BE49-F238E27FC236}">
                <a16:creationId xmlns:a16="http://schemas.microsoft.com/office/drawing/2014/main" id="{2008C926-8800-4BE6-975C-13C3B1E26AD7}"/>
              </a:ext>
            </a:extLst>
          </p:cNvPr>
          <p:cNvSpPr>
            <a:spLocks noChangeShapeType="1"/>
          </p:cNvSpPr>
          <p:nvPr/>
        </p:nvSpPr>
        <p:spPr bwMode="auto">
          <a:xfrm>
            <a:off x="620713" y="4859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5" name="Text Box 121">
            <a:extLst>
              <a:ext uri="{FF2B5EF4-FFF2-40B4-BE49-F238E27FC236}">
                <a16:creationId xmlns:a16="http://schemas.microsoft.com/office/drawing/2014/main" id="{849AE18F-D111-4FD7-ABCF-8C13D74B45C7}"/>
              </a:ext>
            </a:extLst>
          </p:cNvPr>
          <p:cNvSpPr txBox="1">
            <a:spLocks noChangeArrowheads="1"/>
          </p:cNvSpPr>
          <p:nvPr/>
        </p:nvSpPr>
        <p:spPr bwMode="auto">
          <a:xfrm>
            <a:off x="765175" y="4859338"/>
            <a:ext cx="1843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CWUS-16</a:t>
            </a:r>
          </a:p>
          <a:p>
            <a:r>
              <a:rPr lang="en-GB" altLang="en-US" b="1"/>
              <a:t>x4 Combat Engineer Company (el)</a:t>
            </a:r>
          </a:p>
        </p:txBody>
      </p:sp>
      <p:sp>
        <p:nvSpPr>
          <p:cNvPr id="62586" name="Line 122">
            <a:extLst>
              <a:ext uri="{FF2B5EF4-FFF2-40B4-BE49-F238E27FC236}">
                <a16:creationId xmlns:a16="http://schemas.microsoft.com/office/drawing/2014/main" id="{46171A5C-82C4-4980-8C57-8E29F6E8935F}"/>
              </a:ext>
            </a:extLst>
          </p:cNvPr>
          <p:cNvSpPr>
            <a:spLocks noChangeShapeType="1"/>
          </p:cNvSpPr>
          <p:nvPr/>
        </p:nvSpPr>
        <p:spPr bwMode="auto">
          <a:xfrm>
            <a:off x="333375" y="53641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7" name="Text Box 123">
            <a:extLst>
              <a:ext uri="{FF2B5EF4-FFF2-40B4-BE49-F238E27FC236}">
                <a16:creationId xmlns:a16="http://schemas.microsoft.com/office/drawing/2014/main" id="{17B69EF6-32E7-405D-A657-D6329031116C}"/>
              </a:ext>
            </a:extLst>
          </p:cNvPr>
          <p:cNvSpPr txBox="1">
            <a:spLocks noChangeArrowheads="1"/>
          </p:cNvSpPr>
          <p:nvPr/>
        </p:nvSpPr>
        <p:spPr bwMode="auto">
          <a:xfrm>
            <a:off x="765175" y="5219700"/>
            <a:ext cx="18557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CWUS-17</a:t>
            </a:r>
          </a:p>
          <a:p>
            <a:r>
              <a:rPr lang="en-GB" altLang="en-US" b="1"/>
              <a:t>x3 Air Defence Battery (Vulcan) (e)</a:t>
            </a:r>
          </a:p>
        </p:txBody>
      </p:sp>
      <p:sp>
        <p:nvSpPr>
          <p:cNvPr id="62588" name="Line 124">
            <a:extLst>
              <a:ext uri="{FF2B5EF4-FFF2-40B4-BE49-F238E27FC236}">
                <a16:creationId xmlns:a16="http://schemas.microsoft.com/office/drawing/2014/main" id="{61CC3DE9-14A8-40BC-B9E6-BD38EEAA17C9}"/>
              </a:ext>
            </a:extLst>
          </p:cNvPr>
          <p:cNvSpPr>
            <a:spLocks noChangeShapeType="1"/>
          </p:cNvSpPr>
          <p:nvPr/>
        </p:nvSpPr>
        <p:spPr bwMode="auto">
          <a:xfrm>
            <a:off x="620713" y="52197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89" name="Line 125">
            <a:extLst>
              <a:ext uri="{FF2B5EF4-FFF2-40B4-BE49-F238E27FC236}">
                <a16:creationId xmlns:a16="http://schemas.microsoft.com/office/drawing/2014/main" id="{A6907C65-4FFF-4704-8FC0-2BC2F826287D}"/>
              </a:ext>
            </a:extLst>
          </p:cNvPr>
          <p:cNvSpPr>
            <a:spLocks noChangeShapeType="1"/>
          </p:cNvSpPr>
          <p:nvPr/>
        </p:nvSpPr>
        <p:spPr bwMode="auto">
          <a:xfrm>
            <a:off x="333375" y="57245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90" name="Text Box 126">
            <a:extLst>
              <a:ext uri="{FF2B5EF4-FFF2-40B4-BE49-F238E27FC236}">
                <a16:creationId xmlns:a16="http://schemas.microsoft.com/office/drawing/2014/main" id="{44133378-CA75-4ADE-B59F-19220E829A1E}"/>
              </a:ext>
            </a:extLst>
          </p:cNvPr>
          <p:cNvSpPr txBox="1">
            <a:spLocks noChangeArrowheads="1"/>
          </p:cNvSpPr>
          <p:nvPr/>
        </p:nvSpPr>
        <p:spPr bwMode="auto">
          <a:xfrm>
            <a:off x="765175" y="5580063"/>
            <a:ext cx="1997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CWUS-18</a:t>
            </a:r>
          </a:p>
          <a:p>
            <a:r>
              <a:rPr lang="en-GB" altLang="en-US" b="1"/>
              <a:t>x3 Air Defence Battery (Chaparral) (e)</a:t>
            </a:r>
          </a:p>
        </p:txBody>
      </p:sp>
      <p:sp>
        <p:nvSpPr>
          <p:cNvPr id="62591" name="Line 127">
            <a:extLst>
              <a:ext uri="{FF2B5EF4-FFF2-40B4-BE49-F238E27FC236}">
                <a16:creationId xmlns:a16="http://schemas.microsoft.com/office/drawing/2014/main" id="{78029756-58C3-45AD-A692-07032D76E0D2}"/>
              </a:ext>
            </a:extLst>
          </p:cNvPr>
          <p:cNvSpPr>
            <a:spLocks noChangeShapeType="1"/>
          </p:cNvSpPr>
          <p:nvPr/>
        </p:nvSpPr>
        <p:spPr bwMode="auto">
          <a:xfrm>
            <a:off x="620713" y="55800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92" name="Group 128">
            <a:extLst>
              <a:ext uri="{FF2B5EF4-FFF2-40B4-BE49-F238E27FC236}">
                <a16:creationId xmlns:a16="http://schemas.microsoft.com/office/drawing/2014/main" id="{E25E03D4-52E8-4A6D-A397-AFFC368908DA}"/>
              </a:ext>
            </a:extLst>
          </p:cNvPr>
          <p:cNvGrpSpPr>
            <a:grpSpLocks/>
          </p:cNvGrpSpPr>
          <p:nvPr/>
        </p:nvGrpSpPr>
        <p:grpSpPr bwMode="auto">
          <a:xfrm>
            <a:off x="476250" y="4356100"/>
            <a:ext cx="288925" cy="217488"/>
            <a:chOff x="2296" y="2835"/>
            <a:chExt cx="151" cy="99"/>
          </a:xfrm>
        </p:grpSpPr>
        <p:sp>
          <p:nvSpPr>
            <p:cNvPr id="62593" name="Rectangle 129">
              <a:extLst>
                <a:ext uri="{FF2B5EF4-FFF2-40B4-BE49-F238E27FC236}">
                  <a16:creationId xmlns:a16="http://schemas.microsoft.com/office/drawing/2014/main" id="{F13FBB66-27CC-4C8C-804C-EC68A87A06CC}"/>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94" name="Oval 130">
              <a:extLst>
                <a:ext uri="{FF2B5EF4-FFF2-40B4-BE49-F238E27FC236}">
                  <a16:creationId xmlns:a16="http://schemas.microsoft.com/office/drawing/2014/main" id="{B6CB1872-28B7-4629-89B2-D3CA004CCE05}"/>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95" name="Line 131">
              <a:extLst>
                <a:ext uri="{FF2B5EF4-FFF2-40B4-BE49-F238E27FC236}">
                  <a16:creationId xmlns:a16="http://schemas.microsoft.com/office/drawing/2014/main" id="{1A758280-1576-41C4-9239-F84289866C26}"/>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596" name="Line 132">
            <a:extLst>
              <a:ext uri="{FF2B5EF4-FFF2-40B4-BE49-F238E27FC236}">
                <a16:creationId xmlns:a16="http://schemas.microsoft.com/office/drawing/2014/main" id="{F7AF1D6B-289A-4975-AD41-BFDA91C8BB34}"/>
              </a:ext>
            </a:extLst>
          </p:cNvPr>
          <p:cNvSpPr>
            <a:spLocks noChangeShapeType="1"/>
          </p:cNvSpPr>
          <p:nvPr/>
        </p:nvSpPr>
        <p:spPr bwMode="auto">
          <a:xfrm>
            <a:off x="333375" y="44291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597" name="Group 133">
            <a:extLst>
              <a:ext uri="{FF2B5EF4-FFF2-40B4-BE49-F238E27FC236}">
                <a16:creationId xmlns:a16="http://schemas.microsoft.com/office/drawing/2014/main" id="{E9AD8232-D294-4573-B5D2-3404B8FADCD5}"/>
              </a:ext>
            </a:extLst>
          </p:cNvPr>
          <p:cNvGrpSpPr>
            <a:grpSpLocks/>
          </p:cNvGrpSpPr>
          <p:nvPr/>
        </p:nvGrpSpPr>
        <p:grpSpPr bwMode="auto">
          <a:xfrm>
            <a:off x="582613" y="4284663"/>
            <a:ext cx="76200" cy="63500"/>
            <a:chOff x="2443" y="447"/>
            <a:chExt cx="48" cy="40"/>
          </a:xfrm>
        </p:grpSpPr>
        <p:sp>
          <p:nvSpPr>
            <p:cNvPr id="62598" name="Line 134">
              <a:extLst>
                <a:ext uri="{FF2B5EF4-FFF2-40B4-BE49-F238E27FC236}">
                  <a16:creationId xmlns:a16="http://schemas.microsoft.com/office/drawing/2014/main" id="{1B1FB7D6-C9A3-4490-B42C-3AF031B1C45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99" name="Line 135">
              <a:extLst>
                <a:ext uri="{FF2B5EF4-FFF2-40B4-BE49-F238E27FC236}">
                  <a16:creationId xmlns:a16="http://schemas.microsoft.com/office/drawing/2014/main" id="{A612582D-3E45-40CC-8416-D18F918791C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600" name="Text Box 136">
            <a:extLst>
              <a:ext uri="{FF2B5EF4-FFF2-40B4-BE49-F238E27FC236}">
                <a16:creationId xmlns:a16="http://schemas.microsoft.com/office/drawing/2014/main" id="{05607647-F4BC-4BF8-8429-8E98EF5BED80}"/>
              </a:ext>
            </a:extLst>
          </p:cNvPr>
          <p:cNvSpPr txBox="1">
            <a:spLocks noChangeArrowheads="1"/>
          </p:cNvSpPr>
          <p:nvPr/>
        </p:nvSpPr>
        <p:spPr bwMode="auto">
          <a:xfrm>
            <a:off x="765175" y="4213225"/>
            <a:ext cx="2857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CWUS-16</a:t>
            </a:r>
          </a:p>
          <a:p>
            <a:r>
              <a:rPr lang="en-GB" altLang="en-US" sz="1000" b="1"/>
              <a:t>x1 Divisional Armored Cavalry Squadron </a:t>
            </a:r>
            <a:r>
              <a:rPr lang="en-GB" altLang="en-US" b="1"/>
              <a:t>(en)</a:t>
            </a:r>
            <a:endParaRPr lang="en-GB" altLang="en-US" sz="1000" b="1"/>
          </a:p>
        </p:txBody>
      </p:sp>
      <p:sp>
        <p:nvSpPr>
          <p:cNvPr id="62601" name="Text Box 137">
            <a:extLst>
              <a:ext uri="{FF2B5EF4-FFF2-40B4-BE49-F238E27FC236}">
                <a16:creationId xmlns:a16="http://schemas.microsoft.com/office/drawing/2014/main" id="{6B5274AA-B0EB-4756-9C11-1C4B892C2631}"/>
              </a:ext>
            </a:extLst>
          </p:cNvPr>
          <p:cNvSpPr txBox="1">
            <a:spLocks noChangeArrowheads="1"/>
          </p:cNvSpPr>
          <p:nvPr/>
        </p:nvSpPr>
        <p:spPr bwMode="auto">
          <a:xfrm>
            <a:off x="765175" y="594042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62602" name="Group 138">
            <a:extLst>
              <a:ext uri="{FF2B5EF4-FFF2-40B4-BE49-F238E27FC236}">
                <a16:creationId xmlns:a16="http://schemas.microsoft.com/office/drawing/2014/main" id="{63C18DE4-8714-42B8-8F25-BF9973B640E7}"/>
              </a:ext>
            </a:extLst>
          </p:cNvPr>
          <p:cNvGrpSpPr>
            <a:grpSpLocks/>
          </p:cNvGrpSpPr>
          <p:nvPr/>
        </p:nvGrpSpPr>
        <p:grpSpPr bwMode="auto">
          <a:xfrm>
            <a:off x="476250" y="6300788"/>
            <a:ext cx="288925" cy="215900"/>
            <a:chOff x="2931" y="2925"/>
            <a:chExt cx="151" cy="99"/>
          </a:xfrm>
        </p:grpSpPr>
        <p:sp>
          <p:nvSpPr>
            <p:cNvPr id="62603" name="Rectangle 139">
              <a:extLst>
                <a:ext uri="{FF2B5EF4-FFF2-40B4-BE49-F238E27FC236}">
                  <a16:creationId xmlns:a16="http://schemas.microsoft.com/office/drawing/2014/main" id="{C9D2C23F-8380-40A2-A1C6-AE43BDDA7D2F}"/>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04" name="Oval 140">
              <a:extLst>
                <a:ext uri="{FF2B5EF4-FFF2-40B4-BE49-F238E27FC236}">
                  <a16:creationId xmlns:a16="http://schemas.microsoft.com/office/drawing/2014/main" id="{C72573A2-703F-42E4-A535-BB69F7B12244}"/>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05" name="Oval 141">
              <a:extLst>
                <a:ext uri="{FF2B5EF4-FFF2-40B4-BE49-F238E27FC236}">
                  <a16:creationId xmlns:a16="http://schemas.microsoft.com/office/drawing/2014/main" id="{4A77C698-B7CA-4FE6-BABB-9D6A70013A8F}"/>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606" name="Group 142">
            <a:extLst>
              <a:ext uri="{FF2B5EF4-FFF2-40B4-BE49-F238E27FC236}">
                <a16:creationId xmlns:a16="http://schemas.microsoft.com/office/drawing/2014/main" id="{FCFFD7DF-26BA-427B-93EA-32897F35C005}"/>
              </a:ext>
            </a:extLst>
          </p:cNvPr>
          <p:cNvGrpSpPr>
            <a:grpSpLocks/>
          </p:cNvGrpSpPr>
          <p:nvPr/>
        </p:nvGrpSpPr>
        <p:grpSpPr bwMode="auto">
          <a:xfrm>
            <a:off x="582613" y="6227763"/>
            <a:ext cx="76200" cy="63500"/>
            <a:chOff x="2443" y="447"/>
            <a:chExt cx="48" cy="40"/>
          </a:xfrm>
        </p:grpSpPr>
        <p:sp>
          <p:nvSpPr>
            <p:cNvPr id="62607" name="Line 143">
              <a:extLst>
                <a:ext uri="{FF2B5EF4-FFF2-40B4-BE49-F238E27FC236}">
                  <a16:creationId xmlns:a16="http://schemas.microsoft.com/office/drawing/2014/main" id="{CF16EFFF-E588-4A3B-B665-A69E1732CE1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08" name="Line 144">
              <a:extLst>
                <a:ext uri="{FF2B5EF4-FFF2-40B4-BE49-F238E27FC236}">
                  <a16:creationId xmlns:a16="http://schemas.microsoft.com/office/drawing/2014/main" id="{CF44BD50-A9A2-44CD-8988-3E5DD0657CA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609" name="Line 145">
            <a:extLst>
              <a:ext uri="{FF2B5EF4-FFF2-40B4-BE49-F238E27FC236}">
                <a16:creationId xmlns:a16="http://schemas.microsoft.com/office/drawing/2014/main" id="{3D5C319E-7841-4126-BD4D-4ECCFF54D113}"/>
              </a:ext>
            </a:extLst>
          </p:cNvPr>
          <p:cNvSpPr>
            <a:spLocks noChangeShapeType="1"/>
          </p:cNvSpPr>
          <p:nvPr/>
        </p:nvSpPr>
        <p:spPr bwMode="auto">
          <a:xfrm>
            <a:off x="333375" y="63722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10" name="Text Box 146">
            <a:extLst>
              <a:ext uri="{FF2B5EF4-FFF2-40B4-BE49-F238E27FC236}">
                <a16:creationId xmlns:a16="http://schemas.microsoft.com/office/drawing/2014/main" id="{12685930-BB90-41FF-A71A-E5C9682147E6}"/>
              </a:ext>
            </a:extLst>
          </p:cNvPr>
          <p:cNvSpPr txBox="1">
            <a:spLocks noChangeArrowheads="1"/>
          </p:cNvSpPr>
          <p:nvPr/>
        </p:nvSpPr>
        <p:spPr bwMode="auto">
          <a:xfrm>
            <a:off x="765175" y="6156325"/>
            <a:ext cx="2106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CWUS-01</a:t>
            </a:r>
          </a:p>
          <a:p>
            <a:r>
              <a:rPr lang="en-GB" altLang="en-US" sz="1000" b="1"/>
              <a:t>x3 SP Field Artillery Battalion </a:t>
            </a:r>
            <a:r>
              <a:rPr lang="en-GB" altLang="en-US" b="1"/>
              <a:t>(e)</a:t>
            </a:r>
            <a:endParaRPr lang="en-GB" altLang="en-US" sz="1000" b="1"/>
          </a:p>
        </p:txBody>
      </p:sp>
      <p:grpSp>
        <p:nvGrpSpPr>
          <p:cNvPr id="62611" name="Group 147">
            <a:extLst>
              <a:ext uri="{FF2B5EF4-FFF2-40B4-BE49-F238E27FC236}">
                <a16:creationId xmlns:a16="http://schemas.microsoft.com/office/drawing/2014/main" id="{507DFC57-CE55-4FBB-90C6-C0FE3726FD34}"/>
              </a:ext>
            </a:extLst>
          </p:cNvPr>
          <p:cNvGrpSpPr>
            <a:grpSpLocks/>
          </p:cNvGrpSpPr>
          <p:nvPr/>
        </p:nvGrpSpPr>
        <p:grpSpPr bwMode="auto">
          <a:xfrm>
            <a:off x="476250" y="6661150"/>
            <a:ext cx="288925" cy="215900"/>
            <a:chOff x="2931" y="2925"/>
            <a:chExt cx="151" cy="99"/>
          </a:xfrm>
        </p:grpSpPr>
        <p:sp>
          <p:nvSpPr>
            <p:cNvPr id="62612" name="Rectangle 148">
              <a:extLst>
                <a:ext uri="{FF2B5EF4-FFF2-40B4-BE49-F238E27FC236}">
                  <a16:creationId xmlns:a16="http://schemas.microsoft.com/office/drawing/2014/main" id="{9923DC92-6A56-4B23-80DC-E6F198BC5253}"/>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13" name="Oval 149">
              <a:extLst>
                <a:ext uri="{FF2B5EF4-FFF2-40B4-BE49-F238E27FC236}">
                  <a16:creationId xmlns:a16="http://schemas.microsoft.com/office/drawing/2014/main" id="{0DD1BD9C-3799-445E-B7A7-AED17D036DEB}"/>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14" name="Oval 150">
              <a:extLst>
                <a:ext uri="{FF2B5EF4-FFF2-40B4-BE49-F238E27FC236}">
                  <a16:creationId xmlns:a16="http://schemas.microsoft.com/office/drawing/2014/main" id="{DED11638-D6F0-4131-9878-E8D332206C6A}"/>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615" name="Group 151">
            <a:extLst>
              <a:ext uri="{FF2B5EF4-FFF2-40B4-BE49-F238E27FC236}">
                <a16:creationId xmlns:a16="http://schemas.microsoft.com/office/drawing/2014/main" id="{06FEB218-4ED8-4DD9-91C6-24C9BAA3B38A}"/>
              </a:ext>
            </a:extLst>
          </p:cNvPr>
          <p:cNvGrpSpPr>
            <a:grpSpLocks/>
          </p:cNvGrpSpPr>
          <p:nvPr/>
        </p:nvGrpSpPr>
        <p:grpSpPr bwMode="auto">
          <a:xfrm>
            <a:off x="582613" y="6588125"/>
            <a:ext cx="76200" cy="63500"/>
            <a:chOff x="2443" y="447"/>
            <a:chExt cx="48" cy="40"/>
          </a:xfrm>
        </p:grpSpPr>
        <p:sp>
          <p:nvSpPr>
            <p:cNvPr id="62616" name="Line 152">
              <a:extLst>
                <a:ext uri="{FF2B5EF4-FFF2-40B4-BE49-F238E27FC236}">
                  <a16:creationId xmlns:a16="http://schemas.microsoft.com/office/drawing/2014/main" id="{01B623A3-7052-4B20-95BE-A3517768E71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17" name="Line 153">
              <a:extLst>
                <a:ext uri="{FF2B5EF4-FFF2-40B4-BE49-F238E27FC236}">
                  <a16:creationId xmlns:a16="http://schemas.microsoft.com/office/drawing/2014/main" id="{977CC78C-97EA-47A5-8217-F6B477C59CE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2618" name="Line 154">
            <a:extLst>
              <a:ext uri="{FF2B5EF4-FFF2-40B4-BE49-F238E27FC236}">
                <a16:creationId xmlns:a16="http://schemas.microsoft.com/office/drawing/2014/main" id="{E878475E-F076-4237-866D-BCF33F4F1656}"/>
              </a:ext>
            </a:extLst>
          </p:cNvPr>
          <p:cNvSpPr>
            <a:spLocks noChangeShapeType="1"/>
          </p:cNvSpPr>
          <p:nvPr/>
        </p:nvSpPr>
        <p:spPr bwMode="auto">
          <a:xfrm>
            <a:off x="333375" y="67325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19" name="Text Box 155">
            <a:extLst>
              <a:ext uri="{FF2B5EF4-FFF2-40B4-BE49-F238E27FC236}">
                <a16:creationId xmlns:a16="http://schemas.microsoft.com/office/drawing/2014/main" id="{5185F5FD-4846-4577-90A4-FA1E83E79A90}"/>
              </a:ext>
            </a:extLst>
          </p:cNvPr>
          <p:cNvSpPr txBox="1">
            <a:spLocks noChangeArrowheads="1"/>
          </p:cNvSpPr>
          <p:nvPr/>
        </p:nvSpPr>
        <p:spPr bwMode="auto">
          <a:xfrm>
            <a:off x="765175" y="6516688"/>
            <a:ext cx="2244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CWUS-07</a:t>
            </a:r>
          </a:p>
          <a:p>
            <a:r>
              <a:rPr lang="en-GB" altLang="en-US" sz="1000" b="1"/>
              <a:t>x1 SP Heavy Artillery Battalion </a:t>
            </a:r>
            <a:r>
              <a:rPr lang="en-GB" altLang="en-US" b="1"/>
              <a:t>(eg)</a:t>
            </a:r>
            <a:endParaRPr lang="en-GB" altLang="en-US" sz="1000" b="1"/>
          </a:p>
        </p:txBody>
      </p:sp>
      <p:sp>
        <p:nvSpPr>
          <p:cNvPr id="62620" name="Text Box 156">
            <a:extLst>
              <a:ext uri="{FF2B5EF4-FFF2-40B4-BE49-F238E27FC236}">
                <a16:creationId xmlns:a16="http://schemas.microsoft.com/office/drawing/2014/main" id="{ED16C2DA-635F-4175-8359-45BD37EFE9EA}"/>
              </a:ext>
            </a:extLst>
          </p:cNvPr>
          <p:cNvSpPr txBox="1">
            <a:spLocks noChangeArrowheads="1"/>
          </p:cNvSpPr>
          <p:nvPr/>
        </p:nvSpPr>
        <p:spPr bwMode="auto">
          <a:xfrm>
            <a:off x="765175" y="6948488"/>
            <a:ext cx="23066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(dm)</a:t>
            </a:r>
            <a:endParaRPr lang="en-GB" altLang="en-US" sz="1000"/>
          </a:p>
        </p:txBody>
      </p:sp>
      <p:grpSp>
        <p:nvGrpSpPr>
          <p:cNvPr id="62621" name="Group 157">
            <a:extLst>
              <a:ext uri="{FF2B5EF4-FFF2-40B4-BE49-F238E27FC236}">
                <a16:creationId xmlns:a16="http://schemas.microsoft.com/office/drawing/2014/main" id="{DD2B14C6-08CB-449A-ABE5-4CE92A7EA61D}"/>
              </a:ext>
            </a:extLst>
          </p:cNvPr>
          <p:cNvGrpSpPr>
            <a:grpSpLocks/>
          </p:cNvGrpSpPr>
          <p:nvPr/>
        </p:nvGrpSpPr>
        <p:grpSpPr bwMode="auto">
          <a:xfrm>
            <a:off x="476250" y="7235825"/>
            <a:ext cx="244475" cy="158750"/>
            <a:chOff x="2341" y="3016"/>
            <a:chExt cx="154" cy="100"/>
          </a:xfrm>
        </p:grpSpPr>
        <p:sp>
          <p:nvSpPr>
            <p:cNvPr id="62622" name="Rectangle 158">
              <a:extLst>
                <a:ext uri="{FF2B5EF4-FFF2-40B4-BE49-F238E27FC236}">
                  <a16:creationId xmlns:a16="http://schemas.microsoft.com/office/drawing/2014/main" id="{892BFE51-20D7-439D-A303-924F999FF33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623" name="Group 159">
              <a:extLst>
                <a:ext uri="{FF2B5EF4-FFF2-40B4-BE49-F238E27FC236}">
                  <a16:creationId xmlns:a16="http://schemas.microsoft.com/office/drawing/2014/main" id="{73273CB4-50A4-4F01-8EC6-8D6BFCA0EECE}"/>
                </a:ext>
              </a:extLst>
            </p:cNvPr>
            <p:cNvGrpSpPr>
              <a:grpSpLocks/>
            </p:cNvGrpSpPr>
            <p:nvPr/>
          </p:nvGrpSpPr>
          <p:grpSpPr bwMode="auto">
            <a:xfrm>
              <a:off x="2363" y="3033"/>
              <a:ext cx="110" cy="63"/>
              <a:chOff x="691" y="3359"/>
              <a:chExt cx="136" cy="90"/>
            </a:xfrm>
          </p:grpSpPr>
          <p:sp>
            <p:nvSpPr>
              <p:cNvPr id="62624" name="Line 160">
                <a:extLst>
                  <a:ext uri="{FF2B5EF4-FFF2-40B4-BE49-F238E27FC236}">
                    <a16:creationId xmlns:a16="http://schemas.microsoft.com/office/drawing/2014/main" id="{955BBD94-F242-4CBB-AB7B-BF13A2F4A557}"/>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5" name="Line 161">
                <a:extLst>
                  <a:ext uri="{FF2B5EF4-FFF2-40B4-BE49-F238E27FC236}">
                    <a16:creationId xmlns:a16="http://schemas.microsoft.com/office/drawing/2014/main" id="{8DF36940-0E83-40F6-A99D-9761A4BDDB73}"/>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6" name="Line 162">
                <a:extLst>
                  <a:ext uri="{FF2B5EF4-FFF2-40B4-BE49-F238E27FC236}">
                    <a16:creationId xmlns:a16="http://schemas.microsoft.com/office/drawing/2014/main" id="{E179E365-0CC0-4D6B-875B-8483B997F373}"/>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7" name="Line 163">
                <a:extLst>
                  <a:ext uri="{FF2B5EF4-FFF2-40B4-BE49-F238E27FC236}">
                    <a16:creationId xmlns:a16="http://schemas.microsoft.com/office/drawing/2014/main" id="{E61C6309-5BCE-4AF3-AC91-A77627F22047}"/>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2628" name="Group 164">
            <a:extLst>
              <a:ext uri="{FF2B5EF4-FFF2-40B4-BE49-F238E27FC236}">
                <a16:creationId xmlns:a16="http://schemas.microsoft.com/office/drawing/2014/main" id="{ABC6C292-EEA7-4F3A-925D-8E13A1A46FC7}"/>
              </a:ext>
            </a:extLst>
          </p:cNvPr>
          <p:cNvGrpSpPr>
            <a:grpSpLocks/>
          </p:cNvGrpSpPr>
          <p:nvPr/>
        </p:nvGrpSpPr>
        <p:grpSpPr bwMode="auto">
          <a:xfrm>
            <a:off x="560388" y="7164388"/>
            <a:ext cx="74612" cy="26987"/>
            <a:chOff x="2373" y="1404"/>
            <a:chExt cx="47" cy="17"/>
          </a:xfrm>
        </p:grpSpPr>
        <p:sp>
          <p:nvSpPr>
            <p:cNvPr id="62629" name="Oval 165">
              <a:extLst>
                <a:ext uri="{FF2B5EF4-FFF2-40B4-BE49-F238E27FC236}">
                  <a16:creationId xmlns:a16="http://schemas.microsoft.com/office/drawing/2014/main" id="{A0290B65-EC97-4AB3-B989-65CB2A98886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630" name="Oval 166">
              <a:extLst>
                <a:ext uri="{FF2B5EF4-FFF2-40B4-BE49-F238E27FC236}">
                  <a16:creationId xmlns:a16="http://schemas.microsoft.com/office/drawing/2014/main" id="{F68EC361-30C2-4073-9A51-283712A0C1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631" name="Line 167">
            <a:extLst>
              <a:ext uri="{FF2B5EF4-FFF2-40B4-BE49-F238E27FC236}">
                <a16:creationId xmlns:a16="http://schemas.microsoft.com/office/drawing/2014/main" id="{5EBC2DFB-0686-4D3B-AE2A-0C5E801BF46D}"/>
              </a:ext>
            </a:extLst>
          </p:cNvPr>
          <p:cNvSpPr>
            <a:spLocks noChangeShapeType="1"/>
          </p:cNvSpPr>
          <p:nvPr/>
        </p:nvSpPr>
        <p:spPr bwMode="auto">
          <a:xfrm>
            <a:off x="331788" y="73088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32" name="Group 168">
            <a:extLst>
              <a:ext uri="{FF2B5EF4-FFF2-40B4-BE49-F238E27FC236}">
                <a16:creationId xmlns:a16="http://schemas.microsoft.com/office/drawing/2014/main" id="{381E26AD-76CC-4A52-8267-B529FCC97643}"/>
              </a:ext>
            </a:extLst>
          </p:cNvPr>
          <p:cNvGrpSpPr>
            <a:grpSpLocks/>
          </p:cNvGrpSpPr>
          <p:nvPr/>
        </p:nvGrpSpPr>
        <p:grpSpPr bwMode="auto">
          <a:xfrm>
            <a:off x="476250" y="7524750"/>
            <a:ext cx="244475" cy="158750"/>
            <a:chOff x="2341" y="3016"/>
            <a:chExt cx="154" cy="100"/>
          </a:xfrm>
        </p:grpSpPr>
        <p:sp>
          <p:nvSpPr>
            <p:cNvPr id="62633" name="Rectangle 169">
              <a:extLst>
                <a:ext uri="{FF2B5EF4-FFF2-40B4-BE49-F238E27FC236}">
                  <a16:creationId xmlns:a16="http://schemas.microsoft.com/office/drawing/2014/main" id="{1E3C0B07-4BA1-472A-9BAA-C5B5FE7BEAA8}"/>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634" name="Group 170">
              <a:extLst>
                <a:ext uri="{FF2B5EF4-FFF2-40B4-BE49-F238E27FC236}">
                  <a16:creationId xmlns:a16="http://schemas.microsoft.com/office/drawing/2014/main" id="{309C42F6-D05C-4446-819A-80991576C19D}"/>
                </a:ext>
              </a:extLst>
            </p:cNvPr>
            <p:cNvGrpSpPr>
              <a:grpSpLocks/>
            </p:cNvGrpSpPr>
            <p:nvPr/>
          </p:nvGrpSpPr>
          <p:grpSpPr bwMode="auto">
            <a:xfrm>
              <a:off x="2363" y="3033"/>
              <a:ext cx="110" cy="63"/>
              <a:chOff x="691" y="3359"/>
              <a:chExt cx="136" cy="90"/>
            </a:xfrm>
          </p:grpSpPr>
          <p:sp>
            <p:nvSpPr>
              <p:cNvPr id="62635" name="Line 171">
                <a:extLst>
                  <a:ext uri="{FF2B5EF4-FFF2-40B4-BE49-F238E27FC236}">
                    <a16:creationId xmlns:a16="http://schemas.microsoft.com/office/drawing/2014/main" id="{48A41DD5-85C4-4BE0-BBB8-985B82F8E13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36" name="Line 172">
                <a:extLst>
                  <a:ext uri="{FF2B5EF4-FFF2-40B4-BE49-F238E27FC236}">
                    <a16:creationId xmlns:a16="http://schemas.microsoft.com/office/drawing/2014/main" id="{7E16DB9A-DCE7-4DD5-A182-98588C5BA11A}"/>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37" name="Line 173">
                <a:extLst>
                  <a:ext uri="{FF2B5EF4-FFF2-40B4-BE49-F238E27FC236}">
                    <a16:creationId xmlns:a16="http://schemas.microsoft.com/office/drawing/2014/main" id="{6F5C16E9-6CFE-44B6-9C48-B2E3308C678A}"/>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38" name="Line 174">
                <a:extLst>
                  <a:ext uri="{FF2B5EF4-FFF2-40B4-BE49-F238E27FC236}">
                    <a16:creationId xmlns:a16="http://schemas.microsoft.com/office/drawing/2014/main" id="{FB186A0E-76A4-4084-AC03-EC069B6FB93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2639" name="Group 175">
            <a:extLst>
              <a:ext uri="{FF2B5EF4-FFF2-40B4-BE49-F238E27FC236}">
                <a16:creationId xmlns:a16="http://schemas.microsoft.com/office/drawing/2014/main" id="{7D7B0FA0-F19C-4F9C-B0E5-CCE691F48F3C}"/>
              </a:ext>
            </a:extLst>
          </p:cNvPr>
          <p:cNvGrpSpPr>
            <a:grpSpLocks/>
          </p:cNvGrpSpPr>
          <p:nvPr/>
        </p:nvGrpSpPr>
        <p:grpSpPr bwMode="auto">
          <a:xfrm>
            <a:off x="560388" y="7453313"/>
            <a:ext cx="74612" cy="26987"/>
            <a:chOff x="2373" y="1404"/>
            <a:chExt cx="47" cy="17"/>
          </a:xfrm>
        </p:grpSpPr>
        <p:sp>
          <p:nvSpPr>
            <p:cNvPr id="62640" name="Oval 176">
              <a:extLst>
                <a:ext uri="{FF2B5EF4-FFF2-40B4-BE49-F238E27FC236}">
                  <a16:creationId xmlns:a16="http://schemas.microsoft.com/office/drawing/2014/main" id="{5192B6BA-5376-4C67-842B-6A7165E305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641" name="Oval 177">
              <a:extLst>
                <a:ext uri="{FF2B5EF4-FFF2-40B4-BE49-F238E27FC236}">
                  <a16:creationId xmlns:a16="http://schemas.microsoft.com/office/drawing/2014/main" id="{9E642542-6EE0-45C2-A3B0-943985AA03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642" name="Line 178">
            <a:extLst>
              <a:ext uri="{FF2B5EF4-FFF2-40B4-BE49-F238E27FC236}">
                <a16:creationId xmlns:a16="http://schemas.microsoft.com/office/drawing/2014/main" id="{55964AAA-9881-4DD7-ABC7-C5A5764E2DD3}"/>
              </a:ext>
            </a:extLst>
          </p:cNvPr>
          <p:cNvSpPr>
            <a:spLocks noChangeShapeType="1"/>
          </p:cNvSpPr>
          <p:nvPr/>
        </p:nvSpPr>
        <p:spPr bwMode="auto">
          <a:xfrm>
            <a:off x="331788" y="75977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43" name="Group 179">
            <a:extLst>
              <a:ext uri="{FF2B5EF4-FFF2-40B4-BE49-F238E27FC236}">
                <a16:creationId xmlns:a16="http://schemas.microsoft.com/office/drawing/2014/main" id="{DCAD3F5B-BFA0-4E12-9A71-E5DD6C43FA41}"/>
              </a:ext>
            </a:extLst>
          </p:cNvPr>
          <p:cNvGrpSpPr>
            <a:grpSpLocks/>
          </p:cNvGrpSpPr>
          <p:nvPr/>
        </p:nvGrpSpPr>
        <p:grpSpPr bwMode="auto">
          <a:xfrm>
            <a:off x="476250" y="7812088"/>
            <a:ext cx="244475" cy="158750"/>
            <a:chOff x="2341" y="3016"/>
            <a:chExt cx="154" cy="100"/>
          </a:xfrm>
        </p:grpSpPr>
        <p:sp>
          <p:nvSpPr>
            <p:cNvPr id="62644" name="Rectangle 180">
              <a:extLst>
                <a:ext uri="{FF2B5EF4-FFF2-40B4-BE49-F238E27FC236}">
                  <a16:creationId xmlns:a16="http://schemas.microsoft.com/office/drawing/2014/main" id="{9BE3A3BA-2A82-47FD-85A7-D90E91EFEAAB}"/>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645" name="Group 181">
              <a:extLst>
                <a:ext uri="{FF2B5EF4-FFF2-40B4-BE49-F238E27FC236}">
                  <a16:creationId xmlns:a16="http://schemas.microsoft.com/office/drawing/2014/main" id="{B3264DC9-0A7E-4760-9E8B-6C7D7D5503B1}"/>
                </a:ext>
              </a:extLst>
            </p:cNvPr>
            <p:cNvGrpSpPr>
              <a:grpSpLocks/>
            </p:cNvGrpSpPr>
            <p:nvPr/>
          </p:nvGrpSpPr>
          <p:grpSpPr bwMode="auto">
            <a:xfrm>
              <a:off x="2363" y="3033"/>
              <a:ext cx="110" cy="63"/>
              <a:chOff x="691" y="3359"/>
              <a:chExt cx="136" cy="90"/>
            </a:xfrm>
          </p:grpSpPr>
          <p:sp>
            <p:nvSpPr>
              <p:cNvPr id="62646" name="Line 182">
                <a:extLst>
                  <a:ext uri="{FF2B5EF4-FFF2-40B4-BE49-F238E27FC236}">
                    <a16:creationId xmlns:a16="http://schemas.microsoft.com/office/drawing/2014/main" id="{E575BA9E-7E81-41F0-9734-3AA52F9EBDF5}"/>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7" name="Line 183">
                <a:extLst>
                  <a:ext uri="{FF2B5EF4-FFF2-40B4-BE49-F238E27FC236}">
                    <a16:creationId xmlns:a16="http://schemas.microsoft.com/office/drawing/2014/main" id="{ABDD90E7-9246-43B2-B002-9B0624FDF7E2}"/>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8" name="Line 184">
                <a:extLst>
                  <a:ext uri="{FF2B5EF4-FFF2-40B4-BE49-F238E27FC236}">
                    <a16:creationId xmlns:a16="http://schemas.microsoft.com/office/drawing/2014/main" id="{73532D56-C79D-4B0D-8E31-E91DC76736D4}"/>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9" name="Line 185">
                <a:extLst>
                  <a:ext uri="{FF2B5EF4-FFF2-40B4-BE49-F238E27FC236}">
                    <a16:creationId xmlns:a16="http://schemas.microsoft.com/office/drawing/2014/main" id="{90D50792-9E83-4024-A66B-38AE829FCC87}"/>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2650" name="Group 186">
            <a:extLst>
              <a:ext uri="{FF2B5EF4-FFF2-40B4-BE49-F238E27FC236}">
                <a16:creationId xmlns:a16="http://schemas.microsoft.com/office/drawing/2014/main" id="{4CE720ED-2CC8-4190-961B-69DFDF9AB294}"/>
              </a:ext>
            </a:extLst>
          </p:cNvPr>
          <p:cNvGrpSpPr>
            <a:grpSpLocks/>
          </p:cNvGrpSpPr>
          <p:nvPr/>
        </p:nvGrpSpPr>
        <p:grpSpPr bwMode="auto">
          <a:xfrm>
            <a:off x="560388" y="7740650"/>
            <a:ext cx="74612" cy="26988"/>
            <a:chOff x="2373" y="1404"/>
            <a:chExt cx="47" cy="17"/>
          </a:xfrm>
        </p:grpSpPr>
        <p:sp>
          <p:nvSpPr>
            <p:cNvPr id="62651" name="Oval 187">
              <a:extLst>
                <a:ext uri="{FF2B5EF4-FFF2-40B4-BE49-F238E27FC236}">
                  <a16:creationId xmlns:a16="http://schemas.microsoft.com/office/drawing/2014/main" id="{303297DE-02C3-4A15-BE36-A71907A3399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652" name="Oval 188">
              <a:extLst>
                <a:ext uri="{FF2B5EF4-FFF2-40B4-BE49-F238E27FC236}">
                  <a16:creationId xmlns:a16="http://schemas.microsoft.com/office/drawing/2014/main" id="{47191CFD-B3E1-4A67-B319-51512D5673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653" name="Line 189">
            <a:extLst>
              <a:ext uri="{FF2B5EF4-FFF2-40B4-BE49-F238E27FC236}">
                <a16:creationId xmlns:a16="http://schemas.microsoft.com/office/drawing/2014/main" id="{1C0F33BF-8FDA-4DC0-B573-34CD019E10D8}"/>
              </a:ext>
            </a:extLst>
          </p:cNvPr>
          <p:cNvSpPr>
            <a:spLocks noChangeShapeType="1"/>
          </p:cNvSpPr>
          <p:nvPr/>
        </p:nvSpPr>
        <p:spPr bwMode="auto">
          <a:xfrm>
            <a:off x="331788" y="78851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54" name="Text Box 190">
            <a:extLst>
              <a:ext uri="{FF2B5EF4-FFF2-40B4-BE49-F238E27FC236}">
                <a16:creationId xmlns:a16="http://schemas.microsoft.com/office/drawing/2014/main" id="{B08778C3-C647-42DD-8158-1AF4AC07BE8D}"/>
              </a:ext>
            </a:extLst>
          </p:cNvPr>
          <p:cNvSpPr txBox="1">
            <a:spLocks noChangeArrowheads="1"/>
          </p:cNvSpPr>
          <p:nvPr/>
        </p:nvSpPr>
        <p:spPr bwMode="auto">
          <a:xfrm>
            <a:off x="692150" y="7164388"/>
            <a:ext cx="2747963"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x20 </a:t>
            </a:r>
            <a:r>
              <a:rPr lang="en-GB" altLang="en-US"/>
              <a:t>AH-1S Cobra Attack Helicopter </a:t>
            </a:r>
            <a:r>
              <a:rPr lang="en-GB" altLang="en-US" b="1"/>
              <a:t>(ehi)         </a:t>
            </a:r>
            <a:r>
              <a:rPr lang="en-GB" altLang="en-US"/>
              <a:t>CWUS-61</a:t>
            </a:r>
            <a:endParaRPr lang="en-GB" altLang="en-US" b="1"/>
          </a:p>
        </p:txBody>
      </p:sp>
      <p:sp>
        <p:nvSpPr>
          <p:cNvPr id="62655" name="Text Box 191">
            <a:extLst>
              <a:ext uri="{FF2B5EF4-FFF2-40B4-BE49-F238E27FC236}">
                <a16:creationId xmlns:a16="http://schemas.microsoft.com/office/drawing/2014/main" id="{609ABEB4-9AC7-4227-817E-F13F373BDA21}"/>
              </a:ext>
            </a:extLst>
          </p:cNvPr>
          <p:cNvSpPr txBox="1">
            <a:spLocks noChangeArrowheads="1"/>
          </p:cNvSpPr>
          <p:nvPr/>
        </p:nvSpPr>
        <p:spPr bwMode="auto">
          <a:xfrm>
            <a:off x="692150" y="7451725"/>
            <a:ext cx="27527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x18 </a:t>
            </a:r>
            <a:r>
              <a:rPr lang="en-GB" altLang="en-US"/>
              <a:t>OH-58 Kiowa Observation Helicopter </a:t>
            </a:r>
            <a:r>
              <a:rPr lang="en-GB" altLang="en-US" b="1"/>
              <a:t>(ej)  </a:t>
            </a:r>
            <a:r>
              <a:rPr lang="en-GB" altLang="en-US"/>
              <a:t>CWUS-57</a:t>
            </a:r>
            <a:endParaRPr lang="en-GB" altLang="en-US" b="1"/>
          </a:p>
        </p:txBody>
      </p:sp>
      <p:sp>
        <p:nvSpPr>
          <p:cNvPr id="62656" name="Text Box 192">
            <a:extLst>
              <a:ext uri="{FF2B5EF4-FFF2-40B4-BE49-F238E27FC236}">
                <a16:creationId xmlns:a16="http://schemas.microsoft.com/office/drawing/2014/main" id="{2C649CFD-7ED3-44E9-87F0-E1C4D1F8D1FF}"/>
              </a:ext>
            </a:extLst>
          </p:cNvPr>
          <p:cNvSpPr txBox="1">
            <a:spLocks noChangeArrowheads="1"/>
          </p:cNvSpPr>
          <p:nvPr/>
        </p:nvSpPr>
        <p:spPr bwMode="auto">
          <a:xfrm>
            <a:off x="692150" y="7740650"/>
            <a:ext cx="27606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UH-1D/H Iroquois Utility Helicopter </a:t>
            </a:r>
            <a:r>
              <a:rPr lang="en-GB" altLang="en-US" b="1"/>
              <a:t>(ek)     </a:t>
            </a:r>
            <a:r>
              <a:rPr lang="en-GB" altLang="en-US"/>
              <a:t>CWUS-59</a:t>
            </a:r>
            <a:endParaRPr lang="en-GB" altLang="en-US" b="1"/>
          </a:p>
        </p:txBody>
      </p:sp>
      <p:grpSp>
        <p:nvGrpSpPr>
          <p:cNvPr id="62657" name="Group 193">
            <a:extLst>
              <a:ext uri="{FF2B5EF4-FFF2-40B4-BE49-F238E27FC236}">
                <a16:creationId xmlns:a16="http://schemas.microsoft.com/office/drawing/2014/main" id="{1C38055D-1646-469D-AF98-F3008C313BB0}"/>
              </a:ext>
            </a:extLst>
          </p:cNvPr>
          <p:cNvGrpSpPr>
            <a:grpSpLocks/>
          </p:cNvGrpSpPr>
          <p:nvPr/>
        </p:nvGrpSpPr>
        <p:grpSpPr bwMode="auto">
          <a:xfrm>
            <a:off x="476250" y="5292725"/>
            <a:ext cx="287338" cy="217488"/>
            <a:chOff x="2523" y="2880"/>
            <a:chExt cx="152" cy="99"/>
          </a:xfrm>
        </p:grpSpPr>
        <p:sp>
          <p:nvSpPr>
            <p:cNvPr id="62658" name="Rectangle 194">
              <a:extLst>
                <a:ext uri="{FF2B5EF4-FFF2-40B4-BE49-F238E27FC236}">
                  <a16:creationId xmlns:a16="http://schemas.microsoft.com/office/drawing/2014/main" id="{F4FF9F42-54C7-4208-9422-03EE6B7AB7B1}"/>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59" name="Oval 195">
              <a:extLst>
                <a:ext uri="{FF2B5EF4-FFF2-40B4-BE49-F238E27FC236}">
                  <a16:creationId xmlns:a16="http://schemas.microsoft.com/office/drawing/2014/main" id="{6870E282-B488-47EA-A3FE-0587BEFA47A4}"/>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60" name="Line 196">
              <a:extLst>
                <a:ext uri="{FF2B5EF4-FFF2-40B4-BE49-F238E27FC236}">
                  <a16:creationId xmlns:a16="http://schemas.microsoft.com/office/drawing/2014/main" id="{4F1F9D61-A194-462F-83A7-5406D3F45A96}"/>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1" name="Line 197">
              <a:extLst>
                <a:ext uri="{FF2B5EF4-FFF2-40B4-BE49-F238E27FC236}">
                  <a16:creationId xmlns:a16="http://schemas.microsoft.com/office/drawing/2014/main" id="{5F810A21-A987-4234-BAB1-8C86AFCDB0D3}"/>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2" name="Line 198">
              <a:extLst>
                <a:ext uri="{FF2B5EF4-FFF2-40B4-BE49-F238E27FC236}">
                  <a16:creationId xmlns:a16="http://schemas.microsoft.com/office/drawing/2014/main" id="{30C6074A-0A51-47F6-801D-AA04F9D7C4EC}"/>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663" name="Group 199">
            <a:extLst>
              <a:ext uri="{FF2B5EF4-FFF2-40B4-BE49-F238E27FC236}">
                <a16:creationId xmlns:a16="http://schemas.microsoft.com/office/drawing/2014/main" id="{AB39E1AC-D17E-4A70-AECE-86CC4A850A59}"/>
              </a:ext>
            </a:extLst>
          </p:cNvPr>
          <p:cNvGrpSpPr>
            <a:grpSpLocks/>
          </p:cNvGrpSpPr>
          <p:nvPr/>
        </p:nvGrpSpPr>
        <p:grpSpPr bwMode="auto">
          <a:xfrm>
            <a:off x="476250" y="5653088"/>
            <a:ext cx="287338" cy="217487"/>
            <a:chOff x="2523" y="2880"/>
            <a:chExt cx="152" cy="99"/>
          </a:xfrm>
        </p:grpSpPr>
        <p:sp>
          <p:nvSpPr>
            <p:cNvPr id="62664" name="Rectangle 200">
              <a:extLst>
                <a:ext uri="{FF2B5EF4-FFF2-40B4-BE49-F238E27FC236}">
                  <a16:creationId xmlns:a16="http://schemas.microsoft.com/office/drawing/2014/main" id="{5BDDC0AE-D0BE-40A3-BF29-A70169675098}"/>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65" name="Oval 201">
              <a:extLst>
                <a:ext uri="{FF2B5EF4-FFF2-40B4-BE49-F238E27FC236}">
                  <a16:creationId xmlns:a16="http://schemas.microsoft.com/office/drawing/2014/main" id="{7B0CB075-9631-4EED-BB41-F691277E36B6}"/>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66" name="Line 202">
              <a:extLst>
                <a:ext uri="{FF2B5EF4-FFF2-40B4-BE49-F238E27FC236}">
                  <a16:creationId xmlns:a16="http://schemas.microsoft.com/office/drawing/2014/main" id="{8C11F104-9029-48FB-B0EB-91618507DF9F}"/>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7" name="Line 203">
              <a:extLst>
                <a:ext uri="{FF2B5EF4-FFF2-40B4-BE49-F238E27FC236}">
                  <a16:creationId xmlns:a16="http://schemas.microsoft.com/office/drawing/2014/main" id="{1182E32D-0472-4751-87F9-AC14F7C53356}"/>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8" name="Line 204">
              <a:extLst>
                <a:ext uri="{FF2B5EF4-FFF2-40B4-BE49-F238E27FC236}">
                  <a16:creationId xmlns:a16="http://schemas.microsoft.com/office/drawing/2014/main" id="{582BBF8C-A2A0-4D56-AD66-093DCC26DDB4}"/>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01" name="Line 501">
            <a:extLst>
              <a:ext uri="{FF2B5EF4-FFF2-40B4-BE49-F238E27FC236}">
                <a16:creationId xmlns:a16="http://schemas.microsoft.com/office/drawing/2014/main" id="{D412748B-1D37-4DF3-882B-EF34601E7ADC}"/>
              </a:ext>
            </a:extLst>
          </p:cNvPr>
          <p:cNvSpPr>
            <a:spLocks noChangeShapeType="1"/>
          </p:cNvSpPr>
          <p:nvPr/>
        </p:nvSpPr>
        <p:spPr bwMode="auto">
          <a:xfrm flipV="1">
            <a:off x="260350" y="395288"/>
            <a:ext cx="0" cy="70564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768" name="Group 168">
            <a:extLst>
              <a:ext uri="{FF2B5EF4-FFF2-40B4-BE49-F238E27FC236}">
                <a16:creationId xmlns:a16="http://schemas.microsoft.com/office/drawing/2014/main" id="{5BD0B343-FF6B-414E-9C6F-897AF996A8B0}"/>
              </a:ext>
            </a:extLst>
          </p:cNvPr>
          <p:cNvGrpSpPr>
            <a:grpSpLocks/>
          </p:cNvGrpSpPr>
          <p:nvPr/>
        </p:nvGrpSpPr>
        <p:grpSpPr bwMode="auto">
          <a:xfrm>
            <a:off x="115888" y="180975"/>
            <a:ext cx="360362" cy="287338"/>
            <a:chOff x="2523" y="2472"/>
            <a:chExt cx="152" cy="99"/>
          </a:xfrm>
        </p:grpSpPr>
        <p:sp>
          <p:nvSpPr>
            <p:cNvPr id="25769" name="Rectangle 169">
              <a:extLst>
                <a:ext uri="{FF2B5EF4-FFF2-40B4-BE49-F238E27FC236}">
                  <a16:creationId xmlns:a16="http://schemas.microsoft.com/office/drawing/2014/main" id="{880F696A-52DB-4ED1-A646-D97936F46DD5}"/>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770" name="Oval 170">
              <a:extLst>
                <a:ext uri="{FF2B5EF4-FFF2-40B4-BE49-F238E27FC236}">
                  <a16:creationId xmlns:a16="http://schemas.microsoft.com/office/drawing/2014/main" id="{810BBE14-C36D-48BD-B4AD-2C52DB9929B6}"/>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771" name="Line 171">
              <a:extLst>
                <a:ext uri="{FF2B5EF4-FFF2-40B4-BE49-F238E27FC236}">
                  <a16:creationId xmlns:a16="http://schemas.microsoft.com/office/drawing/2014/main" id="{187C279D-933A-424D-BB0F-44C1E0DC47E5}"/>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772" name="Line 172">
              <a:extLst>
                <a:ext uri="{FF2B5EF4-FFF2-40B4-BE49-F238E27FC236}">
                  <a16:creationId xmlns:a16="http://schemas.microsoft.com/office/drawing/2014/main" id="{D953CE46-EAE1-41B4-9D23-FF7C7263BEF1}"/>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5773" name="Group 173">
            <a:extLst>
              <a:ext uri="{FF2B5EF4-FFF2-40B4-BE49-F238E27FC236}">
                <a16:creationId xmlns:a16="http://schemas.microsoft.com/office/drawing/2014/main" id="{C59D621D-5886-4727-AE50-BE58EDB65E1B}"/>
              </a:ext>
            </a:extLst>
          </p:cNvPr>
          <p:cNvGrpSpPr>
            <a:grpSpLocks/>
          </p:cNvGrpSpPr>
          <p:nvPr/>
        </p:nvGrpSpPr>
        <p:grpSpPr bwMode="auto">
          <a:xfrm>
            <a:off x="222250" y="107950"/>
            <a:ext cx="147638" cy="63500"/>
            <a:chOff x="3884" y="748"/>
            <a:chExt cx="93" cy="40"/>
          </a:xfrm>
        </p:grpSpPr>
        <p:grpSp>
          <p:nvGrpSpPr>
            <p:cNvPr id="25774" name="Group 174">
              <a:extLst>
                <a:ext uri="{FF2B5EF4-FFF2-40B4-BE49-F238E27FC236}">
                  <a16:creationId xmlns:a16="http://schemas.microsoft.com/office/drawing/2014/main" id="{1F7C5C02-094B-4DE8-A1D4-FB20D96BBFF6}"/>
                </a:ext>
              </a:extLst>
            </p:cNvPr>
            <p:cNvGrpSpPr>
              <a:grpSpLocks/>
            </p:cNvGrpSpPr>
            <p:nvPr/>
          </p:nvGrpSpPr>
          <p:grpSpPr bwMode="auto">
            <a:xfrm>
              <a:off x="3884" y="748"/>
              <a:ext cx="48" cy="40"/>
              <a:chOff x="2539" y="543"/>
              <a:chExt cx="48" cy="40"/>
            </a:xfrm>
          </p:grpSpPr>
          <p:sp>
            <p:nvSpPr>
              <p:cNvPr id="25775" name="Line 175">
                <a:extLst>
                  <a:ext uri="{FF2B5EF4-FFF2-40B4-BE49-F238E27FC236}">
                    <a16:creationId xmlns:a16="http://schemas.microsoft.com/office/drawing/2014/main" id="{85C99235-7558-4BFD-A62C-3A088497307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776" name="Line 176">
                <a:extLst>
                  <a:ext uri="{FF2B5EF4-FFF2-40B4-BE49-F238E27FC236}">
                    <a16:creationId xmlns:a16="http://schemas.microsoft.com/office/drawing/2014/main" id="{6A76A096-B7EB-4017-AE42-ED39D230A29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5777" name="Group 177">
              <a:extLst>
                <a:ext uri="{FF2B5EF4-FFF2-40B4-BE49-F238E27FC236}">
                  <a16:creationId xmlns:a16="http://schemas.microsoft.com/office/drawing/2014/main" id="{5CB4D6BC-4C52-43A9-B6B7-7F058C12345D}"/>
                </a:ext>
              </a:extLst>
            </p:cNvPr>
            <p:cNvGrpSpPr>
              <a:grpSpLocks/>
            </p:cNvGrpSpPr>
            <p:nvPr/>
          </p:nvGrpSpPr>
          <p:grpSpPr bwMode="auto">
            <a:xfrm>
              <a:off x="3929" y="748"/>
              <a:ext cx="48" cy="40"/>
              <a:chOff x="2539" y="543"/>
              <a:chExt cx="48" cy="40"/>
            </a:xfrm>
          </p:grpSpPr>
          <p:sp>
            <p:nvSpPr>
              <p:cNvPr id="25778" name="Line 178">
                <a:extLst>
                  <a:ext uri="{FF2B5EF4-FFF2-40B4-BE49-F238E27FC236}">
                    <a16:creationId xmlns:a16="http://schemas.microsoft.com/office/drawing/2014/main" id="{C20D748A-5A90-4EB3-BCF5-EC2CF7CB426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779" name="Line 179">
                <a:extLst>
                  <a:ext uri="{FF2B5EF4-FFF2-40B4-BE49-F238E27FC236}">
                    <a16:creationId xmlns:a16="http://schemas.microsoft.com/office/drawing/2014/main" id="{46C6262A-C1B4-4E8F-AF25-FD431D383B9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25780" name="Text Box 180">
            <a:extLst>
              <a:ext uri="{FF2B5EF4-FFF2-40B4-BE49-F238E27FC236}">
                <a16:creationId xmlns:a16="http://schemas.microsoft.com/office/drawing/2014/main" id="{BDC55BA6-5C3D-45B0-88C5-4FBB4290C488}"/>
              </a:ext>
            </a:extLst>
          </p:cNvPr>
          <p:cNvSpPr txBox="1">
            <a:spLocks noChangeArrowheads="1"/>
          </p:cNvSpPr>
          <p:nvPr/>
        </p:nvSpPr>
        <p:spPr bwMode="auto">
          <a:xfrm>
            <a:off x="476250" y="107950"/>
            <a:ext cx="263048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CWUS-02</a:t>
            </a:r>
          </a:p>
          <a:p>
            <a:r>
              <a:rPr lang="en-GB" altLang="en-US" sz="1200" b="1"/>
              <a:t>US Infantry Division (Mech) 1980s</a:t>
            </a:r>
            <a:endParaRPr lang="en-GB" altLang="en-US" sz="1000" b="1"/>
          </a:p>
        </p:txBody>
      </p:sp>
      <p:grpSp>
        <p:nvGrpSpPr>
          <p:cNvPr id="25929" name="Group 329">
            <a:extLst>
              <a:ext uri="{FF2B5EF4-FFF2-40B4-BE49-F238E27FC236}">
                <a16:creationId xmlns:a16="http://schemas.microsoft.com/office/drawing/2014/main" id="{D9A3D826-FA3A-4D04-8CFE-C63C6EF7260C}"/>
              </a:ext>
            </a:extLst>
          </p:cNvPr>
          <p:cNvGrpSpPr>
            <a:grpSpLocks/>
          </p:cNvGrpSpPr>
          <p:nvPr/>
        </p:nvGrpSpPr>
        <p:grpSpPr bwMode="auto">
          <a:xfrm>
            <a:off x="403225" y="900113"/>
            <a:ext cx="287338" cy="215900"/>
            <a:chOff x="2523" y="2472"/>
            <a:chExt cx="152" cy="99"/>
          </a:xfrm>
        </p:grpSpPr>
        <p:sp>
          <p:nvSpPr>
            <p:cNvPr id="25930" name="Rectangle 330">
              <a:extLst>
                <a:ext uri="{FF2B5EF4-FFF2-40B4-BE49-F238E27FC236}">
                  <a16:creationId xmlns:a16="http://schemas.microsoft.com/office/drawing/2014/main" id="{3F44DE6E-D364-46E2-88ED-6917BBF8584E}"/>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31" name="Oval 331">
              <a:extLst>
                <a:ext uri="{FF2B5EF4-FFF2-40B4-BE49-F238E27FC236}">
                  <a16:creationId xmlns:a16="http://schemas.microsoft.com/office/drawing/2014/main" id="{E4510194-3EC3-43F0-9259-07F747E2E412}"/>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32" name="Line 332">
              <a:extLst>
                <a:ext uri="{FF2B5EF4-FFF2-40B4-BE49-F238E27FC236}">
                  <a16:creationId xmlns:a16="http://schemas.microsoft.com/office/drawing/2014/main" id="{A231E8FC-10C0-4B64-A17E-EE5748160521}"/>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33" name="Line 333">
              <a:extLst>
                <a:ext uri="{FF2B5EF4-FFF2-40B4-BE49-F238E27FC236}">
                  <a16:creationId xmlns:a16="http://schemas.microsoft.com/office/drawing/2014/main" id="{18A930AA-3FE3-4D8E-B14B-62048B572BF7}"/>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5934" name="Group 334">
            <a:extLst>
              <a:ext uri="{FF2B5EF4-FFF2-40B4-BE49-F238E27FC236}">
                <a16:creationId xmlns:a16="http://schemas.microsoft.com/office/drawing/2014/main" id="{4DEDD60D-CD0D-4CCA-AD5A-7728003E4FC1}"/>
              </a:ext>
            </a:extLst>
          </p:cNvPr>
          <p:cNvGrpSpPr>
            <a:grpSpLocks/>
          </p:cNvGrpSpPr>
          <p:nvPr/>
        </p:nvGrpSpPr>
        <p:grpSpPr bwMode="auto">
          <a:xfrm>
            <a:off x="509588" y="828675"/>
            <a:ext cx="76200" cy="63500"/>
            <a:chOff x="2539" y="543"/>
            <a:chExt cx="48" cy="40"/>
          </a:xfrm>
        </p:grpSpPr>
        <p:sp>
          <p:nvSpPr>
            <p:cNvPr id="25935" name="Line 335">
              <a:extLst>
                <a:ext uri="{FF2B5EF4-FFF2-40B4-BE49-F238E27FC236}">
                  <a16:creationId xmlns:a16="http://schemas.microsoft.com/office/drawing/2014/main" id="{6E1F953D-C669-406A-B4E4-1282E00A221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36" name="Line 336">
              <a:extLst>
                <a:ext uri="{FF2B5EF4-FFF2-40B4-BE49-F238E27FC236}">
                  <a16:creationId xmlns:a16="http://schemas.microsoft.com/office/drawing/2014/main" id="{052B7657-B322-4B3A-9113-08B6F361E27A}"/>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5937" name="Text Box 337">
            <a:extLst>
              <a:ext uri="{FF2B5EF4-FFF2-40B4-BE49-F238E27FC236}">
                <a16:creationId xmlns:a16="http://schemas.microsoft.com/office/drawing/2014/main" id="{BA9A9C44-8DAD-41CF-9FA3-972FAA20BA75}"/>
              </a:ext>
            </a:extLst>
          </p:cNvPr>
          <p:cNvSpPr txBox="1">
            <a:spLocks noChangeArrowheads="1"/>
          </p:cNvSpPr>
          <p:nvPr/>
        </p:nvSpPr>
        <p:spPr bwMode="auto">
          <a:xfrm>
            <a:off x="692150" y="539750"/>
            <a:ext cx="2994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(BRIGADE HEADQUARTERS)</a:t>
            </a:r>
          </a:p>
        </p:txBody>
      </p:sp>
      <p:sp>
        <p:nvSpPr>
          <p:cNvPr id="25938" name="Line 338">
            <a:extLst>
              <a:ext uri="{FF2B5EF4-FFF2-40B4-BE49-F238E27FC236}">
                <a16:creationId xmlns:a16="http://schemas.microsoft.com/office/drawing/2014/main" id="{38701B58-87F1-4F8C-A16C-5903CFE60E01}"/>
              </a:ext>
            </a:extLst>
          </p:cNvPr>
          <p:cNvSpPr>
            <a:spLocks noChangeShapeType="1"/>
          </p:cNvSpPr>
          <p:nvPr/>
        </p:nvSpPr>
        <p:spPr bwMode="auto">
          <a:xfrm>
            <a:off x="258763" y="9731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39" name="Text Box 339">
            <a:extLst>
              <a:ext uri="{FF2B5EF4-FFF2-40B4-BE49-F238E27FC236}">
                <a16:creationId xmlns:a16="http://schemas.microsoft.com/office/drawing/2014/main" id="{4FF97D2D-56A9-405B-B30A-67A65BABE785}"/>
              </a:ext>
            </a:extLst>
          </p:cNvPr>
          <p:cNvSpPr txBox="1">
            <a:spLocks noChangeArrowheads="1"/>
          </p:cNvSpPr>
          <p:nvPr/>
        </p:nvSpPr>
        <p:spPr bwMode="auto">
          <a:xfrm>
            <a:off x="692150" y="755650"/>
            <a:ext cx="2365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CWUS-03</a:t>
            </a:r>
          </a:p>
          <a:p>
            <a:r>
              <a:rPr lang="en-GB" altLang="en-US" sz="1000" b="1"/>
              <a:t>x3 Heavy Brigade Headquarters </a:t>
            </a:r>
            <a:r>
              <a:rPr lang="en-GB" altLang="en-US" b="1"/>
              <a:t>(abc)</a:t>
            </a:r>
            <a:endParaRPr lang="en-GB" altLang="en-US" sz="1000" b="1"/>
          </a:p>
        </p:txBody>
      </p:sp>
      <p:grpSp>
        <p:nvGrpSpPr>
          <p:cNvPr id="25940" name="Group 340">
            <a:extLst>
              <a:ext uri="{FF2B5EF4-FFF2-40B4-BE49-F238E27FC236}">
                <a16:creationId xmlns:a16="http://schemas.microsoft.com/office/drawing/2014/main" id="{592F0F90-6E43-48E6-BF8D-C2FA978F03EA}"/>
              </a:ext>
            </a:extLst>
          </p:cNvPr>
          <p:cNvGrpSpPr>
            <a:grpSpLocks/>
          </p:cNvGrpSpPr>
          <p:nvPr/>
        </p:nvGrpSpPr>
        <p:grpSpPr bwMode="auto">
          <a:xfrm>
            <a:off x="403225" y="1979613"/>
            <a:ext cx="288925" cy="215900"/>
            <a:chOff x="2341" y="3016"/>
            <a:chExt cx="154" cy="100"/>
          </a:xfrm>
        </p:grpSpPr>
        <p:sp>
          <p:nvSpPr>
            <p:cNvPr id="25941" name="Rectangle 341">
              <a:extLst>
                <a:ext uri="{FF2B5EF4-FFF2-40B4-BE49-F238E27FC236}">
                  <a16:creationId xmlns:a16="http://schemas.microsoft.com/office/drawing/2014/main" id="{5DCD66D8-55B3-4ECB-9913-FD352AAF6155}"/>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5942" name="Group 342">
              <a:extLst>
                <a:ext uri="{FF2B5EF4-FFF2-40B4-BE49-F238E27FC236}">
                  <a16:creationId xmlns:a16="http://schemas.microsoft.com/office/drawing/2014/main" id="{F2D8FFE1-233C-4F85-B11D-228DD9E92EE8}"/>
                </a:ext>
              </a:extLst>
            </p:cNvPr>
            <p:cNvGrpSpPr>
              <a:grpSpLocks/>
            </p:cNvGrpSpPr>
            <p:nvPr/>
          </p:nvGrpSpPr>
          <p:grpSpPr bwMode="auto">
            <a:xfrm>
              <a:off x="2363" y="3033"/>
              <a:ext cx="110" cy="63"/>
              <a:chOff x="691" y="3359"/>
              <a:chExt cx="136" cy="90"/>
            </a:xfrm>
          </p:grpSpPr>
          <p:sp>
            <p:nvSpPr>
              <p:cNvPr id="25943" name="Line 343">
                <a:extLst>
                  <a:ext uri="{FF2B5EF4-FFF2-40B4-BE49-F238E27FC236}">
                    <a16:creationId xmlns:a16="http://schemas.microsoft.com/office/drawing/2014/main" id="{9CD2100F-5539-4C37-80FC-86E4AE292094}"/>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44" name="Line 344">
                <a:extLst>
                  <a:ext uri="{FF2B5EF4-FFF2-40B4-BE49-F238E27FC236}">
                    <a16:creationId xmlns:a16="http://schemas.microsoft.com/office/drawing/2014/main" id="{2EA53F2B-18EB-42A9-A9BF-48AC6F7AF3D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45" name="Line 345">
                <a:extLst>
                  <a:ext uri="{FF2B5EF4-FFF2-40B4-BE49-F238E27FC236}">
                    <a16:creationId xmlns:a16="http://schemas.microsoft.com/office/drawing/2014/main" id="{2A60C7A7-A0B5-4C8A-999E-6376D838DEC8}"/>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46" name="Line 346">
                <a:extLst>
                  <a:ext uri="{FF2B5EF4-FFF2-40B4-BE49-F238E27FC236}">
                    <a16:creationId xmlns:a16="http://schemas.microsoft.com/office/drawing/2014/main" id="{23B45C9E-868B-44A8-8973-0659D8813F4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5947" name="Group 347">
            <a:extLst>
              <a:ext uri="{FF2B5EF4-FFF2-40B4-BE49-F238E27FC236}">
                <a16:creationId xmlns:a16="http://schemas.microsoft.com/office/drawing/2014/main" id="{400481EF-2CEB-4BB6-A286-79BB572DFFB0}"/>
              </a:ext>
            </a:extLst>
          </p:cNvPr>
          <p:cNvGrpSpPr>
            <a:grpSpLocks/>
          </p:cNvGrpSpPr>
          <p:nvPr/>
        </p:nvGrpSpPr>
        <p:grpSpPr bwMode="auto">
          <a:xfrm>
            <a:off x="509588" y="1908175"/>
            <a:ext cx="76200" cy="63500"/>
            <a:chOff x="2539" y="543"/>
            <a:chExt cx="48" cy="40"/>
          </a:xfrm>
        </p:grpSpPr>
        <p:sp>
          <p:nvSpPr>
            <p:cNvPr id="25948" name="Line 348">
              <a:extLst>
                <a:ext uri="{FF2B5EF4-FFF2-40B4-BE49-F238E27FC236}">
                  <a16:creationId xmlns:a16="http://schemas.microsoft.com/office/drawing/2014/main" id="{8B54C68A-FF00-4295-A129-455A6F20878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49" name="Line 349">
              <a:extLst>
                <a:ext uri="{FF2B5EF4-FFF2-40B4-BE49-F238E27FC236}">
                  <a16:creationId xmlns:a16="http://schemas.microsoft.com/office/drawing/2014/main" id="{348BDEEB-6C96-4E89-8AA7-AEAE16B91C1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25950" name="Text Box 350">
            <a:extLst>
              <a:ext uri="{FF2B5EF4-FFF2-40B4-BE49-F238E27FC236}">
                <a16:creationId xmlns:a16="http://schemas.microsoft.com/office/drawing/2014/main" id="{D8D7BC8E-DF4E-4CC0-9EBF-A11E89913FE7}"/>
              </a:ext>
            </a:extLst>
          </p:cNvPr>
          <p:cNvSpPr txBox="1">
            <a:spLocks noChangeArrowheads="1"/>
          </p:cNvSpPr>
          <p:nvPr/>
        </p:nvSpPr>
        <p:spPr bwMode="auto">
          <a:xfrm>
            <a:off x="692150" y="1836738"/>
            <a:ext cx="285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CWUS-03</a:t>
            </a:r>
          </a:p>
          <a:p>
            <a:r>
              <a:rPr lang="en-GB" altLang="en-US" sz="1000" b="1"/>
              <a:t>Up to x1 Aviation Brigade Headquarters </a:t>
            </a:r>
            <a:r>
              <a:rPr lang="en-GB" altLang="en-US" b="1"/>
              <a:t>(abc)</a:t>
            </a:r>
          </a:p>
        </p:txBody>
      </p:sp>
      <p:sp>
        <p:nvSpPr>
          <p:cNvPr id="25951" name="Line 351">
            <a:extLst>
              <a:ext uri="{FF2B5EF4-FFF2-40B4-BE49-F238E27FC236}">
                <a16:creationId xmlns:a16="http://schemas.microsoft.com/office/drawing/2014/main" id="{13602106-2B4A-4628-BE04-B3D622747B42}"/>
              </a:ext>
            </a:extLst>
          </p:cNvPr>
          <p:cNvSpPr>
            <a:spLocks noChangeShapeType="1"/>
          </p:cNvSpPr>
          <p:nvPr/>
        </p:nvSpPr>
        <p:spPr bwMode="auto">
          <a:xfrm>
            <a:off x="260350" y="2052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952" name="Group 352">
            <a:extLst>
              <a:ext uri="{FF2B5EF4-FFF2-40B4-BE49-F238E27FC236}">
                <a16:creationId xmlns:a16="http://schemas.microsoft.com/office/drawing/2014/main" id="{89364CF1-7389-46F0-AABB-006A9B494A54}"/>
              </a:ext>
            </a:extLst>
          </p:cNvPr>
          <p:cNvGrpSpPr>
            <a:grpSpLocks/>
          </p:cNvGrpSpPr>
          <p:nvPr/>
        </p:nvGrpSpPr>
        <p:grpSpPr bwMode="auto">
          <a:xfrm>
            <a:off x="403225" y="4500563"/>
            <a:ext cx="288925" cy="215900"/>
            <a:chOff x="2523" y="3016"/>
            <a:chExt cx="151" cy="98"/>
          </a:xfrm>
        </p:grpSpPr>
        <p:sp>
          <p:nvSpPr>
            <p:cNvPr id="25953" name="Rectangle 353">
              <a:extLst>
                <a:ext uri="{FF2B5EF4-FFF2-40B4-BE49-F238E27FC236}">
                  <a16:creationId xmlns:a16="http://schemas.microsoft.com/office/drawing/2014/main" id="{97058811-E0B7-4195-95AE-515303980EB0}"/>
                </a:ext>
              </a:extLst>
            </p:cNvPr>
            <p:cNvSpPr>
              <a:spLocks noChangeAspect="1" noChangeArrowheads="1"/>
            </p:cNvSpPr>
            <p:nvPr/>
          </p:nvSpPr>
          <p:spPr bwMode="auto">
            <a:xfrm>
              <a:off x="2523" y="3016"/>
              <a:ext cx="151" cy="98"/>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54" name="Oval 354">
              <a:extLst>
                <a:ext uri="{FF2B5EF4-FFF2-40B4-BE49-F238E27FC236}">
                  <a16:creationId xmlns:a16="http://schemas.microsoft.com/office/drawing/2014/main" id="{6E3C7A57-2F11-4920-AEFD-02DAC785B0C1}"/>
                </a:ext>
              </a:extLst>
            </p:cNvPr>
            <p:cNvSpPr>
              <a:spLocks noChangeAspect="1" noChangeArrowheads="1"/>
            </p:cNvSpPr>
            <p:nvPr/>
          </p:nvSpPr>
          <p:spPr bwMode="auto">
            <a:xfrm>
              <a:off x="2551" y="3041"/>
              <a:ext cx="96" cy="46"/>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55" name="Line 355">
              <a:extLst>
                <a:ext uri="{FF2B5EF4-FFF2-40B4-BE49-F238E27FC236}">
                  <a16:creationId xmlns:a16="http://schemas.microsoft.com/office/drawing/2014/main" id="{0E9FCD43-D90C-458F-853C-3A2C019DAB8B}"/>
                </a:ext>
              </a:extLst>
            </p:cNvPr>
            <p:cNvSpPr>
              <a:spLocks noChangeAspect="1" noChangeShapeType="1"/>
            </p:cNvSpPr>
            <p:nvPr/>
          </p:nvSpPr>
          <p:spPr bwMode="auto">
            <a:xfrm>
              <a:off x="2573" y="3051"/>
              <a:ext cx="0" cy="3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56" name="Line 356">
              <a:extLst>
                <a:ext uri="{FF2B5EF4-FFF2-40B4-BE49-F238E27FC236}">
                  <a16:creationId xmlns:a16="http://schemas.microsoft.com/office/drawing/2014/main" id="{224E52AE-2FEE-47AB-9CDB-637666FBBF38}"/>
                </a:ext>
              </a:extLst>
            </p:cNvPr>
            <p:cNvSpPr>
              <a:spLocks noChangeAspect="1" noChangeShapeType="1"/>
            </p:cNvSpPr>
            <p:nvPr/>
          </p:nvSpPr>
          <p:spPr bwMode="auto">
            <a:xfrm>
              <a:off x="2599"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57" name="Line 357">
              <a:extLst>
                <a:ext uri="{FF2B5EF4-FFF2-40B4-BE49-F238E27FC236}">
                  <a16:creationId xmlns:a16="http://schemas.microsoft.com/office/drawing/2014/main" id="{315C166B-EF51-4A63-AD3C-502645C78B5D}"/>
                </a:ext>
              </a:extLst>
            </p:cNvPr>
            <p:cNvSpPr>
              <a:spLocks noChangeAspect="1" noChangeShapeType="1"/>
            </p:cNvSpPr>
            <p:nvPr/>
          </p:nvSpPr>
          <p:spPr bwMode="auto">
            <a:xfrm>
              <a:off x="2627" y="3053"/>
              <a:ext cx="0" cy="2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58" name="Line 358">
              <a:extLst>
                <a:ext uri="{FF2B5EF4-FFF2-40B4-BE49-F238E27FC236}">
                  <a16:creationId xmlns:a16="http://schemas.microsoft.com/office/drawing/2014/main" id="{000A4C53-FBB6-4ECA-A738-D92DCBE16EFD}"/>
                </a:ext>
              </a:extLst>
            </p:cNvPr>
            <p:cNvSpPr>
              <a:spLocks noChangeAspect="1" noChangeShapeType="1"/>
            </p:cNvSpPr>
            <p:nvPr/>
          </p:nvSpPr>
          <p:spPr bwMode="auto">
            <a:xfrm>
              <a:off x="2569" y="3053"/>
              <a:ext cx="62"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5959" name="Line 359">
            <a:extLst>
              <a:ext uri="{FF2B5EF4-FFF2-40B4-BE49-F238E27FC236}">
                <a16:creationId xmlns:a16="http://schemas.microsoft.com/office/drawing/2014/main" id="{300E361E-0B3F-4A4C-BEA4-12946A7F1BFF}"/>
              </a:ext>
            </a:extLst>
          </p:cNvPr>
          <p:cNvSpPr>
            <a:spLocks noChangeShapeType="1"/>
          </p:cNvSpPr>
          <p:nvPr/>
        </p:nvSpPr>
        <p:spPr bwMode="auto">
          <a:xfrm>
            <a:off x="260350" y="45720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60" name="Line 360">
            <a:extLst>
              <a:ext uri="{FF2B5EF4-FFF2-40B4-BE49-F238E27FC236}">
                <a16:creationId xmlns:a16="http://schemas.microsoft.com/office/drawing/2014/main" id="{786B48A9-4F91-44B9-9F2D-B3BE796099C1}"/>
              </a:ext>
            </a:extLst>
          </p:cNvPr>
          <p:cNvSpPr>
            <a:spLocks noChangeShapeType="1"/>
          </p:cNvSpPr>
          <p:nvPr/>
        </p:nvSpPr>
        <p:spPr bwMode="auto">
          <a:xfrm>
            <a:off x="763588" y="14033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961" name="Group 361">
            <a:extLst>
              <a:ext uri="{FF2B5EF4-FFF2-40B4-BE49-F238E27FC236}">
                <a16:creationId xmlns:a16="http://schemas.microsoft.com/office/drawing/2014/main" id="{51660DA6-0FCE-4C92-8583-DA2DC4AB1052}"/>
              </a:ext>
            </a:extLst>
          </p:cNvPr>
          <p:cNvGrpSpPr>
            <a:grpSpLocks/>
          </p:cNvGrpSpPr>
          <p:nvPr/>
        </p:nvGrpSpPr>
        <p:grpSpPr bwMode="auto">
          <a:xfrm>
            <a:off x="692150" y="1260475"/>
            <a:ext cx="231775" cy="157163"/>
            <a:chOff x="933" y="149"/>
            <a:chExt cx="146" cy="99"/>
          </a:xfrm>
        </p:grpSpPr>
        <p:sp>
          <p:nvSpPr>
            <p:cNvPr id="25962" name="Rectangle 362">
              <a:extLst>
                <a:ext uri="{FF2B5EF4-FFF2-40B4-BE49-F238E27FC236}">
                  <a16:creationId xmlns:a16="http://schemas.microsoft.com/office/drawing/2014/main" id="{E6E202BD-7EBF-484E-BBFE-629D4DA86671}"/>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63" name="Text Box 363">
              <a:extLst>
                <a:ext uri="{FF2B5EF4-FFF2-40B4-BE49-F238E27FC236}">
                  <a16:creationId xmlns:a16="http://schemas.microsoft.com/office/drawing/2014/main" id="{D35BC87F-5580-4737-A177-00BDED9EC725}"/>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25964" name="Line 364">
            <a:extLst>
              <a:ext uri="{FF2B5EF4-FFF2-40B4-BE49-F238E27FC236}">
                <a16:creationId xmlns:a16="http://schemas.microsoft.com/office/drawing/2014/main" id="{6E72E0D7-98F0-4FFC-AD4C-9244310DED52}"/>
              </a:ext>
            </a:extLst>
          </p:cNvPr>
          <p:cNvSpPr>
            <a:spLocks noChangeShapeType="1"/>
          </p:cNvSpPr>
          <p:nvPr/>
        </p:nvSpPr>
        <p:spPr bwMode="auto">
          <a:xfrm>
            <a:off x="547688" y="13319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965" name="Group 365">
            <a:extLst>
              <a:ext uri="{FF2B5EF4-FFF2-40B4-BE49-F238E27FC236}">
                <a16:creationId xmlns:a16="http://schemas.microsoft.com/office/drawing/2014/main" id="{E5C87ED2-115C-44A5-A891-32D641C84230}"/>
              </a:ext>
            </a:extLst>
          </p:cNvPr>
          <p:cNvGrpSpPr>
            <a:grpSpLocks/>
          </p:cNvGrpSpPr>
          <p:nvPr/>
        </p:nvGrpSpPr>
        <p:grpSpPr bwMode="auto">
          <a:xfrm>
            <a:off x="769938" y="1187450"/>
            <a:ext cx="74612" cy="26988"/>
            <a:chOff x="2373" y="1404"/>
            <a:chExt cx="47" cy="17"/>
          </a:xfrm>
        </p:grpSpPr>
        <p:sp>
          <p:nvSpPr>
            <p:cNvPr id="25966" name="Oval 366">
              <a:extLst>
                <a:ext uri="{FF2B5EF4-FFF2-40B4-BE49-F238E27FC236}">
                  <a16:creationId xmlns:a16="http://schemas.microsoft.com/office/drawing/2014/main" id="{5E3760E2-F123-4067-956D-B3115FD2BB9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5967" name="Oval 367">
              <a:extLst>
                <a:ext uri="{FF2B5EF4-FFF2-40B4-BE49-F238E27FC236}">
                  <a16:creationId xmlns:a16="http://schemas.microsoft.com/office/drawing/2014/main" id="{6D0B3F5E-0155-4F07-8040-1673A6D99B2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5968" name="Text Box 368">
            <a:extLst>
              <a:ext uri="{FF2B5EF4-FFF2-40B4-BE49-F238E27FC236}">
                <a16:creationId xmlns:a16="http://schemas.microsoft.com/office/drawing/2014/main" id="{A143C0D8-B3A9-4279-8119-53664A31ACE1}"/>
              </a:ext>
            </a:extLst>
          </p:cNvPr>
          <p:cNvSpPr txBox="1">
            <a:spLocks noChangeArrowheads="1"/>
          </p:cNvSpPr>
          <p:nvPr/>
        </p:nvSpPr>
        <p:spPr bwMode="auto">
          <a:xfrm>
            <a:off x="908050" y="1116013"/>
            <a:ext cx="2487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25969" name="Group 369">
            <a:extLst>
              <a:ext uri="{FF2B5EF4-FFF2-40B4-BE49-F238E27FC236}">
                <a16:creationId xmlns:a16="http://schemas.microsoft.com/office/drawing/2014/main" id="{836F812C-4B25-4FF8-8E4D-419A53F0FD53}"/>
              </a:ext>
            </a:extLst>
          </p:cNvPr>
          <p:cNvGrpSpPr>
            <a:grpSpLocks/>
          </p:cNvGrpSpPr>
          <p:nvPr/>
        </p:nvGrpSpPr>
        <p:grpSpPr bwMode="auto">
          <a:xfrm>
            <a:off x="769938" y="1476375"/>
            <a:ext cx="74612" cy="26988"/>
            <a:chOff x="2373" y="1404"/>
            <a:chExt cx="47" cy="17"/>
          </a:xfrm>
        </p:grpSpPr>
        <p:sp>
          <p:nvSpPr>
            <p:cNvPr id="25970" name="Oval 370">
              <a:extLst>
                <a:ext uri="{FF2B5EF4-FFF2-40B4-BE49-F238E27FC236}">
                  <a16:creationId xmlns:a16="http://schemas.microsoft.com/office/drawing/2014/main" id="{7D786562-0188-4995-B81E-D8B8D0C412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5971" name="Oval 371">
              <a:extLst>
                <a:ext uri="{FF2B5EF4-FFF2-40B4-BE49-F238E27FC236}">
                  <a16:creationId xmlns:a16="http://schemas.microsoft.com/office/drawing/2014/main" id="{EAABCB5B-1D6F-4D78-A5DE-72BA2526DA5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5972" name="Group 372">
            <a:extLst>
              <a:ext uri="{FF2B5EF4-FFF2-40B4-BE49-F238E27FC236}">
                <a16:creationId xmlns:a16="http://schemas.microsoft.com/office/drawing/2014/main" id="{B85EB3A1-CA90-4792-8C82-D03869A5CBA0}"/>
              </a:ext>
            </a:extLst>
          </p:cNvPr>
          <p:cNvGrpSpPr>
            <a:grpSpLocks/>
          </p:cNvGrpSpPr>
          <p:nvPr/>
        </p:nvGrpSpPr>
        <p:grpSpPr bwMode="auto">
          <a:xfrm>
            <a:off x="692150" y="1547813"/>
            <a:ext cx="241300" cy="157162"/>
            <a:chOff x="2523" y="2472"/>
            <a:chExt cx="152" cy="99"/>
          </a:xfrm>
        </p:grpSpPr>
        <p:sp>
          <p:nvSpPr>
            <p:cNvPr id="25973" name="Rectangle 373">
              <a:extLst>
                <a:ext uri="{FF2B5EF4-FFF2-40B4-BE49-F238E27FC236}">
                  <a16:creationId xmlns:a16="http://schemas.microsoft.com/office/drawing/2014/main" id="{5A2E2F78-3274-4CA0-82F5-F77A9CE0B9D9}"/>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74" name="Oval 374">
              <a:extLst>
                <a:ext uri="{FF2B5EF4-FFF2-40B4-BE49-F238E27FC236}">
                  <a16:creationId xmlns:a16="http://schemas.microsoft.com/office/drawing/2014/main" id="{437B1DFE-93E3-4209-BA26-CFEF7B015287}"/>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75" name="Line 375">
              <a:extLst>
                <a:ext uri="{FF2B5EF4-FFF2-40B4-BE49-F238E27FC236}">
                  <a16:creationId xmlns:a16="http://schemas.microsoft.com/office/drawing/2014/main" id="{38662030-07DE-47F7-80DF-B29067138028}"/>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76" name="Line 376">
              <a:extLst>
                <a:ext uri="{FF2B5EF4-FFF2-40B4-BE49-F238E27FC236}">
                  <a16:creationId xmlns:a16="http://schemas.microsoft.com/office/drawing/2014/main" id="{644E4675-4EA7-4156-80FC-5429B0DFD7DD}"/>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5977" name="Text Box 377">
            <a:extLst>
              <a:ext uri="{FF2B5EF4-FFF2-40B4-BE49-F238E27FC236}">
                <a16:creationId xmlns:a16="http://schemas.microsoft.com/office/drawing/2014/main" id="{54AB0F85-A199-4D52-83AD-13F4696D0C35}"/>
              </a:ext>
            </a:extLst>
          </p:cNvPr>
          <p:cNvSpPr txBox="1">
            <a:spLocks noChangeArrowheads="1"/>
          </p:cNvSpPr>
          <p:nvPr/>
        </p:nvSpPr>
        <p:spPr bwMode="auto">
          <a:xfrm>
            <a:off x="908050" y="1403350"/>
            <a:ext cx="2492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M577 Armoured Command Vehicle    CWUS-14</a:t>
            </a:r>
            <a:endParaRPr lang="en-GB" altLang="en-US" b="1"/>
          </a:p>
        </p:txBody>
      </p:sp>
      <p:sp>
        <p:nvSpPr>
          <p:cNvPr id="25978" name="Line 378">
            <a:extLst>
              <a:ext uri="{FF2B5EF4-FFF2-40B4-BE49-F238E27FC236}">
                <a16:creationId xmlns:a16="http://schemas.microsoft.com/office/drawing/2014/main" id="{A1E77C6A-F014-4E32-A1AD-B7A83C920ED7}"/>
              </a:ext>
            </a:extLst>
          </p:cNvPr>
          <p:cNvSpPr>
            <a:spLocks noChangeShapeType="1"/>
          </p:cNvSpPr>
          <p:nvPr/>
        </p:nvSpPr>
        <p:spPr bwMode="auto">
          <a:xfrm>
            <a:off x="547688" y="1116013"/>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79" name="Line 379">
            <a:extLst>
              <a:ext uri="{FF2B5EF4-FFF2-40B4-BE49-F238E27FC236}">
                <a16:creationId xmlns:a16="http://schemas.microsoft.com/office/drawing/2014/main" id="{093648AC-C8B1-46C7-9238-5A7C4A5DF550}"/>
              </a:ext>
            </a:extLst>
          </p:cNvPr>
          <p:cNvSpPr>
            <a:spLocks noChangeShapeType="1"/>
          </p:cNvSpPr>
          <p:nvPr/>
        </p:nvSpPr>
        <p:spPr bwMode="auto">
          <a:xfrm>
            <a:off x="763588" y="24844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980" name="Group 380">
            <a:extLst>
              <a:ext uri="{FF2B5EF4-FFF2-40B4-BE49-F238E27FC236}">
                <a16:creationId xmlns:a16="http://schemas.microsoft.com/office/drawing/2014/main" id="{A47E430F-E909-4FB5-9EBC-AE77E8970C07}"/>
              </a:ext>
            </a:extLst>
          </p:cNvPr>
          <p:cNvGrpSpPr>
            <a:grpSpLocks/>
          </p:cNvGrpSpPr>
          <p:nvPr/>
        </p:nvGrpSpPr>
        <p:grpSpPr bwMode="auto">
          <a:xfrm>
            <a:off x="692150" y="2341563"/>
            <a:ext cx="231775" cy="157162"/>
            <a:chOff x="933" y="149"/>
            <a:chExt cx="146" cy="99"/>
          </a:xfrm>
        </p:grpSpPr>
        <p:sp>
          <p:nvSpPr>
            <p:cNvPr id="25981" name="Rectangle 381">
              <a:extLst>
                <a:ext uri="{FF2B5EF4-FFF2-40B4-BE49-F238E27FC236}">
                  <a16:creationId xmlns:a16="http://schemas.microsoft.com/office/drawing/2014/main" id="{3257D3B3-7CFD-4E11-8C74-D64E7D3F3E88}"/>
                </a:ext>
              </a:extLst>
            </p:cNvPr>
            <p:cNvSpPr>
              <a:spLocks noChangeAspect="1" noChangeArrowheads="1"/>
            </p:cNvSpPr>
            <p:nvPr/>
          </p:nvSpPr>
          <p:spPr bwMode="auto">
            <a:xfrm>
              <a:off x="933" y="149"/>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82" name="Text Box 382">
              <a:extLst>
                <a:ext uri="{FF2B5EF4-FFF2-40B4-BE49-F238E27FC236}">
                  <a16:creationId xmlns:a16="http://schemas.microsoft.com/office/drawing/2014/main" id="{BEC6CD29-7FF6-4A97-8EC3-3C9E0CDC24DF}"/>
                </a:ext>
              </a:extLst>
            </p:cNvPr>
            <p:cNvSpPr txBox="1">
              <a:spLocks noChangeAspect="1" noChangeArrowheads="1"/>
            </p:cNvSpPr>
            <p:nvPr/>
          </p:nvSpPr>
          <p:spPr bwMode="auto">
            <a:xfrm>
              <a:off x="948" y="163"/>
              <a:ext cx="116" cy="70"/>
            </a:xfrm>
            <a:prstGeom prst="rect">
              <a:avLst/>
            </a:prstGeom>
            <a:solidFill>
              <a:srgbClr val="33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sp>
        <p:nvSpPr>
          <p:cNvPr id="25983" name="Line 383">
            <a:extLst>
              <a:ext uri="{FF2B5EF4-FFF2-40B4-BE49-F238E27FC236}">
                <a16:creationId xmlns:a16="http://schemas.microsoft.com/office/drawing/2014/main" id="{FB4A0242-DE6F-400F-B8BA-4A274804FFC7}"/>
              </a:ext>
            </a:extLst>
          </p:cNvPr>
          <p:cNvSpPr>
            <a:spLocks noChangeShapeType="1"/>
          </p:cNvSpPr>
          <p:nvPr/>
        </p:nvSpPr>
        <p:spPr bwMode="auto">
          <a:xfrm>
            <a:off x="547688" y="24130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5984" name="Group 384">
            <a:extLst>
              <a:ext uri="{FF2B5EF4-FFF2-40B4-BE49-F238E27FC236}">
                <a16:creationId xmlns:a16="http://schemas.microsoft.com/office/drawing/2014/main" id="{F9F18605-EC74-46A7-B7A1-9BFC06DE0040}"/>
              </a:ext>
            </a:extLst>
          </p:cNvPr>
          <p:cNvGrpSpPr>
            <a:grpSpLocks/>
          </p:cNvGrpSpPr>
          <p:nvPr/>
        </p:nvGrpSpPr>
        <p:grpSpPr bwMode="auto">
          <a:xfrm>
            <a:off x="769938" y="2268538"/>
            <a:ext cx="74612" cy="26987"/>
            <a:chOff x="2373" y="1404"/>
            <a:chExt cx="47" cy="17"/>
          </a:xfrm>
        </p:grpSpPr>
        <p:sp>
          <p:nvSpPr>
            <p:cNvPr id="25985" name="Oval 385">
              <a:extLst>
                <a:ext uri="{FF2B5EF4-FFF2-40B4-BE49-F238E27FC236}">
                  <a16:creationId xmlns:a16="http://schemas.microsoft.com/office/drawing/2014/main" id="{CF0DFF17-B84D-46F2-929A-8099BC6E5E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5986" name="Oval 386">
              <a:extLst>
                <a:ext uri="{FF2B5EF4-FFF2-40B4-BE49-F238E27FC236}">
                  <a16:creationId xmlns:a16="http://schemas.microsoft.com/office/drawing/2014/main" id="{45F92895-8FF7-4284-940E-772D78190D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5987" name="Text Box 387">
            <a:extLst>
              <a:ext uri="{FF2B5EF4-FFF2-40B4-BE49-F238E27FC236}">
                <a16:creationId xmlns:a16="http://schemas.microsoft.com/office/drawing/2014/main" id="{6045983D-8078-4A4D-AEB8-F4267420F16A}"/>
              </a:ext>
            </a:extLst>
          </p:cNvPr>
          <p:cNvSpPr txBox="1">
            <a:spLocks noChangeArrowheads="1"/>
          </p:cNvSpPr>
          <p:nvPr/>
        </p:nvSpPr>
        <p:spPr bwMode="auto">
          <a:xfrm>
            <a:off x="908050" y="2195513"/>
            <a:ext cx="2487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t>
            </a:r>
            <a:r>
              <a:rPr lang="en-GB" altLang="en-US" b="1"/>
              <a:t>     </a:t>
            </a:r>
            <a:r>
              <a:rPr lang="en-GB" altLang="en-US"/>
              <a:t>                                  CWUS-36</a:t>
            </a:r>
            <a:endParaRPr lang="en-GB" altLang="en-US" b="1"/>
          </a:p>
        </p:txBody>
      </p:sp>
      <p:grpSp>
        <p:nvGrpSpPr>
          <p:cNvPr id="25988" name="Group 388">
            <a:extLst>
              <a:ext uri="{FF2B5EF4-FFF2-40B4-BE49-F238E27FC236}">
                <a16:creationId xmlns:a16="http://schemas.microsoft.com/office/drawing/2014/main" id="{0BDA98AB-A9F7-4B7C-B926-6F0017C116F3}"/>
              </a:ext>
            </a:extLst>
          </p:cNvPr>
          <p:cNvGrpSpPr>
            <a:grpSpLocks/>
          </p:cNvGrpSpPr>
          <p:nvPr/>
        </p:nvGrpSpPr>
        <p:grpSpPr bwMode="auto">
          <a:xfrm>
            <a:off x="769938" y="2557463"/>
            <a:ext cx="74612" cy="26987"/>
            <a:chOff x="2373" y="1404"/>
            <a:chExt cx="47" cy="17"/>
          </a:xfrm>
        </p:grpSpPr>
        <p:sp>
          <p:nvSpPr>
            <p:cNvPr id="25989" name="Oval 389">
              <a:extLst>
                <a:ext uri="{FF2B5EF4-FFF2-40B4-BE49-F238E27FC236}">
                  <a16:creationId xmlns:a16="http://schemas.microsoft.com/office/drawing/2014/main" id="{EEEC800E-AA98-4D63-A394-7099FF84ABD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5990" name="Oval 390">
              <a:extLst>
                <a:ext uri="{FF2B5EF4-FFF2-40B4-BE49-F238E27FC236}">
                  <a16:creationId xmlns:a16="http://schemas.microsoft.com/office/drawing/2014/main" id="{BC917C56-A5BB-4106-9FDD-D64982DCF26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5991" name="Group 391">
            <a:extLst>
              <a:ext uri="{FF2B5EF4-FFF2-40B4-BE49-F238E27FC236}">
                <a16:creationId xmlns:a16="http://schemas.microsoft.com/office/drawing/2014/main" id="{3AD8FF1C-5521-4A9C-A8B6-141AACD6914C}"/>
              </a:ext>
            </a:extLst>
          </p:cNvPr>
          <p:cNvGrpSpPr>
            <a:grpSpLocks/>
          </p:cNvGrpSpPr>
          <p:nvPr/>
        </p:nvGrpSpPr>
        <p:grpSpPr bwMode="auto">
          <a:xfrm>
            <a:off x="692150" y="2628900"/>
            <a:ext cx="241300" cy="157163"/>
            <a:chOff x="2523" y="2472"/>
            <a:chExt cx="152" cy="99"/>
          </a:xfrm>
        </p:grpSpPr>
        <p:sp>
          <p:nvSpPr>
            <p:cNvPr id="25992" name="Rectangle 392">
              <a:extLst>
                <a:ext uri="{FF2B5EF4-FFF2-40B4-BE49-F238E27FC236}">
                  <a16:creationId xmlns:a16="http://schemas.microsoft.com/office/drawing/2014/main" id="{796AA757-9CEA-49F4-91D0-3F459F85BD78}"/>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93" name="Oval 393">
              <a:extLst>
                <a:ext uri="{FF2B5EF4-FFF2-40B4-BE49-F238E27FC236}">
                  <a16:creationId xmlns:a16="http://schemas.microsoft.com/office/drawing/2014/main" id="{742B195F-4FF4-420F-9515-14D57C47529B}"/>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994" name="Line 394">
              <a:extLst>
                <a:ext uri="{FF2B5EF4-FFF2-40B4-BE49-F238E27FC236}">
                  <a16:creationId xmlns:a16="http://schemas.microsoft.com/office/drawing/2014/main" id="{538C862D-95BB-4D48-A079-4B15EBEF95E8}"/>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95" name="Line 395">
              <a:extLst>
                <a:ext uri="{FF2B5EF4-FFF2-40B4-BE49-F238E27FC236}">
                  <a16:creationId xmlns:a16="http://schemas.microsoft.com/office/drawing/2014/main" id="{AAF17786-0841-4D40-8742-16401D4613A6}"/>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5996" name="Text Box 396">
            <a:extLst>
              <a:ext uri="{FF2B5EF4-FFF2-40B4-BE49-F238E27FC236}">
                <a16:creationId xmlns:a16="http://schemas.microsoft.com/office/drawing/2014/main" id="{E344F258-87E9-465F-9C9B-06966C816E8B}"/>
              </a:ext>
            </a:extLst>
          </p:cNvPr>
          <p:cNvSpPr txBox="1">
            <a:spLocks noChangeArrowheads="1"/>
          </p:cNvSpPr>
          <p:nvPr/>
        </p:nvSpPr>
        <p:spPr bwMode="auto">
          <a:xfrm>
            <a:off x="908050" y="2484438"/>
            <a:ext cx="2492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M577 Armoured Command Vehicle    CWUS-14</a:t>
            </a:r>
            <a:endParaRPr lang="en-GB" altLang="en-US" b="1"/>
          </a:p>
        </p:txBody>
      </p:sp>
      <p:sp>
        <p:nvSpPr>
          <p:cNvPr id="25997" name="Line 397">
            <a:extLst>
              <a:ext uri="{FF2B5EF4-FFF2-40B4-BE49-F238E27FC236}">
                <a16:creationId xmlns:a16="http://schemas.microsoft.com/office/drawing/2014/main" id="{518F93BA-ACF4-4985-A0EB-1CBDEE85C84A}"/>
              </a:ext>
            </a:extLst>
          </p:cNvPr>
          <p:cNvSpPr>
            <a:spLocks noChangeShapeType="1"/>
          </p:cNvSpPr>
          <p:nvPr/>
        </p:nvSpPr>
        <p:spPr bwMode="auto">
          <a:xfrm>
            <a:off x="547688" y="2197100"/>
            <a:ext cx="0" cy="2159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5998" name="Text Box 398">
            <a:extLst>
              <a:ext uri="{FF2B5EF4-FFF2-40B4-BE49-F238E27FC236}">
                <a16:creationId xmlns:a16="http://schemas.microsoft.com/office/drawing/2014/main" id="{ADE24C64-CB74-46DA-8406-2B5F43B0649F}"/>
              </a:ext>
            </a:extLst>
          </p:cNvPr>
          <p:cNvSpPr txBox="1">
            <a:spLocks noChangeArrowheads="1"/>
          </p:cNvSpPr>
          <p:nvPr/>
        </p:nvSpPr>
        <p:spPr bwMode="auto">
          <a:xfrm>
            <a:off x="692150" y="2844800"/>
            <a:ext cx="28733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 (MANEUVER BATTALIONS)</a:t>
            </a:r>
            <a:endParaRPr lang="en-GB" altLang="en-US" b="1"/>
          </a:p>
        </p:txBody>
      </p:sp>
      <p:grpSp>
        <p:nvGrpSpPr>
          <p:cNvPr id="25999" name="Group 399">
            <a:extLst>
              <a:ext uri="{FF2B5EF4-FFF2-40B4-BE49-F238E27FC236}">
                <a16:creationId xmlns:a16="http://schemas.microsoft.com/office/drawing/2014/main" id="{78E2719D-899E-4FF8-97E2-E6C5A98702D7}"/>
              </a:ext>
            </a:extLst>
          </p:cNvPr>
          <p:cNvGrpSpPr>
            <a:grpSpLocks/>
          </p:cNvGrpSpPr>
          <p:nvPr/>
        </p:nvGrpSpPr>
        <p:grpSpPr bwMode="auto">
          <a:xfrm>
            <a:off x="404813" y="3205163"/>
            <a:ext cx="287337" cy="215900"/>
            <a:chOff x="2931" y="2245"/>
            <a:chExt cx="146" cy="99"/>
          </a:xfrm>
        </p:grpSpPr>
        <p:sp>
          <p:nvSpPr>
            <p:cNvPr id="26000" name="Rectangle 400">
              <a:extLst>
                <a:ext uri="{FF2B5EF4-FFF2-40B4-BE49-F238E27FC236}">
                  <a16:creationId xmlns:a16="http://schemas.microsoft.com/office/drawing/2014/main" id="{0737F1B7-6598-44FC-B507-19FD189CD896}"/>
                </a:ext>
              </a:extLst>
            </p:cNvPr>
            <p:cNvSpPr>
              <a:spLocks noChangeAspect="1" noChangeArrowheads="1"/>
            </p:cNvSpPr>
            <p:nvPr/>
          </p:nvSpPr>
          <p:spPr bwMode="auto">
            <a:xfrm>
              <a:off x="2931" y="2245"/>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01" name="Oval 401">
              <a:extLst>
                <a:ext uri="{FF2B5EF4-FFF2-40B4-BE49-F238E27FC236}">
                  <a16:creationId xmlns:a16="http://schemas.microsoft.com/office/drawing/2014/main" id="{EFA22131-A6A6-4852-8276-24F967295364}"/>
                </a:ext>
              </a:extLst>
            </p:cNvPr>
            <p:cNvSpPr>
              <a:spLocks noChangeAspect="1" noChangeArrowheads="1"/>
            </p:cNvSpPr>
            <p:nvPr/>
          </p:nvSpPr>
          <p:spPr bwMode="auto">
            <a:xfrm>
              <a:off x="2958" y="2270"/>
              <a:ext cx="94"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6002" name="Group 402">
            <a:extLst>
              <a:ext uri="{FF2B5EF4-FFF2-40B4-BE49-F238E27FC236}">
                <a16:creationId xmlns:a16="http://schemas.microsoft.com/office/drawing/2014/main" id="{0B35316A-FBE3-44EE-A88D-E8CBC7AA8E12}"/>
              </a:ext>
            </a:extLst>
          </p:cNvPr>
          <p:cNvGrpSpPr>
            <a:grpSpLocks/>
          </p:cNvGrpSpPr>
          <p:nvPr/>
        </p:nvGrpSpPr>
        <p:grpSpPr bwMode="auto">
          <a:xfrm>
            <a:off x="509588" y="3133725"/>
            <a:ext cx="76200" cy="63500"/>
            <a:chOff x="2443" y="447"/>
            <a:chExt cx="48" cy="40"/>
          </a:xfrm>
        </p:grpSpPr>
        <p:sp>
          <p:nvSpPr>
            <p:cNvPr id="26003" name="Line 403">
              <a:extLst>
                <a:ext uri="{FF2B5EF4-FFF2-40B4-BE49-F238E27FC236}">
                  <a16:creationId xmlns:a16="http://schemas.microsoft.com/office/drawing/2014/main" id="{FD2918FA-F5A3-4248-88ED-405F64BED1A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04" name="Line 404">
              <a:extLst>
                <a:ext uri="{FF2B5EF4-FFF2-40B4-BE49-F238E27FC236}">
                  <a16:creationId xmlns:a16="http://schemas.microsoft.com/office/drawing/2014/main" id="{190B3024-386E-4E10-96F3-AF7CFE5B6AE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05" name="Text Box 405">
            <a:extLst>
              <a:ext uri="{FF2B5EF4-FFF2-40B4-BE49-F238E27FC236}">
                <a16:creationId xmlns:a16="http://schemas.microsoft.com/office/drawing/2014/main" id="{E24B1DAC-CBC3-4BA6-A603-5A759137AA54}"/>
              </a:ext>
            </a:extLst>
          </p:cNvPr>
          <p:cNvSpPr txBox="1">
            <a:spLocks noChangeArrowheads="1"/>
          </p:cNvSpPr>
          <p:nvPr/>
        </p:nvSpPr>
        <p:spPr bwMode="auto">
          <a:xfrm>
            <a:off x="692150" y="3060700"/>
            <a:ext cx="2022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CWUS-13</a:t>
            </a:r>
          </a:p>
          <a:p>
            <a:r>
              <a:rPr lang="en-GB" altLang="en-US" sz="1000" b="1"/>
              <a:t>x4 or x5 Armored Battalion </a:t>
            </a:r>
            <a:r>
              <a:rPr lang="en-GB" altLang="en-US" b="1"/>
              <a:t>(de)</a:t>
            </a:r>
            <a:endParaRPr lang="en-GB" altLang="en-US" sz="1000" b="1"/>
          </a:p>
        </p:txBody>
      </p:sp>
      <p:sp>
        <p:nvSpPr>
          <p:cNvPr id="26006" name="Line 406">
            <a:extLst>
              <a:ext uri="{FF2B5EF4-FFF2-40B4-BE49-F238E27FC236}">
                <a16:creationId xmlns:a16="http://schemas.microsoft.com/office/drawing/2014/main" id="{24E0A342-56A9-49A2-B444-E26C0094B80D}"/>
              </a:ext>
            </a:extLst>
          </p:cNvPr>
          <p:cNvSpPr>
            <a:spLocks noChangeShapeType="1"/>
          </p:cNvSpPr>
          <p:nvPr/>
        </p:nvSpPr>
        <p:spPr bwMode="auto">
          <a:xfrm>
            <a:off x="260350" y="32766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007" name="Group 407">
            <a:extLst>
              <a:ext uri="{FF2B5EF4-FFF2-40B4-BE49-F238E27FC236}">
                <a16:creationId xmlns:a16="http://schemas.microsoft.com/office/drawing/2014/main" id="{A47A459F-C1AC-4CB9-9879-EA3032D8F4E6}"/>
              </a:ext>
            </a:extLst>
          </p:cNvPr>
          <p:cNvGrpSpPr>
            <a:grpSpLocks/>
          </p:cNvGrpSpPr>
          <p:nvPr/>
        </p:nvGrpSpPr>
        <p:grpSpPr bwMode="auto">
          <a:xfrm>
            <a:off x="403225" y="3563938"/>
            <a:ext cx="287338" cy="215900"/>
            <a:chOff x="2523" y="2472"/>
            <a:chExt cx="152" cy="99"/>
          </a:xfrm>
        </p:grpSpPr>
        <p:sp>
          <p:nvSpPr>
            <p:cNvPr id="26008" name="Rectangle 408">
              <a:extLst>
                <a:ext uri="{FF2B5EF4-FFF2-40B4-BE49-F238E27FC236}">
                  <a16:creationId xmlns:a16="http://schemas.microsoft.com/office/drawing/2014/main" id="{9B5FE141-7EE2-4E5B-96DA-659769A2B7DD}"/>
                </a:ext>
              </a:extLst>
            </p:cNvPr>
            <p:cNvSpPr>
              <a:spLocks noChangeAspect="1" noChangeArrowheads="1"/>
            </p:cNvSpPr>
            <p:nvPr/>
          </p:nvSpPr>
          <p:spPr bwMode="auto">
            <a:xfrm>
              <a:off x="2524" y="2472"/>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09" name="Oval 409">
              <a:extLst>
                <a:ext uri="{FF2B5EF4-FFF2-40B4-BE49-F238E27FC236}">
                  <a16:creationId xmlns:a16="http://schemas.microsoft.com/office/drawing/2014/main" id="{50791C98-8A14-41A4-8EB9-81A7551E3C54}"/>
                </a:ext>
              </a:extLst>
            </p:cNvPr>
            <p:cNvSpPr>
              <a:spLocks noChangeAspect="1" noChangeArrowheads="1"/>
            </p:cNvSpPr>
            <p:nvPr/>
          </p:nvSpPr>
          <p:spPr bwMode="auto">
            <a:xfrm>
              <a:off x="2546" y="2497"/>
              <a:ext cx="10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10" name="Line 410">
              <a:extLst>
                <a:ext uri="{FF2B5EF4-FFF2-40B4-BE49-F238E27FC236}">
                  <a16:creationId xmlns:a16="http://schemas.microsoft.com/office/drawing/2014/main" id="{31D39B71-8155-4001-9D98-436F7C1EC24F}"/>
                </a:ext>
              </a:extLst>
            </p:cNvPr>
            <p:cNvSpPr>
              <a:spLocks noChangeAspect="1" noChangeShapeType="1"/>
            </p:cNvSpPr>
            <p:nvPr/>
          </p:nvSpPr>
          <p:spPr bwMode="auto">
            <a:xfrm flipV="1">
              <a:off x="2523" y="2472"/>
              <a:ext cx="149"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11" name="Line 411">
              <a:extLst>
                <a:ext uri="{FF2B5EF4-FFF2-40B4-BE49-F238E27FC236}">
                  <a16:creationId xmlns:a16="http://schemas.microsoft.com/office/drawing/2014/main" id="{CAF1D719-B108-467B-89EF-E1D7B8CC6B53}"/>
                </a:ext>
              </a:extLst>
            </p:cNvPr>
            <p:cNvSpPr>
              <a:spLocks noChangeAspect="1" noChangeShapeType="1"/>
            </p:cNvSpPr>
            <p:nvPr/>
          </p:nvSpPr>
          <p:spPr bwMode="auto">
            <a:xfrm>
              <a:off x="2523" y="2472"/>
              <a:ext cx="152" cy="9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012" name="Group 412">
            <a:extLst>
              <a:ext uri="{FF2B5EF4-FFF2-40B4-BE49-F238E27FC236}">
                <a16:creationId xmlns:a16="http://schemas.microsoft.com/office/drawing/2014/main" id="{E7BE34D0-6EC5-425B-8629-15C5104E3F2F}"/>
              </a:ext>
            </a:extLst>
          </p:cNvPr>
          <p:cNvGrpSpPr>
            <a:grpSpLocks/>
          </p:cNvGrpSpPr>
          <p:nvPr/>
        </p:nvGrpSpPr>
        <p:grpSpPr bwMode="auto">
          <a:xfrm>
            <a:off x="508000" y="3492500"/>
            <a:ext cx="76200" cy="63500"/>
            <a:chOff x="2443" y="447"/>
            <a:chExt cx="48" cy="40"/>
          </a:xfrm>
        </p:grpSpPr>
        <p:sp>
          <p:nvSpPr>
            <p:cNvPr id="26013" name="Line 413">
              <a:extLst>
                <a:ext uri="{FF2B5EF4-FFF2-40B4-BE49-F238E27FC236}">
                  <a16:creationId xmlns:a16="http://schemas.microsoft.com/office/drawing/2014/main" id="{D660427A-5C1C-4FEC-9E84-26FC9984A1A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14" name="Line 414">
              <a:extLst>
                <a:ext uri="{FF2B5EF4-FFF2-40B4-BE49-F238E27FC236}">
                  <a16:creationId xmlns:a16="http://schemas.microsoft.com/office/drawing/2014/main" id="{C71F6024-4CA5-4814-8B0E-3F9C6F70663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15" name="Line 415">
            <a:extLst>
              <a:ext uri="{FF2B5EF4-FFF2-40B4-BE49-F238E27FC236}">
                <a16:creationId xmlns:a16="http://schemas.microsoft.com/office/drawing/2014/main" id="{DE455606-3883-47AD-8318-BD1944D421F8}"/>
              </a:ext>
            </a:extLst>
          </p:cNvPr>
          <p:cNvSpPr>
            <a:spLocks noChangeShapeType="1"/>
          </p:cNvSpPr>
          <p:nvPr/>
        </p:nvSpPr>
        <p:spPr bwMode="auto">
          <a:xfrm>
            <a:off x="260350" y="36369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16" name="Text Box 416">
            <a:extLst>
              <a:ext uri="{FF2B5EF4-FFF2-40B4-BE49-F238E27FC236}">
                <a16:creationId xmlns:a16="http://schemas.microsoft.com/office/drawing/2014/main" id="{60251AA7-909D-4794-9264-F3FD0E0120A9}"/>
              </a:ext>
            </a:extLst>
          </p:cNvPr>
          <p:cNvSpPr txBox="1">
            <a:spLocks noChangeArrowheads="1"/>
          </p:cNvSpPr>
          <p:nvPr/>
        </p:nvSpPr>
        <p:spPr bwMode="auto">
          <a:xfrm>
            <a:off x="692150" y="3421063"/>
            <a:ext cx="2687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CWUS-14</a:t>
            </a:r>
          </a:p>
          <a:p>
            <a:r>
              <a:rPr lang="en-GB" altLang="en-US" sz="1000" b="1"/>
              <a:t>x6 or x5 Mechanized Infantry Battalion </a:t>
            </a:r>
            <a:r>
              <a:rPr lang="en-GB" altLang="en-US" b="1"/>
              <a:t>(df)</a:t>
            </a:r>
            <a:endParaRPr lang="en-GB" altLang="en-US" sz="1000" b="1"/>
          </a:p>
        </p:txBody>
      </p:sp>
      <p:sp>
        <p:nvSpPr>
          <p:cNvPr id="26017" name="Text Box 417">
            <a:extLst>
              <a:ext uri="{FF2B5EF4-FFF2-40B4-BE49-F238E27FC236}">
                <a16:creationId xmlns:a16="http://schemas.microsoft.com/office/drawing/2014/main" id="{E4CB73F4-581E-43EC-9D91-F889FA4D3E06}"/>
              </a:ext>
            </a:extLst>
          </p:cNvPr>
          <p:cNvSpPr txBox="1">
            <a:spLocks noChangeArrowheads="1"/>
          </p:cNvSpPr>
          <p:nvPr/>
        </p:nvSpPr>
        <p:spPr bwMode="auto">
          <a:xfrm>
            <a:off x="692150" y="421322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26018" name="Line 418">
            <a:extLst>
              <a:ext uri="{FF2B5EF4-FFF2-40B4-BE49-F238E27FC236}">
                <a16:creationId xmlns:a16="http://schemas.microsoft.com/office/drawing/2014/main" id="{A88D9586-3842-4AED-974F-504ECF1AF50A}"/>
              </a:ext>
            </a:extLst>
          </p:cNvPr>
          <p:cNvSpPr>
            <a:spLocks noChangeShapeType="1"/>
          </p:cNvSpPr>
          <p:nvPr/>
        </p:nvSpPr>
        <p:spPr bwMode="auto">
          <a:xfrm>
            <a:off x="547688" y="44275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19" name="Text Box 419">
            <a:extLst>
              <a:ext uri="{FF2B5EF4-FFF2-40B4-BE49-F238E27FC236}">
                <a16:creationId xmlns:a16="http://schemas.microsoft.com/office/drawing/2014/main" id="{7F7394E8-BD02-4CD0-947D-B2166B3572C4}"/>
              </a:ext>
            </a:extLst>
          </p:cNvPr>
          <p:cNvSpPr txBox="1">
            <a:spLocks noChangeArrowheads="1"/>
          </p:cNvSpPr>
          <p:nvPr/>
        </p:nvSpPr>
        <p:spPr bwMode="auto">
          <a:xfrm>
            <a:off x="692150" y="4427538"/>
            <a:ext cx="1847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CWUS-16</a:t>
            </a:r>
          </a:p>
          <a:p>
            <a:r>
              <a:rPr lang="en-GB" altLang="en-US" b="1"/>
              <a:t>x4 Combat Engineer Company (dj)</a:t>
            </a:r>
          </a:p>
        </p:txBody>
      </p:sp>
      <p:sp>
        <p:nvSpPr>
          <p:cNvPr id="26025" name="Line 425">
            <a:extLst>
              <a:ext uri="{FF2B5EF4-FFF2-40B4-BE49-F238E27FC236}">
                <a16:creationId xmlns:a16="http://schemas.microsoft.com/office/drawing/2014/main" id="{D7D1261B-BD5F-41FF-820F-CD5EC4D4F5CB}"/>
              </a:ext>
            </a:extLst>
          </p:cNvPr>
          <p:cNvSpPr>
            <a:spLocks noChangeShapeType="1"/>
          </p:cNvSpPr>
          <p:nvPr/>
        </p:nvSpPr>
        <p:spPr bwMode="auto">
          <a:xfrm>
            <a:off x="260350" y="49323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26" name="Text Box 426">
            <a:extLst>
              <a:ext uri="{FF2B5EF4-FFF2-40B4-BE49-F238E27FC236}">
                <a16:creationId xmlns:a16="http://schemas.microsoft.com/office/drawing/2014/main" id="{D37306D5-45E4-4323-A78D-B22B5CC5FB8C}"/>
              </a:ext>
            </a:extLst>
          </p:cNvPr>
          <p:cNvSpPr txBox="1">
            <a:spLocks noChangeArrowheads="1"/>
          </p:cNvSpPr>
          <p:nvPr/>
        </p:nvSpPr>
        <p:spPr bwMode="auto">
          <a:xfrm>
            <a:off x="692150" y="4787900"/>
            <a:ext cx="186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CWUS-17</a:t>
            </a:r>
          </a:p>
          <a:p>
            <a:r>
              <a:rPr lang="en-GB" altLang="en-US" b="1"/>
              <a:t>x3 Air Defence Battery (Vulcan) (d)</a:t>
            </a:r>
          </a:p>
        </p:txBody>
      </p:sp>
      <p:sp>
        <p:nvSpPr>
          <p:cNvPr id="26027" name="Line 427">
            <a:extLst>
              <a:ext uri="{FF2B5EF4-FFF2-40B4-BE49-F238E27FC236}">
                <a16:creationId xmlns:a16="http://schemas.microsoft.com/office/drawing/2014/main" id="{280771A7-F439-4A0E-BB22-292D8536795A}"/>
              </a:ext>
            </a:extLst>
          </p:cNvPr>
          <p:cNvSpPr>
            <a:spLocks noChangeShapeType="1"/>
          </p:cNvSpPr>
          <p:nvPr/>
        </p:nvSpPr>
        <p:spPr bwMode="auto">
          <a:xfrm>
            <a:off x="547688" y="47879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33" name="Line 433">
            <a:extLst>
              <a:ext uri="{FF2B5EF4-FFF2-40B4-BE49-F238E27FC236}">
                <a16:creationId xmlns:a16="http://schemas.microsoft.com/office/drawing/2014/main" id="{67EE8A6F-6B45-4EEE-819B-FBEB01D48487}"/>
              </a:ext>
            </a:extLst>
          </p:cNvPr>
          <p:cNvSpPr>
            <a:spLocks noChangeShapeType="1"/>
          </p:cNvSpPr>
          <p:nvPr/>
        </p:nvSpPr>
        <p:spPr bwMode="auto">
          <a:xfrm>
            <a:off x="260350" y="52927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34" name="Text Box 434">
            <a:extLst>
              <a:ext uri="{FF2B5EF4-FFF2-40B4-BE49-F238E27FC236}">
                <a16:creationId xmlns:a16="http://schemas.microsoft.com/office/drawing/2014/main" id="{CBB492E0-9AD6-4DCD-992B-444C4C500B43}"/>
              </a:ext>
            </a:extLst>
          </p:cNvPr>
          <p:cNvSpPr txBox="1">
            <a:spLocks noChangeArrowheads="1"/>
          </p:cNvSpPr>
          <p:nvPr/>
        </p:nvSpPr>
        <p:spPr bwMode="auto">
          <a:xfrm>
            <a:off x="692150" y="5148263"/>
            <a:ext cx="2001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CWUS-18</a:t>
            </a:r>
          </a:p>
          <a:p>
            <a:r>
              <a:rPr lang="en-GB" altLang="en-US" b="1"/>
              <a:t>x3 Air Defence Battery (Chaparral) (d)</a:t>
            </a:r>
          </a:p>
        </p:txBody>
      </p:sp>
      <p:sp>
        <p:nvSpPr>
          <p:cNvPr id="26035" name="Line 435">
            <a:extLst>
              <a:ext uri="{FF2B5EF4-FFF2-40B4-BE49-F238E27FC236}">
                <a16:creationId xmlns:a16="http://schemas.microsoft.com/office/drawing/2014/main" id="{B18A3D05-A083-422F-8701-7AA3A479BDF1}"/>
              </a:ext>
            </a:extLst>
          </p:cNvPr>
          <p:cNvSpPr>
            <a:spLocks noChangeShapeType="1"/>
          </p:cNvSpPr>
          <p:nvPr/>
        </p:nvSpPr>
        <p:spPr bwMode="auto">
          <a:xfrm>
            <a:off x="547688" y="51482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036" name="Group 436">
            <a:extLst>
              <a:ext uri="{FF2B5EF4-FFF2-40B4-BE49-F238E27FC236}">
                <a16:creationId xmlns:a16="http://schemas.microsoft.com/office/drawing/2014/main" id="{B99E11AC-839E-44D7-801F-121C04A181AC}"/>
              </a:ext>
            </a:extLst>
          </p:cNvPr>
          <p:cNvGrpSpPr>
            <a:grpSpLocks/>
          </p:cNvGrpSpPr>
          <p:nvPr/>
        </p:nvGrpSpPr>
        <p:grpSpPr bwMode="auto">
          <a:xfrm>
            <a:off x="403225" y="3924300"/>
            <a:ext cx="288925" cy="217488"/>
            <a:chOff x="2296" y="2835"/>
            <a:chExt cx="151" cy="99"/>
          </a:xfrm>
        </p:grpSpPr>
        <p:sp>
          <p:nvSpPr>
            <p:cNvPr id="26037" name="Rectangle 437">
              <a:extLst>
                <a:ext uri="{FF2B5EF4-FFF2-40B4-BE49-F238E27FC236}">
                  <a16:creationId xmlns:a16="http://schemas.microsoft.com/office/drawing/2014/main" id="{710AB585-6A53-4C3A-B077-B53D9CAF96C0}"/>
                </a:ext>
              </a:extLst>
            </p:cNvPr>
            <p:cNvSpPr>
              <a:spLocks noChangeAspect="1" noChangeArrowheads="1"/>
            </p:cNvSpPr>
            <p:nvPr/>
          </p:nvSpPr>
          <p:spPr bwMode="auto">
            <a:xfrm>
              <a:off x="2296" y="283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38" name="Oval 438">
              <a:extLst>
                <a:ext uri="{FF2B5EF4-FFF2-40B4-BE49-F238E27FC236}">
                  <a16:creationId xmlns:a16="http://schemas.microsoft.com/office/drawing/2014/main" id="{4578053B-B2EF-4E5C-9666-6BAA71A64627}"/>
                </a:ext>
              </a:extLst>
            </p:cNvPr>
            <p:cNvSpPr>
              <a:spLocks noChangeAspect="1" noChangeArrowheads="1"/>
            </p:cNvSpPr>
            <p:nvPr/>
          </p:nvSpPr>
          <p:spPr bwMode="auto">
            <a:xfrm>
              <a:off x="2324" y="2860"/>
              <a:ext cx="95"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39" name="Line 439">
              <a:extLst>
                <a:ext uri="{FF2B5EF4-FFF2-40B4-BE49-F238E27FC236}">
                  <a16:creationId xmlns:a16="http://schemas.microsoft.com/office/drawing/2014/main" id="{8371576E-0502-4982-91B3-7B627948087D}"/>
                </a:ext>
              </a:extLst>
            </p:cNvPr>
            <p:cNvSpPr>
              <a:spLocks noChangeAspect="1" noChangeShapeType="1"/>
            </p:cNvSpPr>
            <p:nvPr/>
          </p:nvSpPr>
          <p:spPr bwMode="auto">
            <a:xfrm flipV="1">
              <a:off x="2296" y="2835"/>
              <a:ext cx="149" cy="9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40" name="Line 440">
            <a:extLst>
              <a:ext uri="{FF2B5EF4-FFF2-40B4-BE49-F238E27FC236}">
                <a16:creationId xmlns:a16="http://schemas.microsoft.com/office/drawing/2014/main" id="{6F554A00-20F3-4648-BDC5-5721797E5730}"/>
              </a:ext>
            </a:extLst>
          </p:cNvPr>
          <p:cNvSpPr>
            <a:spLocks noChangeShapeType="1"/>
          </p:cNvSpPr>
          <p:nvPr/>
        </p:nvSpPr>
        <p:spPr bwMode="auto">
          <a:xfrm>
            <a:off x="260350" y="3997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041" name="Group 441">
            <a:extLst>
              <a:ext uri="{FF2B5EF4-FFF2-40B4-BE49-F238E27FC236}">
                <a16:creationId xmlns:a16="http://schemas.microsoft.com/office/drawing/2014/main" id="{FB8C2343-2ED5-4EE2-8294-037FA7867B14}"/>
              </a:ext>
            </a:extLst>
          </p:cNvPr>
          <p:cNvGrpSpPr>
            <a:grpSpLocks/>
          </p:cNvGrpSpPr>
          <p:nvPr/>
        </p:nvGrpSpPr>
        <p:grpSpPr bwMode="auto">
          <a:xfrm>
            <a:off x="509588" y="3852863"/>
            <a:ext cx="76200" cy="63500"/>
            <a:chOff x="2443" y="447"/>
            <a:chExt cx="48" cy="40"/>
          </a:xfrm>
        </p:grpSpPr>
        <p:sp>
          <p:nvSpPr>
            <p:cNvPr id="26042" name="Line 442">
              <a:extLst>
                <a:ext uri="{FF2B5EF4-FFF2-40B4-BE49-F238E27FC236}">
                  <a16:creationId xmlns:a16="http://schemas.microsoft.com/office/drawing/2014/main" id="{1C510C0D-9F56-437C-9601-A81AE76FC2F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43" name="Line 443">
              <a:extLst>
                <a:ext uri="{FF2B5EF4-FFF2-40B4-BE49-F238E27FC236}">
                  <a16:creationId xmlns:a16="http://schemas.microsoft.com/office/drawing/2014/main" id="{03D0ACDD-78D8-438B-84EE-2F8B5932D09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44" name="Text Box 444">
            <a:extLst>
              <a:ext uri="{FF2B5EF4-FFF2-40B4-BE49-F238E27FC236}">
                <a16:creationId xmlns:a16="http://schemas.microsoft.com/office/drawing/2014/main" id="{2F16C3D1-DA10-48BE-9F37-27FFD7359101}"/>
              </a:ext>
            </a:extLst>
          </p:cNvPr>
          <p:cNvSpPr txBox="1">
            <a:spLocks noChangeArrowheads="1"/>
          </p:cNvSpPr>
          <p:nvPr/>
        </p:nvSpPr>
        <p:spPr bwMode="auto">
          <a:xfrm>
            <a:off x="692150" y="3781425"/>
            <a:ext cx="2824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CWUS-16</a:t>
            </a:r>
          </a:p>
          <a:p>
            <a:r>
              <a:rPr lang="en-GB" altLang="en-US" sz="1000" b="1"/>
              <a:t>x1 Divisional Armored Cavalry Squadron </a:t>
            </a:r>
            <a:r>
              <a:rPr lang="en-GB" altLang="en-US" b="1"/>
              <a:t>(el)</a:t>
            </a:r>
            <a:endParaRPr lang="en-GB" altLang="en-US" sz="1000" b="1"/>
          </a:p>
        </p:txBody>
      </p:sp>
      <p:sp>
        <p:nvSpPr>
          <p:cNvPr id="26045" name="Text Box 445">
            <a:extLst>
              <a:ext uri="{FF2B5EF4-FFF2-40B4-BE49-F238E27FC236}">
                <a16:creationId xmlns:a16="http://schemas.microsoft.com/office/drawing/2014/main" id="{7C1C750C-59E0-496A-9973-11437267259A}"/>
              </a:ext>
            </a:extLst>
          </p:cNvPr>
          <p:cNvSpPr txBox="1">
            <a:spLocks noChangeArrowheads="1"/>
          </p:cNvSpPr>
          <p:nvPr/>
        </p:nvSpPr>
        <p:spPr bwMode="auto">
          <a:xfrm>
            <a:off x="692150" y="5508625"/>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ELEMENTS</a:t>
            </a:r>
          </a:p>
        </p:txBody>
      </p:sp>
      <p:grpSp>
        <p:nvGrpSpPr>
          <p:cNvPr id="26046" name="Group 446">
            <a:extLst>
              <a:ext uri="{FF2B5EF4-FFF2-40B4-BE49-F238E27FC236}">
                <a16:creationId xmlns:a16="http://schemas.microsoft.com/office/drawing/2014/main" id="{04B5621C-C7A9-4E17-A1F2-E1F02B379C61}"/>
              </a:ext>
            </a:extLst>
          </p:cNvPr>
          <p:cNvGrpSpPr>
            <a:grpSpLocks/>
          </p:cNvGrpSpPr>
          <p:nvPr/>
        </p:nvGrpSpPr>
        <p:grpSpPr bwMode="auto">
          <a:xfrm>
            <a:off x="403225" y="5868988"/>
            <a:ext cx="288925" cy="215900"/>
            <a:chOff x="2931" y="2925"/>
            <a:chExt cx="151" cy="99"/>
          </a:xfrm>
        </p:grpSpPr>
        <p:sp>
          <p:nvSpPr>
            <p:cNvPr id="26047" name="Rectangle 447">
              <a:extLst>
                <a:ext uri="{FF2B5EF4-FFF2-40B4-BE49-F238E27FC236}">
                  <a16:creationId xmlns:a16="http://schemas.microsoft.com/office/drawing/2014/main" id="{F322543A-8B29-49A4-89EE-5651A8922C1A}"/>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48" name="Oval 448">
              <a:extLst>
                <a:ext uri="{FF2B5EF4-FFF2-40B4-BE49-F238E27FC236}">
                  <a16:creationId xmlns:a16="http://schemas.microsoft.com/office/drawing/2014/main" id="{1150BD2D-47FE-4B8A-AD9B-903A17D63B53}"/>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49" name="Oval 449">
              <a:extLst>
                <a:ext uri="{FF2B5EF4-FFF2-40B4-BE49-F238E27FC236}">
                  <a16:creationId xmlns:a16="http://schemas.microsoft.com/office/drawing/2014/main" id="{35462751-0F4D-4455-84E6-5C063C536704}"/>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6050" name="Group 450">
            <a:extLst>
              <a:ext uri="{FF2B5EF4-FFF2-40B4-BE49-F238E27FC236}">
                <a16:creationId xmlns:a16="http://schemas.microsoft.com/office/drawing/2014/main" id="{603B09B3-23C3-4237-9707-DD6FB4706DB8}"/>
              </a:ext>
            </a:extLst>
          </p:cNvPr>
          <p:cNvGrpSpPr>
            <a:grpSpLocks/>
          </p:cNvGrpSpPr>
          <p:nvPr/>
        </p:nvGrpSpPr>
        <p:grpSpPr bwMode="auto">
          <a:xfrm>
            <a:off x="509588" y="5795963"/>
            <a:ext cx="76200" cy="63500"/>
            <a:chOff x="2443" y="447"/>
            <a:chExt cx="48" cy="40"/>
          </a:xfrm>
        </p:grpSpPr>
        <p:sp>
          <p:nvSpPr>
            <p:cNvPr id="26051" name="Line 451">
              <a:extLst>
                <a:ext uri="{FF2B5EF4-FFF2-40B4-BE49-F238E27FC236}">
                  <a16:creationId xmlns:a16="http://schemas.microsoft.com/office/drawing/2014/main" id="{92227804-36AE-45F0-958E-FE040A80504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52" name="Line 452">
              <a:extLst>
                <a:ext uri="{FF2B5EF4-FFF2-40B4-BE49-F238E27FC236}">
                  <a16:creationId xmlns:a16="http://schemas.microsoft.com/office/drawing/2014/main" id="{9A425111-BA68-48DE-80FF-113CD4F784D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53" name="Line 453">
            <a:extLst>
              <a:ext uri="{FF2B5EF4-FFF2-40B4-BE49-F238E27FC236}">
                <a16:creationId xmlns:a16="http://schemas.microsoft.com/office/drawing/2014/main" id="{C0AF66A9-2FEA-4A28-B406-E8FAEC3DF100}"/>
              </a:ext>
            </a:extLst>
          </p:cNvPr>
          <p:cNvSpPr>
            <a:spLocks noChangeShapeType="1"/>
          </p:cNvSpPr>
          <p:nvPr/>
        </p:nvSpPr>
        <p:spPr bwMode="auto">
          <a:xfrm>
            <a:off x="260350" y="59404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54" name="Text Box 454">
            <a:extLst>
              <a:ext uri="{FF2B5EF4-FFF2-40B4-BE49-F238E27FC236}">
                <a16:creationId xmlns:a16="http://schemas.microsoft.com/office/drawing/2014/main" id="{45C81400-70D6-4901-8214-0EA39F7DB879}"/>
              </a:ext>
            </a:extLst>
          </p:cNvPr>
          <p:cNvSpPr txBox="1">
            <a:spLocks noChangeArrowheads="1"/>
          </p:cNvSpPr>
          <p:nvPr/>
        </p:nvSpPr>
        <p:spPr bwMode="auto">
          <a:xfrm>
            <a:off x="692150" y="5724525"/>
            <a:ext cx="2111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CWUS-01</a:t>
            </a:r>
          </a:p>
          <a:p>
            <a:r>
              <a:rPr lang="en-GB" altLang="en-US" sz="1000" b="1"/>
              <a:t>x3 SP Field Artillery Battalion </a:t>
            </a:r>
            <a:r>
              <a:rPr lang="en-GB" altLang="en-US" b="1"/>
              <a:t>(d)</a:t>
            </a:r>
            <a:endParaRPr lang="en-GB" altLang="en-US" sz="1000" b="1"/>
          </a:p>
        </p:txBody>
      </p:sp>
      <p:grpSp>
        <p:nvGrpSpPr>
          <p:cNvPr id="26055" name="Group 455">
            <a:extLst>
              <a:ext uri="{FF2B5EF4-FFF2-40B4-BE49-F238E27FC236}">
                <a16:creationId xmlns:a16="http://schemas.microsoft.com/office/drawing/2014/main" id="{91D33DAB-AED3-4858-8E42-BF1DE7FB75F7}"/>
              </a:ext>
            </a:extLst>
          </p:cNvPr>
          <p:cNvGrpSpPr>
            <a:grpSpLocks/>
          </p:cNvGrpSpPr>
          <p:nvPr/>
        </p:nvGrpSpPr>
        <p:grpSpPr bwMode="auto">
          <a:xfrm>
            <a:off x="403225" y="6229350"/>
            <a:ext cx="288925" cy="215900"/>
            <a:chOff x="2931" y="2925"/>
            <a:chExt cx="151" cy="99"/>
          </a:xfrm>
        </p:grpSpPr>
        <p:sp>
          <p:nvSpPr>
            <p:cNvPr id="26056" name="Rectangle 456">
              <a:extLst>
                <a:ext uri="{FF2B5EF4-FFF2-40B4-BE49-F238E27FC236}">
                  <a16:creationId xmlns:a16="http://schemas.microsoft.com/office/drawing/2014/main" id="{95DFCA4B-F242-4E22-8334-96FE66CD741A}"/>
                </a:ext>
              </a:extLst>
            </p:cNvPr>
            <p:cNvSpPr>
              <a:spLocks noChangeAspect="1" noChangeArrowheads="1"/>
            </p:cNvSpPr>
            <p:nvPr/>
          </p:nvSpPr>
          <p:spPr bwMode="auto">
            <a:xfrm>
              <a:off x="2931" y="2925"/>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57" name="Oval 457">
              <a:extLst>
                <a:ext uri="{FF2B5EF4-FFF2-40B4-BE49-F238E27FC236}">
                  <a16:creationId xmlns:a16="http://schemas.microsoft.com/office/drawing/2014/main" id="{DFD08C10-6594-41E5-84B7-BE80AE7E3844}"/>
                </a:ext>
              </a:extLst>
            </p:cNvPr>
            <p:cNvSpPr>
              <a:spLocks noChangeAspect="1" noChangeArrowheads="1"/>
            </p:cNvSpPr>
            <p:nvPr/>
          </p:nvSpPr>
          <p:spPr bwMode="auto">
            <a:xfrm>
              <a:off x="2957" y="2950"/>
              <a:ext cx="97"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058" name="Oval 458">
              <a:extLst>
                <a:ext uri="{FF2B5EF4-FFF2-40B4-BE49-F238E27FC236}">
                  <a16:creationId xmlns:a16="http://schemas.microsoft.com/office/drawing/2014/main" id="{1C7959AD-5345-4D96-BFFF-AC17DBFFCB91}"/>
                </a:ext>
              </a:extLst>
            </p:cNvPr>
            <p:cNvSpPr>
              <a:spLocks noChangeAspect="1" noChangeArrowheads="1"/>
            </p:cNvSpPr>
            <p:nvPr/>
          </p:nvSpPr>
          <p:spPr bwMode="auto">
            <a:xfrm>
              <a:off x="2996" y="2963"/>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26059" name="Group 459">
            <a:extLst>
              <a:ext uri="{FF2B5EF4-FFF2-40B4-BE49-F238E27FC236}">
                <a16:creationId xmlns:a16="http://schemas.microsoft.com/office/drawing/2014/main" id="{F89114FD-06CB-43F8-ADCA-FED8A7631AB8}"/>
              </a:ext>
            </a:extLst>
          </p:cNvPr>
          <p:cNvGrpSpPr>
            <a:grpSpLocks/>
          </p:cNvGrpSpPr>
          <p:nvPr/>
        </p:nvGrpSpPr>
        <p:grpSpPr bwMode="auto">
          <a:xfrm>
            <a:off x="509588" y="6156325"/>
            <a:ext cx="76200" cy="63500"/>
            <a:chOff x="2443" y="447"/>
            <a:chExt cx="48" cy="40"/>
          </a:xfrm>
        </p:grpSpPr>
        <p:sp>
          <p:nvSpPr>
            <p:cNvPr id="26060" name="Line 460">
              <a:extLst>
                <a:ext uri="{FF2B5EF4-FFF2-40B4-BE49-F238E27FC236}">
                  <a16:creationId xmlns:a16="http://schemas.microsoft.com/office/drawing/2014/main" id="{B94D77B3-6E35-4182-B7C3-29C3B9FDD1E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61" name="Line 461">
              <a:extLst>
                <a:ext uri="{FF2B5EF4-FFF2-40B4-BE49-F238E27FC236}">
                  <a16:creationId xmlns:a16="http://schemas.microsoft.com/office/drawing/2014/main" id="{DB6D5EE2-EB9A-4C51-B20B-908E729841E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062" name="Line 462">
            <a:extLst>
              <a:ext uri="{FF2B5EF4-FFF2-40B4-BE49-F238E27FC236}">
                <a16:creationId xmlns:a16="http://schemas.microsoft.com/office/drawing/2014/main" id="{A1D0B625-A62B-4C20-99B7-B264C999E09B}"/>
              </a:ext>
            </a:extLst>
          </p:cNvPr>
          <p:cNvSpPr>
            <a:spLocks noChangeShapeType="1"/>
          </p:cNvSpPr>
          <p:nvPr/>
        </p:nvSpPr>
        <p:spPr bwMode="auto">
          <a:xfrm>
            <a:off x="260350" y="63007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63" name="Text Box 463">
            <a:extLst>
              <a:ext uri="{FF2B5EF4-FFF2-40B4-BE49-F238E27FC236}">
                <a16:creationId xmlns:a16="http://schemas.microsoft.com/office/drawing/2014/main" id="{B3B8F7D8-5F9E-4D2E-A0BC-A7E367C05E89}"/>
              </a:ext>
            </a:extLst>
          </p:cNvPr>
          <p:cNvSpPr txBox="1">
            <a:spLocks noChangeArrowheads="1"/>
          </p:cNvSpPr>
          <p:nvPr/>
        </p:nvSpPr>
        <p:spPr bwMode="auto">
          <a:xfrm>
            <a:off x="692150" y="6084888"/>
            <a:ext cx="2249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FSE CWUS-07</a:t>
            </a:r>
          </a:p>
          <a:p>
            <a:r>
              <a:rPr lang="en-GB" altLang="en-US" sz="1000" b="1"/>
              <a:t>x1 SP Heavy Artillery Battalion </a:t>
            </a:r>
            <a:r>
              <a:rPr lang="en-GB" altLang="en-US" b="1"/>
              <a:t>(dg)</a:t>
            </a:r>
            <a:endParaRPr lang="en-GB" altLang="en-US" sz="1000" b="1"/>
          </a:p>
        </p:txBody>
      </p:sp>
      <p:sp>
        <p:nvSpPr>
          <p:cNvPr id="26064" name="Text Box 464">
            <a:extLst>
              <a:ext uri="{FF2B5EF4-FFF2-40B4-BE49-F238E27FC236}">
                <a16:creationId xmlns:a16="http://schemas.microsoft.com/office/drawing/2014/main" id="{C19DFA52-60C0-437A-A9CF-FEEFC54D9EA8}"/>
              </a:ext>
            </a:extLst>
          </p:cNvPr>
          <p:cNvSpPr txBox="1">
            <a:spLocks noChangeArrowheads="1"/>
          </p:cNvSpPr>
          <p:nvPr/>
        </p:nvSpPr>
        <p:spPr bwMode="auto">
          <a:xfrm>
            <a:off x="692150" y="6516688"/>
            <a:ext cx="22685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(ck)</a:t>
            </a:r>
            <a:endParaRPr lang="en-GB" altLang="en-US"/>
          </a:p>
        </p:txBody>
      </p:sp>
      <p:grpSp>
        <p:nvGrpSpPr>
          <p:cNvPr id="26065" name="Group 465">
            <a:extLst>
              <a:ext uri="{FF2B5EF4-FFF2-40B4-BE49-F238E27FC236}">
                <a16:creationId xmlns:a16="http://schemas.microsoft.com/office/drawing/2014/main" id="{65B81DD4-907B-4AD6-BC30-2264DC89BE9D}"/>
              </a:ext>
            </a:extLst>
          </p:cNvPr>
          <p:cNvGrpSpPr>
            <a:grpSpLocks/>
          </p:cNvGrpSpPr>
          <p:nvPr/>
        </p:nvGrpSpPr>
        <p:grpSpPr bwMode="auto">
          <a:xfrm>
            <a:off x="403225" y="6804025"/>
            <a:ext cx="244475" cy="158750"/>
            <a:chOff x="2341" y="3016"/>
            <a:chExt cx="154" cy="100"/>
          </a:xfrm>
        </p:grpSpPr>
        <p:sp>
          <p:nvSpPr>
            <p:cNvPr id="26066" name="Rectangle 466">
              <a:extLst>
                <a:ext uri="{FF2B5EF4-FFF2-40B4-BE49-F238E27FC236}">
                  <a16:creationId xmlns:a16="http://schemas.microsoft.com/office/drawing/2014/main" id="{5EB37A92-F047-47C1-9D8E-DD6112C31E82}"/>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6067" name="Group 467">
              <a:extLst>
                <a:ext uri="{FF2B5EF4-FFF2-40B4-BE49-F238E27FC236}">
                  <a16:creationId xmlns:a16="http://schemas.microsoft.com/office/drawing/2014/main" id="{77DFC688-0BFE-4B06-BA08-A010642987F2}"/>
                </a:ext>
              </a:extLst>
            </p:cNvPr>
            <p:cNvGrpSpPr>
              <a:grpSpLocks/>
            </p:cNvGrpSpPr>
            <p:nvPr/>
          </p:nvGrpSpPr>
          <p:grpSpPr bwMode="auto">
            <a:xfrm>
              <a:off x="2363" y="3033"/>
              <a:ext cx="110" cy="63"/>
              <a:chOff x="691" y="3359"/>
              <a:chExt cx="136" cy="90"/>
            </a:xfrm>
          </p:grpSpPr>
          <p:sp>
            <p:nvSpPr>
              <p:cNvPr id="26068" name="Line 468">
                <a:extLst>
                  <a:ext uri="{FF2B5EF4-FFF2-40B4-BE49-F238E27FC236}">
                    <a16:creationId xmlns:a16="http://schemas.microsoft.com/office/drawing/2014/main" id="{C57290BE-5A2E-474D-B118-9B851A92AB3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69" name="Line 469">
                <a:extLst>
                  <a:ext uri="{FF2B5EF4-FFF2-40B4-BE49-F238E27FC236}">
                    <a16:creationId xmlns:a16="http://schemas.microsoft.com/office/drawing/2014/main" id="{6A04891A-2374-45EC-9481-1933EC0FA1B3}"/>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70" name="Line 470">
                <a:extLst>
                  <a:ext uri="{FF2B5EF4-FFF2-40B4-BE49-F238E27FC236}">
                    <a16:creationId xmlns:a16="http://schemas.microsoft.com/office/drawing/2014/main" id="{8A132EE6-31A7-431F-8B99-2B4ADFA696B2}"/>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71" name="Line 471">
                <a:extLst>
                  <a:ext uri="{FF2B5EF4-FFF2-40B4-BE49-F238E27FC236}">
                    <a16:creationId xmlns:a16="http://schemas.microsoft.com/office/drawing/2014/main" id="{657D9A51-59EC-4C7E-9BA0-54101F799C5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6072" name="Group 472">
            <a:extLst>
              <a:ext uri="{FF2B5EF4-FFF2-40B4-BE49-F238E27FC236}">
                <a16:creationId xmlns:a16="http://schemas.microsoft.com/office/drawing/2014/main" id="{7C4F7A0E-AEAE-4C6F-A9AA-369454D72572}"/>
              </a:ext>
            </a:extLst>
          </p:cNvPr>
          <p:cNvGrpSpPr>
            <a:grpSpLocks/>
          </p:cNvGrpSpPr>
          <p:nvPr/>
        </p:nvGrpSpPr>
        <p:grpSpPr bwMode="auto">
          <a:xfrm>
            <a:off x="487363" y="6732588"/>
            <a:ext cx="74612" cy="26987"/>
            <a:chOff x="2373" y="1404"/>
            <a:chExt cx="47" cy="17"/>
          </a:xfrm>
        </p:grpSpPr>
        <p:sp>
          <p:nvSpPr>
            <p:cNvPr id="26073" name="Oval 473">
              <a:extLst>
                <a:ext uri="{FF2B5EF4-FFF2-40B4-BE49-F238E27FC236}">
                  <a16:creationId xmlns:a16="http://schemas.microsoft.com/office/drawing/2014/main" id="{57639992-290F-4527-A7F9-4E1649B9E0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074" name="Oval 474">
              <a:extLst>
                <a:ext uri="{FF2B5EF4-FFF2-40B4-BE49-F238E27FC236}">
                  <a16:creationId xmlns:a16="http://schemas.microsoft.com/office/drawing/2014/main" id="{3372E562-C74D-45FA-902B-834D5E4C452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075" name="Line 475">
            <a:extLst>
              <a:ext uri="{FF2B5EF4-FFF2-40B4-BE49-F238E27FC236}">
                <a16:creationId xmlns:a16="http://schemas.microsoft.com/office/drawing/2014/main" id="{09D7815B-F2D3-435A-9967-35C84C061BAA}"/>
              </a:ext>
            </a:extLst>
          </p:cNvPr>
          <p:cNvSpPr>
            <a:spLocks noChangeShapeType="1"/>
          </p:cNvSpPr>
          <p:nvPr/>
        </p:nvSpPr>
        <p:spPr bwMode="auto">
          <a:xfrm>
            <a:off x="258763" y="68770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076" name="Group 476">
            <a:extLst>
              <a:ext uri="{FF2B5EF4-FFF2-40B4-BE49-F238E27FC236}">
                <a16:creationId xmlns:a16="http://schemas.microsoft.com/office/drawing/2014/main" id="{B77F1948-2F32-448A-929B-B4A5C2026FF0}"/>
              </a:ext>
            </a:extLst>
          </p:cNvPr>
          <p:cNvGrpSpPr>
            <a:grpSpLocks/>
          </p:cNvGrpSpPr>
          <p:nvPr/>
        </p:nvGrpSpPr>
        <p:grpSpPr bwMode="auto">
          <a:xfrm>
            <a:off x="403225" y="7092950"/>
            <a:ext cx="244475" cy="158750"/>
            <a:chOff x="2341" y="3016"/>
            <a:chExt cx="154" cy="100"/>
          </a:xfrm>
        </p:grpSpPr>
        <p:sp>
          <p:nvSpPr>
            <p:cNvPr id="26077" name="Rectangle 477">
              <a:extLst>
                <a:ext uri="{FF2B5EF4-FFF2-40B4-BE49-F238E27FC236}">
                  <a16:creationId xmlns:a16="http://schemas.microsoft.com/office/drawing/2014/main" id="{4291FA5B-F148-417C-934D-197397E2276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6078" name="Group 478">
              <a:extLst>
                <a:ext uri="{FF2B5EF4-FFF2-40B4-BE49-F238E27FC236}">
                  <a16:creationId xmlns:a16="http://schemas.microsoft.com/office/drawing/2014/main" id="{2560080F-8B50-4328-910A-BF8491EC86F4}"/>
                </a:ext>
              </a:extLst>
            </p:cNvPr>
            <p:cNvGrpSpPr>
              <a:grpSpLocks/>
            </p:cNvGrpSpPr>
            <p:nvPr/>
          </p:nvGrpSpPr>
          <p:grpSpPr bwMode="auto">
            <a:xfrm>
              <a:off x="2363" y="3033"/>
              <a:ext cx="110" cy="63"/>
              <a:chOff x="691" y="3359"/>
              <a:chExt cx="136" cy="90"/>
            </a:xfrm>
          </p:grpSpPr>
          <p:sp>
            <p:nvSpPr>
              <p:cNvPr id="26079" name="Line 479">
                <a:extLst>
                  <a:ext uri="{FF2B5EF4-FFF2-40B4-BE49-F238E27FC236}">
                    <a16:creationId xmlns:a16="http://schemas.microsoft.com/office/drawing/2014/main" id="{081A2C2E-EF0C-40E6-92DA-D55346B4BFB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80" name="Line 480">
                <a:extLst>
                  <a:ext uri="{FF2B5EF4-FFF2-40B4-BE49-F238E27FC236}">
                    <a16:creationId xmlns:a16="http://schemas.microsoft.com/office/drawing/2014/main" id="{DE3D5AEB-6B35-4F1A-BE5B-E7FACC668E19}"/>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81" name="Line 481">
                <a:extLst>
                  <a:ext uri="{FF2B5EF4-FFF2-40B4-BE49-F238E27FC236}">
                    <a16:creationId xmlns:a16="http://schemas.microsoft.com/office/drawing/2014/main" id="{5C850F2E-878E-4094-827F-CB7969ABB816}"/>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82" name="Line 482">
                <a:extLst>
                  <a:ext uri="{FF2B5EF4-FFF2-40B4-BE49-F238E27FC236}">
                    <a16:creationId xmlns:a16="http://schemas.microsoft.com/office/drawing/2014/main" id="{7681AE16-A5D8-4C22-81F3-9DD7F151F2F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6083" name="Group 483">
            <a:extLst>
              <a:ext uri="{FF2B5EF4-FFF2-40B4-BE49-F238E27FC236}">
                <a16:creationId xmlns:a16="http://schemas.microsoft.com/office/drawing/2014/main" id="{2F247F5A-E16E-4E5E-8634-3E11DD24431C}"/>
              </a:ext>
            </a:extLst>
          </p:cNvPr>
          <p:cNvGrpSpPr>
            <a:grpSpLocks/>
          </p:cNvGrpSpPr>
          <p:nvPr/>
        </p:nvGrpSpPr>
        <p:grpSpPr bwMode="auto">
          <a:xfrm>
            <a:off x="487363" y="7021513"/>
            <a:ext cx="74612" cy="26987"/>
            <a:chOff x="2373" y="1404"/>
            <a:chExt cx="47" cy="17"/>
          </a:xfrm>
        </p:grpSpPr>
        <p:sp>
          <p:nvSpPr>
            <p:cNvPr id="26084" name="Oval 484">
              <a:extLst>
                <a:ext uri="{FF2B5EF4-FFF2-40B4-BE49-F238E27FC236}">
                  <a16:creationId xmlns:a16="http://schemas.microsoft.com/office/drawing/2014/main" id="{DF7D7BD0-4274-4479-A86E-6D454551CD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085" name="Oval 485">
              <a:extLst>
                <a:ext uri="{FF2B5EF4-FFF2-40B4-BE49-F238E27FC236}">
                  <a16:creationId xmlns:a16="http://schemas.microsoft.com/office/drawing/2014/main" id="{CB984881-8739-44F0-B8A5-0A66507D2F1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086" name="Line 486">
            <a:extLst>
              <a:ext uri="{FF2B5EF4-FFF2-40B4-BE49-F238E27FC236}">
                <a16:creationId xmlns:a16="http://schemas.microsoft.com/office/drawing/2014/main" id="{12BFF159-96DC-4880-912B-A964EE473C7F}"/>
              </a:ext>
            </a:extLst>
          </p:cNvPr>
          <p:cNvSpPr>
            <a:spLocks noChangeShapeType="1"/>
          </p:cNvSpPr>
          <p:nvPr/>
        </p:nvSpPr>
        <p:spPr bwMode="auto">
          <a:xfrm>
            <a:off x="258763" y="71659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087" name="Group 487">
            <a:extLst>
              <a:ext uri="{FF2B5EF4-FFF2-40B4-BE49-F238E27FC236}">
                <a16:creationId xmlns:a16="http://schemas.microsoft.com/office/drawing/2014/main" id="{A8D94842-23E4-48FD-93A1-AE8EED910A8E}"/>
              </a:ext>
            </a:extLst>
          </p:cNvPr>
          <p:cNvGrpSpPr>
            <a:grpSpLocks/>
          </p:cNvGrpSpPr>
          <p:nvPr/>
        </p:nvGrpSpPr>
        <p:grpSpPr bwMode="auto">
          <a:xfrm>
            <a:off x="403225" y="7380288"/>
            <a:ext cx="244475" cy="158750"/>
            <a:chOff x="2341" y="3016"/>
            <a:chExt cx="154" cy="100"/>
          </a:xfrm>
        </p:grpSpPr>
        <p:sp>
          <p:nvSpPr>
            <p:cNvPr id="26088" name="Rectangle 488">
              <a:extLst>
                <a:ext uri="{FF2B5EF4-FFF2-40B4-BE49-F238E27FC236}">
                  <a16:creationId xmlns:a16="http://schemas.microsoft.com/office/drawing/2014/main" id="{2C769B74-8209-4038-9821-AA6969E02523}"/>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6089" name="Group 489">
              <a:extLst>
                <a:ext uri="{FF2B5EF4-FFF2-40B4-BE49-F238E27FC236}">
                  <a16:creationId xmlns:a16="http://schemas.microsoft.com/office/drawing/2014/main" id="{192E74F9-4D6B-4E35-BDAB-FFCF4DE7581B}"/>
                </a:ext>
              </a:extLst>
            </p:cNvPr>
            <p:cNvGrpSpPr>
              <a:grpSpLocks/>
            </p:cNvGrpSpPr>
            <p:nvPr/>
          </p:nvGrpSpPr>
          <p:grpSpPr bwMode="auto">
            <a:xfrm>
              <a:off x="2363" y="3033"/>
              <a:ext cx="110" cy="63"/>
              <a:chOff x="691" y="3359"/>
              <a:chExt cx="136" cy="90"/>
            </a:xfrm>
          </p:grpSpPr>
          <p:sp>
            <p:nvSpPr>
              <p:cNvPr id="26090" name="Line 490">
                <a:extLst>
                  <a:ext uri="{FF2B5EF4-FFF2-40B4-BE49-F238E27FC236}">
                    <a16:creationId xmlns:a16="http://schemas.microsoft.com/office/drawing/2014/main" id="{A7963461-5EF9-45BE-A349-1B0B689C642E}"/>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91" name="Line 491">
                <a:extLst>
                  <a:ext uri="{FF2B5EF4-FFF2-40B4-BE49-F238E27FC236}">
                    <a16:creationId xmlns:a16="http://schemas.microsoft.com/office/drawing/2014/main" id="{BF01065B-E403-4401-A1CF-7F2C726DF2A1}"/>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92" name="Line 492">
                <a:extLst>
                  <a:ext uri="{FF2B5EF4-FFF2-40B4-BE49-F238E27FC236}">
                    <a16:creationId xmlns:a16="http://schemas.microsoft.com/office/drawing/2014/main" id="{B20AB8C2-D88C-4052-878C-8A56CE77566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93" name="Line 493">
                <a:extLst>
                  <a:ext uri="{FF2B5EF4-FFF2-40B4-BE49-F238E27FC236}">
                    <a16:creationId xmlns:a16="http://schemas.microsoft.com/office/drawing/2014/main" id="{C0A90345-8A5A-4D9D-AA2B-7EA539814545}"/>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26094" name="Group 494">
            <a:extLst>
              <a:ext uri="{FF2B5EF4-FFF2-40B4-BE49-F238E27FC236}">
                <a16:creationId xmlns:a16="http://schemas.microsoft.com/office/drawing/2014/main" id="{695D7B53-744B-44E0-A4F0-BD0B50F54A22}"/>
              </a:ext>
            </a:extLst>
          </p:cNvPr>
          <p:cNvGrpSpPr>
            <a:grpSpLocks/>
          </p:cNvGrpSpPr>
          <p:nvPr/>
        </p:nvGrpSpPr>
        <p:grpSpPr bwMode="auto">
          <a:xfrm>
            <a:off x="487363" y="7308850"/>
            <a:ext cx="74612" cy="26988"/>
            <a:chOff x="2373" y="1404"/>
            <a:chExt cx="47" cy="17"/>
          </a:xfrm>
        </p:grpSpPr>
        <p:sp>
          <p:nvSpPr>
            <p:cNvPr id="26095" name="Oval 495">
              <a:extLst>
                <a:ext uri="{FF2B5EF4-FFF2-40B4-BE49-F238E27FC236}">
                  <a16:creationId xmlns:a16="http://schemas.microsoft.com/office/drawing/2014/main" id="{46B91063-98FD-41DC-96CF-28147715DB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096" name="Oval 496">
              <a:extLst>
                <a:ext uri="{FF2B5EF4-FFF2-40B4-BE49-F238E27FC236}">
                  <a16:creationId xmlns:a16="http://schemas.microsoft.com/office/drawing/2014/main" id="{5A7FDB23-4F7D-406C-9DBD-C49623A3981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097" name="Line 497">
            <a:extLst>
              <a:ext uri="{FF2B5EF4-FFF2-40B4-BE49-F238E27FC236}">
                <a16:creationId xmlns:a16="http://schemas.microsoft.com/office/drawing/2014/main" id="{FDB5FECC-C790-4312-9FB1-4581F5407FEC}"/>
              </a:ext>
            </a:extLst>
          </p:cNvPr>
          <p:cNvSpPr>
            <a:spLocks noChangeShapeType="1"/>
          </p:cNvSpPr>
          <p:nvPr/>
        </p:nvSpPr>
        <p:spPr bwMode="auto">
          <a:xfrm>
            <a:off x="258763" y="74533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098" name="Text Box 498">
            <a:extLst>
              <a:ext uri="{FF2B5EF4-FFF2-40B4-BE49-F238E27FC236}">
                <a16:creationId xmlns:a16="http://schemas.microsoft.com/office/drawing/2014/main" id="{6E133A8E-79A3-401A-BBBE-0CD40D255458}"/>
              </a:ext>
            </a:extLst>
          </p:cNvPr>
          <p:cNvSpPr txBox="1">
            <a:spLocks noChangeArrowheads="1"/>
          </p:cNvSpPr>
          <p:nvPr/>
        </p:nvSpPr>
        <p:spPr bwMode="auto">
          <a:xfrm>
            <a:off x="619125" y="6732588"/>
            <a:ext cx="27527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x20 </a:t>
            </a:r>
            <a:r>
              <a:rPr lang="en-GB" altLang="en-US"/>
              <a:t>AH-1S Cobra Attack Helicopter </a:t>
            </a:r>
            <a:r>
              <a:rPr lang="en-GB" altLang="en-US" b="1"/>
              <a:t>(dh)          </a:t>
            </a:r>
            <a:r>
              <a:rPr lang="en-GB" altLang="en-US"/>
              <a:t>CWUS-61</a:t>
            </a:r>
            <a:endParaRPr lang="en-GB" altLang="en-US" b="1"/>
          </a:p>
        </p:txBody>
      </p:sp>
      <p:sp>
        <p:nvSpPr>
          <p:cNvPr id="26099" name="Text Box 499">
            <a:extLst>
              <a:ext uri="{FF2B5EF4-FFF2-40B4-BE49-F238E27FC236}">
                <a16:creationId xmlns:a16="http://schemas.microsoft.com/office/drawing/2014/main" id="{034D1F5F-A053-4A6A-82FE-7596EE15989A}"/>
              </a:ext>
            </a:extLst>
          </p:cNvPr>
          <p:cNvSpPr txBox="1">
            <a:spLocks noChangeArrowheads="1"/>
          </p:cNvSpPr>
          <p:nvPr/>
        </p:nvSpPr>
        <p:spPr bwMode="auto">
          <a:xfrm>
            <a:off x="619125" y="7019925"/>
            <a:ext cx="27527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x18 </a:t>
            </a:r>
            <a:r>
              <a:rPr lang="en-GB" altLang="en-US"/>
              <a:t>OH-58 Kiowa Observation Helicopter </a:t>
            </a:r>
            <a:r>
              <a:rPr lang="en-GB" altLang="en-US" b="1"/>
              <a:t>(e)   </a:t>
            </a:r>
            <a:r>
              <a:rPr lang="en-GB" altLang="en-US"/>
              <a:t>CWUS-57</a:t>
            </a:r>
            <a:endParaRPr lang="en-GB" altLang="en-US" b="1"/>
          </a:p>
        </p:txBody>
      </p:sp>
      <p:sp>
        <p:nvSpPr>
          <p:cNvPr id="26100" name="Text Box 500">
            <a:extLst>
              <a:ext uri="{FF2B5EF4-FFF2-40B4-BE49-F238E27FC236}">
                <a16:creationId xmlns:a16="http://schemas.microsoft.com/office/drawing/2014/main" id="{57BDAB1C-9A07-4ADF-B6BF-C8B6E411CF26}"/>
              </a:ext>
            </a:extLst>
          </p:cNvPr>
          <p:cNvSpPr txBox="1">
            <a:spLocks noChangeArrowheads="1"/>
          </p:cNvSpPr>
          <p:nvPr/>
        </p:nvSpPr>
        <p:spPr bwMode="auto">
          <a:xfrm>
            <a:off x="619125" y="7308850"/>
            <a:ext cx="273208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UH-1D/H Iroquois Utility Helicopter </a:t>
            </a:r>
            <a:r>
              <a:rPr lang="en-GB" altLang="en-US" b="1"/>
              <a:t>(ej)     </a:t>
            </a:r>
            <a:r>
              <a:rPr lang="en-GB" altLang="en-US"/>
              <a:t>CWUS-59</a:t>
            </a:r>
            <a:endParaRPr lang="en-GB" altLang="en-US" b="1"/>
          </a:p>
        </p:txBody>
      </p:sp>
      <p:sp>
        <p:nvSpPr>
          <p:cNvPr id="26102" name="Text Box 502">
            <a:extLst>
              <a:ext uri="{FF2B5EF4-FFF2-40B4-BE49-F238E27FC236}">
                <a16:creationId xmlns:a16="http://schemas.microsoft.com/office/drawing/2014/main" id="{05DC7DBC-AAD1-4CF8-BAEF-3033D5F1B23A}"/>
              </a:ext>
            </a:extLst>
          </p:cNvPr>
          <p:cNvSpPr txBox="1">
            <a:spLocks noChangeArrowheads="1"/>
          </p:cNvSpPr>
          <p:nvPr/>
        </p:nvSpPr>
        <p:spPr bwMode="auto">
          <a:xfrm>
            <a:off x="3716338" y="468313"/>
            <a:ext cx="3025775" cy="742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Brigades within a division were simply numbered 1st, 2nd or 3rd Brigades of a particular division.  ‘Combat Maneuver Battalions’ (i.e. Armor or Mech Infantry) were then distributed to the Brigades as required by the tactical situation.  An Infantry Division (Mech) initially had </a:t>
            </a:r>
            <a:r>
              <a:rPr lang="en-GB" altLang="en-US" b="1"/>
              <a:t>x4 Armored </a:t>
            </a:r>
            <a:r>
              <a:rPr lang="en-GB" altLang="en-US"/>
              <a:t>and </a:t>
            </a:r>
            <a:r>
              <a:rPr lang="en-GB" altLang="en-US" b="1"/>
              <a:t>x6 Mech Infantry Battalions</a:t>
            </a:r>
            <a:r>
              <a:rPr lang="en-GB" altLang="en-US"/>
              <a:t>.  However, </a:t>
            </a:r>
            <a:r>
              <a:rPr lang="en-GB" altLang="en-US" b="1"/>
              <a:t>x1 Mech Infantry Battalion</a:t>
            </a:r>
            <a:r>
              <a:rPr lang="en-GB" altLang="en-US"/>
              <a:t> was replaced with </a:t>
            </a:r>
            <a:r>
              <a:rPr lang="en-GB" altLang="en-US" b="1"/>
              <a:t>x1 Armored Battalion</a:t>
            </a:r>
            <a:r>
              <a:rPr lang="en-GB" altLang="en-US"/>
              <a:t> under the ‘Division 86’ reorganisation, which meant that the division now had </a:t>
            </a:r>
            <a:r>
              <a:rPr lang="en-GB" altLang="en-US" b="1"/>
              <a:t>x5 Armoured</a:t>
            </a:r>
            <a:r>
              <a:rPr lang="en-GB" altLang="en-US"/>
              <a:t> and</a:t>
            </a:r>
            <a:r>
              <a:rPr lang="en-GB" altLang="en-US" b="1"/>
              <a:t> x5 Mech Infantry Battalions</a:t>
            </a:r>
            <a:r>
              <a:rPr lang="en-GB" altLang="en-US"/>
              <a:t>.  </a:t>
            </a:r>
          </a:p>
          <a:p>
            <a:endParaRPr lang="en-GB" altLang="en-US"/>
          </a:p>
          <a:p>
            <a:r>
              <a:rPr lang="en-GB" altLang="en-US" b="1"/>
              <a:t>(b) </a:t>
            </a:r>
            <a:r>
              <a:rPr lang="en-GB" altLang="en-US"/>
              <a:t>Generally only Independent (‘Separate’ in US parlance) Brigades would be assigned ‘Armored’ or ‘Mechanised’ designations and individual numbers.  However, the exception to this rule was National Guard Brigades assigned to REFORGER divisions, which would come with their own unit identity (e.g. ‘48th Mech Infantry Brigade, Georgia National Guard’ would become ‘3rd Brigade, 24th Infantry Division’ in wartime).  However, all this was academic in wartime, as units would get quickly mixed up as battlegroups would be formed, dispersed and then re-formed as the mission dictated.  </a:t>
            </a:r>
          </a:p>
          <a:p>
            <a:endParaRPr lang="en-GB" altLang="en-US"/>
          </a:p>
          <a:p>
            <a:r>
              <a:rPr lang="en-GB" altLang="en-US" b="1"/>
              <a:t>(c) </a:t>
            </a:r>
            <a:r>
              <a:rPr lang="en-GB" altLang="en-US"/>
              <a:t>A 4th (Aviation) Brigade was formed in each division as part of the ‘Division 86’ reorganisation.  In peacetime the 4th (Aviation) Brigade held administrative responsibility for the Divisional Armoured Cavalry Squadron and the division’s aviation assets.  However, in wartime the brigade would function like any other in the division and would share, mix and match the division’s Combat Maneuver Battalions, Cavalry Squadron and aviation assets as required by the tactical situation.</a:t>
            </a:r>
          </a:p>
          <a:p>
            <a:endParaRPr lang="en-GB" altLang="en-US"/>
          </a:p>
          <a:p>
            <a:r>
              <a:rPr lang="en-GB" altLang="en-US" b="1"/>
              <a:t>(d) </a:t>
            </a:r>
            <a:r>
              <a:rPr lang="en-GB" altLang="en-US"/>
              <a:t>These elements were distributed among the division’s brigades as required.</a:t>
            </a:r>
          </a:p>
          <a:p>
            <a:endParaRPr lang="en-GB" altLang="en-US"/>
          </a:p>
          <a:p>
            <a:r>
              <a:rPr lang="en-GB" altLang="en-US" b="1"/>
              <a:t>(e) x1 Armored Battalion </a:t>
            </a:r>
            <a:r>
              <a:rPr lang="en-GB" altLang="en-US"/>
              <a:t>was added during the ‘Division 86’ reorganisation (see above).</a:t>
            </a:r>
          </a:p>
          <a:p>
            <a:endParaRPr lang="en-GB" altLang="en-US" b="1"/>
          </a:p>
          <a:p>
            <a:r>
              <a:rPr lang="en-GB" altLang="en-US" b="1"/>
              <a:t>(f) x1 Mech Infantry Battalion</a:t>
            </a:r>
            <a:r>
              <a:rPr lang="en-GB" altLang="en-US"/>
              <a:t> was deleted under the ‘Division 86’ reorganisation (see above).</a:t>
            </a:r>
          </a:p>
          <a:p>
            <a:endParaRPr lang="en-GB" altLang="en-US"/>
          </a:p>
          <a:p>
            <a:r>
              <a:rPr lang="en-GB" altLang="en-US" b="1"/>
              <a:t>(g) </a:t>
            </a:r>
            <a:r>
              <a:rPr lang="en-GB" altLang="en-US"/>
              <a:t>Mid-1980s: Heavy Artillery Battalions were all massed in the Corps Artillery Brigades (</a:t>
            </a:r>
            <a:r>
              <a:rPr lang="en-GB" altLang="en-US" b="1"/>
              <a:t>x2 </a:t>
            </a:r>
            <a:r>
              <a:rPr lang="en-GB" altLang="en-US"/>
              <a:t>in each Corps – see FSE CWUS-11).  Replace with </a:t>
            </a:r>
            <a:r>
              <a:rPr lang="en-GB" altLang="en-US" b="1"/>
              <a:t>x1 MLRS Battery</a:t>
            </a:r>
            <a:r>
              <a:rPr lang="en-GB" altLang="en-US"/>
              <a:t> (FSE CWUS-10).</a:t>
            </a:r>
          </a:p>
          <a:p>
            <a:endParaRPr lang="en-GB" altLang="en-US"/>
          </a:p>
          <a:p>
            <a:r>
              <a:rPr lang="en-GB" altLang="en-US" b="1"/>
              <a:t>(h) </a:t>
            </a:r>
            <a:r>
              <a:rPr lang="en-GB" altLang="en-US"/>
              <a:t>Early-1980s: May replace AH-1S Cobra with:</a:t>
            </a:r>
          </a:p>
          <a:p>
            <a:r>
              <a:rPr lang="en-GB" altLang="en-US"/>
              <a:t>     AH-1S Enhanced Cobra Attack Helicopter           CWUS-62</a:t>
            </a:r>
          </a:p>
          <a:p>
            <a:endParaRPr lang="en-GB" altLang="en-US"/>
          </a:p>
          <a:p>
            <a:r>
              <a:rPr lang="en-GB" altLang="en-US" b="1"/>
              <a:t>(i) </a:t>
            </a:r>
            <a:r>
              <a:rPr lang="en-GB" altLang="en-US"/>
              <a:t>From early 1980s: May replace </a:t>
            </a:r>
            <a:r>
              <a:rPr lang="en-GB" altLang="en-US" b="1"/>
              <a:t>x7 </a:t>
            </a:r>
            <a:r>
              <a:rPr lang="en-GB" altLang="en-US"/>
              <a:t>UH-1H/D Iroquois with:</a:t>
            </a:r>
          </a:p>
          <a:p>
            <a:r>
              <a:rPr lang="en-GB" altLang="en-US"/>
              <a:t>     UH-60 Blackhawk Utility Helicopter                       CWUS-60</a:t>
            </a:r>
          </a:p>
          <a:p>
            <a:endParaRPr lang="en-GB" altLang="en-US"/>
          </a:p>
          <a:p>
            <a:r>
              <a:rPr lang="en-GB" altLang="en-US" b="1"/>
              <a:t>(j) </a:t>
            </a:r>
            <a:r>
              <a:rPr lang="en-GB" altLang="en-US"/>
              <a:t>The divisional Combat Engineer Battalion also had a Bridging Company not shown here.  Each Corps also had a Combat Engineer Brigade of three battalions, plus two additional Bridging Companies.</a:t>
            </a:r>
          </a:p>
          <a:p>
            <a:endParaRPr lang="en-GB" altLang="en-US" b="1"/>
          </a:p>
          <a:p>
            <a:r>
              <a:rPr lang="en-GB" altLang="en-US" b="1"/>
              <a:t>(k) </a:t>
            </a:r>
            <a:r>
              <a:rPr lang="en-GB" altLang="en-US"/>
              <a:t>Each Corps also had an independent Combat Aviation Brigade (BG CWUS-27).</a:t>
            </a:r>
          </a:p>
          <a:p>
            <a:endParaRPr lang="en-GB" altLang="en-US"/>
          </a:p>
          <a:p>
            <a:r>
              <a:rPr lang="en-GB" altLang="en-US" b="1"/>
              <a:t>(l) </a:t>
            </a:r>
            <a:r>
              <a:rPr lang="en-GB" altLang="en-US"/>
              <a:t>Each Corps also possessed an Armoured Cavalry Regiment (BG CWUS-12).</a:t>
            </a:r>
            <a:endParaRPr lang="en-GB" altLang="en-US" b="1"/>
          </a:p>
        </p:txBody>
      </p:sp>
      <p:grpSp>
        <p:nvGrpSpPr>
          <p:cNvPr id="26103" name="Group 503">
            <a:extLst>
              <a:ext uri="{FF2B5EF4-FFF2-40B4-BE49-F238E27FC236}">
                <a16:creationId xmlns:a16="http://schemas.microsoft.com/office/drawing/2014/main" id="{FD6D754B-BA5A-490E-962D-29B6FA0C23F4}"/>
              </a:ext>
            </a:extLst>
          </p:cNvPr>
          <p:cNvGrpSpPr>
            <a:grpSpLocks/>
          </p:cNvGrpSpPr>
          <p:nvPr/>
        </p:nvGrpSpPr>
        <p:grpSpPr bwMode="auto">
          <a:xfrm>
            <a:off x="404813" y="4859338"/>
            <a:ext cx="287337" cy="217487"/>
            <a:chOff x="2523" y="2880"/>
            <a:chExt cx="152" cy="99"/>
          </a:xfrm>
        </p:grpSpPr>
        <p:sp>
          <p:nvSpPr>
            <p:cNvPr id="26104" name="Rectangle 504">
              <a:extLst>
                <a:ext uri="{FF2B5EF4-FFF2-40B4-BE49-F238E27FC236}">
                  <a16:creationId xmlns:a16="http://schemas.microsoft.com/office/drawing/2014/main" id="{C1DD77FD-38C0-406C-AC29-E1D6CA1AFF88}"/>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105" name="Oval 505">
              <a:extLst>
                <a:ext uri="{FF2B5EF4-FFF2-40B4-BE49-F238E27FC236}">
                  <a16:creationId xmlns:a16="http://schemas.microsoft.com/office/drawing/2014/main" id="{4ACCB457-0769-4DF8-B7EE-CCF34A4DFE54}"/>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106" name="Line 506">
              <a:extLst>
                <a:ext uri="{FF2B5EF4-FFF2-40B4-BE49-F238E27FC236}">
                  <a16:creationId xmlns:a16="http://schemas.microsoft.com/office/drawing/2014/main" id="{C60CEB1C-1616-417F-A594-B6A56A556538}"/>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107" name="Line 507">
              <a:extLst>
                <a:ext uri="{FF2B5EF4-FFF2-40B4-BE49-F238E27FC236}">
                  <a16:creationId xmlns:a16="http://schemas.microsoft.com/office/drawing/2014/main" id="{54622A8E-A977-4FC2-A008-396FDB699096}"/>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108" name="Line 508">
              <a:extLst>
                <a:ext uri="{FF2B5EF4-FFF2-40B4-BE49-F238E27FC236}">
                  <a16:creationId xmlns:a16="http://schemas.microsoft.com/office/drawing/2014/main" id="{705E0199-B824-45B9-82A8-A6A3A5C36FDA}"/>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109" name="Group 509">
            <a:extLst>
              <a:ext uri="{FF2B5EF4-FFF2-40B4-BE49-F238E27FC236}">
                <a16:creationId xmlns:a16="http://schemas.microsoft.com/office/drawing/2014/main" id="{17D2B2CE-031F-4EAD-9BC6-AA4B5E5C7A38}"/>
              </a:ext>
            </a:extLst>
          </p:cNvPr>
          <p:cNvGrpSpPr>
            <a:grpSpLocks/>
          </p:cNvGrpSpPr>
          <p:nvPr/>
        </p:nvGrpSpPr>
        <p:grpSpPr bwMode="auto">
          <a:xfrm>
            <a:off x="404813" y="5219700"/>
            <a:ext cx="287337" cy="217488"/>
            <a:chOff x="2523" y="2880"/>
            <a:chExt cx="152" cy="99"/>
          </a:xfrm>
        </p:grpSpPr>
        <p:sp>
          <p:nvSpPr>
            <p:cNvPr id="26110" name="Rectangle 510">
              <a:extLst>
                <a:ext uri="{FF2B5EF4-FFF2-40B4-BE49-F238E27FC236}">
                  <a16:creationId xmlns:a16="http://schemas.microsoft.com/office/drawing/2014/main" id="{98E7CA4C-D4D4-489C-9EAB-927749362EAF}"/>
                </a:ext>
              </a:extLst>
            </p:cNvPr>
            <p:cNvSpPr>
              <a:spLocks noChangeAspect="1" noChangeArrowheads="1"/>
            </p:cNvSpPr>
            <p:nvPr/>
          </p:nvSpPr>
          <p:spPr bwMode="auto">
            <a:xfrm>
              <a:off x="2524" y="2880"/>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111" name="Oval 511">
              <a:extLst>
                <a:ext uri="{FF2B5EF4-FFF2-40B4-BE49-F238E27FC236}">
                  <a16:creationId xmlns:a16="http://schemas.microsoft.com/office/drawing/2014/main" id="{5EA941F4-2040-4E53-A627-00F866BB47CB}"/>
                </a:ext>
              </a:extLst>
            </p:cNvPr>
            <p:cNvSpPr>
              <a:spLocks noChangeAspect="1" noChangeArrowheads="1"/>
            </p:cNvSpPr>
            <p:nvPr/>
          </p:nvSpPr>
          <p:spPr bwMode="auto">
            <a:xfrm>
              <a:off x="2543" y="2902"/>
              <a:ext cx="108" cy="47"/>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112" name="Line 512">
              <a:extLst>
                <a:ext uri="{FF2B5EF4-FFF2-40B4-BE49-F238E27FC236}">
                  <a16:creationId xmlns:a16="http://schemas.microsoft.com/office/drawing/2014/main" id="{75A257D5-1AA0-4BD6-B92A-F3FB3FE518D8}"/>
                </a:ext>
              </a:extLst>
            </p:cNvPr>
            <p:cNvSpPr>
              <a:spLocks noChangeAspect="1" noChangeShapeType="1"/>
            </p:cNvSpPr>
            <p:nvPr/>
          </p:nvSpPr>
          <p:spPr bwMode="auto">
            <a:xfrm flipV="1">
              <a:off x="2523" y="288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113" name="Line 513">
              <a:extLst>
                <a:ext uri="{FF2B5EF4-FFF2-40B4-BE49-F238E27FC236}">
                  <a16:creationId xmlns:a16="http://schemas.microsoft.com/office/drawing/2014/main" id="{A12053FB-F7C9-4ECC-9CEA-1D5A63266D89}"/>
                </a:ext>
              </a:extLst>
            </p:cNvPr>
            <p:cNvSpPr>
              <a:spLocks noChangeAspect="1" noChangeShapeType="1"/>
            </p:cNvSpPr>
            <p:nvPr/>
          </p:nvSpPr>
          <p:spPr bwMode="auto">
            <a:xfrm>
              <a:off x="2596" y="288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114" name="Line 514">
              <a:extLst>
                <a:ext uri="{FF2B5EF4-FFF2-40B4-BE49-F238E27FC236}">
                  <a16:creationId xmlns:a16="http://schemas.microsoft.com/office/drawing/2014/main" id="{FBBB6CF1-23A5-47D8-BEDB-0763083363E7}"/>
                </a:ext>
              </a:extLst>
            </p:cNvPr>
            <p:cNvSpPr>
              <a:spLocks noChangeAspect="1" noChangeShapeType="1"/>
            </p:cNvSpPr>
            <p:nvPr/>
          </p:nvSpPr>
          <p:spPr bwMode="auto">
            <a:xfrm>
              <a:off x="2565" y="292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960" name="Group 144">
            <a:extLst>
              <a:ext uri="{FF2B5EF4-FFF2-40B4-BE49-F238E27FC236}">
                <a16:creationId xmlns:a16="http://schemas.microsoft.com/office/drawing/2014/main" id="{F1F11309-4923-430B-93AC-21452C7ACB92}"/>
              </a:ext>
            </a:extLst>
          </p:cNvPr>
          <p:cNvGrpSpPr>
            <a:grpSpLocks/>
          </p:cNvGrpSpPr>
          <p:nvPr/>
        </p:nvGrpSpPr>
        <p:grpSpPr bwMode="auto">
          <a:xfrm>
            <a:off x="115888" y="179388"/>
            <a:ext cx="360362" cy="288925"/>
            <a:chOff x="2976" y="2472"/>
            <a:chExt cx="136" cy="91"/>
          </a:xfrm>
        </p:grpSpPr>
        <p:sp>
          <p:nvSpPr>
            <p:cNvPr id="34961" name="Rectangle 145">
              <a:extLst>
                <a:ext uri="{FF2B5EF4-FFF2-40B4-BE49-F238E27FC236}">
                  <a16:creationId xmlns:a16="http://schemas.microsoft.com/office/drawing/2014/main" id="{4E5CEAC4-CF2F-4F56-9EDB-6464B051E547}"/>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62" name="Line 146">
              <a:extLst>
                <a:ext uri="{FF2B5EF4-FFF2-40B4-BE49-F238E27FC236}">
                  <a16:creationId xmlns:a16="http://schemas.microsoft.com/office/drawing/2014/main" id="{7A7C1A70-4A09-4175-B0AA-85131CB3EC21}"/>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963" name="Line 147">
              <a:extLst>
                <a:ext uri="{FF2B5EF4-FFF2-40B4-BE49-F238E27FC236}">
                  <a16:creationId xmlns:a16="http://schemas.microsoft.com/office/drawing/2014/main" id="{8725F85E-33A6-47B2-B332-ED3036C97ED8}"/>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4964" name="Group 148">
              <a:extLst>
                <a:ext uri="{FF2B5EF4-FFF2-40B4-BE49-F238E27FC236}">
                  <a16:creationId xmlns:a16="http://schemas.microsoft.com/office/drawing/2014/main" id="{FC1B5389-F998-4EBA-BF6D-80D0E770F938}"/>
                </a:ext>
              </a:extLst>
            </p:cNvPr>
            <p:cNvGrpSpPr>
              <a:grpSpLocks/>
            </p:cNvGrpSpPr>
            <p:nvPr/>
          </p:nvGrpSpPr>
          <p:grpSpPr bwMode="auto">
            <a:xfrm>
              <a:off x="3022" y="2540"/>
              <a:ext cx="44" cy="22"/>
              <a:chOff x="1632" y="1249"/>
              <a:chExt cx="48" cy="24"/>
            </a:xfrm>
          </p:grpSpPr>
          <p:sp>
            <p:nvSpPr>
              <p:cNvPr id="34965" name="AutoShape 149">
                <a:extLst>
                  <a:ext uri="{FF2B5EF4-FFF2-40B4-BE49-F238E27FC236}">
                    <a16:creationId xmlns:a16="http://schemas.microsoft.com/office/drawing/2014/main" id="{75D26EF9-DF8E-4AEC-8FB2-158D6ACF9260}"/>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66" name="AutoShape 150">
                <a:extLst>
                  <a:ext uri="{FF2B5EF4-FFF2-40B4-BE49-F238E27FC236}">
                    <a16:creationId xmlns:a16="http://schemas.microsoft.com/office/drawing/2014/main" id="{91D02A62-EE96-4DC6-834B-70F09CABAD92}"/>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4967" name="Group 151">
            <a:extLst>
              <a:ext uri="{FF2B5EF4-FFF2-40B4-BE49-F238E27FC236}">
                <a16:creationId xmlns:a16="http://schemas.microsoft.com/office/drawing/2014/main" id="{8CA1CEDF-43A3-42C7-AA82-391C010FB176}"/>
              </a:ext>
            </a:extLst>
          </p:cNvPr>
          <p:cNvGrpSpPr>
            <a:grpSpLocks/>
          </p:cNvGrpSpPr>
          <p:nvPr/>
        </p:nvGrpSpPr>
        <p:grpSpPr bwMode="auto">
          <a:xfrm>
            <a:off x="222250" y="107950"/>
            <a:ext cx="147638" cy="63500"/>
            <a:chOff x="3884" y="748"/>
            <a:chExt cx="93" cy="40"/>
          </a:xfrm>
        </p:grpSpPr>
        <p:grpSp>
          <p:nvGrpSpPr>
            <p:cNvPr id="34968" name="Group 152">
              <a:extLst>
                <a:ext uri="{FF2B5EF4-FFF2-40B4-BE49-F238E27FC236}">
                  <a16:creationId xmlns:a16="http://schemas.microsoft.com/office/drawing/2014/main" id="{A802C3C3-4E17-4BD9-9066-381750994C38}"/>
                </a:ext>
              </a:extLst>
            </p:cNvPr>
            <p:cNvGrpSpPr>
              <a:grpSpLocks/>
            </p:cNvGrpSpPr>
            <p:nvPr/>
          </p:nvGrpSpPr>
          <p:grpSpPr bwMode="auto">
            <a:xfrm>
              <a:off x="3884" y="748"/>
              <a:ext cx="48" cy="40"/>
              <a:chOff x="2539" y="543"/>
              <a:chExt cx="48" cy="40"/>
            </a:xfrm>
          </p:grpSpPr>
          <p:sp>
            <p:nvSpPr>
              <p:cNvPr id="34969" name="Line 153">
                <a:extLst>
                  <a:ext uri="{FF2B5EF4-FFF2-40B4-BE49-F238E27FC236}">
                    <a16:creationId xmlns:a16="http://schemas.microsoft.com/office/drawing/2014/main" id="{A5468739-AC5A-4162-857E-D119F333836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70" name="Line 154">
                <a:extLst>
                  <a:ext uri="{FF2B5EF4-FFF2-40B4-BE49-F238E27FC236}">
                    <a16:creationId xmlns:a16="http://schemas.microsoft.com/office/drawing/2014/main" id="{9084225D-5316-48B6-BB9C-C9FA3AF10E8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4971" name="Group 155">
              <a:extLst>
                <a:ext uri="{FF2B5EF4-FFF2-40B4-BE49-F238E27FC236}">
                  <a16:creationId xmlns:a16="http://schemas.microsoft.com/office/drawing/2014/main" id="{A3781FF7-5083-42FF-AD69-60AF0FFF036C}"/>
                </a:ext>
              </a:extLst>
            </p:cNvPr>
            <p:cNvGrpSpPr>
              <a:grpSpLocks/>
            </p:cNvGrpSpPr>
            <p:nvPr/>
          </p:nvGrpSpPr>
          <p:grpSpPr bwMode="auto">
            <a:xfrm>
              <a:off x="3929" y="748"/>
              <a:ext cx="48" cy="40"/>
              <a:chOff x="2539" y="543"/>
              <a:chExt cx="48" cy="40"/>
            </a:xfrm>
          </p:grpSpPr>
          <p:sp>
            <p:nvSpPr>
              <p:cNvPr id="34972" name="Line 156">
                <a:extLst>
                  <a:ext uri="{FF2B5EF4-FFF2-40B4-BE49-F238E27FC236}">
                    <a16:creationId xmlns:a16="http://schemas.microsoft.com/office/drawing/2014/main" id="{DA4F905E-6DA0-4611-803C-40B258DA05C4}"/>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73" name="Line 157">
                <a:extLst>
                  <a:ext uri="{FF2B5EF4-FFF2-40B4-BE49-F238E27FC236}">
                    <a16:creationId xmlns:a16="http://schemas.microsoft.com/office/drawing/2014/main" id="{316EC91B-FBAD-456D-A5B8-0B8AE8D6768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4974" name="Text Box 158">
            <a:extLst>
              <a:ext uri="{FF2B5EF4-FFF2-40B4-BE49-F238E27FC236}">
                <a16:creationId xmlns:a16="http://schemas.microsoft.com/office/drawing/2014/main" id="{3CE0CDFC-8298-44D0-A927-772F211491F4}"/>
              </a:ext>
            </a:extLst>
          </p:cNvPr>
          <p:cNvSpPr txBox="1">
            <a:spLocks noChangeArrowheads="1"/>
          </p:cNvSpPr>
          <p:nvPr/>
        </p:nvSpPr>
        <p:spPr bwMode="auto">
          <a:xfrm>
            <a:off x="549275" y="107950"/>
            <a:ext cx="23399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CWUS-04</a:t>
            </a:r>
          </a:p>
          <a:p>
            <a:r>
              <a:rPr lang="en-GB" altLang="en-US" sz="1200" b="1"/>
              <a:t>US Airborne Division 1980s </a:t>
            </a:r>
            <a:r>
              <a:rPr lang="en-GB" altLang="en-US" b="1"/>
              <a:t>(a)</a:t>
            </a:r>
            <a:endParaRPr lang="en-GB" altLang="en-US" sz="1200" b="1"/>
          </a:p>
        </p:txBody>
      </p:sp>
      <p:grpSp>
        <p:nvGrpSpPr>
          <p:cNvPr id="34975" name="Group 159">
            <a:extLst>
              <a:ext uri="{FF2B5EF4-FFF2-40B4-BE49-F238E27FC236}">
                <a16:creationId xmlns:a16="http://schemas.microsoft.com/office/drawing/2014/main" id="{67AF32C6-64EB-4274-978E-934032B1FB30}"/>
              </a:ext>
            </a:extLst>
          </p:cNvPr>
          <p:cNvGrpSpPr>
            <a:grpSpLocks/>
          </p:cNvGrpSpPr>
          <p:nvPr/>
        </p:nvGrpSpPr>
        <p:grpSpPr bwMode="auto">
          <a:xfrm>
            <a:off x="404813" y="900113"/>
            <a:ext cx="288925" cy="215900"/>
            <a:chOff x="2976" y="2472"/>
            <a:chExt cx="136" cy="91"/>
          </a:xfrm>
        </p:grpSpPr>
        <p:sp>
          <p:nvSpPr>
            <p:cNvPr id="34976" name="Rectangle 160">
              <a:extLst>
                <a:ext uri="{FF2B5EF4-FFF2-40B4-BE49-F238E27FC236}">
                  <a16:creationId xmlns:a16="http://schemas.microsoft.com/office/drawing/2014/main" id="{C129807A-427D-4D52-A172-111759BF946F}"/>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77" name="Line 161">
              <a:extLst>
                <a:ext uri="{FF2B5EF4-FFF2-40B4-BE49-F238E27FC236}">
                  <a16:creationId xmlns:a16="http://schemas.microsoft.com/office/drawing/2014/main" id="{6A7534F8-9E10-45E7-9245-51C58746A1F5}"/>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978" name="Line 162">
              <a:extLst>
                <a:ext uri="{FF2B5EF4-FFF2-40B4-BE49-F238E27FC236}">
                  <a16:creationId xmlns:a16="http://schemas.microsoft.com/office/drawing/2014/main" id="{B06D3540-F5BD-4FFB-AA7B-8BAF6EBEB57F}"/>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4979" name="Group 163">
              <a:extLst>
                <a:ext uri="{FF2B5EF4-FFF2-40B4-BE49-F238E27FC236}">
                  <a16:creationId xmlns:a16="http://schemas.microsoft.com/office/drawing/2014/main" id="{9F7D5A56-E068-4451-8443-7993A6C3B736}"/>
                </a:ext>
              </a:extLst>
            </p:cNvPr>
            <p:cNvGrpSpPr>
              <a:grpSpLocks/>
            </p:cNvGrpSpPr>
            <p:nvPr/>
          </p:nvGrpSpPr>
          <p:grpSpPr bwMode="auto">
            <a:xfrm>
              <a:off x="3022" y="2540"/>
              <a:ext cx="44" cy="22"/>
              <a:chOff x="1632" y="1249"/>
              <a:chExt cx="48" cy="24"/>
            </a:xfrm>
          </p:grpSpPr>
          <p:sp>
            <p:nvSpPr>
              <p:cNvPr id="34980" name="AutoShape 164">
                <a:extLst>
                  <a:ext uri="{FF2B5EF4-FFF2-40B4-BE49-F238E27FC236}">
                    <a16:creationId xmlns:a16="http://schemas.microsoft.com/office/drawing/2014/main" id="{ED667A69-E455-4E03-9E5E-32C20C85BAF0}"/>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81" name="AutoShape 165">
                <a:extLst>
                  <a:ext uri="{FF2B5EF4-FFF2-40B4-BE49-F238E27FC236}">
                    <a16:creationId xmlns:a16="http://schemas.microsoft.com/office/drawing/2014/main" id="{60660970-F282-490A-8C72-518ED303030D}"/>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4982" name="Text Box 166">
            <a:extLst>
              <a:ext uri="{FF2B5EF4-FFF2-40B4-BE49-F238E27FC236}">
                <a16:creationId xmlns:a16="http://schemas.microsoft.com/office/drawing/2014/main" id="{35D38261-EAE8-4672-808E-D15229FA3F00}"/>
              </a:ext>
            </a:extLst>
          </p:cNvPr>
          <p:cNvSpPr txBox="1">
            <a:spLocks noChangeArrowheads="1"/>
          </p:cNvSpPr>
          <p:nvPr/>
        </p:nvSpPr>
        <p:spPr bwMode="auto">
          <a:xfrm>
            <a:off x="692150" y="5397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34983" name="Group 167">
            <a:extLst>
              <a:ext uri="{FF2B5EF4-FFF2-40B4-BE49-F238E27FC236}">
                <a16:creationId xmlns:a16="http://schemas.microsoft.com/office/drawing/2014/main" id="{2F01B2AD-311C-4E52-8858-352684EEF1E5}"/>
              </a:ext>
            </a:extLst>
          </p:cNvPr>
          <p:cNvGrpSpPr>
            <a:grpSpLocks/>
          </p:cNvGrpSpPr>
          <p:nvPr/>
        </p:nvGrpSpPr>
        <p:grpSpPr bwMode="auto">
          <a:xfrm>
            <a:off x="511175" y="827088"/>
            <a:ext cx="76200" cy="63500"/>
            <a:chOff x="2539" y="543"/>
            <a:chExt cx="48" cy="40"/>
          </a:xfrm>
        </p:grpSpPr>
        <p:sp>
          <p:nvSpPr>
            <p:cNvPr id="34984" name="Line 168">
              <a:extLst>
                <a:ext uri="{FF2B5EF4-FFF2-40B4-BE49-F238E27FC236}">
                  <a16:creationId xmlns:a16="http://schemas.microsoft.com/office/drawing/2014/main" id="{31C0A6AD-6FD1-4A23-871B-F974631FBBA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85" name="Line 169">
              <a:extLst>
                <a:ext uri="{FF2B5EF4-FFF2-40B4-BE49-F238E27FC236}">
                  <a16:creationId xmlns:a16="http://schemas.microsoft.com/office/drawing/2014/main" id="{F5941E3F-B849-4B3A-A131-9E4A921BC0A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4986" name="Line 170">
            <a:extLst>
              <a:ext uri="{FF2B5EF4-FFF2-40B4-BE49-F238E27FC236}">
                <a16:creationId xmlns:a16="http://schemas.microsoft.com/office/drawing/2014/main" id="{88D9A367-D006-4A2E-83E3-F364A51178BC}"/>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987" name="Text Box 171">
            <a:extLst>
              <a:ext uri="{FF2B5EF4-FFF2-40B4-BE49-F238E27FC236}">
                <a16:creationId xmlns:a16="http://schemas.microsoft.com/office/drawing/2014/main" id="{FB80CC6E-8DC6-494E-8662-FD816B44D71F}"/>
              </a:ext>
            </a:extLst>
          </p:cNvPr>
          <p:cNvSpPr txBox="1">
            <a:spLocks noChangeArrowheads="1"/>
          </p:cNvSpPr>
          <p:nvPr/>
        </p:nvSpPr>
        <p:spPr bwMode="auto">
          <a:xfrm>
            <a:off x="692150" y="755650"/>
            <a:ext cx="1614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CWUS-07</a:t>
            </a:r>
          </a:p>
          <a:p>
            <a:r>
              <a:rPr lang="en-GB" altLang="en-US" sz="1000" b="1"/>
              <a:t>x3 Airborne Brigade </a:t>
            </a:r>
            <a:r>
              <a:rPr lang="en-GB" altLang="en-US" b="1"/>
              <a:t>(bc)</a:t>
            </a:r>
            <a:endParaRPr lang="en-GB" altLang="en-US" sz="1000" b="1"/>
          </a:p>
        </p:txBody>
      </p:sp>
      <p:sp>
        <p:nvSpPr>
          <p:cNvPr id="34998" name="Rectangle 182">
            <a:extLst>
              <a:ext uri="{FF2B5EF4-FFF2-40B4-BE49-F238E27FC236}">
                <a16:creationId xmlns:a16="http://schemas.microsoft.com/office/drawing/2014/main" id="{60E5C28E-A375-4CFE-9815-3115A5E658A5}"/>
              </a:ext>
            </a:extLst>
          </p:cNvPr>
          <p:cNvSpPr>
            <a:spLocks noChangeAspect="1" noChangeArrowheads="1"/>
          </p:cNvSpPr>
          <p:nvPr/>
        </p:nvSpPr>
        <p:spPr bwMode="auto">
          <a:xfrm>
            <a:off x="404813" y="1331913"/>
            <a:ext cx="287337" cy="214312"/>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4999" name="Oval 183">
            <a:extLst>
              <a:ext uri="{FF2B5EF4-FFF2-40B4-BE49-F238E27FC236}">
                <a16:creationId xmlns:a16="http://schemas.microsoft.com/office/drawing/2014/main" id="{7D9DD416-B3D0-413F-877D-07EE522CEFC6}"/>
              </a:ext>
            </a:extLst>
          </p:cNvPr>
          <p:cNvSpPr>
            <a:spLocks noChangeAspect="1" noChangeArrowheads="1"/>
          </p:cNvSpPr>
          <p:nvPr/>
        </p:nvSpPr>
        <p:spPr bwMode="auto">
          <a:xfrm>
            <a:off x="457200" y="1385888"/>
            <a:ext cx="185738" cy="101600"/>
          </a:xfrm>
          <a:prstGeom prst="ellipse">
            <a:avLst/>
          </a:prstGeom>
          <a:solidFill>
            <a:srgbClr val="3366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001" name="AutoShape 185">
            <a:extLst>
              <a:ext uri="{FF2B5EF4-FFF2-40B4-BE49-F238E27FC236}">
                <a16:creationId xmlns:a16="http://schemas.microsoft.com/office/drawing/2014/main" id="{D2E95ADA-0C51-4E15-8A2D-444C4A351045}"/>
              </a:ext>
            </a:extLst>
          </p:cNvPr>
          <p:cNvSpPr>
            <a:spLocks noChangeArrowheads="1"/>
          </p:cNvSpPr>
          <p:nvPr/>
        </p:nvSpPr>
        <p:spPr bwMode="auto">
          <a:xfrm>
            <a:off x="504825" y="1500188"/>
            <a:ext cx="41275" cy="46037"/>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002" name="AutoShape 186">
            <a:extLst>
              <a:ext uri="{FF2B5EF4-FFF2-40B4-BE49-F238E27FC236}">
                <a16:creationId xmlns:a16="http://schemas.microsoft.com/office/drawing/2014/main" id="{5789458D-CF9B-4FFB-8C90-6DFBCD0E4927}"/>
              </a:ext>
            </a:extLst>
          </p:cNvPr>
          <p:cNvSpPr>
            <a:spLocks noChangeArrowheads="1"/>
          </p:cNvSpPr>
          <p:nvPr/>
        </p:nvSpPr>
        <p:spPr bwMode="auto">
          <a:xfrm>
            <a:off x="550863" y="1501775"/>
            <a:ext cx="41275" cy="46038"/>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5003" name="Group 187">
            <a:extLst>
              <a:ext uri="{FF2B5EF4-FFF2-40B4-BE49-F238E27FC236}">
                <a16:creationId xmlns:a16="http://schemas.microsoft.com/office/drawing/2014/main" id="{FE723655-F8E6-4063-AB80-6BD8656DDBE6}"/>
              </a:ext>
            </a:extLst>
          </p:cNvPr>
          <p:cNvGrpSpPr>
            <a:grpSpLocks/>
          </p:cNvGrpSpPr>
          <p:nvPr/>
        </p:nvGrpSpPr>
        <p:grpSpPr bwMode="auto">
          <a:xfrm>
            <a:off x="509588" y="1260475"/>
            <a:ext cx="76200" cy="63500"/>
            <a:chOff x="2443" y="447"/>
            <a:chExt cx="48" cy="40"/>
          </a:xfrm>
        </p:grpSpPr>
        <p:sp>
          <p:nvSpPr>
            <p:cNvPr id="35004" name="Line 188">
              <a:extLst>
                <a:ext uri="{FF2B5EF4-FFF2-40B4-BE49-F238E27FC236}">
                  <a16:creationId xmlns:a16="http://schemas.microsoft.com/office/drawing/2014/main" id="{C58600E4-F60E-4DB8-9F4E-0F140550B7B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05" name="Line 189">
              <a:extLst>
                <a:ext uri="{FF2B5EF4-FFF2-40B4-BE49-F238E27FC236}">
                  <a16:creationId xmlns:a16="http://schemas.microsoft.com/office/drawing/2014/main" id="{DE3BB13A-BDDF-4D46-8063-50858116661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5006" name="Text Box 190">
            <a:extLst>
              <a:ext uri="{FF2B5EF4-FFF2-40B4-BE49-F238E27FC236}">
                <a16:creationId xmlns:a16="http://schemas.microsoft.com/office/drawing/2014/main" id="{6D142ED2-79CE-43D0-9398-284FA3BB4014}"/>
              </a:ext>
            </a:extLst>
          </p:cNvPr>
          <p:cNvSpPr txBox="1">
            <a:spLocks noChangeArrowheads="1"/>
          </p:cNvSpPr>
          <p:nvPr/>
        </p:nvSpPr>
        <p:spPr bwMode="auto">
          <a:xfrm>
            <a:off x="692150" y="1187450"/>
            <a:ext cx="2028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CWUS-19</a:t>
            </a:r>
          </a:p>
          <a:p>
            <a:r>
              <a:rPr lang="en-GB" altLang="en-US" sz="1000" b="1"/>
              <a:t>x1 Airborne Armored Battalion</a:t>
            </a:r>
          </a:p>
        </p:txBody>
      </p:sp>
      <p:sp>
        <p:nvSpPr>
          <p:cNvPr id="35007" name="Line 191">
            <a:extLst>
              <a:ext uri="{FF2B5EF4-FFF2-40B4-BE49-F238E27FC236}">
                <a16:creationId xmlns:a16="http://schemas.microsoft.com/office/drawing/2014/main" id="{13876556-3812-41C3-9756-1983DAFA4080}"/>
              </a:ext>
            </a:extLst>
          </p:cNvPr>
          <p:cNvSpPr>
            <a:spLocks noChangeShapeType="1"/>
          </p:cNvSpPr>
          <p:nvPr/>
        </p:nvSpPr>
        <p:spPr bwMode="auto">
          <a:xfrm>
            <a:off x="260350" y="14049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08" name="Text Box 192">
            <a:extLst>
              <a:ext uri="{FF2B5EF4-FFF2-40B4-BE49-F238E27FC236}">
                <a16:creationId xmlns:a16="http://schemas.microsoft.com/office/drawing/2014/main" id="{D14E7A0E-FD41-4F32-AF96-DEA839F5AC50}"/>
              </a:ext>
            </a:extLst>
          </p:cNvPr>
          <p:cNvSpPr txBox="1">
            <a:spLocks noChangeArrowheads="1"/>
          </p:cNvSpPr>
          <p:nvPr/>
        </p:nvSpPr>
        <p:spPr bwMode="auto">
          <a:xfrm>
            <a:off x="3644900" y="1692275"/>
            <a:ext cx="3097213" cy="669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While there were two US divisions designated as ‘Airborne’ during the 1980s, only the 82nd Airborne Division was a true, traditional parachute formation.  The 101st Airborne Division had been reorganised as a heli-borne Air Assault Division (BG CWUS-05).  These divisions formed a part of the US XVIII Airborne Corps, along with 24th Infantry Division (Mech) (BG CWUS-02), two Separate REFORGER Heavy Brigades (BG CWUS-03 -  194th Armored Brigade and 197th Infantry Brigade (Mech)), a Combat Aviation Brigade consisting entirely of observation and transport helicopters, an Airborne Field Artillery Brigade (FSE CWUS-12), two Air Defence Brigades and an Engineer Brigade.  The 10th Mountain Division (BG CWUS-06) was also added to XVIII Airborne Corps in 1986.  82nd Airborne Division was not permanently assigned to Europe as a REFORGER division, but could be rapidly deployed anywhere, which of course, includes Europe.  A battalion group could be deployed within 24 hours, while a full brigade would take 3 days to deploy.  The whole division could be deployed anywhere around the globe within 10 days.</a:t>
            </a:r>
          </a:p>
          <a:p>
            <a:endParaRPr lang="en-GB" altLang="en-US" b="1"/>
          </a:p>
          <a:p>
            <a:r>
              <a:rPr lang="en-GB" altLang="en-US" b="1"/>
              <a:t>(b) </a:t>
            </a:r>
            <a:r>
              <a:rPr lang="en-GB" altLang="en-US"/>
              <a:t>These brigades were also designated as regiments (325th, 504th &amp; 505th Parachute Infantry Regiments).  However, in wartime the battalions could be mixed up and other units of various types (e.g. Armored Battalions if operating in a ground role) added from elsewhere, in which case the ‘Brigade’ designation would be more appropriate than ‘Regiment’.</a:t>
            </a:r>
            <a:endParaRPr lang="en-GB" altLang="en-US" b="1"/>
          </a:p>
          <a:p>
            <a:endParaRPr lang="en-GB" altLang="en-US" b="1"/>
          </a:p>
          <a:p>
            <a:r>
              <a:rPr lang="en-GB" altLang="en-US" b="1"/>
              <a:t>(c) </a:t>
            </a:r>
            <a:r>
              <a:rPr lang="en-GB" altLang="en-US"/>
              <a:t>During the ‘Division 86’ reorganisations (as in the Heavy Divisions), a fourth (Aviation) Brigade was created from the headquarters of the divisional Aviation element.  In peacetime this brigade contained all the divisional helicopters and the Cavalry Squadron, but in wartime the division’s four brigades would all be mixed up as the tactical situation required.</a:t>
            </a:r>
          </a:p>
          <a:p>
            <a:endParaRPr lang="en-GB" altLang="en-US"/>
          </a:p>
          <a:p>
            <a:r>
              <a:rPr lang="en-GB" altLang="en-US" b="1"/>
              <a:t>(d) </a:t>
            </a:r>
            <a:r>
              <a:rPr lang="en-GB" altLang="en-US"/>
              <a:t>Note that the Brigade HQs and the Cavalry Squadron each have their own integral helicopters, which are listed under those BGs.</a:t>
            </a:r>
          </a:p>
          <a:p>
            <a:endParaRPr lang="en-GB" altLang="en-US"/>
          </a:p>
          <a:p>
            <a:r>
              <a:rPr lang="en-GB" altLang="en-US" b="1"/>
              <a:t>(e) </a:t>
            </a:r>
            <a:r>
              <a:rPr lang="en-GB" altLang="en-US"/>
              <a:t>Aviation assets may be distributed among the brigades as required.</a:t>
            </a:r>
            <a:endParaRPr lang="en-GB" altLang="en-US" b="1"/>
          </a:p>
          <a:p>
            <a:endParaRPr lang="en-GB" altLang="en-US" b="1"/>
          </a:p>
          <a:p>
            <a:r>
              <a:rPr lang="en-GB" altLang="en-US" b="1"/>
              <a:t>(f) </a:t>
            </a:r>
            <a:r>
              <a:rPr lang="en-GB" altLang="en-US"/>
              <a:t>Early-1980s: Replace AH-1S Cobra with:</a:t>
            </a:r>
          </a:p>
          <a:p>
            <a:r>
              <a:rPr lang="en-GB" altLang="en-US"/>
              <a:t>     AH-1S Enhanced Cobra Attack Helicopter           CWUS-62</a:t>
            </a:r>
          </a:p>
          <a:p>
            <a:endParaRPr lang="en-GB" altLang="en-US"/>
          </a:p>
          <a:p>
            <a:r>
              <a:rPr lang="en-GB" altLang="en-US" b="1"/>
              <a:t>(g) </a:t>
            </a:r>
            <a:r>
              <a:rPr lang="en-GB" altLang="en-US"/>
              <a:t>Late 1980s: Replace all AH-1 Cobra types with:</a:t>
            </a:r>
          </a:p>
          <a:p>
            <a:r>
              <a:rPr lang="en-GB" altLang="en-US" b="1"/>
              <a:t>     </a:t>
            </a:r>
            <a:r>
              <a:rPr lang="en-GB" altLang="en-US"/>
              <a:t>AH-64 Apache Attack Helicopter                           CWUS-65</a:t>
            </a:r>
          </a:p>
          <a:p>
            <a:endParaRPr lang="en-GB" altLang="en-US"/>
          </a:p>
          <a:p>
            <a:r>
              <a:rPr lang="en-GB" altLang="en-US" b="1"/>
              <a:t>(h) </a:t>
            </a:r>
            <a:r>
              <a:rPr lang="en-GB" altLang="en-US"/>
              <a:t>Late-1980s: Replace </a:t>
            </a:r>
            <a:r>
              <a:rPr lang="en-GB" altLang="en-US" b="1"/>
              <a:t>x3 </a:t>
            </a:r>
            <a:r>
              <a:rPr lang="en-GB" altLang="en-US"/>
              <a:t>OH-58 Kiowa with:</a:t>
            </a:r>
          </a:p>
          <a:p>
            <a:r>
              <a:rPr lang="en-GB" altLang="en-US"/>
              <a:t>     OH-58D Kiowa Warrior Observation Helicopter    CWUS-58</a:t>
            </a:r>
            <a:endParaRPr lang="en-GB" altLang="en-US" b="1"/>
          </a:p>
          <a:p>
            <a:endParaRPr lang="en-GB" altLang="en-US"/>
          </a:p>
          <a:p>
            <a:r>
              <a:rPr lang="en-GB" altLang="en-US" b="1"/>
              <a:t>(i) </a:t>
            </a:r>
            <a:r>
              <a:rPr lang="en-GB" altLang="en-US"/>
              <a:t>Mid-1980s: Replace UH-1D/H Iroquois with:</a:t>
            </a:r>
          </a:p>
          <a:p>
            <a:r>
              <a:rPr lang="en-GB" altLang="en-US"/>
              <a:t>     UH-60 Blackhawk Utility Helicopter                       CWUS-60</a:t>
            </a:r>
          </a:p>
          <a:p>
            <a:endParaRPr lang="en-GB" altLang="en-US"/>
          </a:p>
          <a:p>
            <a:endParaRPr lang="en-GB" altLang="en-US" b="1"/>
          </a:p>
        </p:txBody>
      </p:sp>
      <p:sp>
        <p:nvSpPr>
          <p:cNvPr id="35009" name="Text Box 193">
            <a:extLst>
              <a:ext uri="{FF2B5EF4-FFF2-40B4-BE49-F238E27FC236}">
                <a16:creationId xmlns:a16="http://schemas.microsoft.com/office/drawing/2014/main" id="{29867762-0D7A-47A7-B441-56D525DEC7CF}"/>
              </a:ext>
            </a:extLst>
          </p:cNvPr>
          <p:cNvSpPr txBox="1">
            <a:spLocks noChangeArrowheads="1"/>
          </p:cNvSpPr>
          <p:nvPr/>
        </p:nvSpPr>
        <p:spPr bwMode="auto">
          <a:xfrm>
            <a:off x="692150" y="212566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35040" name="Line 224">
            <a:extLst>
              <a:ext uri="{FF2B5EF4-FFF2-40B4-BE49-F238E27FC236}">
                <a16:creationId xmlns:a16="http://schemas.microsoft.com/office/drawing/2014/main" id="{4723CD0A-ECF0-43A3-AC41-FE7A4802BCB1}"/>
              </a:ext>
            </a:extLst>
          </p:cNvPr>
          <p:cNvSpPr>
            <a:spLocks noChangeShapeType="1"/>
          </p:cNvSpPr>
          <p:nvPr/>
        </p:nvSpPr>
        <p:spPr bwMode="auto">
          <a:xfrm>
            <a:off x="549275" y="24130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41" name="Text Box 225">
            <a:extLst>
              <a:ext uri="{FF2B5EF4-FFF2-40B4-BE49-F238E27FC236}">
                <a16:creationId xmlns:a16="http://schemas.microsoft.com/office/drawing/2014/main" id="{AF609AC7-4E6C-4F37-A1C9-AAFCD229B72D}"/>
              </a:ext>
            </a:extLst>
          </p:cNvPr>
          <p:cNvSpPr txBox="1">
            <a:spLocks noChangeArrowheads="1"/>
          </p:cNvSpPr>
          <p:nvPr/>
        </p:nvSpPr>
        <p:spPr bwMode="auto">
          <a:xfrm>
            <a:off x="692150" y="2413000"/>
            <a:ext cx="2005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CWUS-19</a:t>
            </a:r>
          </a:p>
          <a:p>
            <a:r>
              <a:rPr lang="en-GB" altLang="en-US" b="1"/>
              <a:t>x4 Combat Engineer Company (Light)</a:t>
            </a:r>
          </a:p>
        </p:txBody>
      </p:sp>
      <p:sp>
        <p:nvSpPr>
          <p:cNvPr id="35051" name="Line 235">
            <a:extLst>
              <a:ext uri="{FF2B5EF4-FFF2-40B4-BE49-F238E27FC236}">
                <a16:creationId xmlns:a16="http://schemas.microsoft.com/office/drawing/2014/main" id="{643B1101-BD54-4668-93ED-77B7995F7C0D}"/>
              </a:ext>
            </a:extLst>
          </p:cNvPr>
          <p:cNvSpPr>
            <a:spLocks noChangeShapeType="1"/>
          </p:cNvSpPr>
          <p:nvPr/>
        </p:nvSpPr>
        <p:spPr bwMode="auto">
          <a:xfrm>
            <a:off x="549275" y="284480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52" name="Line 236">
            <a:extLst>
              <a:ext uri="{FF2B5EF4-FFF2-40B4-BE49-F238E27FC236}">
                <a16:creationId xmlns:a16="http://schemas.microsoft.com/office/drawing/2014/main" id="{3D191B61-DFB9-4E00-B2F4-CFCF38565839}"/>
              </a:ext>
            </a:extLst>
          </p:cNvPr>
          <p:cNvSpPr>
            <a:spLocks noChangeShapeType="1"/>
          </p:cNvSpPr>
          <p:nvPr/>
        </p:nvSpPr>
        <p:spPr bwMode="auto">
          <a:xfrm>
            <a:off x="260350" y="2557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53" name="Line 237">
            <a:extLst>
              <a:ext uri="{FF2B5EF4-FFF2-40B4-BE49-F238E27FC236}">
                <a16:creationId xmlns:a16="http://schemas.microsoft.com/office/drawing/2014/main" id="{1CA930FF-80BC-4C6A-A0B8-5E4E75B8FBEA}"/>
              </a:ext>
            </a:extLst>
          </p:cNvPr>
          <p:cNvSpPr>
            <a:spLocks noChangeShapeType="1"/>
          </p:cNvSpPr>
          <p:nvPr/>
        </p:nvSpPr>
        <p:spPr bwMode="auto">
          <a:xfrm>
            <a:off x="26035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54" name="Text Box 238">
            <a:extLst>
              <a:ext uri="{FF2B5EF4-FFF2-40B4-BE49-F238E27FC236}">
                <a16:creationId xmlns:a16="http://schemas.microsoft.com/office/drawing/2014/main" id="{307EE698-2FA6-4478-93DB-7E806A00BD35}"/>
              </a:ext>
            </a:extLst>
          </p:cNvPr>
          <p:cNvSpPr txBox="1">
            <a:spLocks noChangeArrowheads="1"/>
          </p:cNvSpPr>
          <p:nvPr/>
        </p:nvSpPr>
        <p:spPr bwMode="auto">
          <a:xfrm>
            <a:off x="692150" y="2843213"/>
            <a:ext cx="1616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CWUS-20</a:t>
            </a:r>
          </a:p>
          <a:p>
            <a:r>
              <a:rPr lang="en-GB" altLang="en-US" b="1"/>
              <a:t>x3 Air Defence Battery (Light)</a:t>
            </a:r>
          </a:p>
        </p:txBody>
      </p:sp>
      <p:sp>
        <p:nvSpPr>
          <p:cNvPr id="35055" name="Text Box 239">
            <a:extLst>
              <a:ext uri="{FF2B5EF4-FFF2-40B4-BE49-F238E27FC236}">
                <a16:creationId xmlns:a16="http://schemas.microsoft.com/office/drawing/2014/main" id="{2F1ED8F8-C717-4A98-9B4B-632622231F2C}"/>
              </a:ext>
            </a:extLst>
          </p:cNvPr>
          <p:cNvSpPr txBox="1">
            <a:spLocks noChangeArrowheads="1"/>
          </p:cNvSpPr>
          <p:nvPr/>
        </p:nvSpPr>
        <p:spPr bwMode="auto">
          <a:xfrm>
            <a:off x="692150" y="3276600"/>
            <a:ext cx="2330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(cde)</a:t>
            </a:r>
            <a:endParaRPr lang="en-GB" altLang="en-US" sz="1000"/>
          </a:p>
        </p:txBody>
      </p:sp>
      <p:sp>
        <p:nvSpPr>
          <p:cNvPr id="35089" name="Line 273">
            <a:extLst>
              <a:ext uri="{FF2B5EF4-FFF2-40B4-BE49-F238E27FC236}">
                <a16:creationId xmlns:a16="http://schemas.microsoft.com/office/drawing/2014/main" id="{B78AEAE4-4CDE-4737-A8B6-2DF894A701B2}"/>
              </a:ext>
            </a:extLst>
          </p:cNvPr>
          <p:cNvSpPr>
            <a:spLocks noChangeShapeType="1"/>
          </p:cNvSpPr>
          <p:nvPr/>
        </p:nvSpPr>
        <p:spPr bwMode="auto">
          <a:xfrm>
            <a:off x="260350" y="1836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090" name="Group 274">
            <a:extLst>
              <a:ext uri="{FF2B5EF4-FFF2-40B4-BE49-F238E27FC236}">
                <a16:creationId xmlns:a16="http://schemas.microsoft.com/office/drawing/2014/main" id="{99152B26-10EB-4411-B544-2414D80B09E4}"/>
              </a:ext>
            </a:extLst>
          </p:cNvPr>
          <p:cNvGrpSpPr>
            <a:grpSpLocks/>
          </p:cNvGrpSpPr>
          <p:nvPr/>
        </p:nvGrpSpPr>
        <p:grpSpPr bwMode="auto">
          <a:xfrm>
            <a:off x="509588" y="1692275"/>
            <a:ext cx="76200" cy="63500"/>
            <a:chOff x="2443" y="447"/>
            <a:chExt cx="48" cy="40"/>
          </a:xfrm>
        </p:grpSpPr>
        <p:sp>
          <p:nvSpPr>
            <p:cNvPr id="35091" name="Line 275">
              <a:extLst>
                <a:ext uri="{FF2B5EF4-FFF2-40B4-BE49-F238E27FC236}">
                  <a16:creationId xmlns:a16="http://schemas.microsoft.com/office/drawing/2014/main" id="{BDF3AA62-BE8A-49DD-AD08-D71CC9238C4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92" name="Line 276">
              <a:extLst>
                <a:ext uri="{FF2B5EF4-FFF2-40B4-BE49-F238E27FC236}">
                  <a16:creationId xmlns:a16="http://schemas.microsoft.com/office/drawing/2014/main" id="{10236F88-2C88-4612-A698-FF1CE6C2F69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5096" name="Group 280">
            <a:extLst>
              <a:ext uri="{FF2B5EF4-FFF2-40B4-BE49-F238E27FC236}">
                <a16:creationId xmlns:a16="http://schemas.microsoft.com/office/drawing/2014/main" id="{3CDC85F2-D62E-44A9-979B-86A2B094CD15}"/>
              </a:ext>
            </a:extLst>
          </p:cNvPr>
          <p:cNvGrpSpPr>
            <a:grpSpLocks/>
          </p:cNvGrpSpPr>
          <p:nvPr/>
        </p:nvGrpSpPr>
        <p:grpSpPr bwMode="auto">
          <a:xfrm>
            <a:off x="404813" y="1763713"/>
            <a:ext cx="287337" cy="258762"/>
            <a:chOff x="255" y="1156"/>
            <a:chExt cx="181" cy="163"/>
          </a:xfrm>
        </p:grpSpPr>
        <p:grpSp>
          <p:nvGrpSpPr>
            <p:cNvPr id="35084" name="Group 268">
              <a:extLst>
                <a:ext uri="{FF2B5EF4-FFF2-40B4-BE49-F238E27FC236}">
                  <a16:creationId xmlns:a16="http://schemas.microsoft.com/office/drawing/2014/main" id="{C559BA19-6118-4122-BF54-BC0F1B19FC86}"/>
                </a:ext>
              </a:extLst>
            </p:cNvPr>
            <p:cNvGrpSpPr>
              <a:grpSpLocks/>
            </p:cNvGrpSpPr>
            <p:nvPr/>
          </p:nvGrpSpPr>
          <p:grpSpPr bwMode="auto">
            <a:xfrm>
              <a:off x="255" y="1156"/>
              <a:ext cx="181" cy="163"/>
              <a:chOff x="2478" y="2653"/>
              <a:chExt cx="146" cy="120"/>
            </a:xfrm>
          </p:grpSpPr>
          <p:sp>
            <p:nvSpPr>
              <p:cNvPr id="35085" name="Rectangle 269">
                <a:extLst>
                  <a:ext uri="{FF2B5EF4-FFF2-40B4-BE49-F238E27FC236}">
                    <a16:creationId xmlns:a16="http://schemas.microsoft.com/office/drawing/2014/main" id="{87D8355F-331B-49DD-80F2-24D193F1A592}"/>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086" name="Line 270">
                <a:extLst>
                  <a:ext uri="{FF2B5EF4-FFF2-40B4-BE49-F238E27FC236}">
                    <a16:creationId xmlns:a16="http://schemas.microsoft.com/office/drawing/2014/main" id="{AAC0B0AD-7409-4868-9AF4-E480547F0853}"/>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087" name="Oval 271">
                <a:extLst>
                  <a:ext uri="{FF2B5EF4-FFF2-40B4-BE49-F238E27FC236}">
                    <a16:creationId xmlns:a16="http://schemas.microsoft.com/office/drawing/2014/main" id="{B9CFECF1-0E29-48F0-90C0-66D863B16FF6}"/>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5088" name="Oval 272">
                <a:extLst>
                  <a:ext uri="{FF2B5EF4-FFF2-40B4-BE49-F238E27FC236}">
                    <a16:creationId xmlns:a16="http://schemas.microsoft.com/office/drawing/2014/main" id="{85FE5377-0542-41C1-81F3-7BEF7D148B7D}"/>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35093" name="Group 277">
              <a:extLst>
                <a:ext uri="{FF2B5EF4-FFF2-40B4-BE49-F238E27FC236}">
                  <a16:creationId xmlns:a16="http://schemas.microsoft.com/office/drawing/2014/main" id="{879002C0-3DE9-4999-86FF-5D654CF92CD2}"/>
                </a:ext>
              </a:extLst>
            </p:cNvPr>
            <p:cNvGrpSpPr>
              <a:grpSpLocks/>
            </p:cNvGrpSpPr>
            <p:nvPr/>
          </p:nvGrpSpPr>
          <p:grpSpPr bwMode="auto">
            <a:xfrm>
              <a:off x="318" y="1260"/>
              <a:ext cx="55" cy="30"/>
              <a:chOff x="1632" y="1249"/>
              <a:chExt cx="48" cy="24"/>
            </a:xfrm>
          </p:grpSpPr>
          <p:sp>
            <p:nvSpPr>
              <p:cNvPr id="35094" name="AutoShape 278">
                <a:extLst>
                  <a:ext uri="{FF2B5EF4-FFF2-40B4-BE49-F238E27FC236}">
                    <a16:creationId xmlns:a16="http://schemas.microsoft.com/office/drawing/2014/main" id="{12E8D8F7-0585-4F90-84AF-B75EB189DEE7}"/>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095" name="AutoShape 279">
                <a:extLst>
                  <a:ext uri="{FF2B5EF4-FFF2-40B4-BE49-F238E27FC236}">
                    <a16:creationId xmlns:a16="http://schemas.microsoft.com/office/drawing/2014/main" id="{C3BB8117-92DA-4016-BA30-B3C6C8BDDD2C}"/>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5097" name="Text Box 281">
            <a:extLst>
              <a:ext uri="{FF2B5EF4-FFF2-40B4-BE49-F238E27FC236}">
                <a16:creationId xmlns:a16="http://schemas.microsoft.com/office/drawing/2014/main" id="{187D7E20-4EC7-46F5-9AED-BF8BAE911B9A}"/>
              </a:ext>
            </a:extLst>
          </p:cNvPr>
          <p:cNvSpPr txBox="1">
            <a:spLocks noChangeArrowheads="1"/>
          </p:cNvSpPr>
          <p:nvPr/>
        </p:nvSpPr>
        <p:spPr bwMode="auto">
          <a:xfrm>
            <a:off x="679450" y="1625600"/>
            <a:ext cx="2249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CWUS-20</a:t>
            </a:r>
          </a:p>
          <a:p>
            <a:r>
              <a:rPr lang="en-GB" altLang="en-US" sz="1000" b="1"/>
              <a:t>x1 Cavalry Squadron (Airborne) </a:t>
            </a:r>
            <a:r>
              <a:rPr lang="en-GB" altLang="en-US" b="1"/>
              <a:t>(c)</a:t>
            </a:r>
            <a:endParaRPr lang="en-GB" altLang="en-US" sz="1000" b="1"/>
          </a:p>
        </p:txBody>
      </p:sp>
      <p:grpSp>
        <p:nvGrpSpPr>
          <p:cNvPr id="35098" name="Group 282">
            <a:extLst>
              <a:ext uri="{FF2B5EF4-FFF2-40B4-BE49-F238E27FC236}">
                <a16:creationId xmlns:a16="http://schemas.microsoft.com/office/drawing/2014/main" id="{4CD2C523-5E55-4DC8-8DA2-D63FD042A04A}"/>
              </a:ext>
            </a:extLst>
          </p:cNvPr>
          <p:cNvGrpSpPr>
            <a:grpSpLocks/>
          </p:cNvGrpSpPr>
          <p:nvPr/>
        </p:nvGrpSpPr>
        <p:grpSpPr bwMode="auto">
          <a:xfrm>
            <a:off x="404813" y="3635375"/>
            <a:ext cx="244475" cy="158750"/>
            <a:chOff x="2341" y="3016"/>
            <a:chExt cx="154" cy="100"/>
          </a:xfrm>
        </p:grpSpPr>
        <p:sp>
          <p:nvSpPr>
            <p:cNvPr id="35099" name="Rectangle 283">
              <a:extLst>
                <a:ext uri="{FF2B5EF4-FFF2-40B4-BE49-F238E27FC236}">
                  <a16:creationId xmlns:a16="http://schemas.microsoft.com/office/drawing/2014/main" id="{8B868274-5802-4EE9-A563-E4DB2B6AEC4C}"/>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5100" name="Group 284">
              <a:extLst>
                <a:ext uri="{FF2B5EF4-FFF2-40B4-BE49-F238E27FC236}">
                  <a16:creationId xmlns:a16="http://schemas.microsoft.com/office/drawing/2014/main" id="{83549A12-6A92-40DB-B79E-0A7B10BF649C}"/>
                </a:ext>
              </a:extLst>
            </p:cNvPr>
            <p:cNvGrpSpPr>
              <a:grpSpLocks/>
            </p:cNvGrpSpPr>
            <p:nvPr/>
          </p:nvGrpSpPr>
          <p:grpSpPr bwMode="auto">
            <a:xfrm>
              <a:off x="2363" y="3033"/>
              <a:ext cx="110" cy="63"/>
              <a:chOff x="691" y="3359"/>
              <a:chExt cx="136" cy="90"/>
            </a:xfrm>
          </p:grpSpPr>
          <p:sp>
            <p:nvSpPr>
              <p:cNvPr id="35101" name="Line 285">
                <a:extLst>
                  <a:ext uri="{FF2B5EF4-FFF2-40B4-BE49-F238E27FC236}">
                    <a16:creationId xmlns:a16="http://schemas.microsoft.com/office/drawing/2014/main" id="{5FFB531B-3FBC-48FD-AD78-47E939BDA762}"/>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02" name="Line 286">
                <a:extLst>
                  <a:ext uri="{FF2B5EF4-FFF2-40B4-BE49-F238E27FC236}">
                    <a16:creationId xmlns:a16="http://schemas.microsoft.com/office/drawing/2014/main" id="{C8DC2FA6-8B48-4222-A3CD-8A08C219D23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03" name="Line 287">
                <a:extLst>
                  <a:ext uri="{FF2B5EF4-FFF2-40B4-BE49-F238E27FC236}">
                    <a16:creationId xmlns:a16="http://schemas.microsoft.com/office/drawing/2014/main" id="{DB143A9D-1C87-4312-AF72-85C46E22AB96}"/>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04" name="Line 288">
                <a:extLst>
                  <a:ext uri="{FF2B5EF4-FFF2-40B4-BE49-F238E27FC236}">
                    <a16:creationId xmlns:a16="http://schemas.microsoft.com/office/drawing/2014/main" id="{61E6C930-4CAF-491D-94C6-66A7BCF99C57}"/>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5105" name="Group 289">
            <a:extLst>
              <a:ext uri="{FF2B5EF4-FFF2-40B4-BE49-F238E27FC236}">
                <a16:creationId xmlns:a16="http://schemas.microsoft.com/office/drawing/2014/main" id="{8E92501D-266F-4D00-9902-8C03F9BF0F40}"/>
              </a:ext>
            </a:extLst>
          </p:cNvPr>
          <p:cNvGrpSpPr>
            <a:grpSpLocks/>
          </p:cNvGrpSpPr>
          <p:nvPr/>
        </p:nvGrpSpPr>
        <p:grpSpPr bwMode="auto">
          <a:xfrm>
            <a:off x="488950" y="3563938"/>
            <a:ext cx="74613" cy="26987"/>
            <a:chOff x="2373" y="1404"/>
            <a:chExt cx="47" cy="17"/>
          </a:xfrm>
        </p:grpSpPr>
        <p:sp>
          <p:nvSpPr>
            <p:cNvPr id="35106" name="Oval 290">
              <a:extLst>
                <a:ext uri="{FF2B5EF4-FFF2-40B4-BE49-F238E27FC236}">
                  <a16:creationId xmlns:a16="http://schemas.microsoft.com/office/drawing/2014/main" id="{BA105AAC-1CB8-4524-9B21-135FCA674FD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5107" name="Oval 291">
              <a:extLst>
                <a:ext uri="{FF2B5EF4-FFF2-40B4-BE49-F238E27FC236}">
                  <a16:creationId xmlns:a16="http://schemas.microsoft.com/office/drawing/2014/main" id="{E31BEFC7-BE68-4529-9925-5ACFC9EA188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5108" name="Line 292">
            <a:extLst>
              <a:ext uri="{FF2B5EF4-FFF2-40B4-BE49-F238E27FC236}">
                <a16:creationId xmlns:a16="http://schemas.microsoft.com/office/drawing/2014/main" id="{B060C998-716E-4AB7-9A97-1ECC0860D330}"/>
              </a:ext>
            </a:extLst>
          </p:cNvPr>
          <p:cNvSpPr>
            <a:spLocks noChangeShapeType="1"/>
          </p:cNvSpPr>
          <p:nvPr/>
        </p:nvSpPr>
        <p:spPr bwMode="auto">
          <a:xfrm>
            <a:off x="26035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109" name="Group 293">
            <a:extLst>
              <a:ext uri="{FF2B5EF4-FFF2-40B4-BE49-F238E27FC236}">
                <a16:creationId xmlns:a16="http://schemas.microsoft.com/office/drawing/2014/main" id="{977AAB14-49BC-4A06-9CAC-B0228DB4DC3F}"/>
              </a:ext>
            </a:extLst>
          </p:cNvPr>
          <p:cNvGrpSpPr>
            <a:grpSpLocks/>
          </p:cNvGrpSpPr>
          <p:nvPr/>
        </p:nvGrpSpPr>
        <p:grpSpPr bwMode="auto">
          <a:xfrm>
            <a:off x="404813" y="3924300"/>
            <a:ext cx="244475" cy="158750"/>
            <a:chOff x="2341" y="3016"/>
            <a:chExt cx="154" cy="100"/>
          </a:xfrm>
        </p:grpSpPr>
        <p:sp>
          <p:nvSpPr>
            <p:cNvPr id="35110" name="Rectangle 294">
              <a:extLst>
                <a:ext uri="{FF2B5EF4-FFF2-40B4-BE49-F238E27FC236}">
                  <a16:creationId xmlns:a16="http://schemas.microsoft.com/office/drawing/2014/main" id="{56B9CDCF-FB17-4200-B98F-2BC41551A456}"/>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5111" name="Group 295">
              <a:extLst>
                <a:ext uri="{FF2B5EF4-FFF2-40B4-BE49-F238E27FC236}">
                  <a16:creationId xmlns:a16="http://schemas.microsoft.com/office/drawing/2014/main" id="{811A1BA1-3654-4A8B-A085-C1AC16B9F1F9}"/>
                </a:ext>
              </a:extLst>
            </p:cNvPr>
            <p:cNvGrpSpPr>
              <a:grpSpLocks/>
            </p:cNvGrpSpPr>
            <p:nvPr/>
          </p:nvGrpSpPr>
          <p:grpSpPr bwMode="auto">
            <a:xfrm>
              <a:off x="2363" y="3033"/>
              <a:ext cx="110" cy="63"/>
              <a:chOff x="691" y="3359"/>
              <a:chExt cx="136" cy="90"/>
            </a:xfrm>
          </p:grpSpPr>
          <p:sp>
            <p:nvSpPr>
              <p:cNvPr id="35112" name="Line 296">
                <a:extLst>
                  <a:ext uri="{FF2B5EF4-FFF2-40B4-BE49-F238E27FC236}">
                    <a16:creationId xmlns:a16="http://schemas.microsoft.com/office/drawing/2014/main" id="{E5DB2DC8-B58D-436E-A005-588B8A97259F}"/>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13" name="Line 297">
                <a:extLst>
                  <a:ext uri="{FF2B5EF4-FFF2-40B4-BE49-F238E27FC236}">
                    <a16:creationId xmlns:a16="http://schemas.microsoft.com/office/drawing/2014/main" id="{71BF0966-F7E8-4AD7-A157-D71DD20F7E6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14" name="Line 298">
                <a:extLst>
                  <a:ext uri="{FF2B5EF4-FFF2-40B4-BE49-F238E27FC236}">
                    <a16:creationId xmlns:a16="http://schemas.microsoft.com/office/drawing/2014/main" id="{DD56D55E-5FDE-4233-973D-0F8661918D73}"/>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15" name="Line 299">
                <a:extLst>
                  <a:ext uri="{FF2B5EF4-FFF2-40B4-BE49-F238E27FC236}">
                    <a16:creationId xmlns:a16="http://schemas.microsoft.com/office/drawing/2014/main" id="{3470F3DF-0A07-47EC-98AC-C8FEE48C04CF}"/>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5116" name="Group 300">
            <a:extLst>
              <a:ext uri="{FF2B5EF4-FFF2-40B4-BE49-F238E27FC236}">
                <a16:creationId xmlns:a16="http://schemas.microsoft.com/office/drawing/2014/main" id="{8AB6B1E4-D9AC-46A1-8DEE-6C9B491DD60E}"/>
              </a:ext>
            </a:extLst>
          </p:cNvPr>
          <p:cNvGrpSpPr>
            <a:grpSpLocks/>
          </p:cNvGrpSpPr>
          <p:nvPr/>
        </p:nvGrpSpPr>
        <p:grpSpPr bwMode="auto">
          <a:xfrm>
            <a:off x="488950" y="3852863"/>
            <a:ext cx="74613" cy="26987"/>
            <a:chOff x="2373" y="1404"/>
            <a:chExt cx="47" cy="17"/>
          </a:xfrm>
        </p:grpSpPr>
        <p:sp>
          <p:nvSpPr>
            <p:cNvPr id="35117" name="Oval 301">
              <a:extLst>
                <a:ext uri="{FF2B5EF4-FFF2-40B4-BE49-F238E27FC236}">
                  <a16:creationId xmlns:a16="http://schemas.microsoft.com/office/drawing/2014/main" id="{431D9A9A-5E7F-44F4-AB69-8657A06BB4C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5118" name="Oval 302">
              <a:extLst>
                <a:ext uri="{FF2B5EF4-FFF2-40B4-BE49-F238E27FC236}">
                  <a16:creationId xmlns:a16="http://schemas.microsoft.com/office/drawing/2014/main" id="{50E0E6B4-864F-4128-8E68-21E6C8D0063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5119" name="Line 303">
            <a:extLst>
              <a:ext uri="{FF2B5EF4-FFF2-40B4-BE49-F238E27FC236}">
                <a16:creationId xmlns:a16="http://schemas.microsoft.com/office/drawing/2014/main" id="{EE672F1B-AABE-4596-8D1F-EE7C9FA55790}"/>
              </a:ext>
            </a:extLst>
          </p:cNvPr>
          <p:cNvSpPr>
            <a:spLocks noChangeShapeType="1"/>
          </p:cNvSpPr>
          <p:nvPr/>
        </p:nvSpPr>
        <p:spPr bwMode="auto">
          <a:xfrm>
            <a:off x="260350" y="39973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120" name="Group 304">
            <a:extLst>
              <a:ext uri="{FF2B5EF4-FFF2-40B4-BE49-F238E27FC236}">
                <a16:creationId xmlns:a16="http://schemas.microsoft.com/office/drawing/2014/main" id="{415BA1D5-2FFA-4618-8E7B-855AAD7FEF43}"/>
              </a:ext>
            </a:extLst>
          </p:cNvPr>
          <p:cNvGrpSpPr>
            <a:grpSpLocks/>
          </p:cNvGrpSpPr>
          <p:nvPr/>
        </p:nvGrpSpPr>
        <p:grpSpPr bwMode="auto">
          <a:xfrm>
            <a:off x="404813" y="4211638"/>
            <a:ext cx="244475" cy="158750"/>
            <a:chOff x="2341" y="3016"/>
            <a:chExt cx="154" cy="100"/>
          </a:xfrm>
        </p:grpSpPr>
        <p:sp>
          <p:nvSpPr>
            <p:cNvPr id="35121" name="Rectangle 305">
              <a:extLst>
                <a:ext uri="{FF2B5EF4-FFF2-40B4-BE49-F238E27FC236}">
                  <a16:creationId xmlns:a16="http://schemas.microsoft.com/office/drawing/2014/main" id="{802BDF40-4E06-487C-880A-05B93702528F}"/>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5122" name="Group 306">
              <a:extLst>
                <a:ext uri="{FF2B5EF4-FFF2-40B4-BE49-F238E27FC236}">
                  <a16:creationId xmlns:a16="http://schemas.microsoft.com/office/drawing/2014/main" id="{6A80BFDC-B612-4D0E-84A2-B19131104EFE}"/>
                </a:ext>
              </a:extLst>
            </p:cNvPr>
            <p:cNvGrpSpPr>
              <a:grpSpLocks/>
            </p:cNvGrpSpPr>
            <p:nvPr/>
          </p:nvGrpSpPr>
          <p:grpSpPr bwMode="auto">
            <a:xfrm>
              <a:off x="2363" y="3033"/>
              <a:ext cx="110" cy="63"/>
              <a:chOff x="691" y="3359"/>
              <a:chExt cx="136" cy="90"/>
            </a:xfrm>
          </p:grpSpPr>
          <p:sp>
            <p:nvSpPr>
              <p:cNvPr id="35123" name="Line 307">
                <a:extLst>
                  <a:ext uri="{FF2B5EF4-FFF2-40B4-BE49-F238E27FC236}">
                    <a16:creationId xmlns:a16="http://schemas.microsoft.com/office/drawing/2014/main" id="{01600C70-30B1-47F8-A927-A3E193E9739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24" name="Line 308">
                <a:extLst>
                  <a:ext uri="{FF2B5EF4-FFF2-40B4-BE49-F238E27FC236}">
                    <a16:creationId xmlns:a16="http://schemas.microsoft.com/office/drawing/2014/main" id="{7D47A9AF-CCF4-48B6-9260-F1C854348880}"/>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25" name="Line 309">
                <a:extLst>
                  <a:ext uri="{FF2B5EF4-FFF2-40B4-BE49-F238E27FC236}">
                    <a16:creationId xmlns:a16="http://schemas.microsoft.com/office/drawing/2014/main" id="{A105611E-FAEA-492E-8544-7C2EDF7E410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26" name="Line 310">
                <a:extLst>
                  <a:ext uri="{FF2B5EF4-FFF2-40B4-BE49-F238E27FC236}">
                    <a16:creationId xmlns:a16="http://schemas.microsoft.com/office/drawing/2014/main" id="{ACDC84F5-A627-4206-B1AA-B6917B9D7342}"/>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5127" name="Group 311">
            <a:extLst>
              <a:ext uri="{FF2B5EF4-FFF2-40B4-BE49-F238E27FC236}">
                <a16:creationId xmlns:a16="http://schemas.microsoft.com/office/drawing/2014/main" id="{9ADDA869-3AA6-4956-A195-D1814A6C4246}"/>
              </a:ext>
            </a:extLst>
          </p:cNvPr>
          <p:cNvGrpSpPr>
            <a:grpSpLocks/>
          </p:cNvGrpSpPr>
          <p:nvPr/>
        </p:nvGrpSpPr>
        <p:grpSpPr bwMode="auto">
          <a:xfrm>
            <a:off x="488950" y="4140200"/>
            <a:ext cx="74613" cy="26988"/>
            <a:chOff x="2373" y="1404"/>
            <a:chExt cx="47" cy="17"/>
          </a:xfrm>
        </p:grpSpPr>
        <p:sp>
          <p:nvSpPr>
            <p:cNvPr id="35128" name="Oval 312">
              <a:extLst>
                <a:ext uri="{FF2B5EF4-FFF2-40B4-BE49-F238E27FC236}">
                  <a16:creationId xmlns:a16="http://schemas.microsoft.com/office/drawing/2014/main" id="{6E268298-5E9F-445D-B8FB-217DEB3133D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5129" name="Oval 313">
              <a:extLst>
                <a:ext uri="{FF2B5EF4-FFF2-40B4-BE49-F238E27FC236}">
                  <a16:creationId xmlns:a16="http://schemas.microsoft.com/office/drawing/2014/main" id="{D82AACB9-8D24-4FC5-8A3E-D5106FD1AC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5130" name="Line 314">
            <a:extLst>
              <a:ext uri="{FF2B5EF4-FFF2-40B4-BE49-F238E27FC236}">
                <a16:creationId xmlns:a16="http://schemas.microsoft.com/office/drawing/2014/main" id="{56382988-53ED-45FD-BA73-0A3F82C65A43}"/>
              </a:ext>
            </a:extLst>
          </p:cNvPr>
          <p:cNvSpPr>
            <a:spLocks noChangeShapeType="1"/>
          </p:cNvSpPr>
          <p:nvPr/>
        </p:nvSpPr>
        <p:spPr bwMode="auto">
          <a:xfrm>
            <a:off x="26035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31" name="Text Box 315">
            <a:extLst>
              <a:ext uri="{FF2B5EF4-FFF2-40B4-BE49-F238E27FC236}">
                <a16:creationId xmlns:a16="http://schemas.microsoft.com/office/drawing/2014/main" id="{38E406F5-17C5-4E1A-8B0B-281F8F0CCD4E}"/>
              </a:ext>
            </a:extLst>
          </p:cNvPr>
          <p:cNvSpPr txBox="1">
            <a:spLocks noChangeArrowheads="1"/>
          </p:cNvSpPr>
          <p:nvPr/>
        </p:nvSpPr>
        <p:spPr bwMode="auto">
          <a:xfrm>
            <a:off x="620713" y="3563938"/>
            <a:ext cx="26955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AH-1S Cobra Attack Helicopter </a:t>
            </a:r>
            <a:r>
              <a:rPr lang="en-GB" altLang="en-US" b="1"/>
              <a:t>(efg)         </a:t>
            </a:r>
            <a:r>
              <a:rPr lang="en-GB" altLang="en-US"/>
              <a:t>CWUS-61</a:t>
            </a:r>
            <a:endParaRPr lang="en-GB" altLang="en-US" b="1"/>
          </a:p>
        </p:txBody>
      </p:sp>
      <p:sp>
        <p:nvSpPr>
          <p:cNvPr id="35132" name="Text Box 316">
            <a:extLst>
              <a:ext uri="{FF2B5EF4-FFF2-40B4-BE49-F238E27FC236}">
                <a16:creationId xmlns:a16="http://schemas.microsoft.com/office/drawing/2014/main" id="{8562F3CF-503B-416C-BB7C-EAE3EE10AEED}"/>
              </a:ext>
            </a:extLst>
          </p:cNvPr>
          <p:cNvSpPr txBox="1">
            <a:spLocks noChangeArrowheads="1"/>
          </p:cNvSpPr>
          <p:nvPr/>
        </p:nvSpPr>
        <p:spPr bwMode="auto">
          <a:xfrm>
            <a:off x="620713" y="3851275"/>
            <a:ext cx="27289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x15 </a:t>
            </a:r>
            <a:r>
              <a:rPr lang="en-GB" altLang="en-US"/>
              <a:t>OH-58 Kiowa Observation Helicopter </a:t>
            </a:r>
            <a:r>
              <a:rPr lang="en-GB" altLang="en-US" b="1"/>
              <a:t>(eh)</a:t>
            </a:r>
            <a:r>
              <a:rPr lang="en-GB" altLang="en-US"/>
              <a:t>CWUS-57</a:t>
            </a:r>
            <a:endParaRPr lang="en-GB" altLang="en-US" b="1"/>
          </a:p>
        </p:txBody>
      </p:sp>
      <p:sp>
        <p:nvSpPr>
          <p:cNvPr id="35133" name="Text Box 317">
            <a:extLst>
              <a:ext uri="{FF2B5EF4-FFF2-40B4-BE49-F238E27FC236}">
                <a16:creationId xmlns:a16="http://schemas.microsoft.com/office/drawing/2014/main" id="{F2B533DD-3503-436A-B968-1D36EB601AAC}"/>
              </a:ext>
            </a:extLst>
          </p:cNvPr>
          <p:cNvSpPr txBox="1">
            <a:spLocks noChangeArrowheads="1"/>
          </p:cNvSpPr>
          <p:nvPr/>
        </p:nvSpPr>
        <p:spPr bwMode="auto">
          <a:xfrm>
            <a:off x="620713" y="4140200"/>
            <a:ext cx="27035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x15 </a:t>
            </a:r>
            <a:r>
              <a:rPr lang="en-GB" altLang="en-US"/>
              <a:t>UH-1D/H Iroquois Utility Helicopter </a:t>
            </a:r>
            <a:r>
              <a:rPr lang="en-GB" altLang="en-US" b="1"/>
              <a:t>(ei)    </a:t>
            </a:r>
            <a:r>
              <a:rPr lang="en-GB" altLang="en-US"/>
              <a:t>CWUS-59</a:t>
            </a:r>
            <a:endParaRPr lang="en-GB" altLang="en-US" b="1"/>
          </a:p>
        </p:txBody>
      </p:sp>
      <p:sp>
        <p:nvSpPr>
          <p:cNvPr id="35134" name="Line 318">
            <a:extLst>
              <a:ext uri="{FF2B5EF4-FFF2-40B4-BE49-F238E27FC236}">
                <a16:creationId xmlns:a16="http://schemas.microsoft.com/office/drawing/2014/main" id="{2CBBF91D-0B0A-451A-8656-B0225C5225B5}"/>
              </a:ext>
            </a:extLst>
          </p:cNvPr>
          <p:cNvSpPr>
            <a:spLocks noChangeShapeType="1"/>
          </p:cNvSpPr>
          <p:nvPr/>
        </p:nvSpPr>
        <p:spPr bwMode="auto">
          <a:xfrm flipV="1">
            <a:off x="260350" y="468313"/>
            <a:ext cx="0" cy="3816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5135" name="Group 319">
            <a:extLst>
              <a:ext uri="{FF2B5EF4-FFF2-40B4-BE49-F238E27FC236}">
                <a16:creationId xmlns:a16="http://schemas.microsoft.com/office/drawing/2014/main" id="{45EC42E9-708C-41F6-8AF3-FFA7587195C0}"/>
              </a:ext>
            </a:extLst>
          </p:cNvPr>
          <p:cNvGrpSpPr>
            <a:grpSpLocks/>
          </p:cNvGrpSpPr>
          <p:nvPr/>
        </p:nvGrpSpPr>
        <p:grpSpPr bwMode="auto">
          <a:xfrm>
            <a:off x="404813" y="2916238"/>
            <a:ext cx="287337" cy="215900"/>
            <a:chOff x="2795" y="2789"/>
            <a:chExt cx="152" cy="99"/>
          </a:xfrm>
        </p:grpSpPr>
        <p:sp>
          <p:nvSpPr>
            <p:cNvPr id="35136" name="Rectangle 320">
              <a:extLst>
                <a:ext uri="{FF2B5EF4-FFF2-40B4-BE49-F238E27FC236}">
                  <a16:creationId xmlns:a16="http://schemas.microsoft.com/office/drawing/2014/main" id="{F982D2E0-E1A8-4546-A693-F6FFD0E05907}"/>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137" name="Line 321">
              <a:extLst>
                <a:ext uri="{FF2B5EF4-FFF2-40B4-BE49-F238E27FC236}">
                  <a16:creationId xmlns:a16="http://schemas.microsoft.com/office/drawing/2014/main" id="{24C42CDA-47D1-4A62-966C-A316779D483D}"/>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38" name="Line 322">
              <a:extLst>
                <a:ext uri="{FF2B5EF4-FFF2-40B4-BE49-F238E27FC236}">
                  <a16:creationId xmlns:a16="http://schemas.microsoft.com/office/drawing/2014/main" id="{744451BE-C70A-4B4A-8C3E-003A96F72AE0}"/>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39" name="Line 323">
              <a:extLst>
                <a:ext uri="{FF2B5EF4-FFF2-40B4-BE49-F238E27FC236}">
                  <a16:creationId xmlns:a16="http://schemas.microsoft.com/office/drawing/2014/main" id="{823FC978-DC85-44F9-81B8-30D4EC93375C}"/>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5140" name="Group 324">
            <a:extLst>
              <a:ext uri="{FF2B5EF4-FFF2-40B4-BE49-F238E27FC236}">
                <a16:creationId xmlns:a16="http://schemas.microsoft.com/office/drawing/2014/main" id="{31BA7F0D-B514-468D-95A5-F88F6136CB72}"/>
              </a:ext>
            </a:extLst>
          </p:cNvPr>
          <p:cNvGrpSpPr>
            <a:grpSpLocks/>
          </p:cNvGrpSpPr>
          <p:nvPr/>
        </p:nvGrpSpPr>
        <p:grpSpPr bwMode="auto">
          <a:xfrm>
            <a:off x="404813" y="2484438"/>
            <a:ext cx="287337" cy="215900"/>
            <a:chOff x="2750" y="2336"/>
            <a:chExt cx="146" cy="99"/>
          </a:xfrm>
        </p:grpSpPr>
        <p:sp>
          <p:nvSpPr>
            <p:cNvPr id="35141" name="Rectangle 325">
              <a:extLst>
                <a:ext uri="{FF2B5EF4-FFF2-40B4-BE49-F238E27FC236}">
                  <a16:creationId xmlns:a16="http://schemas.microsoft.com/office/drawing/2014/main" id="{5395F5EF-CC68-41CC-96B3-F0E315DE0F0E}"/>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142" name="Line 326">
              <a:extLst>
                <a:ext uri="{FF2B5EF4-FFF2-40B4-BE49-F238E27FC236}">
                  <a16:creationId xmlns:a16="http://schemas.microsoft.com/office/drawing/2014/main" id="{092ED88E-A786-44C8-B006-E7F98F55212B}"/>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43" name="Line 327">
              <a:extLst>
                <a:ext uri="{FF2B5EF4-FFF2-40B4-BE49-F238E27FC236}">
                  <a16:creationId xmlns:a16="http://schemas.microsoft.com/office/drawing/2014/main" id="{0DC5F7AF-B65F-4B31-B5F5-456460DCBC84}"/>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44" name="Line 328">
              <a:extLst>
                <a:ext uri="{FF2B5EF4-FFF2-40B4-BE49-F238E27FC236}">
                  <a16:creationId xmlns:a16="http://schemas.microsoft.com/office/drawing/2014/main" id="{7237A1FA-8C29-4618-825A-EEB19E938178}"/>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145" name="Line 329">
              <a:extLst>
                <a:ext uri="{FF2B5EF4-FFF2-40B4-BE49-F238E27FC236}">
                  <a16:creationId xmlns:a16="http://schemas.microsoft.com/office/drawing/2014/main" id="{80BF6C0D-2216-4B11-85CF-5EC683916A00}"/>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5147" name="Picture 331" descr="2000px-82_Airborne_Patch">
            <a:extLst>
              <a:ext uri="{FF2B5EF4-FFF2-40B4-BE49-F238E27FC236}">
                <a16:creationId xmlns:a16="http://schemas.microsoft.com/office/drawing/2014/main" id="{0411A8A6-94DD-4C21-B005-F039B5576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2963" y="107950"/>
            <a:ext cx="1071562" cy="1506538"/>
          </a:xfrm>
          <a:prstGeom prst="rect">
            <a:avLst/>
          </a:prstGeom>
          <a:noFill/>
          <a:extLst>
            <a:ext uri="{909E8E84-426E-40DD-AFC4-6F175D3DCCD1}">
              <a14:hiddenFill xmlns:a14="http://schemas.microsoft.com/office/drawing/2010/main">
                <a:solidFill>
                  <a:srgbClr val="FFFFFF"/>
                </a:solidFill>
              </a14:hiddenFill>
            </a:ext>
          </a:extLst>
        </p:spPr>
      </p:pic>
      <p:pic>
        <p:nvPicPr>
          <p:cNvPr id="35149" name="Picture 333" descr="DF-ST-82-06464">
            <a:extLst>
              <a:ext uri="{FF2B5EF4-FFF2-40B4-BE49-F238E27FC236}">
                <a16:creationId xmlns:a16="http://schemas.microsoft.com/office/drawing/2014/main" id="{003C664A-C6E0-4635-A57E-33131EF432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5508625"/>
            <a:ext cx="3457575" cy="230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008" name="Group 144">
            <a:extLst>
              <a:ext uri="{FF2B5EF4-FFF2-40B4-BE49-F238E27FC236}">
                <a16:creationId xmlns:a16="http://schemas.microsoft.com/office/drawing/2014/main" id="{023E2B96-69F9-4442-AA2F-97862B65416C}"/>
              </a:ext>
            </a:extLst>
          </p:cNvPr>
          <p:cNvGrpSpPr>
            <a:grpSpLocks/>
          </p:cNvGrpSpPr>
          <p:nvPr/>
        </p:nvGrpSpPr>
        <p:grpSpPr bwMode="auto">
          <a:xfrm>
            <a:off x="115888" y="179388"/>
            <a:ext cx="360362" cy="288925"/>
            <a:chOff x="2976" y="2472"/>
            <a:chExt cx="136" cy="91"/>
          </a:xfrm>
        </p:grpSpPr>
        <p:sp>
          <p:nvSpPr>
            <p:cNvPr id="37009" name="Rectangle 145">
              <a:extLst>
                <a:ext uri="{FF2B5EF4-FFF2-40B4-BE49-F238E27FC236}">
                  <a16:creationId xmlns:a16="http://schemas.microsoft.com/office/drawing/2014/main" id="{B153DB2D-27A2-4A32-AECE-9F31791750AA}"/>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10" name="Line 146">
              <a:extLst>
                <a:ext uri="{FF2B5EF4-FFF2-40B4-BE49-F238E27FC236}">
                  <a16:creationId xmlns:a16="http://schemas.microsoft.com/office/drawing/2014/main" id="{B4B09B2E-DBE7-40F3-86D7-8AB46B24DE17}"/>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11" name="Line 147">
              <a:extLst>
                <a:ext uri="{FF2B5EF4-FFF2-40B4-BE49-F238E27FC236}">
                  <a16:creationId xmlns:a16="http://schemas.microsoft.com/office/drawing/2014/main" id="{93C48209-01B0-43C5-B204-929DD9941B4D}"/>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7012" name="Group 148">
              <a:extLst>
                <a:ext uri="{FF2B5EF4-FFF2-40B4-BE49-F238E27FC236}">
                  <a16:creationId xmlns:a16="http://schemas.microsoft.com/office/drawing/2014/main" id="{8A84D52A-62A8-4683-8916-D84C86956C82}"/>
                </a:ext>
              </a:extLst>
            </p:cNvPr>
            <p:cNvGrpSpPr>
              <a:grpSpLocks/>
            </p:cNvGrpSpPr>
            <p:nvPr/>
          </p:nvGrpSpPr>
          <p:grpSpPr bwMode="auto">
            <a:xfrm>
              <a:off x="3022" y="2540"/>
              <a:ext cx="44" cy="22"/>
              <a:chOff x="1632" y="1249"/>
              <a:chExt cx="48" cy="24"/>
            </a:xfrm>
          </p:grpSpPr>
          <p:sp>
            <p:nvSpPr>
              <p:cNvPr id="37013" name="AutoShape 149">
                <a:extLst>
                  <a:ext uri="{FF2B5EF4-FFF2-40B4-BE49-F238E27FC236}">
                    <a16:creationId xmlns:a16="http://schemas.microsoft.com/office/drawing/2014/main" id="{5E08BCB3-8857-4440-9BEE-223B96EC401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14" name="AutoShape 150">
                <a:extLst>
                  <a:ext uri="{FF2B5EF4-FFF2-40B4-BE49-F238E27FC236}">
                    <a16:creationId xmlns:a16="http://schemas.microsoft.com/office/drawing/2014/main" id="{627AB394-72CB-43A2-B5AD-64B07BD660D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7015" name="Group 151">
            <a:extLst>
              <a:ext uri="{FF2B5EF4-FFF2-40B4-BE49-F238E27FC236}">
                <a16:creationId xmlns:a16="http://schemas.microsoft.com/office/drawing/2014/main" id="{7AD31D49-811D-40F3-8AD4-E14FC98F627D}"/>
              </a:ext>
            </a:extLst>
          </p:cNvPr>
          <p:cNvGrpSpPr>
            <a:grpSpLocks/>
          </p:cNvGrpSpPr>
          <p:nvPr/>
        </p:nvGrpSpPr>
        <p:grpSpPr bwMode="auto">
          <a:xfrm>
            <a:off x="222250" y="107950"/>
            <a:ext cx="147638" cy="63500"/>
            <a:chOff x="3884" y="748"/>
            <a:chExt cx="93" cy="40"/>
          </a:xfrm>
        </p:grpSpPr>
        <p:grpSp>
          <p:nvGrpSpPr>
            <p:cNvPr id="37016" name="Group 152">
              <a:extLst>
                <a:ext uri="{FF2B5EF4-FFF2-40B4-BE49-F238E27FC236}">
                  <a16:creationId xmlns:a16="http://schemas.microsoft.com/office/drawing/2014/main" id="{7CD7761F-DD62-4347-BD66-0E5DCCEC394A}"/>
                </a:ext>
              </a:extLst>
            </p:cNvPr>
            <p:cNvGrpSpPr>
              <a:grpSpLocks/>
            </p:cNvGrpSpPr>
            <p:nvPr/>
          </p:nvGrpSpPr>
          <p:grpSpPr bwMode="auto">
            <a:xfrm>
              <a:off x="3884" y="748"/>
              <a:ext cx="48" cy="40"/>
              <a:chOff x="2539" y="543"/>
              <a:chExt cx="48" cy="40"/>
            </a:xfrm>
          </p:grpSpPr>
          <p:sp>
            <p:nvSpPr>
              <p:cNvPr id="37017" name="Line 153">
                <a:extLst>
                  <a:ext uri="{FF2B5EF4-FFF2-40B4-BE49-F238E27FC236}">
                    <a16:creationId xmlns:a16="http://schemas.microsoft.com/office/drawing/2014/main" id="{B78010AB-6CA1-46A2-817C-E0683EF593D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18" name="Line 154">
                <a:extLst>
                  <a:ext uri="{FF2B5EF4-FFF2-40B4-BE49-F238E27FC236}">
                    <a16:creationId xmlns:a16="http://schemas.microsoft.com/office/drawing/2014/main" id="{6310EEF6-EE49-48D2-B683-0567D23DE18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7019" name="Group 155">
              <a:extLst>
                <a:ext uri="{FF2B5EF4-FFF2-40B4-BE49-F238E27FC236}">
                  <a16:creationId xmlns:a16="http://schemas.microsoft.com/office/drawing/2014/main" id="{7F29F52D-3AEB-4BB5-8B5B-68CDB2E47B2B}"/>
                </a:ext>
              </a:extLst>
            </p:cNvPr>
            <p:cNvGrpSpPr>
              <a:grpSpLocks/>
            </p:cNvGrpSpPr>
            <p:nvPr/>
          </p:nvGrpSpPr>
          <p:grpSpPr bwMode="auto">
            <a:xfrm>
              <a:off x="3929" y="748"/>
              <a:ext cx="48" cy="40"/>
              <a:chOff x="2539" y="543"/>
              <a:chExt cx="48" cy="40"/>
            </a:xfrm>
          </p:grpSpPr>
          <p:sp>
            <p:nvSpPr>
              <p:cNvPr id="37020" name="Line 156">
                <a:extLst>
                  <a:ext uri="{FF2B5EF4-FFF2-40B4-BE49-F238E27FC236}">
                    <a16:creationId xmlns:a16="http://schemas.microsoft.com/office/drawing/2014/main" id="{2D80C882-CCF3-4F36-BA49-DCC4344CA0E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21" name="Line 157">
                <a:extLst>
                  <a:ext uri="{FF2B5EF4-FFF2-40B4-BE49-F238E27FC236}">
                    <a16:creationId xmlns:a16="http://schemas.microsoft.com/office/drawing/2014/main" id="{F4BF5B71-3457-4318-8528-6DE2A0E8EE2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7022" name="Text Box 158">
            <a:extLst>
              <a:ext uri="{FF2B5EF4-FFF2-40B4-BE49-F238E27FC236}">
                <a16:creationId xmlns:a16="http://schemas.microsoft.com/office/drawing/2014/main" id="{DE01FD91-5086-4046-B50F-9E682749161E}"/>
              </a:ext>
            </a:extLst>
          </p:cNvPr>
          <p:cNvSpPr txBox="1">
            <a:spLocks noChangeArrowheads="1"/>
          </p:cNvSpPr>
          <p:nvPr/>
        </p:nvSpPr>
        <p:spPr bwMode="auto">
          <a:xfrm>
            <a:off x="549275" y="107950"/>
            <a:ext cx="25082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CWUS-05</a:t>
            </a:r>
          </a:p>
          <a:p>
            <a:r>
              <a:rPr lang="en-GB" altLang="en-US" sz="1200" b="1"/>
              <a:t>US Air Assault Division 1980s </a:t>
            </a:r>
            <a:r>
              <a:rPr lang="en-GB" altLang="en-US" b="1"/>
              <a:t>(a)</a:t>
            </a:r>
            <a:endParaRPr lang="en-GB" altLang="en-US" sz="1200" b="1"/>
          </a:p>
        </p:txBody>
      </p:sp>
      <p:grpSp>
        <p:nvGrpSpPr>
          <p:cNvPr id="37023" name="Group 159">
            <a:extLst>
              <a:ext uri="{FF2B5EF4-FFF2-40B4-BE49-F238E27FC236}">
                <a16:creationId xmlns:a16="http://schemas.microsoft.com/office/drawing/2014/main" id="{5F84A629-C69B-407C-A47C-3AF8014CFF97}"/>
              </a:ext>
            </a:extLst>
          </p:cNvPr>
          <p:cNvGrpSpPr>
            <a:grpSpLocks/>
          </p:cNvGrpSpPr>
          <p:nvPr/>
        </p:nvGrpSpPr>
        <p:grpSpPr bwMode="auto">
          <a:xfrm>
            <a:off x="404813" y="900113"/>
            <a:ext cx="288925" cy="215900"/>
            <a:chOff x="2976" y="2472"/>
            <a:chExt cx="136" cy="91"/>
          </a:xfrm>
        </p:grpSpPr>
        <p:sp>
          <p:nvSpPr>
            <p:cNvPr id="37024" name="Rectangle 160">
              <a:extLst>
                <a:ext uri="{FF2B5EF4-FFF2-40B4-BE49-F238E27FC236}">
                  <a16:creationId xmlns:a16="http://schemas.microsoft.com/office/drawing/2014/main" id="{6CB29953-26C3-4CDC-8ED2-93394CBDFB6E}"/>
                </a:ext>
              </a:extLst>
            </p:cNvPr>
            <p:cNvSpPr>
              <a:spLocks noChangeAspect="1" noChangeArrowheads="1"/>
            </p:cNvSpPr>
            <p:nvPr/>
          </p:nvSpPr>
          <p:spPr bwMode="auto">
            <a:xfrm>
              <a:off x="2976" y="2472"/>
              <a:ext cx="136" cy="91"/>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25" name="Line 161">
              <a:extLst>
                <a:ext uri="{FF2B5EF4-FFF2-40B4-BE49-F238E27FC236}">
                  <a16:creationId xmlns:a16="http://schemas.microsoft.com/office/drawing/2014/main" id="{759EE923-1652-4E90-A76F-6E8C19024278}"/>
                </a:ext>
              </a:extLst>
            </p:cNvPr>
            <p:cNvSpPr>
              <a:spLocks noChangeAspect="1" noChangeShapeType="1"/>
            </p:cNvSpPr>
            <p:nvPr/>
          </p:nvSpPr>
          <p:spPr bwMode="auto">
            <a:xfrm flipV="1">
              <a:off x="2977" y="2473"/>
              <a:ext cx="133" cy="8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26" name="Line 162">
              <a:extLst>
                <a:ext uri="{FF2B5EF4-FFF2-40B4-BE49-F238E27FC236}">
                  <a16:creationId xmlns:a16="http://schemas.microsoft.com/office/drawing/2014/main" id="{8F166125-3823-4202-95A5-C2198AF4BE5B}"/>
                </a:ext>
              </a:extLst>
            </p:cNvPr>
            <p:cNvSpPr>
              <a:spLocks noChangeAspect="1" noChangeShapeType="1"/>
            </p:cNvSpPr>
            <p:nvPr/>
          </p:nvSpPr>
          <p:spPr bwMode="auto">
            <a:xfrm>
              <a:off x="2976" y="2473"/>
              <a:ext cx="135" cy="87"/>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7027" name="Group 163">
              <a:extLst>
                <a:ext uri="{FF2B5EF4-FFF2-40B4-BE49-F238E27FC236}">
                  <a16:creationId xmlns:a16="http://schemas.microsoft.com/office/drawing/2014/main" id="{8E91FADE-772A-4738-937E-EBDC4AD5B7AA}"/>
                </a:ext>
              </a:extLst>
            </p:cNvPr>
            <p:cNvGrpSpPr>
              <a:grpSpLocks/>
            </p:cNvGrpSpPr>
            <p:nvPr/>
          </p:nvGrpSpPr>
          <p:grpSpPr bwMode="auto">
            <a:xfrm>
              <a:off x="3022" y="2540"/>
              <a:ext cx="44" cy="22"/>
              <a:chOff x="1632" y="1249"/>
              <a:chExt cx="48" cy="24"/>
            </a:xfrm>
          </p:grpSpPr>
          <p:sp>
            <p:nvSpPr>
              <p:cNvPr id="37028" name="AutoShape 164">
                <a:extLst>
                  <a:ext uri="{FF2B5EF4-FFF2-40B4-BE49-F238E27FC236}">
                    <a16:creationId xmlns:a16="http://schemas.microsoft.com/office/drawing/2014/main" id="{5CA91BB1-0AE2-4DC3-91D1-1A9C81D01CBE}"/>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29" name="AutoShape 165">
                <a:extLst>
                  <a:ext uri="{FF2B5EF4-FFF2-40B4-BE49-F238E27FC236}">
                    <a16:creationId xmlns:a16="http://schemas.microsoft.com/office/drawing/2014/main" id="{EAF56964-8705-49A5-BEF8-A255A9BF8777}"/>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3366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7030" name="Text Box 166">
            <a:extLst>
              <a:ext uri="{FF2B5EF4-FFF2-40B4-BE49-F238E27FC236}">
                <a16:creationId xmlns:a16="http://schemas.microsoft.com/office/drawing/2014/main" id="{663251C5-58E3-46A4-9D61-5DACD463734A}"/>
              </a:ext>
            </a:extLst>
          </p:cNvPr>
          <p:cNvSpPr txBox="1">
            <a:spLocks noChangeArrowheads="1"/>
          </p:cNvSpPr>
          <p:nvPr/>
        </p:nvSpPr>
        <p:spPr bwMode="auto">
          <a:xfrm>
            <a:off x="692150" y="5397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37031" name="Group 167">
            <a:extLst>
              <a:ext uri="{FF2B5EF4-FFF2-40B4-BE49-F238E27FC236}">
                <a16:creationId xmlns:a16="http://schemas.microsoft.com/office/drawing/2014/main" id="{3A633597-8675-47E6-A594-1C1840583F2D}"/>
              </a:ext>
            </a:extLst>
          </p:cNvPr>
          <p:cNvGrpSpPr>
            <a:grpSpLocks/>
          </p:cNvGrpSpPr>
          <p:nvPr/>
        </p:nvGrpSpPr>
        <p:grpSpPr bwMode="auto">
          <a:xfrm>
            <a:off x="511175" y="827088"/>
            <a:ext cx="76200" cy="63500"/>
            <a:chOff x="2539" y="543"/>
            <a:chExt cx="48" cy="40"/>
          </a:xfrm>
        </p:grpSpPr>
        <p:sp>
          <p:nvSpPr>
            <p:cNvPr id="37032" name="Line 168">
              <a:extLst>
                <a:ext uri="{FF2B5EF4-FFF2-40B4-BE49-F238E27FC236}">
                  <a16:creationId xmlns:a16="http://schemas.microsoft.com/office/drawing/2014/main" id="{9B387DB0-25F1-437D-BE84-CE274D98BA4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033" name="Line 169">
              <a:extLst>
                <a:ext uri="{FF2B5EF4-FFF2-40B4-BE49-F238E27FC236}">
                  <a16:creationId xmlns:a16="http://schemas.microsoft.com/office/drawing/2014/main" id="{03FD8CC7-4E64-4675-A782-587E46EDE35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7034" name="Line 170">
            <a:extLst>
              <a:ext uri="{FF2B5EF4-FFF2-40B4-BE49-F238E27FC236}">
                <a16:creationId xmlns:a16="http://schemas.microsoft.com/office/drawing/2014/main" id="{F70B70EC-121A-46B2-A7D9-8517CC6BE55A}"/>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35" name="Text Box 171">
            <a:extLst>
              <a:ext uri="{FF2B5EF4-FFF2-40B4-BE49-F238E27FC236}">
                <a16:creationId xmlns:a16="http://schemas.microsoft.com/office/drawing/2014/main" id="{D3D0D2B6-FD47-4282-938B-491D4782C3BE}"/>
              </a:ext>
            </a:extLst>
          </p:cNvPr>
          <p:cNvSpPr txBox="1">
            <a:spLocks noChangeArrowheads="1"/>
          </p:cNvSpPr>
          <p:nvPr/>
        </p:nvSpPr>
        <p:spPr bwMode="auto">
          <a:xfrm>
            <a:off x="692150" y="755650"/>
            <a:ext cx="1754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CWUS-08</a:t>
            </a:r>
          </a:p>
          <a:p>
            <a:r>
              <a:rPr lang="en-GB" altLang="en-US" sz="1000" b="1"/>
              <a:t>x3 Air Assault Brigade </a:t>
            </a:r>
            <a:r>
              <a:rPr lang="en-GB" altLang="en-US" b="1"/>
              <a:t>(bc)</a:t>
            </a:r>
            <a:endParaRPr lang="en-GB" altLang="en-US" sz="1000" b="1"/>
          </a:p>
        </p:txBody>
      </p:sp>
      <p:sp>
        <p:nvSpPr>
          <p:cNvPr id="37052" name="Text Box 188">
            <a:extLst>
              <a:ext uri="{FF2B5EF4-FFF2-40B4-BE49-F238E27FC236}">
                <a16:creationId xmlns:a16="http://schemas.microsoft.com/office/drawing/2014/main" id="{61916EC8-0A43-493A-93FE-E089DF4060F1}"/>
              </a:ext>
            </a:extLst>
          </p:cNvPr>
          <p:cNvSpPr txBox="1">
            <a:spLocks noChangeArrowheads="1"/>
          </p:cNvSpPr>
          <p:nvPr/>
        </p:nvSpPr>
        <p:spPr bwMode="auto">
          <a:xfrm>
            <a:off x="3644900" y="1403350"/>
            <a:ext cx="3097213" cy="681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101st Airborne Division (Air Assault) had by the 1980s, long given up its parachutes for helicopters and had been redesignated as ‘Air Assault’.  Along with 82nd Airborne Division, it formed a part of the US XVIII Airborne Corps, which also included 24th Infantry Division (Mech) (BG CWUS-02), two Separate REFORGER Heavy Brigades (BG CWUS-03 - 194th Armored Brigade and 197th Infantry Brigade (Mech)), a Combat Aviation Brigade consisting entirely of observation and transport helicopters, an Airborne Field Artillery Brigade (FSE CWUS-12), two Air Defence Brigades and an Engineer Brigade.  The 10th Mountain Division (BG CWUS-06) was also added to XVIII Airborne Corps in 1986.  101st Airborne Division was not permanently assigned to Europe as a REFORGER division, but could be deployed by air anywhere, which of course, includes Europe.  A brigade would take 10 days to deploy.  The whole division could be deployed anywhere around the globe within 30 days.</a:t>
            </a:r>
          </a:p>
          <a:p>
            <a:endParaRPr lang="en-GB" altLang="en-US" b="1"/>
          </a:p>
          <a:p>
            <a:r>
              <a:rPr lang="en-GB" altLang="en-US" b="1"/>
              <a:t>(b) </a:t>
            </a:r>
            <a:r>
              <a:rPr lang="en-GB" altLang="en-US"/>
              <a:t>These brigades were also designated as regiments (187th, 327th &amp; 507th Air Assault Infantry Regiments).  However, in wartime the battalions could be mixed up and other units of various types (e.g. Armored Battalions if operating in a ground role) added from elsewhere, in which case the ‘Brigade’ designation would be more appropriate than ‘Regiment’.</a:t>
            </a:r>
            <a:endParaRPr lang="en-GB" altLang="en-US" b="1"/>
          </a:p>
          <a:p>
            <a:endParaRPr lang="en-GB" altLang="en-US" b="1"/>
          </a:p>
          <a:p>
            <a:r>
              <a:rPr lang="en-GB" altLang="en-US" b="1"/>
              <a:t>(c) </a:t>
            </a:r>
            <a:r>
              <a:rPr lang="en-GB" altLang="en-US"/>
              <a:t>During the ‘Division 86’ reorganisations (as in the Heavy Divisions), a fourth (Aviation) Brigade was created from the headquarters of the divisional Aviation element.  In peacetime this brigade contained all the divisional helicopters, but in wartime the division’s four brigades would all be mixed up as the tactical situation required.</a:t>
            </a:r>
          </a:p>
          <a:p>
            <a:endParaRPr lang="en-GB" altLang="en-US"/>
          </a:p>
          <a:p>
            <a:r>
              <a:rPr lang="en-GB" altLang="en-US" b="1"/>
              <a:t>(d) </a:t>
            </a:r>
            <a:r>
              <a:rPr lang="en-GB" altLang="en-US"/>
              <a:t>Note that the Brigade HQs each have their own integral helicopters, which are listed under BG CWUS-08.</a:t>
            </a:r>
          </a:p>
          <a:p>
            <a:endParaRPr lang="en-GB" altLang="en-US"/>
          </a:p>
          <a:p>
            <a:r>
              <a:rPr lang="en-GB" altLang="en-US" b="1"/>
              <a:t>(e) </a:t>
            </a:r>
            <a:r>
              <a:rPr lang="en-GB" altLang="en-US"/>
              <a:t>Aviation assets may be distributed among the brigades as required.</a:t>
            </a:r>
            <a:endParaRPr lang="en-GB" altLang="en-US" b="1"/>
          </a:p>
          <a:p>
            <a:endParaRPr lang="en-GB" altLang="en-US" b="1"/>
          </a:p>
          <a:p>
            <a:r>
              <a:rPr lang="en-GB" altLang="en-US" b="1"/>
              <a:t>(f) </a:t>
            </a:r>
            <a:r>
              <a:rPr lang="en-GB" altLang="en-US"/>
              <a:t>Mid-1980s: Reduce to </a:t>
            </a:r>
            <a:r>
              <a:rPr lang="en-GB" altLang="en-US" b="1"/>
              <a:t>x30 </a:t>
            </a:r>
            <a:r>
              <a:rPr lang="en-GB" altLang="en-US"/>
              <a:t>AH-1 Cobra.  However, replace AH-1S Cobra with:</a:t>
            </a:r>
          </a:p>
          <a:p>
            <a:r>
              <a:rPr lang="en-GB" altLang="en-US"/>
              <a:t>     AH-1S Enhanced Cobra Attack Helicopter            CWUS-62</a:t>
            </a:r>
          </a:p>
          <a:p>
            <a:endParaRPr lang="en-GB" altLang="en-US"/>
          </a:p>
          <a:p>
            <a:r>
              <a:rPr lang="en-GB" altLang="en-US" b="1"/>
              <a:t>(g) </a:t>
            </a:r>
            <a:r>
              <a:rPr lang="en-GB" altLang="en-US"/>
              <a:t>Late 1980s: Replace </a:t>
            </a:r>
            <a:r>
              <a:rPr lang="en-GB" altLang="en-US" b="1"/>
              <a:t>x9 </a:t>
            </a:r>
            <a:r>
              <a:rPr lang="en-GB" altLang="en-US"/>
              <a:t>AH-1 Cobra types with:</a:t>
            </a:r>
          </a:p>
          <a:p>
            <a:r>
              <a:rPr lang="en-GB" altLang="en-US" b="1"/>
              <a:t>     </a:t>
            </a:r>
            <a:r>
              <a:rPr lang="en-GB" altLang="en-US"/>
              <a:t>AH-64 Apache Attack Helicopter                           CWUS-65</a:t>
            </a:r>
          </a:p>
          <a:p>
            <a:endParaRPr lang="en-GB" altLang="en-US"/>
          </a:p>
          <a:p>
            <a:r>
              <a:rPr lang="en-GB" altLang="en-US" b="1"/>
              <a:t>(h) </a:t>
            </a:r>
            <a:r>
              <a:rPr lang="en-GB" altLang="en-US"/>
              <a:t>Mid-1980s: Increase to </a:t>
            </a:r>
            <a:r>
              <a:rPr lang="en-GB" altLang="en-US" b="1"/>
              <a:t>x42 </a:t>
            </a:r>
            <a:r>
              <a:rPr lang="en-GB" altLang="en-US"/>
              <a:t>OH-58 Kiowa.  Then during the late-1980s: Replace </a:t>
            </a:r>
            <a:r>
              <a:rPr lang="en-GB" altLang="en-US" b="1"/>
              <a:t>x3 </a:t>
            </a:r>
            <a:r>
              <a:rPr lang="en-GB" altLang="en-US"/>
              <a:t>OH-58 Kiowa with:</a:t>
            </a:r>
          </a:p>
          <a:p>
            <a:r>
              <a:rPr lang="en-GB" altLang="en-US"/>
              <a:t>     OH-58D Kiowa Warrior Observation Helicopter    CWUS-58</a:t>
            </a:r>
            <a:endParaRPr lang="en-GB" altLang="en-US" b="1"/>
          </a:p>
          <a:p>
            <a:endParaRPr lang="en-GB" altLang="en-US"/>
          </a:p>
          <a:p>
            <a:r>
              <a:rPr lang="en-GB" altLang="en-US" b="1"/>
              <a:t>(i) </a:t>
            </a:r>
            <a:r>
              <a:rPr lang="en-GB" altLang="en-US"/>
              <a:t>Mid-1980s: Increase to </a:t>
            </a:r>
            <a:r>
              <a:rPr lang="en-GB" altLang="en-US" b="1"/>
              <a:t>x60 </a:t>
            </a:r>
            <a:r>
              <a:rPr lang="en-GB" altLang="en-US"/>
              <a:t>Utility Helicopters and replace UH-1D/H Iroquois with:</a:t>
            </a:r>
          </a:p>
          <a:p>
            <a:r>
              <a:rPr lang="en-GB" altLang="en-US"/>
              <a:t>     UH-60 Blackhawk Utility Helicopter                       CWUS-60</a:t>
            </a:r>
          </a:p>
          <a:p>
            <a:endParaRPr lang="en-GB" altLang="en-US"/>
          </a:p>
          <a:p>
            <a:r>
              <a:rPr lang="en-GB" altLang="en-US" b="1"/>
              <a:t>(j) </a:t>
            </a:r>
            <a:r>
              <a:rPr lang="en-GB" altLang="en-US"/>
              <a:t>Mid-1980s: Reduce to </a:t>
            </a:r>
            <a:r>
              <a:rPr lang="en-GB" altLang="en-US" b="1"/>
              <a:t>x12 </a:t>
            </a:r>
            <a:r>
              <a:rPr lang="en-GB" altLang="en-US"/>
              <a:t>CH-47 Chinook Heavy Transport Helicopters.</a:t>
            </a:r>
            <a:endParaRPr lang="en-GB" altLang="en-US" b="1"/>
          </a:p>
        </p:txBody>
      </p:sp>
      <p:sp>
        <p:nvSpPr>
          <p:cNvPr id="37053" name="Text Box 189">
            <a:extLst>
              <a:ext uri="{FF2B5EF4-FFF2-40B4-BE49-F238E27FC236}">
                <a16:creationId xmlns:a16="http://schemas.microsoft.com/office/drawing/2014/main" id="{0E74E023-C777-449F-9FF7-9B19018118F6}"/>
              </a:ext>
            </a:extLst>
          </p:cNvPr>
          <p:cNvSpPr txBox="1">
            <a:spLocks noChangeArrowheads="1"/>
          </p:cNvSpPr>
          <p:nvPr/>
        </p:nvSpPr>
        <p:spPr bwMode="auto">
          <a:xfrm>
            <a:off x="692150" y="118745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37083" name="Line 219">
            <a:extLst>
              <a:ext uri="{FF2B5EF4-FFF2-40B4-BE49-F238E27FC236}">
                <a16:creationId xmlns:a16="http://schemas.microsoft.com/office/drawing/2014/main" id="{32E17F24-635A-4EF1-B6F9-C5BB5022C32E}"/>
              </a:ext>
            </a:extLst>
          </p:cNvPr>
          <p:cNvSpPr>
            <a:spLocks noChangeShapeType="1"/>
          </p:cNvSpPr>
          <p:nvPr/>
        </p:nvSpPr>
        <p:spPr bwMode="auto">
          <a:xfrm>
            <a:off x="549275" y="14747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84" name="Text Box 220">
            <a:extLst>
              <a:ext uri="{FF2B5EF4-FFF2-40B4-BE49-F238E27FC236}">
                <a16:creationId xmlns:a16="http://schemas.microsoft.com/office/drawing/2014/main" id="{5077C399-54A6-4937-979F-BB4A9AAFFC44}"/>
              </a:ext>
            </a:extLst>
          </p:cNvPr>
          <p:cNvSpPr txBox="1">
            <a:spLocks noChangeArrowheads="1"/>
          </p:cNvSpPr>
          <p:nvPr/>
        </p:nvSpPr>
        <p:spPr bwMode="auto">
          <a:xfrm>
            <a:off x="692150" y="1474788"/>
            <a:ext cx="2005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CWUS-19</a:t>
            </a:r>
          </a:p>
          <a:p>
            <a:r>
              <a:rPr lang="en-GB" altLang="en-US" b="1"/>
              <a:t>x4 Combat Engineer Company (Light)</a:t>
            </a:r>
          </a:p>
        </p:txBody>
      </p:sp>
      <p:sp>
        <p:nvSpPr>
          <p:cNvPr id="37094" name="Line 230">
            <a:extLst>
              <a:ext uri="{FF2B5EF4-FFF2-40B4-BE49-F238E27FC236}">
                <a16:creationId xmlns:a16="http://schemas.microsoft.com/office/drawing/2014/main" id="{428C4805-DCB4-4568-83E3-91DF260E5FDE}"/>
              </a:ext>
            </a:extLst>
          </p:cNvPr>
          <p:cNvSpPr>
            <a:spLocks noChangeShapeType="1"/>
          </p:cNvSpPr>
          <p:nvPr/>
        </p:nvSpPr>
        <p:spPr bwMode="auto">
          <a:xfrm>
            <a:off x="549275" y="19065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95" name="Line 231">
            <a:extLst>
              <a:ext uri="{FF2B5EF4-FFF2-40B4-BE49-F238E27FC236}">
                <a16:creationId xmlns:a16="http://schemas.microsoft.com/office/drawing/2014/main" id="{EC79C598-C249-4891-A518-A59CF1DD3E2E}"/>
              </a:ext>
            </a:extLst>
          </p:cNvPr>
          <p:cNvSpPr>
            <a:spLocks noChangeShapeType="1"/>
          </p:cNvSpPr>
          <p:nvPr/>
        </p:nvSpPr>
        <p:spPr bwMode="auto">
          <a:xfrm>
            <a:off x="260350" y="16192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96" name="Line 232">
            <a:extLst>
              <a:ext uri="{FF2B5EF4-FFF2-40B4-BE49-F238E27FC236}">
                <a16:creationId xmlns:a16="http://schemas.microsoft.com/office/drawing/2014/main" id="{E9632D5D-9AF5-47DE-BF4A-96223931B097}"/>
              </a:ext>
            </a:extLst>
          </p:cNvPr>
          <p:cNvSpPr>
            <a:spLocks noChangeShapeType="1"/>
          </p:cNvSpPr>
          <p:nvPr/>
        </p:nvSpPr>
        <p:spPr bwMode="auto">
          <a:xfrm>
            <a:off x="260350" y="20510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097" name="Text Box 233">
            <a:extLst>
              <a:ext uri="{FF2B5EF4-FFF2-40B4-BE49-F238E27FC236}">
                <a16:creationId xmlns:a16="http://schemas.microsoft.com/office/drawing/2014/main" id="{D956396A-77FB-4B3C-8DD3-1621BCE8C4A5}"/>
              </a:ext>
            </a:extLst>
          </p:cNvPr>
          <p:cNvSpPr txBox="1">
            <a:spLocks noChangeArrowheads="1"/>
          </p:cNvSpPr>
          <p:nvPr/>
        </p:nvSpPr>
        <p:spPr bwMode="auto">
          <a:xfrm>
            <a:off x="692150" y="1906588"/>
            <a:ext cx="1616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CWUS-20</a:t>
            </a:r>
          </a:p>
          <a:p>
            <a:r>
              <a:rPr lang="en-GB" altLang="en-US" b="1"/>
              <a:t>x3 Air Defence Battery (Light)</a:t>
            </a:r>
          </a:p>
        </p:txBody>
      </p:sp>
      <p:sp>
        <p:nvSpPr>
          <p:cNvPr id="37098" name="Text Box 234">
            <a:extLst>
              <a:ext uri="{FF2B5EF4-FFF2-40B4-BE49-F238E27FC236}">
                <a16:creationId xmlns:a16="http://schemas.microsoft.com/office/drawing/2014/main" id="{6376A796-599F-42EF-8330-B9AB1666E8F5}"/>
              </a:ext>
            </a:extLst>
          </p:cNvPr>
          <p:cNvSpPr txBox="1">
            <a:spLocks noChangeArrowheads="1"/>
          </p:cNvSpPr>
          <p:nvPr/>
        </p:nvSpPr>
        <p:spPr bwMode="auto">
          <a:xfrm>
            <a:off x="692150" y="2338388"/>
            <a:ext cx="2330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(cde)</a:t>
            </a:r>
            <a:endParaRPr lang="en-GB" altLang="en-US" sz="1000"/>
          </a:p>
        </p:txBody>
      </p:sp>
      <p:grpSp>
        <p:nvGrpSpPr>
          <p:cNvPr id="37116" name="Group 252">
            <a:extLst>
              <a:ext uri="{FF2B5EF4-FFF2-40B4-BE49-F238E27FC236}">
                <a16:creationId xmlns:a16="http://schemas.microsoft.com/office/drawing/2014/main" id="{5FBA3818-8256-4630-B482-5D0918FDBB90}"/>
              </a:ext>
            </a:extLst>
          </p:cNvPr>
          <p:cNvGrpSpPr>
            <a:grpSpLocks/>
          </p:cNvGrpSpPr>
          <p:nvPr/>
        </p:nvGrpSpPr>
        <p:grpSpPr bwMode="auto">
          <a:xfrm>
            <a:off x="404813" y="2697163"/>
            <a:ext cx="244475" cy="158750"/>
            <a:chOff x="2341" y="3016"/>
            <a:chExt cx="154" cy="100"/>
          </a:xfrm>
        </p:grpSpPr>
        <p:sp>
          <p:nvSpPr>
            <p:cNvPr id="37117" name="Rectangle 253">
              <a:extLst>
                <a:ext uri="{FF2B5EF4-FFF2-40B4-BE49-F238E27FC236}">
                  <a16:creationId xmlns:a16="http://schemas.microsoft.com/office/drawing/2014/main" id="{0EF5B165-B787-4861-B84B-DE0A2E870D72}"/>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7118" name="Group 254">
              <a:extLst>
                <a:ext uri="{FF2B5EF4-FFF2-40B4-BE49-F238E27FC236}">
                  <a16:creationId xmlns:a16="http://schemas.microsoft.com/office/drawing/2014/main" id="{2DF07163-188E-48D3-91C5-FF2125DB211C}"/>
                </a:ext>
              </a:extLst>
            </p:cNvPr>
            <p:cNvGrpSpPr>
              <a:grpSpLocks/>
            </p:cNvGrpSpPr>
            <p:nvPr/>
          </p:nvGrpSpPr>
          <p:grpSpPr bwMode="auto">
            <a:xfrm>
              <a:off x="2363" y="3033"/>
              <a:ext cx="110" cy="63"/>
              <a:chOff x="691" y="3359"/>
              <a:chExt cx="136" cy="90"/>
            </a:xfrm>
          </p:grpSpPr>
          <p:sp>
            <p:nvSpPr>
              <p:cNvPr id="37119" name="Line 255">
                <a:extLst>
                  <a:ext uri="{FF2B5EF4-FFF2-40B4-BE49-F238E27FC236}">
                    <a16:creationId xmlns:a16="http://schemas.microsoft.com/office/drawing/2014/main" id="{9BAB6A36-5B48-4207-B3C4-C2E3E330865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20" name="Line 256">
                <a:extLst>
                  <a:ext uri="{FF2B5EF4-FFF2-40B4-BE49-F238E27FC236}">
                    <a16:creationId xmlns:a16="http://schemas.microsoft.com/office/drawing/2014/main" id="{171AE88C-B55F-4A7D-ACB9-C3B013508D43}"/>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21" name="Line 257">
                <a:extLst>
                  <a:ext uri="{FF2B5EF4-FFF2-40B4-BE49-F238E27FC236}">
                    <a16:creationId xmlns:a16="http://schemas.microsoft.com/office/drawing/2014/main" id="{E649CDBD-BD3E-4B0F-929F-EEC4D418E6CB}"/>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22" name="Line 258">
                <a:extLst>
                  <a:ext uri="{FF2B5EF4-FFF2-40B4-BE49-F238E27FC236}">
                    <a16:creationId xmlns:a16="http://schemas.microsoft.com/office/drawing/2014/main" id="{40448E6C-F3D5-4708-9595-A35037C26F55}"/>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7123" name="Group 259">
            <a:extLst>
              <a:ext uri="{FF2B5EF4-FFF2-40B4-BE49-F238E27FC236}">
                <a16:creationId xmlns:a16="http://schemas.microsoft.com/office/drawing/2014/main" id="{005ABA16-4340-4811-9C94-10D0E4BF7314}"/>
              </a:ext>
            </a:extLst>
          </p:cNvPr>
          <p:cNvGrpSpPr>
            <a:grpSpLocks/>
          </p:cNvGrpSpPr>
          <p:nvPr/>
        </p:nvGrpSpPr>
        <p:grpSpPr bwMode="auto">
          <a:xfrm>
            <a:off x="488950" y="2625725"/>
            <a:ext cx="74613" cy="26988"/>
            <a:chOff x="2373" y="1404"/>
            <a:chExt cx="47" cy="17"/>
          </a:xfrm>
        </p:grpSpPr>
        <p:sp>
          <p:nvSpPr>
            <p:cNvPr id="37124" name="Oval 260">
              <a:extLst>
                <a:ext uri="{FF2B5EF4-FFF2-40B4-BE49-F238E27FC236}">
                  <a16:creationId xmlns:a16="http://schemas.microsoft.com/office/drawing/2014/main" id="{99408A74-8BC5-4FD1-A7C3-920F043618F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7125" name="Oval 261">
              <a:extLst>
                <a:ext uri="{FF2B5EF4-FFF2-40B4-BE49-F238E27FC236}">
                  <a16:creationId xmlns:a16="http://schemas.microsoft.com/office/drawing/2014/main" id="{DC8A8084-A410-4E84-AA92-CB240DA1838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7126" name="Line 262">
            <a:extLst>
              <a:ext uri="{FF2B5EF4-FFF2-40B4-BE49-F238E27FC236}">
                <a16:creationId xmlns:a16="http://schemas.microsoft.com/office/drawing/2014/main" id="{1DBC601A-9FFD-4C3B-92A3-0B33C06D7361}"/>
              </a:ext>
            </a:extLst>
          </p:cNvPr>
          <p:cNvSpPr>
            <a:spLocks noChangeShapeType="1"/>
          </p:cNvSpPr>
          <p:nvPr/>
        </p:nvSpPr>
        <p:spPr bwMode="auto">
          <a:xfrm>
            <a:off x="260350" y="27701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7127" name="Group 263">
            <a:extLst>
              <a:ext uri="{FF2B5EF4-FFF2-40B4-BE49-F238E27FC236}">
                <a16:creationId xmlns:a16="http://schemas.microsoft.com/office/drawing/2014/main" id="{C96BB3C0-B0C5-4E50-AAF5-8C80A69745CA}"/>
              </a:ext>
            </a:extLst>
          </p:cNvPr>
          <p:cNvGrpSpPr>
            <a:grpSpLocks/>
          </p:cNvGrpSpPr>
          <p:nvPr/>
        </p:nvGrpSpPr>
        <p:grpSpPr bwMode="auto">
          <a:xfrm>
            <a:off x="404813" y="2986088"/>
            <a:ext cx="244475" cy="158750"/>
            <a:chOff x="2341" y="3016"/>
            <a:chExt cx="154" cy="100"/>
          </a:xfrm>
        </p:grpSpPr>
        <p:sp>
          <p:nvSpPr>
            <p:cNvPr id="37128" name="Rectangle 264">
              <a:extLst>
                <a:ext uri="{FF2B5EF4-FFF2-40B4-BE49-F238E27FC236}">
                  <a16:creationId xmlns:a16="http://schemas.microsoft.com/office/drawing/2014/main" id="{38D37E31-C3AE-4609-95CE-584C51A38BB6}"/>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7129" name="Group 265">
              <a:extLst>
                <a:ext uri="{FF2B5EF4-FFF2-40B4-BE49-F238E27FC236}">
                  <a16:creationId xmlns:a16="http://schemas.microsoft.com/office/drawing/2014/main" id="{FA71D5B2-9FFF-4E69-B2FB-85EF6204ACF7}"/>
                </a:ext>
              </a:extLst>
            </p:cNvPr>
            <p:cNvGrpSpPr>
              <a:grpSpLocks/>
            </p:cNvGrpSpPr>
            <p:nvPr/>
          </p:nvGrpSpPr>
          <p:grpSpPr bwMode="auto">
            <a:xfrm>
              <a:off x="2363" y="3033"/>
              <a:ext cx="110" cy="63"/>
              <a:chOff x="691" y="3359"/>
              <a:chExt cx="136" cy="90"/>
            </a:xfrm>
          </p:grpSpPr>
          <p:sp>
            <p:nvSpPr>
              <p:cNvPr id="37130" name="Line 266">
                <a:extLst>
                  <a:ext uri="{FF2B5EF4-FFF2-40B4-BE49-F238E27FC236}">
                    <a16:creationId xmlns:a16="http://schemas.microsoft.com/office/drawing/2014/main" id="{D6EECEE6-3715-4804-8880-718A4A2F35F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31" name="Line 267">
                <a:extLst>
                  <a:ext uri="{FF2B5EF4-FFF2-40B4-BE49-F238E27FC236}">
                    <a16:creationId xmlns:a16="http://schemas.microsoft.com/office/drawing/2014/main" id="{D555B40C-FEE6-4750-BBE0-ACFB83158D11}"/>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32" name="Line 268">
                <a:extLst>
                  <a:ext uri="{FF2B5EF4-FFF2-40B4-BE49-F238E27FC236}">
                    <a16:creationId xmlns:a16="http://schemas.microsoft.com/office/drawing/2014/main" id="{0BDB71A0-F807-4CB4-A7AC-7944BEB566D3}"/>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33" name="Line 269">
                <a:extLst>
                  <a:ext uri="{FF2B5EF4-FFF2-40B4-BE49-F238E27FC236}">
                    <a16:creationId xmlns:a16="http://schemas.microsoft.com/office/drawing/2014/main" id="{FA98D16B-C415-413B-B0F9-ED643AA6981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7134" name="Group 270">
            <a:extLst>
              <a:ext uri="{FF2B5EF4-FFF2-40B4-BE49-F238E27FC236}">
                <a16:creationId xmlns:a16="http://schemas.microsoft.com/office/drawing/2014/main" id="{DFA4C328-BDCA-4670-B022-EF40EAB698D9}"/>
              </a:ext>
            </a:extLst>
          </p:cNvPr>
          <p:cNvGrpSpPr>
            <a:grpSpLocks/>
          </p:cNvGrpSpPr>
          <p:nvPr/>
        </p:nvGrpSpPr>
        <p:grpSpPr bwMode="auto">
          <a:xfrm>
            <a:off x="488950" y="2914650"/>
            <a:ext cx="74613" cy="26988"/>
            <a:chOff x="2373" y="1404"/>
            <a:chExt cx="47" cy="17"/>
          </a:xfrm>
        </p:grpSpPr>
        <p:sp>
          <p:nvSpPr>
            <p:cNvPr id="37135" name="Oval 271">
              <a:extLst>
                <a:ext uri="{FF2B5EF4-FFF2-40B4-BE49-F238E27FC236}">
                  <a16:creationId xmlns:a16="http://schemas.microsoft.com/office/drawing/2014/main" id="{C0187D6F-994C-4C2B-A74C-397706201B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7136" name="Oval 272">
              <a:extLst>
                <a:ext uri="{FF2B5EF4-FFF2-40B4-BE49-F238E27FC236}">
                  <a16:creationId xmlns:a16="http://schemas.microsoft.com/office/drawing/2014/main" id="{3FEBDF35-D4E8-4046-969F-ADE87C87278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7137" name="Line 273">
            <a:extLst>
              <a:ext uri="{FF2B5EF4-FFF2-40B4-BE49-F238E27FC236}">
                <a16:creationId xmlns:a16="http://schemas.microsoft.com/office/drawing/2014/main" id="{B658946E-C76D-4A43-BFC8-28DE463E172F}"/>
              </a:ext>
            </a:extLst>
          </p:cNvPr>
          <p:cNvSpPr>
            <a:spLocks noChangeShapeType="1"/>
          </p:cNvSpPr>
          <p:nvPr/>
        </p:nvSpPr>
        <p:spPr bwMode="auto">
          <a:xfrm>
            <a:off x="260350" y="3059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7138" name="Group 274">
            <a:extLst>
              <a:ext uri="{FF2B5EF4-FFF2-40B4-BE49-F238E27FC236}">
                <a16:creationId xmlns:a16="http://schemas.microsoft.com/office/drawing/2014/main" id="{6E952A5F-9D30-46C7-AC10-461DB2C8C308}"/>
              </a:ext>
            </a:extLst>
          </p:cNvPr>
          <p:cNvGrpSpPr>
            <a:grpSpLocks/>
          </p:cNvGrpSpPr>
          <p:nvPr/>
        </p:nvGrpSpPr>
        <p:grpSpPr bwMode="auto">
          <a:xfrm>
            <a:off x="404813" y="3273425"/>
            <a:ext cx="244475" cy="158750"/>
            <a:chOff x="2341" y="3016"/>
            <a:chExt cx="154" cy="100"/>
          </a:xfrm>
        </p:grpSpPr>
        <p:sp>
          <p:nvSpPr>
            <p:cNvPr id="37139" name="Rectangle 275">
              <a:extLst>
                <a:ext uri="{FF2B5EF4-FFF2-40B4-BE49-F238E27FC236}">
                  <a16:creationId xmlns:a16="http://schemas.microsoft.com/office/drawing/2014/main" id="{032F5BDD-F92B-4238-BC08-4D0DC04B7EB7}"/>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7140" name="Group 276">
              <a:extLst>
                <a:ext uri="{FF2B5EF4-FFF2-40B4-BE49-F238E27FC236}">
                  <a16:creationId xmlns:a16="http://schemas.microsoft.com/office/drawing/2014/main" id="{E4C778B0-CEA9-43BB-ACE7-E82FC897AB14}"/>
                </a:ext>
              </a:extLst>
            </p:cNvPr>
            <p:cNvGrpSpPr>
              <a:grpSpLocks/>
            </p:cNvGrpSpPr>
            <p:nvPr/>
          </p:nvGrpSpPr>
          <p:grpSpPr bwMode="auto">
            <a:xfrm>
              <a:off x="2363" y="3033"/>
              <a:ext cx="110" cy="63"/>
              <a:chOff x="691" y="3359"/>
              <a:chExt cx="136" cy="90"/>
            </a:xfrm>
          </p:grpSpPr>
          <p:sp>
            <p:nvSpPr>
              <p:cNvPr id="37141" name="Line 277">
                <a:extLst>
                  <a:ext uri="{FF2B5EF4-FFF2-40B4-BE49-F238E27FC236}">
                    <a16:creationId xmlns:a16="http://schemas.microsoft.com/office/drawing/2014/main" id="{D7C29B21-D930-4817-8ED0-C0E6BC2E9DD2}"/>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42" name="Line 278">
                <a:extLst>
                  <a:ext uri="{FF2B5EF4-FFF2-40B4-BE49-F238E27FC236}">
                    <a16:creationId xmlns:a16="http://schemas.microsoft.com/office/drawing/2014/main" id="{F528CA14-3BC8-4846-B330-48D6A0A4E37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43" name="Line 279">
                <a:extLst>
                  <a:ext uri="{FF2B5EF4-FFF2-40B4-BE49-F238E27FC236}">
                    <a16:creationId xmlns:a16="http://schemas.microsoft.com/office/drawing/2014/main" id="{51E19E2A-61FD-477A-8D72-6628CAFC1E88}"/>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44" name="Line 280">
                <a:extLst>
                  <a:ext uri="{FF2B5EF4-FFF2-40B4-BE49-F238E27FC236}">
                    <a16:creationId xmlns:a16="http://schemas.microsoft.com/office/drawing/2014/main" id="{A0FC83D4-17D3-4512-9679-3C45D15113A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7145" name="Group 281">
            <a:extLst>
              <a:ext uri="{FF2B5EF4-FFF2-40B4-BE49-F238E27FC236}">
                <a16:creationId xmlns:a16="http://schemas.microsoft.com/office/drawing/2014/main" id="{4A669EA0-CDB6-4C8D-8C79-22550922FE46}"/>
              </a:ext>
            </a:extLst>
          </p:cNvPr>
          <p:cNvGrpSpPr>
            <a:grpSpLocks/>
          </p:cNvGrpSpPr>
          <p:nvPr/>
        </p:nvGrpSpPr>
        <p:grpSpPr bwMode="auto">
          <a:xfrm>
            <a:off x="488950" y="3201988"/>
            <a:ext cx="74613" cy="26987"/>
            <a:chOff x="2373" y="1404"/>
            <a:chExt cx="47" cy="17"/>
          </a:xfrm>
        </p:grpSpPr>
        <p:sp>
          <p:nvSpPr>
            <p:cNvPr id="37146" name="Oval 282">
              <a:extLst>
                <a:ext uri="{FF2B5EF4-FFF2-40B4-BE49-F238E27FC236}">
                  <a16:creationId xmlns:a16="http://schemas.microsoft.com/office/drawing/2014/main" id="{9DF67A86-5DAD-4B1F-9B78-1130F9D6EFA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7147" name="Oval 283">
              <a:extLst>
                <a:ext uri="{FF2B5EF4-FFF2-40B4-BE49-F238E27FC236}">
                  <a16:creationId xmlns:a16="http://schemas.microsoft.com/office/drawing/2014/main" id="{46F38A58-B6F8-43FA-8C8A-899FA7C04C2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7148" name="Line 284">
            <a:extLst>
              <a:ext uri="{FF2B5EF4-FFF2-40B4-BE49-F238E27FC236}">
                <a16:creationId xmlns:a16="http://schemas.microsoft.com/office/drawing/2014/main" id="{E8D2D4EE-1C40-4AF9-92BA-E73E949A7F36}"/>
              </a:ext>
            </a:extLst>
          </p:cNvPr>
          <p:cNvSpPr>
            <a:spLocks noChangeShapeType="1"/>
          </p:cNvSpPr>
          <p:nvPr/>
        </p:nvSpPr>
        <p:spPr bwMode="auto">
          <a:xfrm>
            <a:off x="260350" y="3346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49" name="Text Box 285">
            <a:extLst>
              <a:ext uri="{FF2B5EF4-FFF2-40B4-BE49-F238E27FC236}">
                <a16:creationId xmlns:a16="http://schemas.microsoft.com/office/drawing/2014/main" id="{9DCF8D18-8971-4B3F-B4CC-BD2B6B378786}"/>
              </a:ext>
            </a:extLst>
          </p:cNvPr>
          <p:cNvSpPr txBox="1">
            <a:spLocks noChangeArrowheads="1"/>
          </p:cNvSpPr>
          <p:nvPr/>
        </p:nvSpPr>
        <p:spPr bwMode="auto">
          <a:xfrm>
            <a:off x="620713" y="2625725"/>
            <a:ext cx="27241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x42 </a:t>
            </a:r>
            <a:r>
              <a:rPr lang="en-GB" altLang="en-US"/>
              <a:t>AH-1S Cobra Attack Helicopter </a:t>
            </a:r>
            <a:r>
              <a:rPr lang="en-GB" altLang="en-US" b="1"/>
              <a:t>(efg)        </a:t>
            </a:r>
            <a:r>
              <a:rPr lang="en-GB" altLang="en-US"/>
              <a:t>CWUS-61</a:t>
            </a:r>
            <a:endParaRPr lang="en-GB" altLang="en-US" b="1"/>
          </a:p>
        </p:txBody>
      </p:sp>
      <p:sp>
        <p:nvSpPr>
          <p:cNvPr id="37150" name="Text Box 286">
            <a:extLst>
              <a:ext uri="{FF2B5EF4-FFF2-40B4-BE49-F238E27FC236}">
                <a16:creationId xmlns:a16="http://schemas.microsoft.com/office/drawing/2014/main" id="{6370E6A0-A248-4A1D-87F0-79503435B4F3}"/>
              </a:ext>
            </a:extLst>
          </p:cNvPr>
          <p:cNvSpPr txBox="1">
            <a:spLocks noChangeArrowheads="1"/>
          </p:cNvSpPr>
          <p:nvPr/>
        </p:nvSpPr>
        <p:spPr bwMode="auto">
          <a:xfrm>
            <a:off x="620713" y="2913063"/>
            <a:ext cx="27289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x29 </a:t>
            </a:r>
            <a:r>
              <a:rPr lang="en-GB" altLang="en-US"/>
              <a:t>OH-58 Kiowa Observation Helicopter </a:t>
            </a:r>
            <a:r>
              <a:rPr lang="en-GB" altLang="en-US" b="1"/>
              <a:t>(eh)</a:t>
            </a:r>
            <a:r>
              <a:rPr lang="en-GB" altLang="en-US"/>
              <a:t>CWUS-57</a:t>
            </a:r>
            <a:endParaRPr lang="en-GB" altLang="en-US" b="1"/>
          </a:p>
        </p:txBody>
      </p:sp>
      <p:sp>
        <p:nvSpPr>
          <p:cNvPr id="37151" name="Text Box 287">
            <a:extLst>
              <a:ext uri="{FF2B5EF4-FFF2-40B4-BE49-F238E27FC236}">
                <a16:creationId xmlns:a16="http://schemas.microsoft.com/office/drawing/2014/main" id="{17021E3F-BE7A-4E83-BBC8-83527B7A5EAD}"/>
              </a:ext>
            </a:extLst>
          </p:cNvPr>
          <p:cNvSpPr txBox="1">
            <a:spLocks noChangeArrowheads="1"/>
          </p:cNvSpPr>
          <p:nvPr/>
        </p:nvSpPr>
        <p:spPr bwMode="auto">
          <a:xfrm>
            <a:off x="620713" y="3201988"/>
            <a:ext cx="27320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x39 </a:t>
            </a:r>
            <a:r>
              <a:rPr lang="en-GB" altLang="en-US"/>
              <a:t>UH-1D/H Iroquois Utility Helicopter </a:t>
            </a:r>
            <a:r>
              <a:rPr lang="en-GB" altLang="en-US" b="1"/>
              <a:t>(ei)     </a:t>
            </a:r>
            <a:r>
              <a:rPr lang="en-GB" altLang="en-US"/>
              <a:t>CWUS-59</a:t>
            </a:r>
            <a:endParaRPr lang="en-GB" altLang="en-US" b="1"/>
          </a:p>
        </p:txBody>
      </p:sp>
      <p:sp>
        <p:nvSpPr>
          <p:cNvPr id="37152" name="Line 288">
            <a:extLst>
              <a:ext uri="{FF2B5EF4-FFF2-40B4-BE49-F238E27FC236}">
                <a16:creationId xmlns:a16="http://schemas.microsoft.com/office/drawing/2014/main" id="{99718859-5D80-4D4A-B55B-4F2DB0DC8759}"/>
              </a:ext>
            </a:extLst>
          </p:cNvPr>
          <p:cNvSpPr>
            <a:spLocks noChangeShapeType="1"/>
          </p:cNvSpPr>
          <p:nvPr/>
        </p:nvSpPr>
        <p:spPr bwMode="auto">
          <a:xfrm flipV="1">
            <a:off x="260350" y="468313"/>
            <a:ext cx="0" cy="31670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7153" name="Group 289">
            <a:extLst>
              <a:ext uri="{FF2B5EF4-FFF2-40B4-BE49-F238E27FC236}">
                <a16:creationId xmlns:a16="http://schemas.microsoft.com/office/drawing/2014/main" id="{92CBD55D-1810-4180-B8BD-04D72932B930}"/>
              </a:ext>
            </a:extLst>
          </p:cNvPr>
          <p:cNvGrpSpPr>
            <a:grpSpLocks/>
          </p:cNvGrpSpPr>
          <p:nvPr/>
        </p:nvGrpSpPr>
        <p:grpSpPr bwMode="auto">
          <a:xfrm>
            <a:off x="404813" y="3563938"/>
            <a:ext cx="244475" cy="158750"/>
            <a:chOff x="2341" y="3016"/>
            <a:chExt cx="154" cy="100"/>
          </a:xfrm>
        </p:grpSpPr>
        <p:sp>
          <p:nvSpPr>
            <p:cNvPr id="37154" name="Rectangle 290">
              <a:extLst>
                <a:ext uri="{FF2B5EF4-FFF2-40B4-BE49-F238E27FC236}">
                  <a16:creationId xmlns:a16="http://schemas.microsoft.com/office/drawing/2014/main" id="{16608070-F527-4997-9704-522364079A9D}"/>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7155" name="Group 291">
              <a:extLst>
                <a:ext uri="{FF2B5EF4-FFF2-40B4-BE49-F238E27FC236}">
                  <a16:creationId xmlns:a16="http://schemas.microsoft.com/office/drawing/2014/main" id="{6296259F-86EC-4915-9A3F-CC49755A7935}"/>
                </a:ext>
              </a:extLst>
            </p:cNvPr>
            <p:cNvGrpSpPr>
              <a:grpSpLocks/>
            </p:cNvGrpSpPr>
            <p:nvPr/>
          </p:nvGrpSpPr>
          <p:grpSpPr bwMode="auto">
            <a:xfrm>
              <a:off x="2363" y="3033"/>
              <a:ext cx="110" cy="63"/>
              <a:chOff x="691" y="3359"/>
              <a:chExt cx="136" cy="90"/>
            </a:xfrm>
          </p:grpSpPr>
          <p:sp>
            <p:nvSpPr>
              <p:cNvPr id="37156" name="Line 292">
                <a:extLst>
                  <a:ext uri="{FF2B5EF4-FFF2-40B4-BE49-F238E27FC236}">
                    <a16:creationId xmlns:a16="http://schemas.microsoft.com/office/drawing/2014/main" id="{670B11DB-E6B3-4365-9054-0C377E65A4DB}"/>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57" name="Line 293">
                <a:extLst>
                  <a:ext uri="{FF2B5EF4-FFF2-40B4-BE49-F238E27FC236}">
                    <a16:creationId xmlns:a16="http://schemas.microsoft.com/office/drawing/2014/main" id="{8C97012C-F3A9-42C2-961E-59C9691A7ED2}"/>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58" name="Line 294">
                <a:extLst>
                  <a:ext uri="{FF2B5EF4-FFF2-40B4-BE49-F238E27FC236}">
                    <a16:creationId xmlns:a16="http://schemas.microsoft.com/office/drawing/2014/main" id="{8CD324C2-F89D-437D-AF15-7D8BA7DB398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59" name="Line 295">
                <a:extLst>
                  <a:ext uri="{FF2B5EF4-FFF2-40B4-BE49-F238E27FC236}">
                    <a16:creationId xmlns:a16="http://schemas.microsoft.com/office/drawing/2014/main" id="{8327C744-86FE-459F-B444-65ECA8768C3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7160" name="Group 296">
            <a:extLst>
              <a:ext uri="{FF2B5EF4-FFF2-40B4-BE49-F238E27FC236}">
                <a16:creationId xmlns:a16="http://schemas.microsoft.com/office/drawing/2014/main" id="{175E1CC5-C76B-4D60-B491-85F8ACD75A04}"/>
              </a:ext>
            </a:extLst>
          </p:cNvPr>
          <p:cNvGrpSpPr>
            <a:grpSpLocks/>
          </p:cNvGrpSpPr>
          <p:nvPr/>
        </p:nvGrpSpPr>
        <p:grpSpPr bwMode="auto">
          <a:xfrm>
            <a:off x="488950" y="3492500"/>
            <a:ext cx="74613" cy="26988"/>
            <a:chOff x="2373" y="1404"/>
            <a:chExt cx="47" cy="17"/>
          </a:xfrm>
        </p:grpSpPr>
        <p:sp>
          <p:nvSpPr>
            <p:cNvPr id="37161" name="Oval 297">
              <a:extLst>
                <a:ext uri="{FF2B5EF4-FFF2-40B4-BE49-F238E27FC236}">
                  <a16:creationId xmlns:a16="http://schemas.microsoft.com/office/drawing/2014/main" id="{12492ED1-2477-439D-AF78-851A04059BF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7162" name="Oval 298">
              <a:extLst>
                <a:ext uri="{FF2B5EF4-FFF2-40B4-BE49-F238E27FC236}">
                  <a16:creationId xmlns:a16="http://schemas.microsoft.com/office/drawing/2014/main" id="{BC998F9C-9FEA-4B9C-8522-6E8A073751B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7163" name="Line 299">
            <a:extLst>
              <a:ext uri="{FF2B5EF4-FFF2-40B4-BE49-F238E27FC236}">
                <a16:creationId xmlns:a16="http://schemas.microsoft.com/office/drawing/2014/main" id="{570ADF90-9952-4A31-B87A-9DA4719217FA}"/>
              </a:ext>
            </a:extLst>
          </p:cNvPr>
          <p:cNvSpPr>
            <a:spLocks noChangeShapeType="1"/>
          </p:cNvSpPr>
          <p:nvPr/>
        </p:nvSpPr>
        <p:spPr bwMode="auto">
          <a:xfrm>
            <a:off x="260350" y="3636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64" name="Text Box 300">
            <a:extLst>
              <a:ext uri="{FF2B5EF4-FFF2-40B4-BE49-F238E27FC236}">
                <a16:creationId xmlns:a16="http://schemas.microsoft.com/office/drawing/2014/main" id="{F7259AF2-FF55-4028-AEBA-A2B0A748C98B}"/>
              </a:ext>
            </a:extLst>
          </p:cNvPr>
          <p:cNvSpPr txBox="1">
            <a:spLocks noChangeArrowheads="1"/>
          </p:cNvSpPr>
          <p:nvPr/>
        </p:nvSpPr>
        <p:spPr bwMode="auto">
          <a:xfrm>
            <a:off x="620713" y="3492500"/>
            <a:ext cx="27289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x24 </a:t>
            </a:r>
            <a:r>
              <a:rPr lang="en-GB" altLang="en-US"/>
              <a:t>CH-47 Chinook Transport Helicopter </a:t>
            </a:r>
            <a:r>
              <a:rPr lang="en-GB" altLang="en-US" b="1"/>
              <a:t>(ej)  </a:t>
            </a:r>
            <a:r>
              <a:rPr lang="en-GB" altLang="en-US"/>
              <a:t>CWUS-67</a:t>
            </a:r>
            <a:endParaRPr lang="en-GB" altLang="en-US" b="1"/>
          </a:p>
        </p:txBody>
      </p:sp>
      <p:grpSp>
        <p:nvGrpSpPr>
          <p:cNvPr id="37165" name="Group 301">
            <a:extLst>
              <a:ext uri="{FF2B5EF4-FFF2-40B4-BE49-F238E27FC236}">
                <a16:creationId xmlns:a16="http://schemas.microsoft.com/office/drawing/2014/main" id="{F01CB21A-0B3F-41B6-9D29-99868B75CBF4}"/>
              </a:ext>
            </a:extLst>
          </p:cNvPr>
          <p:cNvGrpSpPr>
            <a:grpSpLocks/>
          </p:cNvGrpSpPr>
          <p:nvPr/>
        </p:nvGrpSpPr>
        <p:grpSpPr bwMode="auto">
          <a:xfrm>
            <a:off x="404813" y="1979613"/>
            <a:ext cx="287337" cy="215900"/>
            <a:chOff x="2795" y="2789"/>
            <a:chExt cx="152" cy="99"/>
          </a:xfrm>
        </p:grpSpPr>
        <p:sp>
          <p:nvSpPr>
            <p:cNvPr id="37166" name="Rectangle 302">
              <a:extLst>
                <a:ext uri="{FF2B5EF4-FFF2-40B4-BE49-F238E27FC236}">
                  <a16:creationId xmlns:a16="http://schemas.microsoft.com/office/drawing/2014/main" id="{1FC5A229-EF93-4600-8C9B-DB9B1823A413}"/>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167" name="Line 303">
              <a:extLst>
                <a:ext uri="{FF2B5EF4-FFF2-40B4-BE49-F238E27FC236}">
                  <a16:creationId xmlns:a16="http://schemas.microsoft.com/office/drawing/2014/main" id="{A17A78B1-D4F2-4D92-91F3-744009FC7058}"/>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68" name="Line 304">
              <a:extLst>
                <a:ext uri="{FF2B5EF4-FFF2-40B4-BE49-F238E27FC236}">
                  <a16:creationId xmlns:a16="http://schemas.microsoft.com/office/drawing/2014/main" id="{BF7EEA19-9017-41B1-85D7-03AEE28E9646}"/>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69" name="Line 305">
              <a:extLst>
                <a:ext uri="{FF2B5EF4-FFF2-40B4-BE49-F238E27FC236}">
                  <a16:creationId xmlns:a16="http://schemas.microsoft.com/office/drawing/2014/main" id="{4EEB8483-7BF1-49E1-984A-96DB638F2D86}"/>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7170" name="Group 306">
            <a:extLst>
              <a:ext uri="{FF2B5EF4-FFF2-40B4-BE49-F238E27FC236}">
                <a16:creationId xmlns:a16="http://schemas.microsoft.com/office/drawing/2014/main" id="{1076FB29-243A-4090-A448-2A8FDFA14621}"/>
              </a:ext>
            </a:extLst>
          </p:cNvPr>
          <p:cNvGrpSpPr>
            <a:grpSpLocks/>
          </p:cNvGrpSpPr>
          <p:nvPr/>
        </p:nvGrpSpPr>
        <p:grpSpPr bwMode="auto">
          <a:xfrm>
            <a:off x="404813" y="1547813"/>
            <a:ext cx="287337" cy="215900"/>
            <a:chOff x="2750" y="2336"/>
            <a:chExt cx="146" cy="99"/>
          </a:xfrm>
        </p:grpSpPr>
        <p:sp>
          <p:nvSpPr>
            <p:cNvPr id="37171" name="Rectangle 307">
              <a:extLst>
                <a:ext uri="{FF2B5EF4-FFF2-40B4-BE49-F238E27FC236}">
                  <a16:creationId xmlns:a16="http://schemas.microsoft.com/office/drawing/2014/main" id="{897835C6-D754-4D2B-8D8B-C9ADF1050499}"/>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7172" name="Line 308">
              <a:extLst>
                <a:ext uri="{FF2B5EF4-FFF2-40B4-BE49-F238E27FC236}">
                  <a16:creationId xmlns:a16="http://schemas.microsoft.com/office/drawing/2014/main" id="{E15CDBE5-C970-4502-9ED0-C7472DCDB292}"/>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73" name="Line 309">
              <a:extLst>
                <a:ext uri="{FF2B5EF4-FFF2-40B4-BE49-F238E27FC236}">
                  <a16:creationId xmlns:a16="http://schemas.microsoft.com/office/drawing/2014/main" id="{406CB304-9F8E-4FA3-8C55-A53285BF341D}"/>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74" name="Line 310">
              <a:extLst>
                <a:ext uri="{FF2B5EF4-FFF2-40B4-BE49-F238E27FC236}">
                  <a16:creationId xmlns:a16="http://schemas.microsoft.com/office/drawing/2014/main" id="{5B10BD4B-8EA8-47BC-9821-BC62F7A407BA}"/>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175" name="Line 311">
              <a:extLst>
                <a:ext uri="{FF2B5EF4-FFF2-40B4-BE49-F238E27FC236}">
                  <a16:creationId xmlns:a16="http://schemas.microsoft.com/office/drawing/2014/main" id="{6F38BC72-0BF5-460B-BB79-28124BFA0B12}"/>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7177" name="Picture 313" descr="2000px-US_101st_Airborne_Division_patch">
            <a:extLst>
              <a:ext uri="{FF2B5EF4-FFF2-40B4-BE49-F238E27FC236}">
                <a16:creationId xmlns:a16="http://schemas.microsoft.com/office/drawing/2014/main" id="{0714BA73-1311-48E1-B3D4-808A83ADC3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5988" y="107950"/>
            <a:ext cx="893762" cy="1295400"/>
          </a:xfrm>
          <a:prstGeom prst="rect">
            <a:avLst/>
          </a:prstGeom>
          <a:noFill/>
          <a:extLst>
            <a:ext uri="{909E8E84-426E-40DD-AFC4-6F175D3DCCD1}">
              <a14:hiddenFill xmlns:a14="http://schemas.microsoft.com/office/drawing/2010/main">
                <a:solidFill>
                  <a:srgbClr val="FFFFFF"/>
                </a:solidFill>
              </a14:hiddenFill>
            </a:ext>
          </a:extLst>
        </p:spPr>
      </p:pic>
      <p:pic>
        <p:nvPicPr>
          <p:cNvPr id="37179" name="Picture 315" descr="wpna-lc-59869-reforger-76-101st-airborne-division">
            <a:extLst>
              <a:ext uri="{FF2B5EF4-FFF2-40B4-BE49-F238E27FC236}">
                <a16:creationId xmlns:a16="http://schemas.microsoft.com/office/drawing/2014/main" id="{F2E9C223-9FDB-4336-84A3-8275036185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3851275"/>
            <a:ext cx="3384550" cy="2284413"/>
          </a:xfrm>
          <a:prstGeom prst="rect">
            <a:avLst/>
          </a:prstGeom>
          <a:noFill/>
          <a:extLst>
            <a:ext uri="{909E8E84-426E-40DD-AFC4-6F175D3DCCD1}">
              <a14:hiddenFill xmlns:a14="http://schemas.microsoft.com/office/drawing/2010/main">
                <a:solidFill>
                  <a:srgbClr val="FFFFFF"/>
                </a:solidFill>
              </a14:hiddenFill>
            </a:ext>
          </a:extLst>
        </p:spPr>
      </p:pic>
      <p:pic>
        <p:nvPicPr>
          <p:cNvPr id="37181" name="Picture 317" descr="OH-58-Kiowa-helicopter-098">
            <a:extLst>
              <a:ext uri="{FF2B5EF4-FFF2-40B4-BE49-F238E27FC236}">
                <a16:creationId xmlns:a16="http://schemas.microsoft.com/office/drawing/2014/main" id="{DF07419C-E48B-40F7-BBC9-0EDC04E60B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516688"/>
            <a:ext cx="3457575" cy="2330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056" name="Group 144">
            <a:extLst>
              <a:ext uri="{FF2B5EF4-FFF2-40B4-BE49-F238E27FC236}">
                <a16:creationId xmlns:a16="http://schemas.microsoft.com/office/drawing/2014/main" id="{E6738F76-3C5D-4ABD-AB0F-39EA38061D78}"/>
              </a:ext>
            </a:extLst>
          </p:cNvPr>
          <p:cNvGrpSpPr>
            <a:grpSpLocks/>
          </p:cNvGrpSpPr>
          <p:nvPr/>
        </p:nvGrpSpPr>
        <p:grpSpPr bwMode="auto">
          <a:xfrm>
            <a:off x="115888" y="179388"/>
            <a:ext cx="360362" cy="288925"/>
            <a:chOff x="2750" y="2608"/>
            <a:chExt cx="146" cy="99"/>
          </a:xfrm>
        </p:grpSpPr>
        <p:sp>
          <p:nvSpPr>
            <p:cNvPr id="39057" name="Rectangle 145">
              <a:extLst>
                <a:ext uri="{FF2B5EF4-FFF2-40B4-BE49-F238E27FC236}">
                  <a16:creationId xmlns:a16="http://schemas.microsoft.com/office/drawing/2014/main" id="{4C69D249-E6B6-4FA2-8C8E-5B4D18E1CB2D}"/>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058" name="Line 146">
              <a:extLst>
                <a:ext uri="{FF2B5EF4-FFF2-40B4-BE49-F238E27FC236}">
                  <a16:creationId xmlns:a16="http://schemas.microsoft.com/office/drawing/2014/main" id="{907117DE-656F-4520-80F3-6BBC253031FE}"/>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59" name="Line 147">
              <a:extLst>
                <a:ext uri="{FF2B5EF4-FFF2-40B4-BE49-F238E27FC236}">
                  <a16:creationId xmlns:a16="http://schemas.microsoft.com/office/drawing/2014/main" id="{059791DF-6D3E-4621-900E-75E32ABB1417}"/>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060" name="Group 148">
            <a:extLst>
              <a:ext uri="{FF2B5EF4-FFF2-40B4-BE49-F238E27FC236}">
                <a16:creationId xmlns:a16="http://schemas.microsoft.com/office/drawing/2014/main" id="{6D45F233-5652-43FC-8DC6-C96CD295A763}"/>
              </a:ext>
            </a:extLst>
          </p:cNvPr>
          <p:cNvGrpSpPr>
            <a:grpSpLocks/>
          </p:cNvGrpSpPr>
          <p:nvPr/>
        </p:nvGrpSpPr>
        <p:grpSpPr bwMode="auto">
          <a:xfrm>
            <a:off x="222250" y="107950"/>
            <a:ext cx="147638" cy="63500"/>
            <a:chOff x="3884" y="748"/>
            <a:chExt cx="93" cy="40"/>
          </a:xfrm>
        </p:grpSpPr>
        <p:grpSp>
          <p:nvGrpSpPr>
            <p:cNvPr id="39061" name="Group 149">
              <a:extLst>
                <a:ext uri="{FF2B5EF4-FFF2-40B4-BE49-F238E27FC236}">
                  <a16:creationId xmlns:a16="http://schemas.microsoft.com/office/drawing/2014/main" id="{38036365-A2A8-4928-BE75-651FAB68CCFF}"/>
                </a:ext>
              </a:extLst>
            </p:cNvPr>
            <p:cNvGrpSpPr>
              <a:grpSpLocks/>
            </p:cNvGrpSpPr>
            <p:nvPr/>
          </p:nvGrpSpPr>
          <p:grpSpPr bwMode="auto">
            <a:xfrm>
              <a:off x="3884" y="748"/>
              <a:ext cx="48" cy="40"/>
              <a:chOff x="2539" y="543"/>
              <a:chExt cx="48" cy="40"/>
            </a:xfrm>
          </p:grpSpPr>
          <p:sp>
            <p:nvSpPr>
              <p:cNvPr id="39062" name="Line 150">
                <a:extLst>
                  <a:ext uri="{FF2B5EF4-FFF2-40B4-BE49-F238E27FC236}">
                    <a16:creationId xmlns:a16="http://schemas.microsoft.com/office/drawing/2014/main" id="{FE4D5102-B388-4A45-852B-3C48027384D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063" name="Line 151">
                <a:extLst>
                  <a:ext uri="{FF2B5EF4-FFF2-40B4-BE49-F238E27FC236}">
                    <a16:creationId xmlns:a16="http://schemas.microsoft.com/office/drawing/2014/main" id="{ED4BEAE7-BF7A-43E8-B174-96388E0B2C14}"/>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9064" name="Group 152">
              <a:extLst>
                <a:ext uri="{FF2B5EF4-FFF2-40B4-BE49-F238E27FC236}">
                  <a16:creationId xmlns:a16="http://schemas.microsoft.com/office/drawing/2014/main" id="{722610D8-1024-42C4-8CF9-10877974C1C3}"/>
                </a:ext>
              </a:extLst>
            </p:cNvPr>
            <p:cNvGrpSpPr>
              <a:grpSpLocks/>
            </p:cNvGrpSpPr>
            <p:nvPr/>
          </p:nvGrpSpPr>
          <p:grpSpPr bwMode="auto">
            <a:xfrm>
              <a:off x="3929" y="748"/>
              <a:ext cx="48" cy="40"/>
              <a:chOff x="2539" y="543"/>
              <a:chExt cx="48" cy="40"/>
            </a:xfrm>
          </p:grpSpPr>
          <p:sp>
            <p:nvSpPr>
              <p:cNvPr id="39065" name="Line 153">
                <a:extLst>
                  <a:ext uri="{FF2B5EF4-FFF2-40B4-BE49-F238E27FC236}">
                    <a16:creationId xmlns:a16="http://schemas.microsoft.com/office/drawing/2014/main" id="{D4AA816D-3DD7-4E0E-A215-039B2F05518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066" name="Line 154">
                <a:extLst>
                  <a:ext uri="{FF2B5EF4-FFF2-40B4-BE49-F238E27FC236}">
                    <a16:creationId xmlns:a16="http://schemas.microsoft.com/office/drawing/2014/main" id="{0CB70C06-30DC-4F7E-A486-78CAE5925F7C}"/>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9067" name="Text Box 155">
            <a:extLst>
              <a:ext uri="{FF2B5EF4-FFF2-40B4-BE49-F238E27FC236}">
                <a16:creationId xmlns:a16="http://schemas.microsoft.com/office/drawing/2014/main" id="{36ACA7CE-1D45-4E97-8FCE-78CCD88974AD}"/>
              </a:ext>
            </a:extLst>
          </p:cNvPr>
          <p:cNvSpPr txBox="1">
            <a:spLocks noChangeArrowheads="1"/>
          </p:cNvSpPr>
          <p:nvPr/>
        </p:nvSpPr>
        <p:spPr bwMode="auto">
          <a:xfrm>
            <a:off x="549275" y="179388"/>
            <a:ext cx="184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39068" name="Text Box 156">
            <a:extLst>
              <a:ext uri="{FF2B5EF4-FFF2-40B4-BE49-F238E27FC236}">
                <a16:creationId xmlns:a16="http://schemas.microsoft.com/office/drawing/2014/main" id="{3CDDB5E0-287B-44C9-8F85-959D0A0FBC34}"/>
              </a:ext>
            </a:extLst>
          </p:cNvPr>
          <p:cNvSpPr txBox="1">
            <a:spLocks noChangeArrowheads="1"/>
          </p:cNvSpPr>
          <p:nvPr/>
        </p:nvSpPr>
        <p:spPr bwMode="auto">
          <a:xfrm>
            <a:off x="476250" y="107950"/>
            <a:ext cx="273526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CWUS-06</a:t>
            </a:r>
          </a:p>
          <a:p>
            <a:r>
              <a:rPr lang="en-GB" altLang="en-US" sz="1200" b="1"/>
              <a:t>US Light Infantry Division 1980s</a:t>
            </a:r>
            <a:r>
              <a:rPr lang="en-GB" altLang="en-US" sz="1000" b="1"/>
              <a:t> </a:t>
            </a:r>
            <a:r>
              <a:rPr lang="en-GB" altLang="en-US" b="1"/>
              <a:t>(ab)</a:t>
            </a:r>
            <a:endParaRPr lang="en-GB" altLang="en-US" sz="1000" b="1"/>
          </a:p>
        </p:txBody>
      </p:sp>
      <p:sp>
        <p:nvSpPr>
          <p:cNvPr id="39069" name="Text Box 157">
            <a:extLst>
              <a:ext uri="{FF2B5EF4-FFF2-40B4-BE49-F238E27FC236}">
                <a16:creationId xmlns:a16="http://schemas.microsoft.com/office/drawing/2014/main" id="{3C0B3B5B-3359-4057-A9ED-9A06131CEDD9}"/>
              </a:ext>
            </a:extLst>
          </p:cNvPr>
          <p:cNvSpPr txBox="1">
            <a:spLocks noChangeArrowheads="1"/>
          </p:cNvSpPr>
          <p:nvPr/>
        </p:nvSpPr>
        <p:spPr bwMode="auto">
          <a:xfrm>
            <a:off x="3644900" y="1692275"/>
            <a:ext cx="3097213"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US Light Infantry Division was a brand-new concept that appeared in the mid-1980s and utilised the light mobility capability offered by the new M998 HMMWV utility vehicle.  The only such formation likely to have been engaged in a European war was the newly-formed 10th (Mountain) Light Infantry Division, which had a contingency plan to reinforce ACE Mobile Force (Land) (AMF(L)) on NATO’s ‘Northern Flank’.  This mission would most likely take it to Norway, but Denmark, Iceland, Greenland and the UK were other possibilities.  The 4th Marine Amphibious Brigade was already assigned to this task (with the rest of 2nd Marine Division assigned as a contingency – see BG CWUS-10), but the Northern Flank assumed greater and greater importance to NATO’s strategic planners as the 1980s drew on and the 10th Mountain Division was ideally suited to the task.</a:t>
            </a:r>
          </a:p>
          <a:p>
            <a:endParaRPr lang="en-GB" altLang="en-US" b="1"/>
          </a:p>
          <a:p>
            <a:r>
              <a:rPr lang="en-GB" altLang="en-US" b="1"/>
              <a:t>(b) </a:t>
            </a:r>
            <a:r>
              <a:rPr lang="en-GB" altLang="en-US"/>
              <a:t>10th (Mountain) Light Infantry Division formed a part of the US XVIII Airborne Corps, along with 82nd Airborne Division, 101st Airborne Division (Air Assault), 24th Infantry Division (Mech) (BG CWUS-02), two Separate REFORGER Heavy Brigades (BG CWUS-03 - 194th Armored Brigade and 197th Infantry Brigade (Mech)), a Combat Aviation Brigade consisting entirely of observation and transport helicopters, an Airborne Field Artillery Brigade (FSE CWUS-12), two Air Defence Brigades and an Engineer Brigade.  10th Mountain Division was not permanently assigned to Europe as a REFORGER division, but could be rapidly deployed anywhere, which of course, includes Europe.  The whole division could be deployed anywhere around the globe within 10 days.</a:t>
            </a:r>
          </a:p>
          <a:p>
            <a:endParaRPr lang="en-GB" altLang="en-US" b="1"/>
          </a:p>
          <a:p>
            <a:r>
              <a:rPr lang="en-GB" altLang="en-US" b="1"/>
              <a:t>(c) </a:t>
            </a:r>
            <a:r>
              <a:rPr lang="en-GB" altLang="en-US"/>
              <a:t>The headquarters of the divisional Aviation element formed a Fourth (Aviation) Brigade within the division.  In peacetime, this brigade was administratively responsible for the division’s helicopters and the divisional Cavalry Squadron.  However, during wartime, the three Light Infantry Brigades and one Aviation Brigade would have been totally mixed up, as the tactical situation required.</a:t>
            </a:r>
          </a:p>
          <a:p>
            <a:endParaRPr lang="en-GB" altLang="en-US"/>
          </a:p>
          <a:p>
            <a:r>
              <a:rPr lang="en-GB" altLang="en-US" b="1"/>
              <a:t>(f) </a:t>
            </a:r>
            <a:r>
              <a:rPr lang="en-GB" altLang="en-US"/>
              <a:t>Mid-1980s: Replace AH-1S Cobra with:</a:t>
            </a:r>
          </a:p>
          <a:p>
            <a:r>
              <a:rPr lang="en-GB" altLang="en-US"/>
              <a:t>     AH-1S Enhanced Cobra Attack Helicopter            CWUS-62</a:t>
            </a:r>
          </a:p>
        </p:txBody>
      </p:sp>
      <p:sp>
        <p:nvSpPr>
          <p:cNvPr id="39070" name="Text Box 158">
            <a:extLst>
              <a:ext uri="{FF2B5EF4-FFF2-40B4-BE49-F238E27FC236}">
                <a16:creationId xmlns:a16="http://schemas.microsoft.com/office/drawing/2014/main" id="{5C6FECB8-D379-4761-8203-4DEC9977D177}"/>
              </a:ext>
            </a:extLst>
          </p:cNvPr>
          <p:cNvSpPr txBox="1">
            <a:spLocks noChangeArrowheads="1"/>
          </p:cNvSpPr>
          <p:nvPr/>
        </p:nvSpPr>
        <p:spPr bwMode="auto">
          <a:xfrm>
            <a:off x="692150" y="5397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BATTLEGROUPS</a:t>
            </a:r>
          </a:p>
        </p:txBody>
      </p:sp>
      <p:grpSp>
        <p:nvGrpSpPr>
          <p:cNvPr id="39071" name="Group 159">
            <a:extLst>
              <a:ext uri="{FF2B5EF4-FFF2-40B4-BE49-F238E27FC236}">
                <a16:creationId xmlns:a16="http://schemas.microsoft.com/office/drawing/2014/main" id="{AD63579E-1DDB-4E3E-8F7F-3ABF41EB0A40}"/>
              </a:ext>
            </a:extLst>
          </p:cNvPr>
          <p:cNvGrpSpPr>
            <a:grpSpLocks/>
          </p:cNvGrpSpPr>
          <p:nvPr/>
        </p:nvGrpSpPr>
        <p:grpSpPr bwMode="auto">
          <a:xfrm>
            <a:off x="404813" y="900113"/>
            <a:ext cx="287337" cy="215900"/>
            <a:chOff x="2750" y="2608"/>
            <a:chExt cx="146" cy="99"/>
          </a:xfrm>
        </p:grpSpPr>
        <p:sp>
          <p:nvSpPr>
            <p:cNvPr id="39072" name="Rectangle 160">
              <a:extLst>
                <a:ext uri="{FF2B5EF4-FFF2-40B4-BE49-F238E27FC236}">
                  <a16:creationId xmlns:a16="http://schemas.microsoft.com/office/drawing/2014/main" id="{F45E23F6-6C68-4741-8D5D-689191F27BE3}"/>
                </a:ext>
              </a:extLst>
            </p:cNvPr>
            <p:cNvSpPr>
              <a:spLocks noChangeAspect="1" noChangeArrowheads="1"/>
            </p:cNvSpPr>
            <p:nvPr/>
          </p:nvSpPr>
          <p:spPr bwMode="auto">
            <a:xfrm>
              <a:off x="2750" y="2608"/>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073" name="Line 161">
              <a:extLst>
                <a:ext uri="{FF2B5EF4-FFF2-40B4-BE49-F238E27FC236}">
                  <a16:creationId xmlns:a16="http://schemas.microsoft.com/office/drawing/2014/main" id="{611C3900-6594-4345-A501-DB321235441C}"/>
                </a:ext>
              </a:extLst>
            </p:cNvPr>
            <p:cNvSpPr>
              <a:spLocks noChangeAspect="1" noChangeShapeType="1"/>
            </p:cNvSpPr>
            <p:nvPr/>
          </p:nvSpPr>
          <p:spPr bwMode="auto">
            <a:xfrm flipV="1">
              <a:off x="2751" y="2610"/>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74" name="Line 162">
              <a:extLst>
                <a:ext uri="{FF2B5EF4-FFF2-40B4-BE49-F238E27FC236}">
                  <a16:creationId xmlns:a16="http://schemas.microsoft.com/office/drawing/2014/main" id="{00C14712-49CA-494C-996B-8F4C4B03ABA0}"/>
                </a:ext>
              </a:extLst>
            </p:cNvPr>
            <p:cNvSpPr>
              <a:spLocks noChangeAspect="1" noChangeShapeType="1"/>
            </p:cNvSpPr>
            <p:nvPr/>
          </p:nvSpPr>
          <p:spPr bwMode="auto">
            <a:xfrm>
              <a:off x="2750" y="2610"/>
              <a:ext cx="145" cy="94"/>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075" name="Group 163">
            <a:extLst>
              <a:ext uri="{FF2B5EF4-FFF2-40B4-BE49-F238E27FC236}">
                <a16:creationId xmlns:a16="http://schemas.microsoft.com/office/drawing/2014/main" id="{F1052CE9-04CA-421B-BB99-9F5DF88F7570}"/>
              </a:ext>
            </a:extLst>
          </p:cNvPr>
          <p:cNvGrpSpPr>
            <a:grpSpLocks/>
          </p:cNvGrpSpPr>
          <p:nvPr/>
        </p:nvGrpSpPr>
        <p:grpSpPr bwMode="auto">
          <a:xfrm>
            <a:off x="509588" y="828675"/>
            <a:ext cx="76200" cy="63500"/>
            <a:chOff x="2539" y="543"/>
            <a:chExt cx="48" cy="40"/>
          </a:xfrm>
        </p:grpSpPr>
        <p:sp>
          <p:nvSpPr>
            <p:cNvPr id="39076" name="Line 164">
              <a:extLst>
                <a:ext uri="{FF2B5EF4-FFF2-40B4-BE49-F238E27FC236}">
                  <a16:creationId xmlns:a16="http://schemas.microsoft.com/office/drawing/2014/main" id="{5CDD441D-26FF-4C8C-A1BA-315EFF5C486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077" name="Line 165">
              <a:extLst>
                <a:ext uri="{FF2B5EF4-FFF2-40B4-BE49-F238E27FC236}">
                  <a16:creationId xmlns:a16="http://schemas.microsoft.com/office/drawing/2014/main" id="{1F327461-FCDD-4AB4-9E37-E8E76B42664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9078" name="Line 166">
            <a:extLst>
              <a:ext uri="{FF2B5EF4-FFF2-40B4-BE49-F238E27FC236}">
                <a16:creationId xmlns:a16="http://schemas.microsoft.com/office/drawing/2014/main" id="{553B4D9D-9F12-4A04-A031-D06685F7D7EB}"/>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79" name="Text Box 167">
            <a:extLst>
              <a:ext uri="{FF2B5EF4-FFF2-40B4-BE49-F238E27FC236}">
                <a16:creationId xmlns:a16="http://schemas.microsoft.com/office/drawing/2014/main" id="{A6CE33F4-CA5C-4ED6-AE00-2F418A29556B}"/>
              </a:ext>
            </a:extLst>
          </p:cNvPr>
          <p:cNvSpPr txBox="1">
            <a:spLocks noChangeArrowheads="1"/>
          </p:cNvSpPr>
          <p:nvPr/>
        </p:nvSpPr>
        <p:spPr bwMode="auto">
          <a:xfrm>
            <a:off x="692150" y="755650"/>
            <a:ext cx="1835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CWUS-09</a:t>
            </a:r>
          </a:p>
          <a:p>
            <a:r>
              <a:rPr lang="en-GB" altLang="en-US" sz="1000" b="1"/>
              <a:t>x3 Light Infantry Brigade </a:t>
            </a:r>
            <a:r>
              <a:rPr lang="en-GB" altLang="en-US" b="1"/>
              <a:t>(c)</a:t>
            </a:r>
            <a:endParaRPr lang="en-GB" altLang="en-US" sz="1000" b="1"/>
          </a:p>
        </p:txBody>
      </p:sp>
      <p:sp>
        <p:nvSpPr>
          <p:cNvPr id="39080" name="Text Box 168">
            <a:extLst>
              <a:ext uri="{FF2B5EF4-FFF2-40B4-BE49-F238E27FC236}">
                <a16:creationId xmlns:a16="http://schemas.microsoft.com/office/drawing/2014/main" id="{226CD23F-E6C5-452E-8553-82CB434A0A14}"/>
              </a:ext>
            </a:extLst>
          </p:cNvPr>
          <p:cNvSpPr txBox="1">
            <a:spLocks noChangeArrowheads="1"/>
          </p:cNvSpPr>
          <p:nvPr/>
        </p:nvSpPr>
        <p:spPr bwMode="auto">
          <a:xfrm>
            <a:off x="692150" y="1619250"/>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39081" name="Line 169">
            <a:extLst>
              <a:ext uri="{FF2B5EF4-FFF2-40B4-BE49-F238E27FC236}">
                <a16:creationId xmlns:a16="http://schemas.microsoft.com/office/drawing/2014/main" id="{B1EDD96D-5572-4A34-94FA-EED835E53C47}"/>
              </a:ext>
            </a:extLst>
          </p:cNvPr>
          <p:cNvSpPr>
            <a:spLocks noChangeShapeType="1"/>
          </p:cNvSpPr>
          <p:nvPr/>
        </p:nvSpPr>
        <p:spPr bwMode="auto">
          <a:xfrm>
            <a:off x="549275" y="19065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82" name="Text Box 170">
            <a:extLst>
              <a:ext uri="{FF2B5EF4-FFF2-40B4-BE49-F238E27FC236}">
                <a16:creationId xmlns:a16="http://schemas.microsoft.com/office/drawing/2014/main" id="{F966A3F8-C914-48DB-AA47-C684D7C6E51A}"/>
              </a:ext>
            </a:extLst>
          </p:cNvPr>
          <p:cNvSpPr txBox="1">
            <a:spLocks noChangeArrowheads="1"/>
          </p:cNvSpPr>
          <p:nvPr/>
        </p:nvSpPr>
        <p:spPr bwMode="auto">
          <a:xfrm>
            <a:off x="692150" y="1906588"/>
            <a:ext cx="2005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CWUS-19</a:t>
            </a:r>
          </a:p>
          <a:p>
            <a:r>
              <a:rPr lang="en-GB" altLang="en-US" b="1"/>
              <a:t>x4 Combat Engineer Company (Light)</a:t>
            </a:r>
          </a:p>
        </p:txBody>
      </p:sp>
      <p:sp>
        <p:nvSpPr>
          <p:cNvPr id="39083" name="Line 171">
            <a:extLst>
              <a:ext uri="{FF2B5EF4-FFF2-40B4-BE49-F238E27FC236}">
                <a16:creationId xmlns:a16="http://schemas.microsoft.com/office/drawing/2014/main" id="{C37B5BFC-60E7-4A08-9889-6812D7DEC81C}"/>
              </a:ext>
            </a:extLst>
          </p:cNvPr>
          <p:cNvSpPr>
            <a:spLocks noChangeShapeType="1"/>
          </p:cNvSpPr>
          <p:nvPr/>
        </p:nvSpPr>
        <p:spPr bwMode="auto">
          <a:xfrm>
            <a:off x="549275" y="2338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84" name="Line 172">
            <a:extLst>
              <a:ext uri="{FF2B5EF4-FFF2-40B4-BE49-F238E27FC236}">
                <a16:creationId xmlns:a16="http://schemas.microsoft.com/office/drawing/2014/main" id="{9CB86DA3-2DB3-41CD-A6FA-79B5E126DA79}"/>
              </a:ext>
            </a:extLst>
          </p:cNvPr>
          <p:cNvSpPr>
            <a:spLocks noChangeShapeType="1"/>
          </p:cNvSpPr>
          <p:nvPr/>
        </p:nvSpPr>
        <p:spPr bwMode="auto">
          <a:xfrm>
            <a:off x="260350" y="20510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85" name="Line 173">
            <a:extLst>
              <a:ext uri="{FF2B5EF4-FFF2-40B4-BE49-F238E27FC236}">
                <a16:creationId xmlns:a16="http://schemas.microsoft.com/office/drawing/2014/main" id="{0A890786-D326-45E2-9988-825AFCD14C30}"/>
              </a:ext>
            </a:extLst>
          </p:cNvPr>
          <p:cNvSpPr>
            <a:spLocks noChangeShapeType="1"/>
          </p:cNvSpPr>
          <p:nvPr/>
        </p:nvSpPr>
        <p:spPr bwMode="auto">
          <a:xfrm>
            <a:off x="260350" y="24828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86" name="Text Box 174">
            <a:extLst>
              <a:ext uri="{FF2B5EF4-FFF2-40B4-BE49-F238E27FC236}">
                <a16:creationId xmlns:a16="http://schemas.microsoft.com/office/drawing/2014/main" id="{BE85819D-964E-47DF-A151-79C82A631403}"/>
              </a:ext>
            </a:extLst>
          </p:cNvPr>
          <p:cNvSpPr txBox="1">
            <a:spLocks noChangeArrowheads="1"/>
          </p:cNvSpPr>
          <p:nvPr/>
        </p:nvSpPr>
        <p:spPr bwMode="auto">
          <a:xfrm>
            <a:off x="692150" y="2338388"/>
            <a:ext cx="16160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ME CWUS-20</a:t>
            </a:r>
          </a:p>
          <a:p>
            <a:r>
              <a:rPr lang="en-GB" altLang="en-US" b="1"/>
              <a:t>x3 Air Defence Battery (Light)</a:t>
            </a:r>
          </a:p>
        </p:txBody>
      </p:sp>
      <p:sp>
        <p:nvSpPr>
          <p:cNvPr id="39087" name="Text Box 175">
            <a:extLst>
              <a:ext uri="{FF2B5EF4-FFF2-40B4-BE49-F238E27FC236}">
                <a16:creationId xmlns:a16="http://schemas.microsoft.com/office/drawing/2014/main" id="{73F1FF3D-933A-4350-B274-9A9775A17D07}"/>
              </a:ext>
            </a:extLst>
          </p:cNvPr>
          <p:cNvSpPr txBox="1">
            <a:spLocks noChangeArrowheads="1"/>
          </p:cNvSpPr>
          <p:nvPr/>
        </p:nvSpPr>
        <p:spPr bwMode="auto">
          <a:xfrm>
            <a:off x="692150" y="3349625"/>
            <a:ext cx="22113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DIVISIONAL AVIATION ASSETS </a:t>
            </a:r>
            <a:r>
              <a:rPr lang="en-GB" altLang="en-US" b="1"/>
              <a:t>(c)</a:t>
            </a:r>
            <a:endParaRPr lang="en-GB" altLang="en-US" sz="1000"/>
          </a:p>
        </p:txBody>
      </p:sp>
      <p:grpSp>
        <p:nvGrpSpPr>
          <p:cNvPr id="39088" name="Group 176">
            <a:extLst>
              <a:ext uri="{FF2B5EF4-FFF2-40B4-BE49-F238E27FC236}">
                <a16:creationId xmlns:a16="http://schemas.microsoft.com/office/drawing/2014/main" id="{18496667-1D9B-480A-9B4C-73AF65AA770B}"/>
              </a:ext>
            </a:extLst>
          </p:cNvPr>
          <p:cNvGrpSpPr>
            <a:grpSpLocks/>
          </p:cNvGrpSpPr>
          <p:nvPr/>
        </p:nvGrpSpPr>
        <p:grpSpPr bwMode="auto">
          <a:xfrm>
            <a:off x="404813" y="3708400"/>
            <a:ext cx="244475" cy="158750"/>
            <a:chOff x="2341" y="3016"/>
            <a:chExt cx="154" cy="100"/>
          </a:xfrm>
        </p:grpSpPr>
        <p:sp>
          <p:nvSpPr>
            <p:cNvPr id="39089" name="Rectangle 177">
              <a:extLst>
                <a:ext uri="{FF2B5EF4-FFF2-40B4-BE49-F238E27FC236}">
                  <a16:creationId xmlns:a16="http://schemas.microsoft.com/office/drawing/2014/main" id="{AFA300AE-D7BB-43A3-93D3-1431848006D7}"/>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9090" name="Group 178">
              <a:extLst>
                <a:ext uri="{FF2B5EF4-FFF2-40B4-BE49-F238E27FC236}">
                  <a16:creationId xmlns:a16="http://schemas.microsoft.com/office/drawing/2014/main" id="{02CAE046-6994-4B12-A6DB-B0F04EBBDB46}"/>
                </a:ext>
              </a:extLst>
            </p:cNvPr>
            <p:cNvGrpSpPr>
              <a:grpSpLocks/>
            </p:cNvGrpSpPr>
            <p:nvPr/>
          </p:nvGrpSpPr>
          <p:grpSpPr bwMode="auto">
            <a:xfrm>
              <a:off x="2363" y="3033"/>
              <a:ext cx="110" cy="63"/>
              <a:chOff x="691" y="3359"/>
              <a:chExt cx="136" cy="90"/>
            </a:xfrm>
          </p:grpSpPr>
          <p:sp>
            <p:nvSpPr>
              <p:cNvPr id="39091" name="Line 179">
                <a:extLst>
                  <a:ext uri="{FF2B5EF4-FFF2-40B4-BE49-F238E27FC236}">
                    <a16:creationId xmlns:a16="http://schemas.microsoft.com/office/drawing/2014/main" id="{9D11C39E-D6E6-459C-BA9F-9BBF353DEFF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92" name="Line 180">
                <a:extLst>
                  <a:ext uri="{FF2B5EF4-FFF2-40B4-BE49-F238E27FC236}">
                    <a16:creationId xmlns:a16="http://schemas.microsoft.com/office/drawing/2014/main" id="{26F92B15-AC2F-44CF-A260-00BF451249B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93" name="Line 181">
                <a:extLst>
                  <a:ext uri="{FF2B5EF4-FFF2-40B4-BE49-F238E27FC236}">
                    <a16:creationId xmlns:a16="http://schemas.microsoft.com/office/drawing/2014/main" id="{6BABA5A5-0FD9-45BA-A899-C9424CC8911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094" name="Line 182">
                <a:extLst>
                  <a:ext uri="{FF2B5EF4-FFF2-40B4-BE49-F238E27FC236}">
                    <a16:creationId xmlns:a16="http://schemas.microsoft.com/office/drawing/2014/main" id="{A32C4994-B871-47DB-A5FB-BC6A63C3FAF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9095" name="Group 183">
            <a:extLst>
              <a:ext uri="{FF2B5EF4-FFF2-40B4-BE49-F238E27FC236}">
                <a16:creationId xmlns:a16="http://schemas.microsoft.com/office/drawing/2014/main" id="{1E5D8B72-0EF5-453D-B735-B6A7788623E7}"/>
              </a:ext>
            </a:extLst>
          </p:cNvPr>
          <p:cNvGrpSpPr>
            <a:grpSpLocks/>
          </p:cNvGrpSpPr>
          <p:nvPr/>
        </p:nvGrpSpPr>
        <p:grpSpPr bwMode="auto">
          <a:xfrm>
            <a:off x="488950" y="3636963"/>
            <a:ext cx="74613" cy="26987"/>
            <a:chOff x="2373" y="1404"/>
            <a:chExt cx="47" cy="17"/>
          </a:xfrm>
        </p:grpSpPr>
        <p:sp>
          <p:nvSpPr>
            <p:cNvPr id="39096" name="Oval 184">
              <a:extLst>
                <a:ext uri="{FF2B5EF4-FFF2-40B4-BE49-F238E27FC236}">
                  <a16:creationId xmlns:a16="http://schemas.microsoft.com/office/drawing/2014/main" id="{61DA11BA-EBDC-4572-9EF9-B4B1DE6432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9097" name="Oval 185">
              <a:extLst>
                <a:ext uri="{FF2B5EF4-FFF2-40B4-BE49-F238E27FC236}">
                  <a16:creationId xmlns:a16="http://schemas.microsoft.com/office/drawing/2014/main" id="{059D839C-50A6-494D-ABB0-E50866AF52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9098" name="Line 186">
            <a:extLst>
              <a:ext uri="{FF2B5EF4-FFF2-40B4-BE49-F238E27FC236}">
                <a16:creationId xmlns:a16="http://schemas.microsoft.com/office/drawing/2014/main" id="{9601C722-3A0C-4E39-872A-E38C57CB8FB6}"/>
              </a:ext>
            </a:extLst>
          </p:cNvPr>
          <p:cNvSpPr>
            <a:spLocks noChangeShapeType="1"/>
          </p:cNvSpPr>
          <p:nvPr/>
        </p:nvSpPr>
        <p:spPr bwMode="auto">
          <a:xfrm>
            <a:off x="260350" y="37814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9099" name="Group 187">
            <a:extLst>
              <a:ext uri="{FF2B5EF4-FFF2-40B4-BE49-F238E27FC236}">
                <a16:creationId xmlns:a16="http://schemas.microsoft.com/office/drawing/2014/main" id="{099D002F-3D94-4C12-A4EF-B79F5CBEEE6A}"/>
              </a:ext>
            </a:extLst>
          </p:cNvPr>
          <p:cNvGrpSpPr>
            <a:grpSpLocks/>
          </p:cNvGrpSpPr>
          <p:nvPr/>
        </p:nvGrpSpPr>
        <p:grpSpPr bwMode="auto">
          <a:xfrm>
            <a:off x="404813" y="3997325"/>
            <a:ext cx="244475" cy="158750"/>
            <a:chOff x="2341" y="3016"/>
            <a:chExt cx="154" cy="100"/>
          </a:xfrm>
        </p:grpSpPr>
        <p:sp>
          <p:nvSpPr>
            <p:cNvPr id="39100" name="Rectangle 188">
              <a:extLst>
                <a:ext uri="{FF2B5EF4-FFF2-40B4-BE49-F238E27FC236}">
                  <a16:creationId xmlns:a16="http://schemas.microsoft.com/office/drawing/2014/main" id="{5B48E35E-E50C-4D3D-9C30-D5CB72854E4E}"/>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9101" name="Group 189">
              <a:extLst>
                <a:ext uri="{FF2B5EF4-FFF2-40B4-BE49-F238E27FC236}">
                  <a16:creationId xmlns:a16="http://schemas.microsoft.com/office/drawing/2014/main" id="{605DD62C-B7C7-48A1-9434-7E1467E0F050}"/>
                </a:ext>
              </a:extLst>
            </p:cNvPr>
            <p:cNvGrpSpPr>
              <a:grpSpLocks/>
            </p:cNvGrpSpPr>
            <p:nvPr/>
          </p:nvGrpSpPr>
          <p:grpSpPr bwMode="auto">
            <a:xfrm>
              <a:off x="2363" y="3033"/>
              <a:ext cx="110" cy="63"/>
              <a:chOff x="691" y="3359"/>
              <a:chExt cx="136" cy="90"/>
            </a:xfrm>
          </p:grpSpPr>
          <p:sp>
            <p:nvSpPr>
              <p:cNvPr id="39102" name="Line 190">
                <a:extLst>
                  <a:ext uri="{FF2B5EF4-FFF2-40B4-BE49-F238E27FC236}">
                    <a16:creationId xmlns:a16="http://schemas.microsoft.com/office/drawing/2014/main" id="{4568457E-82F7-41CA-AB74-5D4C49AD9075}"/>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03" name="Line 191">
                <a:extLst>
                  <a:ext uri="{FF2B5EF4-FFF2-40B4-BE49-F238E27FC236}">
                    <a16:creationId xmlns:a16="http://schemas.microsoft.com/office/drawing/2014/main" id="{9221C033-9E93-4894-B171-10095AD7BF95}"/>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04" name="Line 192">
                <a:extLst>
                  <a:ext uri="{FF2B5EF4-FFF2-40B4-BE49-F238E27FC236}">
                    <a16:creationId xmlns:a16="http://schemas.microsoft.com/office/drawing/2014/main" id="{C5C9F67D-3795-4FA6-A05A-E280626228D4}"/>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05" name="Line 193">
                <a:extLst>
                  <a:ext uri="{FF2B5EF4-FFF2-40B4-BE49-F238E27FC236}">
                    <a16:creationId xmlns:a16="http://schemas.microsoft.com/office/drawing/2014/main" id="{5885CA4B-6AED-4BCE-88FE-5FF8C105BA9B}"/>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9106" name="Group 194">
            <a:extLst>
              <a:ext uri="{FF2B5EF4-FFF2-40B4-BE49-F238E27FC236}">
                <a16:creationId xmlns:a16="http://schemas.microsoft.com/office/drawing/2014/main" id="{D313920C-D8EB-4AE1-956A-1930C7B4B1F2}"/>
              </a:ext>
            </a:extLst>
          </p:cNvPr>
          <p:cNvGrpSpPr>
            <a:grpSpLocks/>
          </p:cNvGrpSpPr>
          <p:nvPr/>
        </p:nvGrpSpPr>
        <p:grpSpPr bwMode="auto">
          <a:xfrm>
            <a:off x="488950" y="3925888"/>
            <a:ext cx="74613" cy="26987"/>
            <a:chOff x="2373" y="1404"/>
            <a:chExt cx="47" cy="17"/>
          </a:xfrm>
        </p:grpSpPr>
        <p:sp>
          <p:nvSpPr>
            <p:cNvPr id="39107" name="Oval 195">
              <a:extLst>
                <a:ext uri="{FF2B5EF4-FFF2-40B4-BE49-F238E27FC236}">
                  <a16:creationId xmlns:a16="http://schemas.microsoft.com/office/drawing/2014/main" id="{D5C64857-0BD5-4189-ACB0-87D9250BFA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9108" name="Oval 196">
              <a:extLst>
                <a:ext uri="{FF2B5EF4-FFF2-40B4-BE49-F238E27FC236}">
                  <a16:creationId xmlns:a16="http://schemas.microsoft.com/office/drawing/2014/main" id="{7D6843CA-8D43-4925-A8BB-21526A88F97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9109" name="Line 197">
            <a:extLst>
              <a:ext uri="{FF2B5EF4-FFF2-40B4-BE49-F238E27FC236}">
                <a16:creationId xmlns:a16="http://schemas.microsoft.com/office/drawing/2014/main" id="{C3F141A1-6672-4DA2-805D-CFF99C7BF64D}"/>
              </a:ext>
            </a:extLst>
          </p:cNvPr>
          <p:cNvSpPr>
            <a:spLocks noChangeShapeType="1"/>
          </p:cNvSpPr>
          <p:nvPr/>
        </p:nvSpPr>
        <p:spPr bwMode="auto">
          <a:xfrm>
            <a:off x="260350" y="4070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21" name="Text Box 209">
            <a:extLst>
              <a:ext uri="{FF2B5EF4-FFF2-40B4-BE49-F238E27FC236}">
                <a16:creationId xmlns:a16="http://schemas.microsoft.com/office/drawing/2014/main" id="{D2198E04-8111-40E0-B44A-A86494364F97}"/>
              </a:ext>
            </a:extLst>
          </p:cNvPr>
          <p:cNvSpPr txBox="1">
            <a:spLocks noChangeArrowheads="1"/>
          </p:cNvSpPr>
          <p:nvPr/>
        </p:nvSpPr>
        <p:spPr bwMode="auto">
          <a:xfrm>
            <a:off x="620713" y="3636963"/>
            <a:ext cx="27717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x10 </a:t>
            </a:r>
            <a:r>
              <a:rPr lang="en-GB" altLang="en-US"/>
              <a:t>AH-1S Cobra Attack Helicopter </a:t>
            </a:r>
            <a:r>
              <a:rPr lang="en-GB" altLang="en-US" b="1"/>
              <a:t>(c)             </a:t>
            </a:r>
            <a:r>
              <a:rPr lang="en-GB" altLang="en-US"/>
              <a:t>CWUS-61</a:t>
            </a:r>
            <a:endParaRPr lang="en-GB" altLang="en-US" b="1"/>
          </a:p>
        </p:txBody>
      </p:sp>
      <p:sp>
        <p:nvSpPr>
          <p:cNvPr id="39122" name="Text Box 210">
            <a:extLst>
              <a:ext uri="{FF2B5EF4-FFF2-40B4-BE49-F238E27FC236}">
                <a16:creationId xmlns:a16="http://schemas.microsoft.com/office/drawing/2014/main" id="{0C704EFD-DEA5-4F87-8D96-0769C9254F11}"/>
              </a:ext>
            </a:extLst>
          </p:cNvPr>
          <p:cNvSpPr txBox="1">
            <a:spLocks noChangeArrowheads="1"/>
          </p:cNvSpPr>
          <p:nvPr/>
        </p:nvSpPr>
        <p:spPr bwMode="auto">
          <a:xfrm>
            <a:off x="620713" y="3924300"/>
            <a:ext cx="27813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OH-58 Kiowa Observation Helicopter </a:t>
            </a:r>
            <a:r>
              <a:rPr lang="en-GB" altLang="en-US" b="1"/>
              <a:t>(c)      </a:t>
            </a:r>
            <a:r>
              <a:rPr lang="en-GB" altLang="en-US"/>
              <a:t>CWUS-57</a:t>
            </a:r>
            <a:endParaRPr lang="en-GB" altLang="en-US" b="1"/>
          </a:p>
        </p:txBody>
      </p:sp>
      <p:grpSp>
        <p:nvGrpSpPr>
          <p:cNvPr id="39136" name="Group 224">
            <a:extLst>
              <a:ext uri="{FF2B5EF4-FFF2-40B4-BE49-F238E27FC236}">
                <a16:creationId xmlns:a16="http://schemas.microsoft.com/office/drawing/2014/main" id="{B28694BC-DC49-473A-8A8F-C86A25E3061E}"/>
              </a:ext>
            </a:extLst>
          </p:cNvPr>
          <p:cNvGrpSpPr>
            <a:grpSpLocks/>
          </p:cNvGrpSpPr>
          <p:nvPr/>
        </p:nvGrpSpPr>
        <p:grpSpPr bwMode="auto">
          <a:xfrm>
            <a:off x="404813" y="2411413"/>
            <a:ext cx="287337" cy="215900"/>
            <a:chOff x="2795" y="2789"/>
            <a:chExt cx="152" cy="99"/>
          </a:xfrm>
        </p:grpSpPr>
        <p:sp>
          <p:nvSpPr>
            <p:cNvPr id="39137" name="Rectangle 225">
              <a:extLst>
                <a:ext uri="{FF2B5EF4-FFF2-40B4-BE49-F238E27FC236}">
                  <a16:creationId xmlns:a16="http://schemas.microsoft.com/office/drawing/2014/main" id="{42EE1273-8453-4ECA-A0B6-D5CA18A5195C}"/>
                </a:ext>
              </a:extLst>
            </p:cNvPr>
            <p:cNvSpPr>
              <a:spLocks noChangeAspect="1" noChangeArrowheads="1"/>
            </p:cNvSpPr>
            <p:nvPr/>
          </p:nvSpPr>
          <p:spPr bwMode="auto">
            <a:xfrm>
              <a:off x="2796" y="2789"/>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138" name="Line 226">
              <a:extLst>
                <a:ext uri="{FF2B5EF4-FFF2-40B4-BE49-F238E27FC236}">
                  <a16:creationId xmlns:a16="http://schemas.microsoft.com/office/drawing/2014/main" id="{90A2E57B-3F6B-4AC5-9C4E-8564F3C42162}"/>
                </a:ext>
              </a:extLst>
            </p:cNvPr>
            <p:cNvSpPr>
              <a:spLocks noChangeAspect="1" noChangeShapeType="1"/>
            </p:cNvSpPr>
            <p:nvPr/>
          </p:nvSpPr>
          <p:spPr bwMode="auto">
            <a:xfrm flipV="1">
              <a:off x="2795" y="2789"/>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39" name="Line 227">
              <a:extLst>
                <a:ext uri="{FF2B5EF4-FFF2-40B4-BE49-F238E27FC236}">
                  <a16:creationId xmlns:a16="http://schemas.microsoft.com/office/drawing/2014/main" id="{ADFB133A-86FA-4674-8757-94BA7CAD9260}"/>
                </a:ext>
              </a:extLst>
            </p:cNvPr>
            <p:cNvSpPr>
              <a:spLocks noChangeAspect="1" noChangeShapeType="1"/>
            </p:cNvSpPr>
            <p:nvPr/>
          </p:nvSpPr>
          <p:spPr bwMode="auto">
            <a:xfrm>
              <a:off x="2868" y="2789"/>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40" name="Line 228">
              <a:extLst>
                <a:ext uri="{FF2B5EF4-FFF2-40B4-BE49-F238E27FC236}">
                  <a16:creationId xmlns:a16="http://schemas.microsoft.com/office/drawing/2014/main" id="{EA6BA93B-09DF-4F66-BBA1-6F816311C52F}"/>
                </a:ext>
              </a:extLst>
            </p:cNvPr>
            <p:cNvSpPr>
              <a:spLocks noChangeAspect="1" noChangeShapeType="1"/>
            </p:cNvSpPr>
            <p:nvPr/>
          </p:nvSpPr>
          <p:spPr bwMode="auto">
            <a:xfrm>
              <a:off x="2837" y="2831"/>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141" name="Group 229">
            <a:extLst>
              <a:ext uri="{FF2B5EF4-FFF2-40B4-BE49-F238E27FC236}">
                <a16:creationId xmlns:a16="http://schemas.microsoft.com/office/drawing/2014/main" id="{C42ADE10-0212-498B-A80B-5E70351F1869}"/>
              </a:ext>
            </a:extLst>
          </p:cNvPr>
          <p:cNvGrpSpPr>
            <a:grpSpLocks/>
          </p:cNvGrpSpPr>
          <p:nvPr/>
        </p:nvGrpSpPr>
        <p:grpSpPr bwMode="auto">
          <a:xfrm>
            <a:off x="404813" y="1979613"/>
            <a:ext cx="287337" cy="215900"/>
            <a:chOff x="2750" y="2336"/>
            <a:chExt cx="146" cy="99"/>
          </a:xfrm>
        </p:grpSpPr>
        <p:sp>
          <p:nvSpPr>
            <p:cNvPr id="39142" name="Rectangle 230">
              <a:extLst>
                <a:ext uri="{FF2B5EF4-FFF2-40B4-BE49-F238E27FC236}">
                  <a16:creationId xmlns:a16="http://schemas.microsoft.com/office/drawing/2014/main" id="{47D0BA0A-9438-42A2-9CBF-638BF56F443C}"/>
                </a:ext>
              </a:extLst>
            </p:cNvPr>
            <p:cNvSpPr>
              <a:spLocks noChangeAspect="1" noChangeArrowheads="1"/>
            </p:cNvSpPr>
            <p:nvPr/>
          </p:nvSpPr>
          <p:spPr bwMode="auto">
            <a:xfrm>
              <a:off x="2750" y="2336"/>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143" name="Line 231">
              <a:extLst>
                <a:ext uri="{FF2B5EF4-FFF2-40B4-BE49-F238E27FC236}">
                  <a16:creationId xmlns:a16="http://schemas.microsoft.com/office/drawing/2014/main" id="{A5E55007-71FB-439D-B3FA-8D537C69770D}"/>
                </a:ext>
              </a:extLst>
            </p:cNvPr>
            <p:cNvSpPr>
              <a:spLocks noChangeAspect="1" noChangeShapeType="1"/>
            </p:cNvSpPr>
            <p:nvPr/>
          </p:nvSpPr>
          <p:spPr bwMode="auto">
            <a:xfrm>
              <a:off x="2795" y="2366"/>
              <a:ext cx="0" cy="3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44" name="Line 232">
              <a:extLst>
                <a:ext uri="{FF2B5EF4-FFF2-40B4-BE49-F238E27FC236}">
                  <a16:creationId xmlns:a16="http://schemas.microsoft.com/office/drawing/2014/main" id="{59A5D397-2D45-4C38-AE7E-A6C4EBAC7953}"/>
                </a:ext>
              </a:extLst>
            </p:cNvPr>
            <p:cNvSpPr>
              <a:spLocks noChangeAspect="1" noChangeShapeType="1"/>
            </p:cNvSpPr>
            <p:nvPr/>
          </p:nvSpPr>
          <p:spPr bwMode="auto">
            <a:xfrm>
              <a:off x="2821"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45" name="Line 233">
              <a:extLst>
                <a:ext uri="{FF2B5EF4-FFF2-40B4-BE49-F238E27FC236}">
                  <a16:creationId xmlns:a16="http://schemas.microsoft.com/office/drawing/2014/main" id="{2B5B4C38-2F5E-40B0-9EBF-6E9C56E1C3C4}"/>
                </a:ext>
              </a:extLst>
            </p:cNvPr>
            <p:cNvSpPr>
              <a:spLocks noChangeAspect="1" noChangeShapeType="1"/>
            </p:cNvSpPr>
            <p:nvPr/>
          </p:nvSpPr>
          <p:spPr bwMode="auto">
            <a:xfrm>
              <a:off x="2847" y="2368"/>
              <a:ext cx="0" cy="3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46" name="Line 234">
              <a:extLst>
                <a:ext uri="{FF2B5EF4-FFF2-40B4-BE49-F238E27FC236}">
                  <a16:creationId xmlns:a16="http://schemas.microsoft.com/office/drawing/2014/main" id="{28DA6E50-82E9-454B-AF64-B7184CBEB60E}"/>
                </a:ext>
              </a:extLst>
            </p:cNvPr>
            <p:cNvSpPr>
              <a:spLocks noChangeAspect="1" noChangeShapeType="1"/>
            </p:cNvSpPr>
            <p:nvPr/>
          </p:nvSpPr>
          <p:spPr bwMode="auto">
            <a:xfrm>
              <a:off x="2792" y="2368"/>
              <a:ext cx="5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9147" name="Group 235">
            <a:extLst>
              <a:ext uri="{FF2B5EF4-FFF2-40B4-BE49-F238E27FC236}">
                <a16:creationId xmlns:a16="http://schemas.microsoft.com/office/drawing/2014/main" id="{0F509157-174D-4740-930C-E95F2FE1548B}"/>
              </a:ext>
            </a:extLst>
          </p:cNvPr>
          <p:cNvGrpSpPr>
            <a:grpSpLocks/>
          </p:cNvGrpSpPr>
          <p:nvPr/>
        </p:nvGrpSpPr>
        <p:grpSpPr bwMode="auto">
          <a:xfrm>
            <a:off x="404813" y="1331913"/>
            <a:ext cx="287337" cy="258762"/>
            <a:chOff x="2478" y="2653"/>
            <a:chExt cx="146" cy="120"/>
          </a:xfrm>
        </p:grpSpPr>
        <p:sp>
          <p:nvSpPr>
            <p:cNvPr id="39148" name="Rectangle 236">
              <a:extLst>
                <a:ext uri="{FF2B5EF4-FFF2-40B4-BE49-F238E27FC236}">
                  <a16:creationId xmlns:a16="http://schemas.microsoft.com/office/drawing/2014/main" id="{8AB2AEA3-CF78-4B8C-A139-E258E2AE4A7C}"/>
                </a:ext>
              </a:extLst>
            </p:cNvPr>
            <p:cNvSpPr>
              <a:spLocks noChangeAspect="1" noChangeArrowheads="1"/>
            </p:cNvSpPr>
            <p:nvPr/>
          </p:nvSpPr>
          <p:spPr bwMode="auto">
            <a:xfrm>
              <a:off x="2478" y="2653"/>
              <a:ext cx="146"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149" name="Line 237">
              <a:extLst>
                <a:ext uri="{FF2B5EF4-FFF2-40B4-BE49-F238E27FC236}">
                  <a16:creationId xmlns:a16="http://schemas.microsoft.com/office/drawing/2014/main" id="{55BAE14D-C1C3-4F80-AE8B-01D6EE3A4D24}"/>
                </a:ext>
              </a:extLst>
            </p:cNvPr>
            <p:cNvSpPr>
              <a:spLocks noChangeAspect="1" noChangeShapeType="1"/>
            </p:cNvSpPr>
            <p:nvPr/>
          </p:nvSpPr>
          <p:spPr bwMode="auto">
            <a:xfrm flipV="1">
              <a:off x="2478" y="2653"/>
              <a:ext cx="145"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50" name="Oval 238">
              <a:extLst>
                <a:ext uri="{FF2B5EF4-FFF2-40B4-BE49-F238E27FC236}">
                  <a16:creationId xmlns:a16="http://schemas.microsoft.com/office/drawing/2014/main" id="{D33138A8-1579-497C-B314-D5137FEF8C15}"/>
                </a:ext>
              </a:extLst>
            </p:cNvPr>
            <p:cNvSpPr>
              <a:spLocks noChangeAspect="1" noChangeArrowheads="1"/>
            </p:cNvSpPr>
            <p:nvPr/>
          </p:nvSpPr>
          <p:spPr bwMode="auto">
            <a:xfrm>
              <a:off x="2485" y="2756"/>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9151" name="Oval 239">
              <a:extLst>
                <a:ext uri="{FF2B5EF4-FFF2-40B4-BE49-F238E27FC236}">
                  <a16:creationId xmlns:a16="http://schemas.microsoft.com/office/drawing/2014/main" id="{64F4A1C5-D09F-42B9-AA90-DAF6C018DA6F}"/>
                </a:ext>
              </a:extLst>
            </p:cNvPr>
            <p:cNvSpPr>
              <a:spLocks noChangeAspect="1" noChangeArrowheads="1"/>
            </p:cNvSpPr>
            <p:nvPr/>
          </p:nvSpPr>
          <p:spPr bwMode="auto">
            <a:xfrm>
              <a:off x="2599" y="2756"/>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39152" name="Group 240">
            <a:extLst>
              <a:ext uri="{FF2B5EF4-FFF2-40B4-BE49-F238E27FC236}">
                <a16:creationId xmlns:a16="http://schemas.microsoft.com/office/drawing/2014/main" id="{1AC26CD3-4599-413B-B5C3-ABA0135E2CFB}"/>
              </a:ext>
            </a:extLst>
          </p:cNvPr>
          <p:cNvGrpSpPr>
            <a:grpSpLocks/>
          </p:cNvGrpSpPr>
          <p:nvPr/>
        </p:nvGrpSpPr>
        <p:grpSpPr bwMode="auto">
          <a:xfrm>
            <a:off x="509588" y="1258888"/>
            <a:ext cx="76200" cy="63500"/>
            <a:chOff x="2443" y="447"/>
            <a:chExt cx="48" cy="40"/>
          </a:xfrm>
        </p:grpSpPr>
        <p:sp>
          <p:nvSpPr>
            <p:cNvPr id="39153" name="Line 241">
              <a:extLst>
                <a:ext uri="{FF2B5EF4-FFF2-40B4-BE49-F238E27FC236}">
                  <a16:creationId xmlns:a16="http://schemas.microsoft.com/office/drawing/2014/main" id="{8ABE86FB-A496-41AD-A525-83F5838C733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54" name="Line 242">
              <a:extLst>
                <a:ext uri="{FF2B5EF4-FFF2-40B4-BE49-F238E27FC236}">
                  <a16:creationId xmlns:a16="http://schemas.microsoft.com/office/drawing/2014/main" id="{7532CFA9-81C3-412D-8442-2C9257242CB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9155" name="Line 243">
            <a:extLst>
              <a:ext uri="{FF2B5EF4-FFF2-40B4-BE49-F238E27FC236}">
                <a16:creationId xmlns:a16="http://schemas.microsoft.com/office/drawing/2014/main" id="{02FB3706-F947-4EFA-9F31-7B711C8B51D3}"/>
              </a:ext>
            </a:extLst>
          </p:cNvPr>
          <p:cNvSpPr>
            <a:spLocks noChangeShapeType="1"/>
          </p:cNvSpPr>
          <p:nvPr/>
        </p:nvSpPr>
        <p:spPr bwMode="auto">
          <a:xfrm>
            <a:off x="260350" y="1403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56" name="Text Box 244">
            <a:extLst>
              <a:ext uri="{FF2B5EF4-FFF2-40B4-BE49-F238E27FC236}">
                <a16:creationId xmlns:a16="http://schemas.microsoft.com/office/drawing/2014/main" id="{FE333C6F-9669-41FB-B353-B849157A0A0C}"/>
              </a:ext>
            </a:extLst>
          </p:cNvPr>
          <p:cNvSpPr txBox="1">
            <a:spLocks noChangeArrowheads="1"/>
          </p:cNvSpPr>
          <p:nvPr/>
        </p:nvSpPr>
        <p:spPr bwMode="auto">
          <a:xfrm>
            <a:off x="692150" y="1187450"/>
            <a:ext cx="203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BG CWUS-22</a:t>
            </a:r>
          </a:p>
          <a:p>
            <a:r>
              <a:rPr lang="en-GB" altLang="en-US" sz="1000" b="1"/>
              <a:t>x1 Cavalry Squadron (Light) </a:t>
            </a:r>
            <a:r>
              <a:rPr lang="en-GB" altLang="en-US" b="1"/>
              <a:t>(c)</a:t>
            </a:r>
            <a:endParaRPr lang="en-GB" altLang="en-US" sz="1000" b="1"/>
          </a:p>
        </p:txBody>
      </p:sp>
      <p:sp>
        <p:nvSpPr>
          <p:cNvPr id="39157" name="Text Box 245">
            <a:extLst>
              <a:ext uri="{FF2B5EF4-FFF2-40B4-BE49-F238E27FC236}">
                <a16:creationId xmlns:a16="http://schemas.microsoft.com/office/drawing/2014/main" id="{1CE9EB29-A305-4D98-B622-D0A08568CD95}"/>
              </a:ext>
            </a:extLst>
          </p:cNvPr>
          <p:cNvSpPr txBox="1">
            <a:spLocks noChangeArrowheads="1"/>
          </p:cNvSpPr>
          <p:nvPr/>
        </p:nvSpPr>
        <p:spPr bwMode="auto">
          <a:xfrm>
            <a:off x="692150" y="2700338"/>
            <a:ext cx="1654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ASSETS</a:t>
            </a:r>
          </a:p>
        </p:txBody>
      </p:sp>
      <p:grpSp>
        <p:nvGrpSpPr>
          <p:cNvPr id="39158" name="Group 246">
            <a:extLst>
              <a:ext uri="{FF2B5EF4-FFF2-40B4-BE49-F238E27FC236}">
                <a16:creationId xmlns:a16="http://schemas.microsoft.com/office/drawing/2014/main" id="{21B9A17B-7AD3-495C-B8B7-C29EF46BDD05}"/>
              </a:ext>
            </a:extLst>
          </p:cNvPr>
          <p:cNvGrpSpPr>
            <a:grpSpLocks/>
          </p:cNvGrpSpPr>
          <p:nvPr/>
        </p:nvGrpSpPr>
        <p:grpSpPr bwMode="auto">
          <a:xfrm>
            <a:off x="404813" y="3059113"/>
            <a:ext cx="287337" cy="217487"/>
            <a:chOff x="2296" y="3061"/>
            <a:chExt cx="151" cy="99"/>
          </a:xfrm>
        </p:grpSpPr>
        <p:sp>
          <p:nvSpPr>
            <p:cNvPr id="39159" name="Rectangle 247">
              <a:extLst>
                <a:ext uri="{FF2B5EF4-FFF2-40B4-BE49-F238E27FC236}">
                  <a16:creationId xmlns:a16="http://schemas.microsoft.com/office/drawing/2014/main" id="{D11B69FD-E54E-48F6-AD59-B2165D935AE2}"/>
                </a:ext>
              </a:extLst>
            </p:cNvPr>
            <p:cNvSpPr>
              <a:spLocks noChangeAspect="1" noChangeArrowheads="1"/>
            </p:cNvSpPr>
            <p:nvPr/>
          </p:nvSpPr>
          <p:spPr bwMode="auto">
            <a:xfrm>
              <a:off x="2296" y="3061"/>
              <a:ext cx="151" cy="99"/>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9160" name="Oval 248">
              <a:extLst>
                <a:ext uri="{FF2B5EF4-FFF2-40B4-BE49-F238E27FC236}">
                  <a16:creationId xmlns:a16="http://schemas.microsoft.com/office/drawing/2014/main" id="{65527DE7-4EE9-4E94-B03D-2A20E96C237D}"/>
                </a:ext>
              </a:extLst>
            </p:cNvPr>
            <p:cNvSpPr>
              <a:spLocks noChangeAspect="1" noChangeArrowheads="1"/>
            </p:cNvSpPr>
            <p:nvPr/>
          </p:nvSpPr>
          <p:spPr bwMode="auto">
            <a:xfrm>
              <a:off x="2361" y="3099"/>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9161" name="Line 249">
            <a:extLst>
              <a:ext uri="{FF2B5EF4-FFF2-40B4-BE49-F238E27FC236}">
                <a16:creationId xmlns:a16="http://schemas.microsoft.com/office/drawing/2014/main" id="{8211A2CB-9B9B-44BC-8039-C390385A9B8B}"/>
              </a:ext>
            </a:extLst>
          </p:cNvPr>
          <p:cNvSpPr>
            <a:spLocks noChangeShapeType="1"/>
          </p:cNvSpPr>
          <p:nvPr/>
        </p:nvSpPr>
        <p:spPr bwMode="auto">
          <a:xfrm>
            <a:off x="549275" y="29876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62" name="Text Box 250">
            <a:extLst>
              <a:ext uri="{FF2B5EF4-FFF2-40B4-BE49-F238E27FC236}">
                <a16:creationId xmlns:a16="http://schemas.microsoft.com/office/drawing/2014/main" id="{6F8C6026-F9D0-4E03-A629-B2644BC96A9B}"/>
              </a:ext>
            </a:extLst>
          </p:cNvPr>
          <p:cNvSpPr txBox="1">
            <a:spLocks noChangeArrowheads="1"/>
          </p:cNvSpPr>
          <p:nvPr/>
        </p:nvSpPr>
        <p:spPr bwMode="auto">
          <a:xfrm>
            <a:off x="692150" y="2987675"/>
            <a:ext cx="1358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FSE CWUS-06</a:t>
            </a:r>
          </a:p>
          <a:p>
            <a:r>
              <a:rPr lang="en-GB" altLang="en-US" b="1"/>
              <a:t>x1 Field Artillery Battery</a:t>
            </a:r>
          </a:p>
        </p:txBody>
      </p:sp>
      <p:sp>
        <p:nvSpPr>
          <p:cNvPr id="39163" name="Line 251">
            <a:extLst>
              <a:ext uri="{FF2B5EF4-FFF2-40B4-BE49-F238E27FC236}">
                <a16:creationId xmlns:a16="http://schemas.microsoft.com/office/drawing/2014/main" id="{920EAE37-DAF8-48DB-B4C9-C50EA5BECC98}"/>
              </a:ext>
            </a:extLst>
          </p:cNvPr>
          <p:cNvSpPr>
            <a:spLocks noChangeShapeType="1"/>
          </p:cNvSpPr>
          <p:nvPr/>
        </p:nvSpPr>
        <p:spPr bwMode="auto">
          <a:xfrm>
            <a:off x="260350" y="3132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64" name="Line 252">
            <a:extLst>
              <a:ext uri="{FF2B5EF4-FFF2-40B4-BE49-F238E27FC236}">
                <a16:creationId xmlns:a16="http://schemas.microsoft.com/office/drawing/2014/main" id="{CAD4BECA-B27B-44AC-AE8A-D7474AA14F9C}"/>
              </a:ext>
            </a:extLst>
          </p:cNvPr>
          <p:cNvSpPr>
            <a:spLocks noChangeShapeType="1"/>
          </p:cNvSpPr>
          <p:nvPr/>
        </p:nvSpPr>
        <p:spPr bwMode="auto">
          <a:xfrm>
            <a:off x="260350" y="468313"/>
            <a:ext cx="0" cy="38877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9165" name="Group 253">
            <a:extLst>
              <a:ext uri="{FF2B5EF4-FFF2-40B4-BE49-F238E27FC236}">
                <a16:creationId xmlns:a16="http://schemas.microsoft.com/office/drawing/2014/main" id="{83D92C31-3610-43A6-BDE5-CF02E18B7AC4}"/>
              </a:ext>
            </a:extLst>
          </p:cNvPr>
          <p:cNvGrpSpPr>
            <a:grpSpLocks/>
          </p:cNvGrpSpPr>
          <p:nvPr/>
        </p:nvGrpSpPr>
        <p:grpSpPr bwMode="auto">
          <a:xfrm>
            <a:off x="404813" y="4283075"/>
            <a:ext cx="244475" cy="158750"/>
            <a:chOff x="2341" y="3016"/>
            <a:chExt cx="154" cy="100"/>
          </a:xfrm>
        </p:grpSpPr>
        <p:sp>
          <p:nvSpPr>
            <p:cNvPr id="39166" name="Rectangle 254">
              <a:extLst>
                <a:ext uri="{FF2B5EF4-FFF2-40B4-BE49-F238E27FC236}">
                  <a16:creationId xmlns:a16="http://schemas.microsoft.com/office/drawing/2014/main" id="{5F17F73D-9101-4D73-A544-2725B3A6D3D2}"/>
                </a:ext>
              </a:extLst>
            </p:cNvPr>
            <p:cNvSpPr>
              <a:spLocks noChangeAspect="1" noChangeArrowheads="1"/>
            </p:cNvSpPr>
            <p:nvPr/>
          </p:nvSpPr>
          <p:spPr bwMode="auto">
            <a:xfrm>
              <a:off x="2341" y="3016"/>
              <a:ext cx="154" cy="100"/>
            </a:xfrm>
            <a:prstGeom prst="rect">
              <a:avLst/>
            </a:prstGeom>
            <a:solidFill>
              <a:srgbClr val="33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39167" name="Group 255">
              <a:extLst>
                <a:ext uri="{FF2B5EF4-FFF2-40B4-BE49-F238E27FC236}">
                  <a16:creationId xmlns:a16="http://schemas.microsoft.com/office/drawing/2014/main" id="{16D44363-6739-446A-921D-C273C34C1EA4}"/>
                </a:ext>
              </a:extLst>
            </p:cNvPr>
            <p:cNvGrpSpPr>
              <a:grpSpLocks/>
            </p:cNvGrpSpPr>
            <p:nvPr/>
          </p:nvGrpSpPr>
          <p:grpSpPr bwMode="auto">
            <a:xfrm>
              <a:off x="2363" y="3033"/>
              <a:ext cx="110" cy="63"/>
              <a:chOff x="691" y="3359"/>
              <a:chExt cx="136" cy="90"/>
            </a:xfrm>
          </p:grpSpPr>
          <p:sp>
            <p:nvSpPr>
              <p:cNvPr id="39168" name="Line 256">
                <a:extLst>
                  <a:ext uri="{FF2B5EF4-FFF2-40B4-BE49-F238E27FC236}">
                    <a16:creationId xmlns:a16="http://schemas.microsoft.com/office/drawing/2014/main" id="{B90C4DCC-072C-4FAA-9530-5E1E579FFC92}"/>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69" name="Line 257">
                <a:extLst>
                  <a:ext uri="{FF2B5EF4-FFF2-40B4-BE49-F238E27FC236}">
                    <a16:creationId xmlns:a16="http://schemas.microsoft.com/office/drawing/2014/main" id="{3E9462C1-C4B5-4E81-B556-142FB5233656}"/>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70" name="Line 258">
                <a:extLst>
                  <a:ext uri="{FF2B5EF4-FFF2-40B4-BE49-F238E27FC236}">
                    <a16:creationId xmlns:a16="http://schemas.microsoft.com/office/drawing/2014/main" id="{A861EDDC-5231-4898-830D-D23BC47766D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71" name="Line 259">
                <a:extLst>
                  <a:ext uri="{FF2B5EF4-FFF2-40B4-BE49-F238E27FC236}">
                    <a16:creationId xmlns:a16="http://schemas.microsoft.com/office/drawing/2014/main" id="{5082A8EA-FAF9-4446-A279-66FF6EB2677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39172" name="Group 260">
            <a:extLst>
              <a:ext uri="{FF2B5EF4-FFF2-40B4-BE49-F238E27FC236}">
                <a16:creationId xmlns:a16="http://schemas.microsoft.com/office/drawing/2014/main" id="{8DB790A0-018F-49DA-932C-D600EE4EDD8E}"/>
              </a:ext>
            </a:extLst>
          </p:cNvPr>
          <p:cNvGrpSpPr>
            <a:grpSpLocks/>
          </p:cNvGrpSpPr>
          <p:nvPr/>
        </p:nvGrpSpPr>
        <p:grpSpPr bwMode="auto">
          <a:xfrm>
            <a:off x="488950" y="4211638"/>
            <a:ext cx="74613" cy="26987"/>
            <a:chOff x="2373" y="1404"/>
            <a:chExt cx="47" cy="17"/>
          </a:xfrm>
        </p:grpSpPr>
        <p:sp>
          <p:nvSpPr>
            <p:cNvPr id="39173" name="Oval 261">
              <a:extLst>
                <a:ext uri="{FF2B5EF4-FFF2-40B4-BE49-F238E27FC236}">
                  <a16:creationId xmlns:a16="http://schemas.microsoft.com/office/drawing/2014/main" id="{B57E826B-6701-4A18-A0C6-0355A390920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9174" name="Oval 262">
              <a:extLst>
                <a:ext uri="{FF2B5EF4-FFF2-40B4-BE49-F238E27FC236}">
                  <a16:creationId xmlns:a16="http://schemas.microsoft.com/office/drawing/2014/main" id="{069F3DEA-34E2-4628-AF2E-E62DF56A544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9175" name="Line 263">
            <a:extLst>
              <a:ext uri="{FF2B5EF4-FFF2-40B4-BE49-F238E27FC236}">
                <a16:creationId xmlns:a16="http://schemas.microsoft.com/office/drawing/2014/main" id="{19B40D6A-48E7-4789-B902-DFAF7366B901}"/>
              </a:ext>
            </a:extLst>
          </p:cNvPr>
          <p:cNvSpPr>
            <a:spLocks noChangeShapeType="1"/>
          </p:cNvSpPr>
          <p:nvPr/>
        </p:nvSpPr>
        <p:spPr bwMode="auto">
          <a:xfrm>
            <a:off x="260350" y="4356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176" name="Text Box 264">
            <a:extLst>
              <a:ext uri="{FF2B5EF4-FFF2-40B4-BE49-F238E27FC236}">
                <a16:creationId xmlns:a16="http://schemas.microsoft.com/office/drawing/2014/main" id="{6A2A4D40-093C-4DA2-9989-3051C3D08F85}"/>
              </a:ext>
            </a:extLst>
          </p:cNvPr>
          <p:cNvSpPr txBox="1">
            <a:spLocks noChangeArrowheads="1"/>
          </p:cNvSpPr>
          <p:nvPr/>
        </p:nvSpPr>
        <p:spPr bwMode="auto">
          <a:xfrm>
            <a:off x="620713" y="4211638"/>
            <a:ext cx="27892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x15 </a:t>
            </a:r>
            <a:r>
              <a:rPr lang="en-GB" altLang="en-US"/>
              <a:t>UH-1D/H Iroquois Utility Helicopter </a:t>
            </a:r>
            <a:r>
              <a:rPr lang="en-GB" altLang="en-US" b="1"/>
              <a:t>(c)        </a:t>
            </a:r>
            <a:r>
              <a:rPr lang="en-GB" altLang="en-US"/>
              <a:t>CWUS-59</a:t>
            </a:r>
            <a:endParaRPr lang="en-GB" altLang="en-US" b="1"/>
          </a:p>
        </p:txBody>
      </p:sp>
      <p:pic>
        <p:nvPicPr>
          <p:cNvPr id="39178" name="Picture 266" descr="2000px-10th_Mountain_Division_SSI">
            <a:extLst>
              <a:ext uri="{FF2B5EF4-FFF2-40B4-BE49-F238E27FC236}">
                <a16:creationId xmlns:a16="http://schemas.microsoft.com/office/drawing/2014/main" id="{4EB71A5B-94E1-492C-8A81-2BA3B28038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1525" y="107950"/>
            <a:ext cx="1104900" cy="1506538"/>
          </a:xfrm>
          <a:prstGeom prst="rect">
            <a:avLst/>
          </a:prstGeom>
          <a:noFill/>
          <a:extLst>
            <a:ext uri="{909E8E84-426E-40DD-AFC4-6F175D3DCCD1}">
              <a14:hiddenFill xmlns:a14="http://schemas.microsoft.com/office/drawing/2010/main">
                <a:solidFill>
                  <a:srgbClr val="FFFFFF"/>
                </a:solidFill>
              </a14:hiddenFill>
            </a:ext>
          </a:extLst>
        </p:spPr>
      </p:pic>
      <p:pic>
        <p:nvPicPr>
          <p:cNvPr id="39180" name="Picture 268" descr="M-60A3_near_Giessen_in_Germany_1985">
            <a:extLst>
              <a:ext uri="{FF2B5EF4-FFF2-40B4-BE49-F238E27FC236}">
                <a16:creationId xmlns:a16="http://schemas.microsoft.com/office/drawing/2014/main" id="{CAF5E0F0-8D87-4DFD-B6EF-90DB0D0F5F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4500563"/>
            <a:ext cx="3457575"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9182" name="Picture 270" descr="OB-EU852_fulda1_H_20091104111914">
            <a:extLst>
              <a:ext uri="{FF2B5EF4-FFF2-40B4-BE49-F238E27FC236}">
                <a16:creationId xmlns:a16="http://schemas.microsoft.com/office/drawing/2014/main" id="{26CABE5C-2064-402D-BCD5-FD0D2A82A2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4900" y="6804025"/>
            <a:ext cx="3095625" cy="2062163"/>
          </a:xfrm>
          <a:prstGeom prst="rect">
            <a:avLst/>
          </a:prstGeom>
          <a:noFill/>
          <a:extLst>
            <a:ext uri="{909E8E84-426E-40DD-AFC4-6F175D3DCCD1}">
              <a14:hiddenFill xmlns:a14="http://schemas.microsoft.com/office/drawing/2010/main">
                <a:solidFill>
                  <a:srgbClr val="FFFFFF"/>
                </a:solidFill>
              </a14:hiddenFill>
            </a:ext>
          </a:extLst>
        </p:spPr>
      </p:pic>
      <p:pic>
        <p:nvPicPr>
          <p:cNvPr id="39184" name="Picture 272" descr="SFCValleymyM113-vi">
            <a:extLst>
              <a:ext uri="{FF2B5EF4-FFF2-40B4-BE49-F238E27FC236}">
                <a16:creationId xmlns:a16="http://schemas.microsoft.com/office/drawing/2014/main" id="{EFB6FEE3-F6DE-44F7-90D4-8798222338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6934200"/>
            <a:ext cx="3457575" cy="2060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5216</TotalTime>
  <Words>17142</Words>
  <Application>Microsoft Office PowerPoint</Application>
  <PresentationFormat>On-screen Show (4:3)</PresentationFormat>
  <Paragraphs>2176</Paragraphs>
  <Slides>41</Slides>
  <Notes>26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41</vt:i4>
      </vt:variant>
    </vt:vector>
  </HeadingPairs>
  <TitlesOfParts>
    <vt:vector size="44" baseType="lpstr">
      <vt:lpstr>Times New Roman</vt:lpstr>
      <vt:lpstr>Arial</vt:lpstr>
      <vt:lpstr>Default Design</vt:lpstr>
      <vt:lpstr>USA 1980s TO&amp;Es v2.7 By R Mark Davies for Battlefront: First Echelon  By R Mark Davies, with contributions from and thanks to  Greg Lyle, Mark Hayes, Allen Curtis and Max Wünderlich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Mark Davies</dc:creator>
  <cp:lastModifiedBy>DarkMavis</cp:lastModifiedBy>
  <cp:revision>150</cp:revision>
  <dcterms:created xsi:type="dcterms:W3CDTF">2001-07-29T11:47:54Z</dcterms:created>
  <dcterms:modified xsi:type="dcterms:W3CDTF">2019-01-29T11:44:00Z</dcterms:modified>
</cp:coreProperties>
</file>